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6" r:id="rId2"/>
    <p:sldMasterId id="2147483759" r:id="rId3"/>
  </p:sldMasterIdLst>
  <p:notesMasterIdLst>
    <p:notesMasterId r:id="rId35"/>
  </p:notesMasterIdLst>
  <p:handoutMasterIdLst>
    <p:handoutMasterId r:id="rId36"/>
  </p:handoutMasterIdLst>
  <p:sldIdLst>
    <p:sldId id="256" r:id="rId4"/>
    <p:sldId id="282" r:id="rId5"/>
    <p:sldId id="283" r:id="rId6"/>
    <p:sldId id="296" r:id="rId7"/>
    <p:sldId id="297" r:id="rId8"/>
    <p:sldId id="298" r:id="rId9"/>
    <p:sldId id="299" r:id="rId10"/>
    <p:sldId id="284" r:id="rId11"/>
    <p:sldId id="280" r:id="rId12"/>
    <p:sldId id="285" r:id="rId13"/>
    <p:sldId id="262" r:id="rId14"/>
    <p:sldId id="286" r:id="rId15"/>
    <p:sldId id="287" r:id="rId16"/>
    <p:sldId id="295" r:id="rId17"/>
    <p:sldId id="288" r:id="rId18"/>
    <p:sldId id="290" r:id="rId19"/>
    <p:sldId id="289" r:id="rId20"/>
    <p:sldId id="281" r:id="rId21"/>
    <p:sldId id="270" r:id="rId22"/>
    <p:sldId id="266" r:id="rId23"/>
    <p:sldId id="291" r:id="rId24"/>
    <p:sldId id="292" r:id="rId25"/>
    <p:sldId id="263" r:id="rId26"/>
    <p:sldId id="272" r:id="rId27"/>
    <p:sldId id="271" r:id="rId28"/>
    <p:sldId id="293" r:id="rId29"/>
    <p:sldId id="264" r:id="rId30"/>
    <p:sldId id="276" r:id="rId31"/>
    <p:sldId id="278" r:id="rId32"/>
    <p:sldId id="279" r:id="rId33"/>
    <p:sldId id="294"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956" autoAdjust="0"/>
  </p:normalViewPr>
  <p:slideViewPr>
    <p:cSldViewPr>
      <p:cViewPr varScale="1">
        <p:scale>
          <a:sx n="100" d="100"/>
          <a:sy n="100" d="100"/>
        </p:scale>
        <p:origin x="110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35E3959-BB28-43B1-84F4-4F70E61D4DD5}" type="datetimeFigureOut">
              <a:rPr lang="en-GB" smtClean="0"/>
              <a:t>18/03/2019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F9156F2-6842-4217-BE15-93D00718F1B9}" type="slidenum">
              <a:rPr lang="en-GB" smtClean="0"/>
              <a:t>‹#›</a:t>
            </a:fld>
            <a:endParaRPr lang="en-GB"/>
          </a:p>
        </p:txBody>
      </p:sp>
    </p:spTree>
    <p:extLst>
      <p:ext uri="{BB962C8B-B14F-4D97-AF65-F5344CB8AC3E}">
        <p14:creationId xmlns:p14="http://schemas.microsoft.com/office/powerpoint/2010/main" val="32931909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21E9EC7F-5F98-4E61-A9C3-B6A6C17B9A05}" type="datetimeFigureOut">
              <a:rPr lang="en-GB" smtClean="0"/>
              <a:pPr/>
              <a:t>18/03/2019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820C147D-9612-40AB-A76B-7FCAD55CD87B}" type="slidenum">
              <a:rPr lang="en-GB" smtClean="0"/>
              <a:pPr/>
              <a:t>‹#›</a:t>
            </a:fld>
            <a:endParaRPr lang="en-GB"/>
          </a:p>
        </p:txBody>
      </p:sp>
    </p:spTree>
    <p:extLst>
      <p:ext uri="{BB962C8B-B14F-4D97-AF65-F5344CB8AC3E}">
        <p14:creationId xmlns:p14="http://schemas.microsoft.com/office/powerpoint/2010/main" val="4181324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changingminds.org/disciplines/argument/making_argument/toulmin.ht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1</a:t>
            </a:fld>
            <a:endParaRPr lang="en-GB"/>
          </a:p>
        </p:txBody>
      </p:sp>
    </p:spTree>
    <p:extLst>
      <p:ext uri="{BB962C8B-B14F-4D97-AF65-F5344CB8AC3E}">
        <p14:creationId xmlns:p14="http://schemas.microsoft.com/office/powerpoint/2010/main" val="118228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use whatever method they prefer to conduct a ‘draw’ where each student will have ‘2’ theorists 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p14="http://schemas.microsoft.com/office/powerpoint/2010/main" val="3778931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Stephen </a:t>
            </a:r>
            <a:r>
              <a:rPr lang="en-US" sz="1200" kern="1200" dirty="0" err="1" smtClean="0">
                <a:solidFill>
                  <a:schemeClr val="tx1"/>
                </a:solidFill>
                <a:latin typeface="+mn-lt"/>
                <a:ea typeface="+mn-ea"/>
                <a:cs typeface="+mn-cs"/>
              </a:rPr>
              <a:t>Edelston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Toulmin</a:t>
            </a:r>
            <a:r>
              <a:rPr lang="en-US" sz="1200" kern="1200" dirty="0" smtClean="0">
                <a:solidFill>
                  <a:schemeClr val="tx1"/>
                </a:solidFill>
                <a:latin typeface="+mn-lt"/>
                <a:ea typeface="+mn-ea"/>
                <a:cs typeface="+mn-cs"/>
              </a:rPr>
              <a:t> was a British philosopher, author, and educator</a:t>
            </a:r>
            <a:r>
              <a:rPr lang="en-US" sz="1200" kern="1200" baseline="0" dirty="0" smtClean="0">
                <a:solidFill>
                  <a:schemeClr val="tx1"/>
                </a:solidFill>
                <a:latin typeface="+mn-lt"/>
                <a:ea typeface="+mn-ea"/>
                <a:cs typeface="+mn-cs"/>
              </a:rPr>
              <a:t> </a:t>
            </a:r>
            <a:r>
              <a:rPr lang="en-US" sz="1200" kern="1200" baseline="0" dirty="0" err="1" smtClean="0">
                <a:solidFill>
                  <a:schemeClr val="tx1"/>
                </a:solidFill>
                <a:latin typeface="+mn-lt"/>
                <a:ea typeface="+mn-ea"/>
                <a:cs typeface="+mn-cs"/>
              </a:rPr>
              <a:t>focussing</a:t>
            </a:r>
            <a:r>
              <a:rPr lang="en-US" sz="1200" kern="1200" baseline="0" dirty="0" smtClean="0">
                <a:solidFill>
                  <a:schemeClr val="tx1"/>
                </a:solidFill>
                <a:latin typeface="+mn-lt"/>
                <a:ea typeface="+mn-ea"/>
                <a:cs typeface="+mn-cs"/>
              </a:rPr>
              <a:t> his work on </a:t>
            </a:r>
            <a:r>
              <a:rPr lang="en-US" sz="1200" kern="1200" baseline="0" dirty="0" err="1" smtClean="0">
                <a:solidFill>
                  <a:schemeClr val="tx1"/>
                </a:solidFill>
                <a:latin typeface="+mn-lt"/>
                <a:ea typeface="+mn-ea"/>
                <a:cs typeface="+mn-cs"/>
              </a:rPr>
              <a:t>analysing</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moral reasoning. He developed arguments to be used in evaluating the ethics behind moral issues. The </a:t>
            </a:r>
            <a:r>
              <a:rPr lang="en-US" sz="1200" kern="1200" dirty="0" err="1" smtClean="0">
                <a:solidFill>
                  <a:schemeClr val="tx1"/>
                </a:solidFill>
                <a:latin typeface="+mn-lt"/>
                <a:ea typeface="+mn-ea"/>
                <a:cs typeface="+mn-cs"/>
              </a:rPr>
              <a:t>Toulmin</a:t>
            </a:r>
            <a:r>
              <a:rPr lang="en-US" sz="1200" kern="1200" dirty="0" smtClean="0">
                <a:solidFill>
                  <a:schemeClr val="tx1"/>
                </a:solidFill>
                <a:latin typeface="+mn-lt"/>
                <a:ea typeface="+mn-ea"/>
                <a:cs typeface="+mn-cs"/>
              </a:rPr>
              <a:t> model of argumentation, a diagram containing six interrelated components used for </a:t>
            </a:r>
            <a:r>
              <a:rPr lang="en-US" sz="1200" kern="1200" dirty="0" err="1" smtClean="0">
                <a:solidFill>
                  <a:schemeClr val="tx1"/>
                </a:solidFill>
                <a:latin typeface="+mn-lt"/>
                <a:ea typeface="+mn-ea"/>
                <a:cs typeface="+mn-cs"/>
              </a:rPr>
              <a:t>analysing</a:t>
            </a:r>
            <a:r>
              <a:rPr lang="en-US" sz="1200" kern="1200" dirty="0" smtClean="0">
                <a:solidFill>
                  <a:schemeClr val="tx1"/>
                </a:solidFill>
                <a:latin typeface="+mn-lt"/>
                <a:ea typeface="+mn-ea"/>
                <a:cs typeface="+mn-cs"/>
              </a:rPr>
              <a:t> arguments, and published in his 1958 book The Uses of Argument.</a:t>
            </a:r>
            <a:endParaRPr lang="en-US" dirty="0" smtClean="0"/>
          </a:p>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5</a:t>
            </a:fld>
            <a:endParaRPr lang="en-US"/>
          </a:p>
        </p:txBody>
      </p:sp>
    </p:spTree>
    <p:extLst>
      <p:ext uri="{BB962C8B-B14F-4D97-AF65-F5344CB8AC3E}">
        <p14:creationId xmlns:p14="http://schemas.microsoft.com/office/powerpoint/2010/main" val="2913261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The Claim:</a:t>
            </a:r>
            <a:r>
              <a:rPr lang="en-US" dirty="0" smtClean="0"/>
              <a:t> The first component of the </a:t>
            </a:r>
            <a:r>
              <a:rPr lang="en-US" dirty="0" err="1" smtClean="0">
                <a:hlinkClick r:id="rId3"/>
              </a:rPr>
              <a:t>Toulmin</a:t>
            </a:r>
            <a:r>
              <a:rPr lang="en-US" dirty="0" smtClean="0">
                <a:hlinkClick r:id="rId3"/>
              </a:rPr>
              <a:t> model</a:t>
            </a:r>
            <a:r>
              <a:rPr lang="en-US" dirty="0" smtClean="0"/>
              <a:t> is the claim—the conclusion that we are seeking to establish over the course of the argument. A claim is a statement that requires support. By itself the statement carries little argumentative force. It is missing evidence on which to ground it so the audience can start to accept it.</a:t>
            </a:r>
          </a:p>
          <a:p>
            <a:r>
              <a:rPr lang="en-US" b="1" dirty="0" smtClean="0"/>
              <a:t>The Grounds:</a:t>
            </a:r>
            <a:r>
              <a:rPr lang="en-US" dirty="0" smtClean="0"/>
              <a:t> for an argument represent the facts, data, statistics, or any other type of evidence. The grounds are the second component of the model.</a:t>
            </a:r>
          </a:p>
          <a:p>
            <a:r>
              <a:rPr lang="en-US" b="1" dirty="0" smtClean="0"/>
              <a:t>The Warrant:</a:t>
            </a:r>
            <a:r>
              <a:rPr lang="en-US" dirty="0" smtClean="0"/>
              <a:t> According to Dr. </a:t>
            </a:r>
            <a:r>
              <a:rPr lang="en-US" dirty="0" err="1" smtClean="0"/>
              <a:t>Toulmin</a:t>
            </a:r>
            <a:r>
              <a:rPr lang="en-US" dirty="0" smtClean="0"/>
              <a:t>, the connection between the evidence and the claim is not automatic. In most arguments, people make strong claims and have some data, but they invest relatively little time in connecting them. The connection is the warrant—the third component of the model. Its key to focus your attention on the warrant – because it is the connection between the grounds and the claim is often the most vulnerable part of an argument.</a:t>
            </a:r>
          </a:p>
          <a:p>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6</a:t>
            </a:fld>
            <a:endParaRPr lang="en-US"/>
          </a:p>
        </p:txBody>
      </p:sp>
    </p:spTree>
    <p:extLst>
      <p:ext uri="{BB962C8B-B14F-4D97-AF65-F5344CB8AC3E}">
        <p14:creationId xmlns:p14="http://schemas.microsoft.com/office/powerpoint/2010/main" val="1820413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9</a:t>
            </a:fld>
            <a:endParaRPr lang="en-GB"/>
          </a:p>
        </p:txBody>
      </p:sp>
    </p:spTree>
    <p:extLst>
      <p:ext uri="{BB962C8B-B14F-4D97-AF65-F5344CB8AC3E}">
        <p14:creationId xmlns:p14="http://schemas.microsoft.com/office/powerpoint/2010/main" val="1304539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11</a:t>
            </a:fld>
            <a:endParaRPr lang="en-GB"/>
          </a:p>
        </p:txBody>
      </p:sp>
    </p:spTree>
    <p:extLst>
      <p:ext uri="{BB962C8B-B14F-4D97-AF65-F5344CB8AC3E}">
        <p14:creationId xmlns:p14="http://schemas.microsoft.com/office/powerpoint/2010/main" val="4032448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ultimate result of this study led to the centrality of efficiency in </a:t>
            </a:r>
            <a:r>
              <a:rPr lang="en-US" dirty="0" err="1"/>
              <a:t>organisations</a:t>
            </a:r>
            <a:r>
              <a:rPr lang="en-US" dirty="0"/>
              <a:t>. </a:t>
            </a:r>
            <a:r>
              <a:rPr lang="en-US" dirty="0" err="1"/>
              <a:t>Gilbreth</a:t>
            </a:r>
            <a:r>
              <a:rPr lang="en-US" dirty="0"/>
              <a:t> was particularly interested in how he could reduce the unnecessary motions resulting from bricklaying at a construction site; he succeeded in reducing the motions from 18 to 4. He then proposed that each worker should be involved in doing his or her own work, prepare for the next higher level, and training their successors.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18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19</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dirty="0"/>
              <a:t>Taylor believed that the job of a manager was to plan and control work, and that there was a single most efficient way to do any job.</a:t>
            </a:r>
          </a:p>
          <a:p>
            <a:endParaRPr lang="en-US" altLang="en-US" dirty="0"/>
          </a:p>
          <a:p>
            <a:r>
              <a:rPr lang="en-US" altLang="en-US" dirty="0"/>
              <a:t>Used time and motion techniques to break down work processes and eliminate unnecessary actions</a:t>
            </a:r>
          </a:p>
          <a:p>
            <a:endParaRPr lang="en-US" altLang="en-US" dirty="0"/>
          </a:p>
          <a:p>
            <a:r>
              <a:rPr lang="en-US" altLang="en-US" dirty="0"/>
              <a:t>Laid the foundation for division of labour and mass production – later applied by Henry Ford</a:t>
            </a:r>
          </a:p>
          <a:p>
            <a:endParaRPr lang="en-US" altLang="en-US" dirty="0"/>
          </a:p>
          <a:p>
            <a:r>
              <a:rPr lang="en-US" altLang="en-US" dirty="0"/>
              <a:t>Argued for carefully selecting and training staff and provide additional opportunities for those that showed potential.</a:t>
            </a:r>
          </a:p>
          <a:p>
            <a:endParaRPr lang="en-US" altLang="en-US" dirty="0"/>
          </a:p>
          <a:p>
            <a:r>
              <a:rPr lang="en-US" altLang="en-US" dirty="0"/>
              <a:t>Outstanding workers had a chalk mark put on their bench – origins of benchmarking?</a:t>
            </a:r>
          </a:p>
          <a:p>
            <a:endParaRPr lang="en-US" altLang="en-US" dirty="0"/>
          </a:p>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 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organisation follows stable, knowable rules.</a:t>
            </a:r>
          </a:p>
          <a:p>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plan, to organise, to command, to co-ordinate,</a:t>
            </a:r>
          </a:p>
          <a:p>
            <a:r>
              <a:rPr lang="en-GB" dirty="0"/>
              <a:t>and to control. Forecasting and planning was the act of anticipating the future and acting accordingly. He developed </a:t>
            </a:r>
            <a:r>
              <a:rPr lang="en-GB" b="1" dirty="0"/>
              <a:t>fourteen principles of administration </a:t>
            </a:r>
            <a:r>
              <a:rPr lang="en-GB" dirty="0"/>
              <a:t>to go along with management’s five primary roles. These principles are: specialisation/division of labour, authority with responsibility, discipline, unity of command, unity of direction, subordination of individual interest to the general interest, remuneration of staff, centralisation, scalar chain/line of authority, order, equity, stability of tenure, initiative, and esprit de corps.</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20</a:t>
            </a:fld>
            <a:endParaRPr lang="en-GB"/>
          </a:p>
        </p:txBody>
      </p:sp>
    </p:spTree>
    <p:extLst>
      <p:ext uri="{BB962C8B-B14F-4D97-AF65-F5344CB8AC3E}">
        <p14:creationId xmlns:p14="http://schemas.microsoft.com/office/powerpoint/2010/main" val="3352532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b="0" dirty="0"/>
              <a:t>recognised that employees have social needs as well as physical needs, and managers need a mix of managerial skills that include human relations skills.</a:t>
            </a:r>
          </a:p>
          <a:p>
            <a:pPr marL="228600" indent="-228600">
              <a:buFont typeface="+mj-lt"/>
              <a:buAutoNum type="arabicPeriod" startAt="4"/>
            </a:pPr>
            <a:endParaRPr lang="en-GB" b="0" dirty="0"/>
          </a:p>
          <a:p>
            <a:pPr marL="0" indent="0">
              <a:buFont typeface="+mj-lt"/>
              <a:buNone/>
            </a:pPr>
            <a:r>
              <a:rPr lang="en-GB" b="1" dirty="0"/>
              <a:t>Mary Follett</a:t>
            </a:r>
            <a:r>
              <a:rPr lang="en-GB" b="0" dirty="0"/>
              <a:t> is important because she believed that organisations should be based on a group ethic, rather than individualism – managers and employees should view themselves as partners rather than adversaries.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23</a:t>
            </a:fld>
            <a:endParaRPr lang="en-GB"/>
          </a:p>
        </p:txBody>
      </p:sp>
    </p:spTree>
    <p:extLst>
      <p:ext uri="{BB962C8B-B14F-4D97-AF65-F5344CB8AC3E}">
        <p14:creationId xmlns:p14="http://schemas.microsoft.com/office/powerpoint/2010/main" val="1643363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E4B901-834D-4FDC-9892-2D4D7DD6D242}" type="slidenum">
              <a:rPr lang="en-US" altLang="en-US">
                <a:solidFill>
                  <a:prstClr val="black"/>
                </a:solidFill>
              </a:rPr>
              <a:pPr/>
              <a:t>24</a:t>
            </a:fld>
            <a:endParaRPr lang="en-US" altLang="en-US">
              <a:solidFill>
                <a:prstClr val="black"/>
              </a:solidFill>
            </a:endParaRPr>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r>
              <a:rPr lang="en-US" altLang="en-US" dirty="0"/>
              <a:t>Mayo </a:t>
            </a:r>
            <a:r>
              <a:rPr lang="en-US" sz="1200" u="none" strike="noStrike" kern="1200" dirty="0">
                <a:solidFill>
                  <a:schemeClr val="tx1"/>
                </a:solidFill>
                <a:effectLst/>
                <a:latin typeface="+mn-lt"/>
                <a:ea typeface="+mn-ea"/>
                <a:cs typeface="+mn-cs"/>
              </a:rPr>
              <a:t>believed the increased output came from a change in mental attitude in the group as the workers developed into a social unit</a:t>
            </a:r>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
            </a:r>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
            </a:r>
            <a:br>
              <a:rPr lang="en-US" sz="1200" u="none" strike="noStrike" kern="1200" dirty="0">
                <a:solidFill>
                  <a:schemeClr val="tx1"/>
                </a:solidFill>
                <a:effectLst/>
                <a:latin typeface="+mn-lt"/>
                <a:ea typeface="+mn-ea"/>
                <a:cs typeface="+mn-cs"/>
              </a:rPr>
            </a:br>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25</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28600" indent="-228600">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28600" indent="-228600">
              <a:buFont typeface="+mj-lt"/>
              <a:buAutoNum type="arabicPeriod"/>
            </a:pPr>
            <a:r>
              <a:rPr lang="en-GB" b="0" dirty="0"/>
              <a:t>Second, it rejected Taylorism and its emphasis on employee self-interest. </a:t>
            </a:r>
          </a:p>
          <a:p>
            <a:pPr marL="228600" indent="-228600">
              <a:buFont typeface="+mj-lt"/>
              <a:buAutoNum type="arabicPeriod"/>
            </a:pPr>
            <a:r>
              <a:rPr lang="en-GB" b="0" dirty="0"/>
              <a:t>Third, employees showed highly positive responses to, for example, improvements in working environments (e.g., improved lighting, new welfare/rest facilities), and</a:t>
            </a:r>
          </a:p>
          <a:p>
            <a:pPr marL="0" indent="0">
              <a:buFont typeface="+mj-lt"/>
              <a:buNone/>
            </a:pPr>
            <a:r>
              <a:rPr lang="en-GB" b="0" dirty="0"/>
              <a:t>     expressions of thanks and encouragement as opposed to coercion from managers and supervisors. </a:t>
            </a:r>
          </a:p>
          <a:p>
            <a:pPr marL="228600" indent="-228600">
              <a:buFont typeface="+mj-lt"/>
              <a:buAutoNum type="arabicPeriod" startAt="4"/>
            </a:pPr>
            <a:r>
              <a:rPr lang="en-GB" b="0" dirty="0"/>
              <a:t>Fourth, the influence of the peer group is very high – hence, the importance of informal groups within the workplace. </a:t>
            </a:r>
          </a:p>
          <a:p>
            <a:pPr marL="228600" indent="-228600">
              <a:buFont typeface="+mj-lt"/>
              <a:buAutoNum type="arabicPeriod" startAt="4"/>
            </a:pPr>
            <a:r>
              <a:rPr lang="en-GB" b="0" dirty="0"/>
              <a:t>Finally, it denounced ‘rabble hypotheses’ that society is a horde of unorganised individuals ‘acting’ in a manner calculated to secure his or her self-preservation or self-interest.</a:t>
            </a:r>
          </a:p>
          <a:p>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These results showed that the group dynamics and social makeup of an organization were an extremely important force either for or against higher productivity. This outcome caused the call for greater participation for the workers, greater trust and openness in the working environment, and a greater attention to teams and groups in the work place. Finally, while Taylor’s impacts were the establishment of the industrial engineering, quality control and personnel departments, the human relations movement’s greatest impact came in what the organization’s leadership and personnel department were doing. The seemingly new concepts of “group dynamics”, “teamwork”, and organizational “social systems”, all stem from Mayo’s work in the mid-1920s. </a:t>
            </a:r>
          </a:p>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26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27</a:t>
            </a:fld>
            <a:endParaRPr lang="en-GB"/>
          </a:p>
        </p:txBody>
      </p:sp>
    </p:spTree>
    <p:extLst>
      <p:ext uri="{BB962C8B-B14F-4D97-AF65-F5344CB8AC3E}">
        <p14:creationId xmlns:p14="http://schemas.microsoft.com/office/powerpoint/2010/main" val="79027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28</a:t>
            </a:fld>
            <a:endParaRPr lang="en-GB"/>
          </a:p>
        </p:txBody>
      </p:sp>
    </p:spTree>
    <p:extLst>
      <p:ext uri="{BB962C8B-B14F-4D97-AF65-F5344CB8AC3E}">
        <p14:creationId xmlns:p14="http://schemas.microsoft.com/office/powerpoint/2010/main" val="4000039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29</a:t>
            </a:fld>
            <a:endParaRPr lang="en-GB"/>
          </a:p>
        </p:txBody>
      </p:sp>
    </p:spTree>
    <p:extLst>
      <p:ext uri="{BB962C8B-B14F-4D97-AF65-F5344CB8AC3E}">
        <p14:creationId xmlns:p14="http://schemas.microsoft.com/office/powerpoint/2010/main" val="28186545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28600" indent="-228600">
              <a:buAutoNum type="arabicPeriod"/>
            </a:pPr>
            <a:r>
              <a:rPr lang="en-GB" dirty="0"/>
              <a:t>Managers should aim to shape events and the environment in which they work, not just sit back and wait for things to happen.  Don’t be a victim!</a:t>
            </a:r>
          </a:p>
          <a:p>
            <a:pPr marL="228600" indent="-228600">
              <a:buAutoNum type="arabicPeriod"/>
            </a:pPr>
            <a:r>
              <a:rPr lang="en-GB" dirty="0"/>
              <a:t>Managers should identify what they want to achieve.  Once identified, they must avoid distractions and constantly work on activities that take them towards their goals.</a:t>
            </a:r>
          </a:p>
          <a:p>
            <a:pPr marL="228600" indent="-228600">
              <a:buAutoNum type="arabicPeriod"/>
            </a:pPr>
            <a:r>
              <a:rPr lang="en-GB" dirty="0"/>
              <a:t>Managers should prioritise those activities that will help them achieve their aims.</a:t>
            </a:r>
          </a:p>
          <a:p>
            <a:pPr marL="228600" indent="-228600">
              <a:buAutoNum type="arabicPeriod"/>
            </a:pPr>
            <a:r>
              <a:rPr lang="en-GB" dirty="0"/>
              <a:t>When dealing with staff, customers, suppliers and even competitors, wise managers look for common ground and a solution, or solutions, that suit all parties.</a:t>
            </a:r>
          </a:p>
          <a:p>
            <a:pPr marL="228600" indent="-228600">
              <a:buAutoNum type="arabicPeriod"/>
            </a:pPr>
            <a:r>
              <a:rPr lang="en-GB" dirty="0"/>
              <a:t>Like doctors, managers should diagnose the problem before they prescribe a cure.  Listen to others….critically…..to understand fully BEFORE responding.</a:t>
            </a:r>
          </a:p>
          <a:p>
            <a:pPr marL="228600" indent="-228600">
              <a:buAutoNum type="arabicPeriod"/>
            </a:pPr>
            <a:r>
              <a:rPr lang="en-GB" dirty="0"/>
              <a:t>Synergy occurs when the outcome is greater than the sum of its parts.  2+2=5.  Great teamwork and collaboration, in the spirit of Win-Win can achieve this.</a:t>
            </a:r>
          </a:p>
          <a:p>
            <a:pPr marL="228600" indent="-228600">
              <a:buFont typeface="+mj-lt"/>
              <a:buAutoNum type="arabicPeriod"/>
            </a:pPr>
            <a:r>
              <a:rPr lang="en-GB"/>
              <a:t>The </a:t>
            </a:r>
            <a:r>
              <a:rPr lang="en-GB" dirty="0"/>
              <a:t>final habit is the constant act of renewal – taking rest, learning new things, updating knowledge and skills, looking after your health and well being…..</a:t>
            </a:r>
            <a:r>
              <a:rPr lang="en-GB" b="1" dirty="0"/>
              <a:t>physical and spiritual.</a:t>
            </a:r>
          </a:p>
        </p:txBody>
      </p:sp>
      <p:sp>
        <p:nvSpPr>
          <p:cNvPr id="4" name="Slide Number Placeholder 3"/>
          <p:cNvSpPr>
            <a:spLocks noGrp="1"/>
          </p:cNvSpPr>
          <p:nvPr>
            <p:ph type="sldNum" sz="quarter" idx="10"/>
          </p:nvPr>
        </p:nvSpPr>
        <p:spPr/>
        <p:txBody>
          <a:bodyPr/>
          <a:lstStyle/>
          <a:p>
            <a:fld id="{820C147D-9612-40AB-A76B-7FCAD55CD87B}" type="slidenum">
              <a:rPr lang="en-GB" smtClean="0"/>
              <a:pPr/>
              <a:t>30</a:t>
            </a:fld>
            <a:endParaRPr lang="en-GB"/>
          </a:p>
        </p:txBody>
      </p:sp>
    </p:spTree>
    <p:extLst>
      <p:ext uri="{BB962C8B-B14F-4D97-AF65-F5344CB8AC3E}">
        <p14:creationId xmlns:p14="http://schemas.microsoft.com/office/powerpoint/2010/main" val="537371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9F553BC-D930-432C-81EB-4E6BC323A216}"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312494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21EB338-FE82-4693-9EFA-004008FD6826}"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188758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4335BE5-FCFD-44D9-BEE6-3B510AC722DB}"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622285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8300F19-2CBB-4A90-8FD6-6AC45B49B3D7}"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225374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US" alt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80AF793-A8E8-4718-A6D1-C87D045AEB84}"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559611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B2FF869-7736-4B36-AB0E-E2F228E5887C}"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57190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3DF7909-26EE-4293-92AF-49B92D7F6323}"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50149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E08A048-FA83-49C3-987F-696373CCB4F2}"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94254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EB50354-39B5-448A-A654-93D369542E69}"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500873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7578F22-AF9E-4AFC-8241-58F8E0B7FF7E}"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4243279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D09DAB9-6DBF-4DAC-861F-6368319C6D00}"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757218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9F553BC-D930-432C-81EB-4E6BC323A216}"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627204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21EB338-FE82-4693-9EFA-004008FD6826}"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429370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4335BE5-FCFD-44D9-BEE6-3B510AC722DB}"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55406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8300F19-2CBB-4A90-8FD6-6AC45B49B3D7}"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761425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US"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80AF793-A8E8-4718-A6D1-C87D045AEB84}"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011574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B2FF869-7736-4B36-AB0E-E2F228E5887C}"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034640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3DF7909-26EE-4293-92AF-49B92D7F6323}"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6286726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E08A048-FA83-49C3-987F-696373CCB4F2}"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3413960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EB50354-39B5-448A-A654-93D369542E69}"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64763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7578F22-AF9E-4AFC-8241-58F8E0B7FF7E}"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08783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D09DAB9-6DBF-4DAC-861F-6368319C6D00}"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942280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18/03/2019</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93726967"/>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18/03/2019</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2787423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18/03/2019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427223571"/>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18/03/2019</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9912067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18/03/2019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00044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18/03/2019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3038078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18/03/2019</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4993854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18/03/2019</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86048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18/03/2019</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3922620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18/03/2019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3635968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18/03/2019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886286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39757381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151387693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288865042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m/url?sa=i&amp;rct=j&amp;q=&amp;esrc=s&amp;source=images&amp;cd=&amp;cad=rja&amp;uact=8&amp;ved=2ahUKEwjQnbyLyrHeAhWlzoUKHUR3DgEQjRx6BAgBEAU&amp;url=https://katenasser.com/leadership-people-skills-question-vs-questioning-authority/&amp;psig=AOvVaw009OJJWKEhuBY_HcjIprC0&amp;ust=1541106181432942"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m/url?sa=i&amp;rct=j&amp;q=&amp;esrc=s&amp;source=images&amp;cd=&amp;cad=rja&amp;uact=8&amp;ved=2ahUKEwiBuYGxz7HeAhUJJhoKHaBuAPMQjRx6BAgBEAU&amp;url=https://www.aliem.com/2010/08/article-review-use-of-effective/&amp;psig=AOvVaw3X1iK4N_8fes1Fhytef7LU&amp;ust=1541107563580375"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google.com/url?sa=i&amp;rct=j&amp;q=&amp;esrc=s&amp;source=images&amp;cd=&amp;cad=rja&amp;uact=8&amp;ved=2ahUKEwiKvZOv1rHeAhWHyIUKHTYgAwQQjRx6BAgBEAU&amp;url=https://www.techadvisor.co.uk/how-to/internet/how-fix-frozen-youtube-video-3511087/&amp;psig=AOvVaw21b9_VZO6VyQn0Xi_DOpQK&amp;ust=1541109485815996" TargetMode="External"/><Relationship Id="rId1" Type="http://schemas.openxmlformats.org/officeDocument/2006/relationships/slideLayout" Target="../slideLayouts/slideLayout24.xml"/><Relationship Id="rId4" Type="http://schemas.openxmlformats.org/officeDocument/2006/relationships/hyperlink" Target="https://www.youtube.com/watch?v=d1jOwD-CTLI"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google.com/url?sa=i&amp;rct=j&amp;q=&amp;esrc=s&amp;source=images&amp;cd=&amp;cad=rja&amp;uact=8&amp;ved=2ahUKEwjDotqj27HeAhWy34UKHV0TAmYQjRx6BAgBEAU&amp;url=https://www.bps.org.uk/news-and-policy/theres-psychological-case-paying-female-managers-more-male-managers-or-giving-them&amp;psig=AOvVaw3KJTW6jmLPclI8HeMrXLXe&amp;ust=1541110793331442" TargetMode="Externa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personneltoday.com/hr/hr-vs-line-manager-make-strategy-reality/"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ltayux7HeAhUlgM4BHTceDVYQjRx6BAgBEAU&amp;url=http://www.imi.ie/time-management-thoughts-leaders&amp;psig=AOvVaw0kw8b0n7RTxdi-7R0xgrzk&amp;ust=1541105424983772" TargetMode="External"/><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q5Yjrx7HeAhXwzoUKHZ_uBicQjRx6BAgBEAU&amp;url=http://bimehshahr.com/rpt/viewer/src/_2F_printpage_2F_pageUrl_2F_http_3A2__2F2__2F2_bimehshahr_2E2_com_2F2_aboutus_2F2_page16_2F2_lang_2F2_Fa/lang/Fa.aspx&amp;psig=AOvVaw0kw8b0n7RTxdi-7R0xgrzk&amp;ust=154110542498377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_nYaLyLHeAhUObBoKHeh-BdgQjRx6BAgBEAU&amp;url=https://www.managers.org.uk/insights/news/2016/march/time-management-skills-how-creative-leaders-run-their-lives&amp;psig=AOvVaw0kw8b0n7RTxdi-7R0xgrzk&amp;ust=1541105424983772" TargetMode="External"/><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google.com/url?sa=i&amp;rct=j&amp;q=&amp;esrc=s&amp;source=images&amp;cd=&amp;cad=rja&amp;uact=8&amp;ved=2ahUKEwjy_MrE3LHeAhVPyYUKHY8GC40QjRx6BAgBEAU&amp;url=https://mountain2surf.wordpress.com/2015/02/16/new-leaders/&amp;psig=AOvVaw3KJTW6jmLPclI8HeMrXLXe&amp;ust=1541110793331442" TargetMode="Externa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nt4uKybHeAhUBQBoKHX1KAVQQjRx6BAgBEAU&amp;url=https://www.aras.com/solutions/product-data-management&amp;psig=AOvVaw0kw8b0n7RTxdi-7R0xgrzk&amp;ust=1541105424983772"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V1u-wxrHeAhVLQRoKHe5pB-wQjRx6BAgBEAU&amp;url=https://www.dreamstime.com/stock-photos-manage-characters-shows-managing-management-leadership-showing-image34211113&amp;psig=AOvVaw3hjI_sOwU1O8YpALlVywjD&amp;ust=1541105175016875"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amp;url=http://tristateofficefurniture.com/celebrating-5-years/&amp;psig=AOvVaw2nOmRG9pTuhhxP7AruEcr9&amp;ust=1541114003150992" TargetMode="External"/><Relationship Id="rId2" Type="http://schemas.openxmlformats.org/officeDocument/2006/relationships/notesSlide" Target="../notesSlides/notesSlide17.xml"/><Relationship Id="rId1" Type="http://schemas.openxmlformats.org/officeDocument/2006/relationships/slideLayout" Target="../slideLayouts/slideLayout24.xml"/><Relationship Id="rId5" Type="http://schemas.openxmlformats.org/officeDocument/2006/relationships/hyperlink" Target="https://www.google.com/url?sa=i&amp;rct=j&amp;q=&amp;esrc=s&amp;source=images&amp;cd=&amp;cad=rja&amp;uact=8&amp;ved=2ahUKEwiaxIGZ57HeAhVLqxoKHaQSAQQQjRx6BAgBEAU&amp;url=https://www.excella.com/insights/role-of-a-manager-in-agile-scrum-team&amp;psig=AOvVaw2nOmRG9pTuhhxP7AruEcr9&amp;ust=1541114003150992" TargetMode="Externa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3" Type="http://schemas.openxmlformats.org/officeDocument/2006/relationships/hyperlink" Target="https://www.destinationimagination.org/blog/15-tips-for-first-time-team-managers/" TargetMode="External"/><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22.jpeg"/></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8529" y="2354262"/>
            <a:ext cx="8585448" cy="1470025"/>
          </a:xfrm>
        </p:spPr>
        <p:txBody>
          <a:bodyPr/>
          <a:lstStyle/>
          <a:p>
            <a:r>
              <a:rPr lang="en-GB" dirty="0"/>
              <a:t>BMSK5001 Developing Workplace Critical Thinking</a:t>
            </a:r>
          </a:p>
        </p:txBody>
      </p:sp>
      <p:sp>
        <p:nvSpPr>
          <p:cNvPr id="3" name="Subtitle 2"/>
          <p:cNvSpPr>
            <a:spLocks noGrp="1"/>
          </p:cNvSpPr>
          <p:nvPr>
            <p:ph type="subTitle" idx="1"/>
          </p:nvPr>
        </p:nvSpPr>
        <p:spPr>
          <a:xfrm>
            <a:off x="1414145" y="4038600"/>
            <a:ext cx="6400800" cy="1752600"/>
          </a:xfrm>
        </p:spPr>
        <p:txBody>
          <a:bodyPr/>
          <a:lstStyle/>
          <a:p>
            <a:r>
              <a:rPr lang="en-GB" dirty="0"/>
              <a:t> </a:t>
            </a:r>
            <a:endParaRPr lang="en-GB" b="1" dirty="0">
              <a:solidFill>
                <a:srgbClr val="FF0000"/>
              </a:solidFill>
            </a:endParaRPr>
          </a:p>
        </p:txBody>
      </p:sp>
      <p:sp>
        <p:nvSpPr>
          <p:cNvPr id="5" name="Footer Placeholder 4"/>
          <p:cNvSpPr>
            <a:spLocks noGrp="1"/>
          </p:cNvSpPr>
          <p:nvPr>
            <p:ph type="ftr" sz="quarter" idx="11"/>
          </p:nvPr>
        </p:nvSpPr>
        <p:spPr/>
        <p:txBody>
          <a:bodyPr/>
          <a:lstStyle/>
          <a:p>
            <a:r>
              <a:rPr lang="en-GB"/>
              <a:t>TSD50011008</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8404" y="4542884"/>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a:extLst>
              <a:ext uri="{FF2B5EF4-FFF2-40B4-BE49-F238E27FC236}">
                <a16:creationId xmlns:a16="http://schemas.microsoft.com/office/drawing/2014/main" id="{D66CA4B6-3953-4B1C-BCB4-287229EE1CB4}"/>
              </a:ext>
            </a:extLst>
          </p:cNvPr>
          <p:cNvSpPr/>
          <p:nvPr/>
        </p:nvSpPr>
        <p:spPr>
          <a:xfrm>
            <a:off x="1379829" y="1555175"/>
            <a:ext cx="7283917" cy="584775"/>
          </a:xfrm>
          <a:prstGeom prst="rect">
            <a:avLst/>
          </a:prstGeom>
        </p:spPr>
        <p:txBody>
          <a:bodyPr wrap="none">
            <a:spAutoFit/>
          </a:bodyPr>
          <a:lstStyle/>
          <a:p>
            <a:r>
              <a:rPr lang="en-GB" altLang="en-US" sz="3200" b="1" dirty="0">
                <a:effectLst>
                  <a:outerShdw blurRad="38100" dist="38100" dir="2700000" algn="tl">
                    <a:srgbClr val="000000">
                      <a:alpha val="43137"/>
                    </a:srgbClr>
                  </a:outerShdw>
                </a:effectLst>
                <a:latin typeface="Arial Rounded MT Bold" panose="020F0704030504030204" pitchFamily="34" charset="0"/>
              </a:rPr>
              <a:t>Skills for </a:t>
            </a:r>
            <a:r>
              <a:rPr lang="en-GB" altLang="en-US" sz="3200" b="1" dirty="0">
                <a:latin typeface="+mj-lt"/>
              </a:rPr>
              <a:t>the</a:t>
            </a:r>
            <a:r>
              <a:rPr lang="en-GB" altLang="en-US" sz="3200" b="1" dirty="0">
                <a:effectLst>
                  <a:outerShdw blurRad="38100" dist="38100" dir="2700000" algn="tl">
                    <a:srgbClr val="000000">
                      <a:alpha val="43137"/>
                    </a:srgbClr>
                  </a:outerShdw>
                </a:effectLst>
                <a:latin typeface="Arial Rounded MT Bold" panose="020F0704030504030204" pitchFamily="34" charset="0"/>
              </a:rPr>
              <a:t> Workplace Programme</a:t>
            </a:r>
            <a:endParaRPr lang="en-GB" sz="3200" dirty="0"/>
          </a:p>
        </p:txBody>
      </p:sp>
    </p:spTree>
    <p:extLst>
      <p:ext uri="{BB962C8B-B14F-4D97-AF65-F5344CB8AC3E}">
        <p14:creationId xmlns:p14="http://schemas.microsoft.com/office/powerpoint/2010/main" val="4233156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BD6E-0C51-426B-B82D-DBA81470EE14}"/>
              </a:ext>
            </a:extLst>
          </p:cNvPr>
          <p:cNvSpPr>
            <a:spLocks noGrp="1"/>
          </p:cNvSpPr>
          <p:nvPr>
            <p:ph type="title"/>
          </p:nvPr>
        </p:nvSpPr>
        <p:spPr>
          <a:xfrm>
            <a:off x="1928794" y="571480"/>
            <a:ext cx="5937755" cy="1188720"/>
          </a:xfrm>
        </p:spPr>
        <p:txBody>
          <a:bodyPr>
            <a:normAutofit/>
          </a:bodyPr>
          <a:lstStyle/>
          <a:p>
            <a:r>
              <a:rPr lang="en-GB" altLang="en-US" sz="3600" dirty="0">
                <a:solidFill>
                  <a:srgbClr val="7030A0"/>
                </a:solidFill>
                <a:latin typeface="Arial" pitchFamily="34" charset="0"/>
                <a:cs typeface="Arial" pitchFamily="34" charset="0"/>
              </a:rPr>
              <a:t>The ‘Theorists’</a:t>
            </a:r>
            <a:endParaRPr lang="en-GB" sz="3600" dirty="0">
              <a:solidFill>
                <a:srgbClr val="7030A0"/>
              </a:solidFill>
            </a:endParaRPr>
          </a:p>
        </p:txBody>
      </p:sp>
      <p:sp>
        <p:nvSpPr>
          <p:cNvPr id="4" name="Footer Placeholder 3">
            <a:extLst>
              <a:ext uri="{FF2B5EF4-FFF2-40B4-BE49-F238E27FC236}">
                <a16:creationId xmlns:a16="http://schemas.microsoft.com/office/drawing/2014/main" id="{CC9723E1-B8CF-4C16-A91D-019317D5A168}"/>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E9593C6A-163C-4DB8-AF0C-FEF280F04B27}"/>
              </a:ext>
            </a:extLst>
          </p:cNvPr>
          <p:cNvSpPr>
            <a:spLocks noGrp="1"/>
          </p:cNvSpPr>
          <p:nvPr>
            <p:ph type="sldNum" sz="quarter" idx="12"/>
          </p:nvPr>
        </p:nvSpPr>
        <p:spPr/>
        <p:txBody>
          <a:bodyPr/>
          <a:lstStyle/>
          <a:p>
            <a:pPr>
              <a:defRPr/>
            </a:pPr>
            <a:fld id="{53EA6BA6-A53F-4E90-B1FA-0FC7F4298048}" type="slidenum">
              <a:rPr lang="en-GB" smtClean="0"/>
              <a:pPr>
                <a:defRPr/>
              </a:pPr>
              <a:t>2</a:t>
            </a:fld>
            <a:endParaRPr lang="en-GB"/>
          </a:p>
        </p:txBody>
      </p:sp>
      <p:graphicFrame>
        <p:nvGraphicFramePr>
          <p:cNvPr id="7" name="Table 6">
            <a:extLst>
              <a:ext uri="{FF2B5EF4-FFF2-40B4-BE49-F238E27FC236}">
                <a16:creationId xmlns:a16="http://schemas.microsoft.com/office/drawing/2014/main" id="{EDC95E7D-06CC-4D81-88B8-66EF3C0AA9AF}"/>
              </a:ext>
            </a:extLst>
          </p:cNvPr>
          <p:cNvGraphicFramePr>
            <a:graphicFrameLocks noGrp="1"/>
          </p:cNvGraphicFramePr>
          <p:nvPr>
            <p:extLst>
              <p:ext uri="{D42A27DB-BD31-4B8C-83A1-F6EECF244321}">
                <p14:modId xmlns:p14="http://schemas.microsoft.com/office/powerpoint/2010/main" val="1142502427"/>
              </p:ext>
            </p:extLst>
          </p:nvPr>
        </p:nvGraphicFramePr>
        <p:xfrm>
          <a:off x="1928794" y="2000240"/>
          <a:ext cx="6096000" cy="448056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995196717"/>
                    </a:ext>
                  </a:extLst>
                </a:gridCol>
                <a:gridCol w="3048000">
                  <a:extLst>
                    <a:ext uri="{9D8B030D-6E8A-4147-A177-3AD203B41FA5}">
                      <a16:colId xmlns:a16="http://schemas.microsoft.com/office/drawing/2014/main" val="3405247700"/>
                    </a:ext>
                  </a:extLst>
                </a:gridCol>
              </a:tblGrid>
              <a:tr h="370840">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1.John Adair</a:t>
                      </a:r>
                      <a:endParaRPr lang="en-GB" dirty="0">
                        <a:solidFill>
                          <a:srgbClr val="FFFF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8.Frederick Herzberg</a:t>
                      </a:r>
                      <a:endParaRPr lang="en-GB" dirty="0">
                        <a:solidFill>
                          <a:srgbClr val="FFFF00"/>
                        </a:solidFill>
                      </a:endParaRPr>
                    </a:p>
                  </a:txBody>
                  <a:tcPr/>
                </a:tc>
                <a:extLst>
                  <a:ext uri="{0D108BD9-81ED-4DB2-BD59-A6C34878D82A}">
                    <a16:rowId xmlns:a16="http://schemas.microsoft.com/office/drawing/2014/main" val="4032835508"/>
                  </a:ext>
                </a:extLst>
              </a:tr>
              <a:tr h="370840">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2.Charles Handy</a:t>
                      </a:r>
                      <a:endParaRPr lang="en-GB" dirty="0">
                        <a:solidFill>
                          <a:schemeClr val="bg2">
                            <a:lumMod val="25000"/>
                          </a:schemeClr>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9.Rensis Likert </a:t>
                      </a:r>
                      <a:endParaRPr lang="en-GB" dirty="0">
                        <a:solidFill>
                          <a:schemeClr val="bg2">
                            <a:lumMod val="25000"/>
                          </a:schemeClr>
                        </a:solidFill>
                      </a:endParaRPr>
                    </a:p>
                  </a:txBody>
                  <a:tcPr/>
                </a:tc>
                <a:extLst>
                  <a:ext uri="{0D108BD9-81ED-4DB2-BD59-A6C34878D82A}">
                    <a16:rowId xmlns:a16="http://schemas.microsoft.com/office/drawing/2014/main" val="1851707929"/>
                  </a:ext>
                </a:extLst>
              </a:tr>
              <a:tr h="370840">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3.Henry Mintzberg</a:t>
                      </a:r>
                      <a:endParaRPr lang="en-GB" dirty="0">
                        <a:solidFill>
                          <a:srgbClr val="FF00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10.Edward de Bono</a:t>
                      </a:r>
                      <a:endParaRPr lang="en-GB" dirty="0">
                        <a:solidFill>
                          <a:srgbClr val="FF0000"/>
                        </a:solidFill>
                      </a:endParaRPr>
                    </a:p>
                  </a:txBody>
                  <a:tcPr/>
                </a:tc>
                <a:extLst>
                  <a:ext uri="{0D108BD9-81ED-4DB2-BD59-A6C34878D82A}">
                    <a16:rowId xmlns:a16="http://schemas.microsoft.com/office/drawing/2014/main" val="297109381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4.Douglas McGregor</a:t>
                      </a:r>
                      <a:endParaRPr lang="en-GB" dirty="0">
                        <a:solidFill>
                          <a:srgbClr val="00206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11.Stephen Covey </a:t>
                      </a:r>
                      <a:endParaRPr lang="en-GB" dirty="0">
                        <a:solidFill>
                          <a:srgbClr val="002060"/>
                        </a:solidFill>
                      </a:endParaRPr>
                    </a:p>
                  </a:txBody>
                  <a:tcPr/>
                </a:tc>
                <a:extLst>
                  <a:ext uri="{0D108BD9-81ED-4DB2-BD59-A6C34878D82A}">
                    <a16:rowId xmlns:a16="http://schemas.microsoft.com/office/drawing/2014/main" val="3129152276"/>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5.Daniel Goleman</a:t>
                      </a:r>
                      <a:endParaRPr lang="en-GB" dirty="0">
                        <a:solidFill>
                          <a:srgbClr val="00B05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12.W. Edwards Deming </a:t>
                      </a:r>
                      <a:endParaRPr lang="en-GB" dirty="0">
                        <a:solidFill>
                          <a:srgbClr val="00B050"/>
                        </a:solidFill>
                      </a:endParaRPr>
                    </a:p>
                  </a:txBody>
                  <a:tcPr/>
                </a:tc>
                <a:extLst>
                  <a:ext uri="{0D108BD9-81ED-4DB2-BD59-A6C34878D82A}">
                    <a16:rowId xmlns:a16="http://schemas.microsoft.com/office/drawing/2014/main" val="183802749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6.Elton Mayo</a:t>
                      </a:r>
                      <a:endParaRPr lang="en-GB" dirty="0">
                        <a:solidFill>
                          <a:srgbClr val="0070C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13.Reginald Revans </a:t>
                      </a:r>
                      <a:endParaRPr lang="en-GB" dirty="0">
                        <a:solidFill>
                          <a:srgbClr val="0070C0"/>
                        </a:solidFill>
                      </a:endParaRPr>
                    </a:p>
                  </a:txBody>
                  <a:tcPr/>
                </a:tc>
                <a:extLst>
                  <a:ext uri="{0D108BD9-81ED-4DB2-BD59-A6C34878D82A}">
                    <a16:rowId xmlns:a16="http://schemas.microsoft.com/office/drawing/2014/main" val="4209731647"/>
                  </a:ext>
                </a:extLst>
              </a:tr>
              <a:tr h="370840">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7.Henri Fayol </a:t>
                      </a:r>
                      <a:endParaRPr lang="en-GB" dirty="0">
                        <a:solidFill>
                          <a:srgbClr val="7030A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14.Max Weber</a:t>
                      </a:r>
                      <a:endParaRPr lang="en-GB" dirty="0">
                        <a:solidFill>
                          <a:srgbClr val="7030A0"/>
                        </a:solidFill>
                      </a:endParaRPr>
                    </a:p>
                  </a:txBody>
                  <a:tcPr/>
                </a:tc>
                <a:extLst>
                  <a:ext uri="{0D108BD9-81ED-4DB2-BD59-A6C34878D82A}">
                    <a16:rowId xmlns:a16="http://schemas.microsoft.com/office/drawing/2014/main" val="965635906"/>
                  </a:ext>
                </a:extLst>
              </a:tr>
            </a:tbl>
          </a:graphicData>
        </a:graphic>
      </p:graphicFrame>
      <p:sp>
        <p:nvSpPr>
          <p:cNvPr id="8" name="Rectangle 7">
            <a:extLst>
              <a:ext uri="{FF2B5EF4-FFF2-40B4-BE49-F238E27FC236}">
                <a16:creationId xmlns:a16="http://schemas.microsoft.com/office/drawing/2014/main" id="{0B15C814-F99B-4D31-AA94-3163CC03685B}"/>
              </a:ext>
            </a:extLst>
          </p:cNvPr>
          <p:cNvSpPr/>
          <p:nvPr/>
        </p:nvSpPr>
        <p:spPr>
          <a:xfrm>
            <a:off x="2286000" y="2845593"/>
            <a:ext cx="4572000" cy="2031325"/>
          </a:xfrm>
          <a:prstGeom prst="rect">
            <a:avLst/>
          </a:prstGeom>
        </p:spPr>
        <p:txBody>
          <a:bodyPr>
            <a:spAutoFit/>
          </a:bodyPr>
          <a:lstStyle/>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endParaRPr lang="en-GB" altLang="en-US" b="1" dirty="0">
              <a:latin typeface="Arial" panose="020B0604020202020204" pitchFamily="34" charset="0"/>
            </a:endParaRPr>
          </a:p>
        </p:txBody>
      </p:sp>
    </p:spTree>
    <p:extLst>
      <p:ext uri="{BB962C8B-B14F-4D97-AF65-F5344CB8AC3E}">
        <p14:creationId xmlns:p14="http://schemas.microsoft.com/office/powerpoint/2010/main" val="1936737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27893-2D4E-42CD-8ACF-35A47168E71F}"/>
              </a:ext>
            </a:extLst>
          </p:cNvPr>
          <p:cNvSpPr>
            <a:spLocks noGrp="1"/>
          </p:cNvSpPr>
          <p:nvPr>
            <p:ph type="title"/>
          </p:nvPr>
        </p:nvSpPr>
        <p:spPr/>
        <p:txBody>
          <a:bodyPr>
            <a:normAutofit fontScale="90000"/>
          </a:bodyPr>
          <a:lstStyle/>
          <a:p>
            <a:r>
              <a:rPr lang="en-GB" altLang="en-US" sz="3600" b="1" dirty="0">
                <a:latin typeface="Arial" pitchFamily="34" charset="0"/>
                <a:cs typeface="Arial" pitchFamily="34" charset="0"/>
              </a:rPr>
              <a:t>Theorists</a:t>
            </a:r>
            <a:r>
              <a:rPr lang="en-GB" altLang="en-US" sz="3600" dirty="0">
                <a:latin typeface="Arial" pitchFamily="34" charset="0"/>
                <a:cs typeface="Arial" pitchFamily="34" charset="0"/>
              </a:rPr>
              <a:t> – Collate the following…</a:t>
            </a:r>
            <a:endParaRPr lang="en-GB" sz="3600" dirty="0"/>
          </a:p>
        </p:txBody>
      </p:sp>
      <p:sp>
        <p:nvSpPr>
          <p:cNvPr id="3" name="Content Placeholder 2">
            <a:extLst>
              <a:ext uri="{FF2B5EF4-FFF2-40B4-BE49-F238E27FC236}">
                <a16:creationId xmlns:a16="http://schemas.microsoft.com/office/drawing/2014/main" id="{964FF822-021A-400A-BA79-5A8F8FC2A742}"/>
              </a:ext>
            </a:extLst>
          </p:cNvPr>
          <p:cNvSpPr>
            <a:spLocks noGrp="1"/>
          </p:cNvSpPr>
          <p:nvPr>
            <p:ph idx="1"/>
          </p:nvPr>
        </p:nvSpPr>
        <p:spPr/>
        <p:txBody>
          <a:bodyPr>
            <a:normAutofit fontScale="77500" lnSpcReduction="20000"/>
          </a:bodyPr>
          <a:lstStyle/>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Name of theorist</a:t>
            </a:r>
          </a:p>
          <a:p>
            <a:pPr marL="457200" indent="-457200">
              <a:spcAft>
                <a:spcPts val="600"/>
              </a:spcAft>
              <a:buFont typeface="Arial" panose="020B0604020202020204" pitchFamily="34" charset="0"/>
              <a:buAutoNum type="arabicPeriod"/>
            </a:pPr>
            <a:r>
              <a:rPr lang="en-GB" altLang="en-US" dirty="0">
                <a:solidFill>
                  <a:srgbClr val="FF0000"/>
                </a:solidFill>
                <a:latin typeface="Arial" panose="020B0604020202020204" pitchFamily="34" charset="0"/>
                <a:cs typeface="Arial" panose="020B0604020202020204" pitchFamily="34" charset="0"/>
              </a:rPr>
              <a:t>Brief background</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Most famous theory</a:t>
            </a:r>
          </a:p>
          <a:p>
            <a:pPr marL="457200" indent="-457200">
              <a:spcAft>
                <a:spcPts val="600"/>
              </a:spcAft>
              <a:buFont typeface="Arial" panose="020B0604020202020204" pitchFamily="34" charset="0"/>
              <a:buAutoNum type="arabicPeriod"/>
            </a:pPr>
            <a:r>
              <a:rPr lang="en-GB" altLang="en-US" dirty="0">
                <a:solidFill>
                  <a:srgbClr val="7030A0"/>
                </a:solidFill>
                <a:latin typeface="Arial" panose="020B0604020202020204" pitchFamily="34" charset="0"/>
                <a:cs typeface="Arial" panose="020B0604020202020204" pitchFamily="34" charset="0"/>
              </a:rPr>
              <a:t>Other views, critiques etc</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How useful in the workplace</a:t>
            </a:r>
          </a:p>
          <a:p>
            <a:pPr marL="457200" indent="-457200">
              <a:spcAft>
                <a:spcPts val="600"/>
              </a:spcAft>
              <a:buFont typeface="Arial" panose="020B0604020202020204" pitchFamily="34" charset="0"/>
              <a:buAutoNum type="arabicPeriod"/>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Your opinion</a:t>
            </a:r>
          </a:p>
          <a:p>
            <a:pPr marL="457200" indent="-457200">
              <a:spcAft>
                <a:spcPts val="600"/>
              </a:spcAft>
              <a:buFont typeface="Arial" panose="020B0604020202020204" pitchFamily="34" charset="0"/>
              <a:buAutoNum type="arabicPeriod"/>
            </a:pPr>
            <a:r>
              <a:rPr lang="en-GB" altLang="en-US" dirty="0">
                <a:solidFill>
                  <a:srgbClr val="0070C0"/>
                </a:solidFill>
                <a:latin typeface="Arial" panose="020B0604020202020204" pitchFamily="34" charset="0"/>
                <a:cs typeface="Arial" panose="020B0604020202020204" pitchFamily="34" charset="0"/>
              </a:rPr>
              <a:t>Referencing</a:t>
            </a:r>
            <a:endParaRPr lang="en-GB" dirty="0">
              <a:solidFill>
                <a:srgbClr val="0070C0"/>
              </a:solidFill>
            </a:endParaRPr>
          </a:p>
        </p:txBody>
      </p:sp>
      <p:sp>
        <p:nvSpPr>
          <p:cNvPr id="4" name="Footer Placeholder 3">
            <a:extLst>
              <a:ext uri="{FF2B5EF4-FFF2-40B4-BE49-F238E27FC236}">
                <a16:creationId xmlns:a16="http://schemas.microsoft.com/office/drawing/2014/main" id="{0B1833A5-BEB2-452A-8329-79D686BBA19C}"/>
              </a:ext>
            </a:extLst>
          </p:cNvPr>
          <p:cNvSpPr>
            <a:spLocks noGrp="1"/>
          </p:cNvSpPr>
          <p:nvPr>
            <p:ph type="ftr" sz="quarter" idx="11"/>
          </p:nvPr>
        </p:nvSpPr>
        <p:spPr/>
        <p:txBody>
          <a:bodyPr/>
          <a:lstStyle/>
          <a:p>
            <a:pPr>
              <a:defRPr/>
            </a:pPr>
            <a:r>
              <a:rPr lang="en-GB" dirty="0"/>
              <a:t>                             </a:t>
            </a:r>
          </a:p>
        </p:txBody>
      </p:sp>
      <p:sp>
        <p:nvSpPr>
          <p:cNvPr id="5" name="Slide Number Placeholder 4">
            <a:extLst>
              <a:ext uri="{FF2B5EF4-FFF2-40B4-BE49-F238E27FC236}">
                <a16:creationId xmlns:a16="http://schemas.microsoft.com/office/drawing/2014/main" id="{E57C4816-2009-408B-BCD6-E7B6A39A7D59}"/>
              </a:ext>
            </a:extLst>
          </p:cNvPr>
          <p:cNvSpPr>
            <a:spLocks noGrp="1"/>
          </p:cNvSpPr>
          <p:nvPr>
            <p:ph type="sldNum" sz="quarter" idx="12"/>
          </p:nvPr>
        </p:nvSpPr>
        <p:spPr/>
        <p:txBody>
          <a:bodyPr/>
          <a:lstStyle/>
          <a:p>
            <a:pPr>
              <a:defRPr/>
            </a:pPr>
            <a:fld id="{53EA6BA6-A53F-4E90-B1FA-0FC7F4298048}" type="slidenum">
              <a:rPr lang="en-GB" smtClean="0"/>
              <a:pPr>
                <a:defRPr/>
              </a:pPr>
              <a:t>3</a:t>
            </a:fld>
            <a:endParaRPr lang="en-GB" dirty="0"/>
          </a:p>
        </p:txBody>
      </p:sp>
    </p:spTree>
    <p:extLst>
      <p:ext uri="{BB962C8B-B14F-4D97-AF65-F5344CB8AC3E}">
        <p14:creationId xmlns:p14="http://schemas.microsoft.com/office/powerpoint/2010/main" val="2787932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332656"/>
            <a:ext cx="5937755" cy="1188720"/>
          </a:xfrm>
        </p:spPr>
        <p:txBody>
          <a:bodyPr/>
          <a:lstStyle/>
          <a:p>
            <a:r>
              <a:rPr lang="en-GB" dirty="0" smtClean="0"/>
              <a:t>Critical Thinking Model</a:t>
            </a:r>
            <a:endParaRPr lang="en-US" dirty="0"/>
          </a:p>
        </p:txBody>
      </p:sp>
      <p:pic>
        <p:nvPicPr>
          <p:cNvPr id="31746" name="Picture 2" descr="C:\Users\Shehla\Desktop\critical thinking model.PNG"/>
          <p:cNvPicPr>
            <a:picLocks noGrp="1" noChangeAspect="1" noChangeArrowheads="1"/>
          </p:cNvPicPr>
          <p:nvPr>
            <p:ph idx="1"/>
          </p:nvPr>
        </p:nvPicPr>
        <p:blipFill>
          <a:blip r:embed="rId2"/>
          <a:srcRect/>
          <a:stretch>
            <a:fillRect/>
          </a:stretch>
        </p:blipFill>
        <p:spPr bwMode="auto">
          <a:xfrm>
            <a:off x="1059291" y="1772816"/>
            <a:ext cx="7025418" cy="4535909"/>
          </a:xfrm>
          <a:prstGeom prst="rect">
            <a:avLst/>
          </a:prstGeom>
          <a:noFill/>
        </p:spPr>
      </p:pic>
    </p:spTree>
    <p:extLst>
      <p:ext uri="{BB962C8B-B14F-4D97-AF65-F5344CB8AC3E}">
        <p14:creationId xmlns:p14="http://schemas.microsoft.com/office/powerpoint/2010/main" val="36020236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Toulmin’s</a:t>
            </a:r>
            <a:r>
              <a:rPr lang="en-GB" dirty="0" smtClean="0"/>
              <a:t> Model</a:t>
            </a:r>
            <a:endParaRPr lang="en-US" dirty="0"/>
          </a:p>
        </p:txBody>
      </p:sp>
      <p:pic>
        <p:nvPicPr>
          <p:cNvPr id="38914" name="Picture 2" descr="https://usercontent2.hubstatic.com/13499815_f520.jpg"/>
          <p:cNvPicPr>
            <a:picLocks noChangeAspect="1" noChangeArrowheads="1"/>
          </p:cNvPicPr>
          <p:nvPr/>
        </p:nvPicPr>
        <p:blipFill>
          <a:blip r:embed="rId3"/>
          <a:srcRect/>
          <a:stretch>
            <a:fillRect/>
          </a:stretch>
        </p:blipFill>
        <p:spPr bwMode="auto">
          <a:xfrm>
            <a:off x="928662" y="1285860"/>
            <a:ext cx="7215238" cy="5272674"/>
          </a:xfrm>
          <a:prstGeom prst="rect">
            <a:avLst/>
          </a:prstGeom>
          <a:noFill/>
        </p:spPr>
      </p:pic>
    </p:spTree>
    <p:extLst>
      <p:ext uri="{BB962C8B-B14F-4D97-AF65-F5344CB8AC3E}">
        <p14:creationId xmlns:p14="http://schemas.microsoft.com/office/powerpoint/2010/main" val="140633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122" y="44624"/>
            <a:ext cx="5937755" cy="1188720"/>
          </a:xfrm>
        </p:spPr>
        <p:txBody>
          <a:bodyPr/>
          <a:lstStyle/>
          <a:p>
            <a:r>
              <a:rPr lang="en-GB" dirty="0" err="1" smtClean="0"/>
              <a:t>Toulmin’s</a:t>
            </a:r>
            <a:r>
              <a:rPr lang="en-GB" dirty="0" smtClean="0"/>
              <a:t> Model</a:t>
            </a:r>
            <a:endParaRPr lang="en-US" dirty="0"/>
          </a:p>
        </p:txBody>
      </p:sp>
      <p:sp>
        <p:nvSpPr>
          <p:cNvPr id="3" name="Content Placeholder 2"/>
          <p:cNvSpPr>
            <a:spLocks noGrp="1"/>
          </p:cNvSpPr>
          <p:nvPr>
            <p:ph idx="1"/>
          </p:nvPr>
        </p:nvSpPr>
        <p:spPr>
          <a:xfrm>
            <a:off x="215008" y="908720"/>
            <a:ext cx="8928992" cy="1999734"/>
          </a:xfrm>
        </p:spPr>
        <p:txBody>
          <a:bodyPr>
            <a:noAutofit/>
          </a:bodyPr>
          <a:lstStyle/>
          <a:p>
            <a:pPr>
              <a:buNone/>
            </a:pPr>
            <a:r>
              <a:rPr lang="en-US" sz="1600" b="1" dirty="0" smtClean="0"/>
              <a:t>Claim</a:t>
            </a:r>
          </a:p>
          <a:p>
            <a:pPr>
              <a:buNone/>
            </a:pPr>
            <a:r>
              <a:rPr lang="en-US" sz="1600" dirty="0" smtClean="0"/>
              <a:t>A claim is a statement that you are asking the other person to accept. </a:t>
            </a:r>
          </a:p>
          <a:p>
            <a:pPr>
              <a:buNone/>
            </a:pPr>
            <a:r>
              <a:rPr lang="en-US" sz="1600" b="1" dirty="0" smtClean="0"/>
              <a:t>Grounds</a:t>
            </a:r>
          </a:p>
          <a:p>
            <a:pPr>
              <a:buNone/>
            </a:pPr>
            <a:r>
              <a:rPr lang="en-US" sz="1600" dirty="0" smtClean="0"/>
              <a:t>The grounds (or </a:t>
            </a:r>
            <a:r>
              <a:rPr lang="en-US" sz="1600" i="1" dirty="0" smtClean="0"/>
              <a:t>data</a:t>
            </a:r>
            <a:r>
              <a:rPr lang="en-US" sz="1600" dirty="0" smtClean="0"/>
              <a:t>) is the basis of real persuasion and is made up of data and hard facts, plus the reasoning behind the claim. </a:t>
            </a:r>
          </a:p>
          <a:p>
            <a:pPr>
              <a:buNone/>
            </a:pPr>
            <a:r>
              <a:rPr lang="en-US" sz="1600" b="1" dirty="0" smtClean="0"/>
              <a:t>Warrant</a:t>
            </a:r>
          </a:p>
          <a:p>
            <a:pPr>
              <a:buNone/>
            </a:pPr>
            <a:r>
              <a:rPr lang="en-US" sz="1600" dirty="0" smtClean="0"/>
              <a:t>A warrant links data and other grounds to a claim, legitimizing the claim by showing the grounds to be relevant. </a:t>
            </a:r>
          </a:p>
          <a:p>
            <a:pPr>
              <a:buNone/>
            </a:pPr>
            <a:r>
              <a:rPr lang="en-US" sz="1600" b="1" dirty="0" smtClean="0"/>
              <a:t>Backing</a:t>
            </a:r>
          </a:p>
          <a:p>
            <a:pPr>
              <a:buNone/>
            </a:pPr>
            <a:r>
              <a:rPr lang="en-US" sz="1600" dirty="0" smtClean="0"/>
              <a:t>The backing (or </a:t>
            </a:r>
            <a:r>
              <a:rPr lang="en-US" sz="1600" i="1" dirty="0" smtClean="0"/>
              <a:t>support</a:t>
            </a:r>
            <a:r>
              <a:rPr lang="en-US" sz="1600" dirty="0" smtClean="0"/>
              <a:t>) for an argument gives additional support to the warrant by answering different questions.</a:t>
            </a:r>
          </a:p>
          <a:p>
            <a:pPr>
              <a:buNone/>
            </a:pPr>
            <a:r>
              <a:rPr lang="en-US" sz="1600" b="1" dirty="0" smtClean="0"/>
              <a:t>Qualifier</a:t>
            </a:r>
          </a:p>
          <a:p>
            <a:pPr>
              <a:buNone/>
            </a:pPr>
            <a:r>
              <a:rPr lang="en-US" sz="1600" dirty="0" smtClean="0"/>
              <a:t>The qualifier (or </a:t>
            </a:r>
            <a:r>
              <a:rPr lang="en-US" sz="1600" i="1" dirty="0" smtClean="0"/>
              <a:t>modal qualifier</a:t>
            </a:r>
            <a:r>
              <a:rPr lang="en-US" sz="1600" dirty="0" smtClean="0"/>
              <a:t>)</a:t>
            </a:r>
            <a:r>
              <a:rPr lang="en-US" sz="1600" i="1" dirty="0" smtClean="0"/>
              <a:t> </a:t>
            </a:r>
            <a:r>
              <a:rPr lang="en-US" sz="1600" dirty="0" smtClean="0"/>
              <a:t>indicates the strength of the leap from the data to the warrant and may limit how universally the claim applies. </a:t>
            </a:r>
          </a:p>
          <a:p>
            <a:pPr>
              <a:buNone/>
            </a:pPr>
            <a:r>
              <a:rPr lang="en-US" sz="1600" b="1" dirty="0" smtClean="0"/>
              <a:t>Rebuttal</a:t>
            </a:r>
          </a:p>
          <a:p>
            <a:pPr>
              <a:buNone/>
            </a:pPr>
            <a:r>
              <a:rPr lang="en-US" sz="1600" dirty="0" smtClean="0"/>
              <a:t>Despite the careful construction of the argument, there may still be counter-arguments that can be used. These may be rebutted either through a continued dialogue, or by pre-empting the counter-argument by giving the rebuttal during the initial presentation of the argument.</a:t>
            </a:r>
          </a:p>
        </p:txBody>
      </p:sp>
    </p:spTree>
    <p:extLst>
      <p:ext uri="{BB962C8B-B14F-4D97-AF65-F5344CB8AC3E}">
        <p14:creationId xmlns:p14="http://schemas.microsoft.com/office/powerpoint/2010/main" val="2883439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http://hhswritingguide.pbworks.com/f/1235531330/ImageDisplay.im.jpg"/>
          <p:cNvPicPr>
            <a:picLocks noChangeAspect="1" noChangeArrowheads="1"/>
          </p:cNvPicPr>
          <p:nvPr/>
        </p:nvPicPr>
        <p:blipFill>
          <a:blip r:embed="rId2"/>
          <a:srcRect/>
          <a:stretch>
            <a:fillRect/>
          </a:stretch>
        </p:blipFill>
        <p:spPr bwMode="auto">
          <a:xfrm>
            <a:off x="484782" y="357166"/>
            <a:ext cx="8230622" cy="5863982"/>
          </a:xfrm>
          <a:prstGeom prst="rect">
            <a:avLst/>
          </a:prstGeom>
          <a:noFill/>
        </p:spPr>
      </p:pic>
    </p:spTree>
    <p:extLst>
      <p:ext uri="{BB962C8B-B14F-4D97-AF65-F5344CB8AC3E}">
        <p14:creationId xmlns:p14="http://schemas.microsoft.com/office/powerpoint/2010/main" val="3985735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Management theories about?</a:t>
            </a:r>
            <a:endParaRPr lang="en-US" dirty="0"/>
          </a:p>
        </p:txBody>
      </p:sp>
      <p:pic>
        <p:nvPicPr>
          <p:cNvPr id="70658" name="Picture 2" descr="Image result for questioning">
            <a:hlinkClick r:id="rId2"/>
          </p:cNvPr>
          <p:cNvPicPr>
            <a:picLocks noChangeAspect="1" noChangeArrowheads="1"/>
          </p:cNvPicPr>
          <p:nvPr/>
        </p:nvPicPr>
        <p:blipFill>
          <a:blip r:embed="rId3"/>
          <a:srcRect/>
          <a:stretch>
            <a:fillRect/>
          </a:stretch>
        </p:blipFill>
        <p:spPr bwMode="auto">
          <a:xfrm>
            <a:off x="2928926" y="2357430"/>
            <a:ext cx="3810000" cy="329565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32575"/>
            <a:ext cx="7238999" cy="2769108"/>
          </a:xfrm>
        </p:spPr>
        <p:txBody>
          <a:bodyPr>
            <a:normAutofit/>
          </a:bodyPr>
          <a:lstStyle/>
          <a:p>
            <a:r>
              <a:rPr lang="en-GB" dirty="0"/>
              <a:t>Management theories are</a:t>
            </a:r>
            <a:br>
              <a:rPr lang="en-GB" dirty="0"/>
            </a:br>
            <a:r>
              <a:rPr lang="en-GB" dirty="0"/>
              <a:t>associated with </a:t>
            </a:r>
            <a:r>
              <a:rPr lang="en-GB" dirty="0">
                <a:solidFill>
                  <a:srgbClr val="FF0000"/>
                </a:solidFill>
              </a:rPr>
              <a:t>motivation</a:t>
            </a:r>
            <a:r>
              <a:rPr lang="en-GB" dirty="0"/>
              <a:t>, </a:t>
            </a:r>
            <a:r>
              <a:rPr lang="en-GB" dirty="0">
                <a:solidFill>
                  <a:srgbClr val="FF0000"/>
                </a:solidFill>
              </a:rPr>
              <a:t>leadership</a:t>
            </a:r>
            <a:r>
              <a:rPr lang="en-GB" dirty="0"/>
              <a:t> and </a:t>
            </a:r>
            <a:r>
              <a:rPr lang="en-GB" dirty="0">
                <a:solidFill>
                  <a:srgbClr val="FF0000"/>
                </a:solidFill>
              </a:rPr>
              <a:t>change</a:t>
            </a:r>
            <a:r>
              <a:rPr lang="en-GB" dirty="0"/>
              <a:t>, and their application to practical situations and problems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667000" y="3429000"/>
            <a:ext cx="4135966" cy="3101975"/>
          </a:xfrm>
        </p:spPr>
      </p:pic>
    </p:spTree>
    <p:extLst>
      <p:ext uri="{BB962C8B-B14F-4D97-AF65-F5344CB8AC3E}">
        <p14:creationId xmlns:p14="http://schemas.microsoft.com/office/powerpoint/2010/main" val="1178103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study management theories?</a:t>
            </a:r>
            <a:endParaRPr lang="en-US" dirty="0"/>
          </a:p>
        </p:txBody>
      </p:sp>
      <p:sp>
        <p:nvSpPr>
          <p:cNvPr id="3" name="Content Placeholder 2"/>
          <p:cNvSpPr>
            <a:spLocks noGrp="1"/>
          </p:cNvSpPr>
          <p:nvPr>
            <p:ph idx="1"/>
          </p:nvPr>
        </p:nvSpPr>
        <p:spPr/>
        <p:txBody>
          <a:bodyPr/>
          <a:lstStyle/>
          <a:p>
            <a:pPr marL="342900" indent="-342900">
              <a:buAutoNum type="arabicPeriod"/>
            </a:pPr>
            <a:r>
              <a:rPr lang="en-US" dirty="0"/>
              <a:t>Theories provide an understanding of what is experienced and a criteria for what is relevant.</a:t>
            </a:r>
          </a:p>
          <a:p>
            <a:pPr marL="342900" indent="-342900">
              <a:buAutoNum type="arabicPeriod"/>
            </a:pPr>
            <a:r>
              <a:rPr lang="en-US" dirty="0"/>
              <a:t>Theories enable efficient communication, resolving complex relationships with other people. </a:t>
            </a:r>
          </a:p>
          <a:p>
            <a:pPr marL="342900" indent="-342900">
              <a:buAutoNum type="arabicPeriod"/>
            </a:pPr>
            <a:r>
              <a:rPr lang="en-US" dirty="0"/>
              <a:t>Theories challenge us – to keep learning about our world.  </a:t>
            </a:r>
          </a:p>
        </p:txBody>
      </p:sp>
      <p:pic>
        <p:nvPicPr>
          <p:cNvPr id="74754" name="Picture 2" descr="Image result for questioning">
            <a:hlinkClick r:id="rId2"/>
          </p:cNvPr>
          <p:cNvPicPr>
            <a:picLocks noChangeAspect="1" noChangeArrowheads="1"/>
          </p:cNvPicPr>
          <p:nvPr/>
        </p:nvPicPr>
        <p:blipFill>
          <a:blip r:embed="rId3"/>
          <a:srcRect/>
          <a:stretch>
            <a:fillRect/>
          </a:stretch>
        </p:blipFill>
        <p:spPr bwMode="auto">
          <a:xfrm>
            <a:off x="3714744" y="4429132"/>
            <a:ext cx="1836384" cy="216693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The Four Major Schools of Management Thought</a:t>
            </a:r>
          </a:p>
        </p:txBody>
      </p:sp>
      <p:sp>
        <p:nvSpPr>
          <p:cNvPr id="3" name="Content Placeholder 2"/>
          <p:cNvSpPr>
            <a:spLocks noGrp="1"/>
          </p:cNvSpPr>
          <p:nvPr>
            <p:ph idx="1"/>
          </p:nvPr>
        </p:nvSpPr>
        <p:spPr>
          <a:xfrm>
            <a:off x="1445874" y="2153412"/>
            <a:ext cx="6974961" cy="3586617"/>
          </a:xfrm>
        </p:spPr>
        <p:txBody>
          <a:bodyPr rtlCol="0">
            <a:normAutofit/>
          </a:bodyPr>
          <a:lstStyle/>
          <a:p>
            <a:pPr marL="118872" indent="0" fontAlgn="auto">
              <a:spcBef>
                <a:spcPts val="0"/>
              </a:spcBef>
              <a:spcAft>
                <a:spcPts val="0"/>
              </a:spcAft>
              <a:buFont typeface="Wingdings 2"/>
              <a:buNone/>
              <a:defRPr/>
            </a:pPr>
            <a:r>
              <a:rPr lang="en-GB" sz="2400" dirty="0"/>
              <a:t>	</a:t>
            </a:r>
          </a:p>
          <a:p>
            <a:pPr marL="438912" indent="-320040" fontAlgn="auto">
              <a:lnSpc>
                <a:spcPct val="150000"/>
              </a:lnSpc>
              <a:spcBef>
                <a:spcPts val="0"/>
              </a:spcBef>
              <a:spcAft>
                <a:spcPts val="0"/>
              </a:spcAft>
              <a:buFont typeface="Wingdings 2"/>
              <a:buChar char=""/>
              <a:defRPr/>
            </a:pPr>
            <a:r>
              <a:rPr lang="en-GB" sz="2400" dirty="0"/>
              <a:t>Scientific management	</a:t>
            </a:r>
          </a:p>
          <a:p>
            <a:pPr marL="438912" indent="-320040" fontAlgn="auto">
              <a:lnSpc>
                <a:spcPct val="150000"/>
              </a:lnSpc>
              <a:spcBef>
                <a:spcPts val="0"/>
              </a:spcBef>
              <a:spcAft>
                <a:spcPts val="0"/>
              </a:spcAft>
              <a:buFont typeface="Wingdings 2"/>
              <a:buChar char=""/>
              <a:defRPr/>
            </a:pPr>
            <a:r>
              <a:rPr lang="en-GB" sz="2400" dirty="0"/>
              <a:t>Classical</a:t>
            </a:r>
          </a:p>
          <a:p>
            <a:pPr marL="438912" indent="-320040" fontAlgn="auto">
              <a:lnSpc>
                <a:spcPct val="150000"/>
              </a:lnSpc>
              <a:spcBef>
                <a:spcPts val="0"/>
              </a:spcBef>
              <a:spcAft>
                <a:spcPts val="0"/>
              </a:spcAft>
              <a:buFont typeface="Wingdings 2"/>
              <a:buChar char=""/>
              <a:defRPr/>
            </a:pPr>
            <a:r>
              <a:rPr lang="en-GB" sz="2400" dirty="0"/>
              <a:t>Behavioural</a:t>
            </a:r>
          </a:p>
          <a:p>
            <a:pPr marL="438912" indent="-320040" fontAlgn="auto">
              <a:lnSpc>
                <a:spcPct val="150000"/>
              </a:lnSpc>
              <a:spcBef>
                <a:spcPts val="0"/>
              </a:spcBef>
              <a:spcAft>
                <a:spcPts val="0"/>
              </a:spcAft>
              <a:buFont typeface="Wingdings 2"/>
              <a:buChar char=""/>
              <a:defRPr/>
            </a:pPr>
            <a:r>
              <a:rPr lang="en-GB" sz="2400" dirty="0"/>
              <a:t>Modern</a:t>
            </a:r>
          </a:p>
          <a:p>
            <a:pPr marL="118872" indent="0" fontAlgn="auto">
              <a:spcBef>
                <a:spcPts val="0"/>
              </a:spcBef>
              <a:spcAft>
                <a:spcPts val="0"/>
              </a:spcAft>
              <a:buNone/>
              <a:defRPr/>
            </a:pPr>
            <a:endParaRPr lang="en-GB" sz="2400" dirty="0"/>
          </a:p>
        </p:txBody>
      </p:sp>
      <p:sp>
        <p:nvSpPr>
          <p:cNvPr id="4" name="Footer Placeholder 3"/>
          <p:cNvSpPr>
            <a:spLocks noGrp="1"/>
          </p:cNvSpPr>
          <p:nvPr>
            <p:ph type="ftr" sz="quarter" idx="11"/>
          </p:nvPr>
        </p:nvSpPr>
        <p:spPr/>
        <p:txBody>
          <a:bodyPr/>
          <a:lstStyle/>
          <a:p>
            <a:r>
              <a:rPr lang="en-GB" dirty="0"/>
              <a:t>TSD50011008</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601" y="2819400"/>
            <a:ext cx="2743200" cy="2327738"/>
          </a:xfrm>
          <a:prstGeom prst="rect">
            <a:avLst/>
          </a:prstGeom>
        </p:spPr>
      </p:pic>
    </p:spTree>
    <p:extLst>
      <p:ext uri="{BB962C8B-B14F-4D97-AF65-F5344CB8AC3E}">
        <p14:creationId xmlns:p14="http://schemas.microsoft.com/office/powerpoint/2010/main" val="703431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Image result for video">
            <a:hlinkClick r:id="rId2"/>
          </p:cNvPr>
          <p:cNvPicPr>
            <a:picLocks noChangeAspect="1" noChangeArrowheads="1"/>
          </p:cNvPicPr>
          <p:nvPr/>
        </p:nvPicPr>
        <p:blipFill>
          <a:blip r:embed="rId3"/>
          <a:srcRect/>
          <a:stretch>
            <a:fillRect/>
          </a:stretch>
        </p:blipFill>
        <p:spPr bwMode="auto">
          <a:xfrm>
            <a:off x="1285852" y="428604"/>
            <a:ext cx="6943725" cy="3905251"/>
          </a:xfrm>
          <a:prstGeom prst="rect">
            <a:avLst/>
          </a:prstGeom>
          <a:noFill/>
        </p:spPr>
      </p:pic>
      <p:sp>
        <p:nvSpPr>
          <p:cNvPr id="5" name="TextBox 4"/>
          <p:cNvSpPr txBox="1"/>
          <p:nvPr/>
        </p:nvSpPr>
        <p:spPr>
          <a:xfrm>
            <a:off x="214282" y="5214950"/>
            <a:ext cx="8715436" cy="923330"/>
          </a:xfrm>
          <a:prstGeom prst="rect">
            <a:avLst/>
          </a:prstGeom>
          <a:noFill/>
        </p:spPr>
        <p:txBody>
          <a:bodyPr wrap="square" rtlCol="0">
            <a:spAutoFit/>
          </a:bodyPr>
          <a:lstStyle/>
          <a:p>
            <a:r>
              <a:rPr lang="en-GB" dirty="0"/>
              <a:t>In Text : Lyon (2017)</a:t>
            </a:r>
          </a:p>
          <a:p>
            <a:r>
              <a:rPr lang="en-GB" dirty="0"/>
              <a:t>In reference list: Lyon,  A. (2017)</a:t>
            </a:r>
            <a:r>
              <a:rPr lang="en-US" b="1" dirty="0"/>
              <a:t> </a:t>
            </a:r>
            <a:r>
              <a:rPr lang="en-US" i="1" dirty="0"/>
              <a:t>Classical Management Theory. </a:t>
            </a:r>
            <a:r>
              <a:rPr lang="en-US" dirty="0"/>
              <a:t>[On line] Available at:</a:t>
            </a:r>
            <a:r>
              <a:rPr lang="en-US" i="1" dirty="0"/>
              <a:t> </a:t>
            </a:r>
            <a:r>
              <a:rPr lang="en-GB" i="1" dirty="0">
                <a:hlinkClick r:id="rId4"/>
              </a:rPr>
              <a:t>https://www.youtube.com/watch?v=d1jOwD-CTLI</a:t>
            </a:r>
            <a:r>
              <a:rPr lang="en-GB" i="1" dirty="0"/>
              <a:t> </a:t>
            </a:r>
            <a:r>
              <a:rPr lang="en-GB" dirty="0"/>
              <a:t>[accessed 30</a:t>
            </a:r>
            <a:r>
              <a:rPr lang="en-GB" baseline="30000" dirty="0"/>
              <a:t>th</a:t>
            </a:r>
            <a:r>
              <a:rPr lang="en-GB" dirty="0"/>
              <a:t> October 2018]</a:t>
            </a:r>
            <a:endParaRPr lang="en-US" i="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357166"/>
            <a:ext cx="7715303" cy="1892804"/>
          </a:xfrm>
        </p:spPr>
        <p:txBody>
          <a:bodyPr>
            <a:normAutofit/>
          </a:bodyPr>
          <a:lstStyle/>
          <a:p>
            <a:pPr algn="l"/>
            <a:r>
              <a:rPr lang="en-GB" dirty="0"/>
              <a:t>Discussion </a:t>
            </a:r>
            <a:br>
              <a:rPr lang="en-GB" dirty="0"/>
            </a:br>
            <a:r>
              <a:rPr lang="en-GB" dirty="0"/>
              <a:t>1- theory</a:t>
            </a:r>
            <a:br>
              <a:rPr lang="en-GB" dirty="0"/>
            </a:br>
            <a:r>
              <a:rPr lang="en-GB" dirty="0"/>
              <a:t>2. what do you agree with</a:t>
            </a:r>
            <a:br>
              <a:rPr lang="en-GB" dirty="0"/>
            </a:br>
            <a:r>
              <a:rPr lang="en-GB" dirty="0"/>
              <a:t>3. application in your work place</a:t>
            </a:r>
            <a:endParaRPr lang="en-US" dirty="0"/>
          </a:p>
        </p:txBody>
      </p:sp>
      <p:sp>
        <p:nvSpPr>
          <p:cNvPr id="3" name="Content Placeholder 2"/>
          <p:cNvSpPr>
            <a:spLocks noGrp="1"/>
          </p:cNvSpPr>
          <p:nvPr>
            <p:ph idx="1"/>
          </p:nvPr>
        </p:nvSpPr>
        <p:spPr>
          <a:xfrm>
            <a:off x="785786" y="6072206"/>
            <a:ext cx="8358214" cy="500066"/>
          </a:xfrm>
        </p:spPr>
        <p:txBody>
          <a:bodyPr/>
          <a:lstStyle/>
          <a:p>
            <a:pPr>
              <a:buNone/>
            </a:pPr>
            <a:r>
              <a:rPr lang="en-GB" dirty="0"/>
              <a:t>		    Webber		Taylor		</a:t>
            </a:r>
            <a:r>
              <a:rPr lang="en-GB" dirty="0" err="1"/>
              <a:t>Fayol</a:t>
            </a:r>
            <a:endParaRPr lang="en-US" dirty="0"/>
          </a:p>
        </p:txBody>
      </p:sp>
      <p:pic>
        <p:nvPicPr>
          <p:cNvPr id="76802" name="Picture 2"/>
          <p:cNvPicPr>
            <a:picLocks noChangeAspect="1" noChangeArrowheads="1"/>
          </p:cNvPicPr>
          <p:nvPr/>
        </p:nvPicPr>
        <p:blipFill>
          <a:blip r:embed="rId3"/>
          <a:srcRect/>
          <a:stretch>
            <a:fillRect/>
          </a:stretch>
        </p:blipFill>
        <p:spPr bwMode="auto">
          <a:xfrm>
            <a:off x="1071538" y="2357430"/>
            <a:ext cx="7191375" cy="371475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3018-FD1F-4C13-89A7-6255C6BAF99A}"/>
              </a:ext>
            </a:extLst>
          </p:cNvPr>
          <p:cNvSpPr>
            <a:spLocks noGrp="1"/>
          </p:cNvSpPr>
          <p:nvPr>
            <p:ph type="title"/>
          </p:nvPr>
        </p:nvSpPr>
        <p:spPr>
          <a:xfrm>
            <a:off x="755576" y="404664"/>
            <a:ext cx="7632847" cy="1188720"/>
          </a:xfrm>
        </p:spPr>
        <p:txBody>
          <a:bodyPr/>
          <a:lstStyle/>
          <a:p>
            <a:r>
              <a:rPr lang="en-GB" dirty="0"/>
              <a:t>Activity – 45 mins</a:t>
            </a:r>
          </a:p>
        </p:txBody>
      </p:sp>
      <p:sp>
        <p:nvSpPr>
          <p:cNvPr id="3" name="Content Placeholder 2">
            <a:extLst>
              <a:ext uri="{FF2B5EF4-FFF2-40B4-BE49-F238E27FC236}">
                <a16:creationId xmlns:a16="http://schemas.microsoft.com/office/drawing/2014/main" id="{2F590E2A-7959-4BC1-8A69-0A76E4DF5A21}"/>
              </a:ext>
            </a:extLst>
          </p:cNvPr>
          <p:cNvSpPr>
            <a:spLocks noGrp="1"/>
          </p:cNvSpPr>
          <p:nvPr>
            <p:ph idx="1"/>
          </p:nvPr>
        </p:nvSpPr>
        <p:spPr>
          <a:xfrm>
            <a:off x="827584" y="1988840"/>
            <a:ext cx="7488831" cy="3751189"/>
          </a:xfrm>
        </p:spPr>
        <p:txBody>
          <a:bodyPr>
            <a:normAutofit lnSpcReduction="10000"/>
          </a:bodyPr>
          <a:lstStyle/>
          <a:p>
            <a:pPr marL="0" indent="0">
              <a:buNone/>
            </a:pPr>
            <a:r>
              <a:rPr lang="en-GB" sz="2400" dirty="0"/>
              <a:t>In groups, each of you are to present your management theory to each other and complete the following tasks:</a:t>
            </a:r>
          </a:p>
          <a:p>
            <a:pPr marL="0" indent="0">
              <a:buNone/>
            </a:pPr>
            <a:endParaRPr lang="en-GB" sz="2400" dirty="0"/>
          </a:p>
          <a:p>
            <a:pPr marL="0" indent="0">
              <a:buNone/>
            </a:pPr>
            <a:r>
              <a:rPr lang="en-GB" sz="2400" dirty="0"/>
              <a:t>Decide which one has most relevance today and why. </a:t>
            </a:r>
          </a:p>
          <a:p>
            <a:pPr marL="0" indent="0">
              <a:buNone/>
            </a:pPr>
            <a:r>
              <a:rPr lang="en-GB" sz="2400" dirty="0"/>
              <a:t>Critically assess how each one impacts on your own beliefs, attitudes and values.</a:t>
            </a:r>
          </a:p>
          <a:p>
            <a:pPr marL="0" indent="0">
              <a:buNone/>
            </a:pPr>
            <a:endParaRPr lang="en-GB" sz="2400" dirty="0"/>
          </a:p>
          <a:p>
            <a:pPr marL="0" indent="0">
              <a:buNone/>
            </a:pPr>
            <a:r>
              <a:rPr lang="en-GB" sz="2400" i="1" dirty="0"/>
              <a:t>Be prepared to feedback your group answers at the end of the exercise. </a:t>
            </a:r>
          </a:p>
          <a:p>
            <a:pPr marL="0" indent="0">
              <a:buNone/>
            </a:pPr>
            <a:endParaRPr lang="en-GB" dirty="0"/>
          </a:p>
        </p:txBody>
      </p:sp>
    </p:spTree>
    <p:extLst>
      <p:ext uri="{BB962C8B-B14F-4D97-AF65-F5344CB8AC3E}">
        <p14:creationId xmlns:p14="http://schemas.microsoft.com/office/powerpoint/2010/main" val="1570697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Related image">
            <a:hlinkClick r:id="rId2"/>
          </p:cNvPr>
          <p:cNvPicPr>
            <a:picLocks noChangeAspect="1" noChangeArrowheads="1"/>
          </p:cNvPicPr>
          <p:nvPr/>
        </p:nvPicPr>
        <p:blipFill>
          <a:blip r:embed="rId3">
            <a:lum bright="70000" contrast="-70000"/>
          </a:blip>
          <a:srcRect/>
          <a:stretch>
            <a:fillRect/>
          </a:stretch>
        </p:blipFill>
        <p:spPr bwMode="auto">
          <a:xfrm>
            <a:off x="1071538" y="1000108"/>
            <a:ext cx="7058025" cy="5457825"/>
          </a:xfrm>
          <a:prstGeom prst="rect">
            <a:avLst/>
          </a:prstGeom>
          <a:noFill/>
        </p:spPr>
      </p:pic>
      <p:sp>
        <p:nvSpPr>
          <p:cNvPr id="4" name="Rectangle 3"/>
          <p:cNvSpPr/>
          <p:nvPr/>
        </p:nvSpPr>
        <p:spPr>
          <a:xfrm>
            <a:off x="1571604" y="2571744"/>
            <a:ext cx="6286544" cy="2585323"/>
          </a:xfrm>
          <a:prstGeom prst="rect">
            <a:avLst/>
          </a:prstGeom>
        </p:spPr>
        <p:txBody>
          <a:bodyPr wrap="square">
            <a:spAutoFit/>
          </a:bodyPr>
          <a:lstStyle/>
          <a:p>
            <a:r>
              <a:rPr lang="en-US" b="1" dirty="0"/>
              <a:t> The systematic training of workers in “</a:t>
            </a:r>
            <a:r>
              <a:rPr lang="en-US" b="1" dirty="0">
                <a:solidFill>
                  <a:srgbClr val="FF0000"/>
                </a:solidFill>
              </a:rPr>
              <a:t>the one best practice</a:t>
            </a:r>
            <a:r>
              <a:rPr lang="en-US" b="1" dirty="0"/>
              <a:t>” rather than allowing them personal discretion in their tasks. </a:t>
            </a:r>
          </a:p>
          <a:p>
            <a:endParaRPr lang="en-US" b="1" dirty="0"/>
          </a:p>
          <a:p>
            <a:r>
              <a:rPr lang="en-US" b="1" dirty="0"/>
              <a:t>Workload to be </a:t>
            </a:r>
            <a:r>
              <a:rPr lang="en-US" b="1" dirty="0">
                <a:solidFill>
                  <a:srgbClr val="FF0000"/>
                </a:solidFill>
              </a:rPr>
              <a:t>evenly shared </a:t>
            </a:r>
            <a:r>
              <a:rPr lang="en-US" b="1" dirty="0"/>
              <a:t>between the workers and management with management performing the science and instruction and the workers performing the labor, each group doing “</a:t>
            </a:r>
            <a:r>
              <a:rPr lang="en-US" b="1" dirty="0">
                <a:solidFill>
                  <a:srgbClr val="FF0000"/>
                </a:solidFill>
              </a:rPr>
              <a:t>the work for which it was best suited</a:t>
            </a:r>
            <a:r>
              <a:rPr lang="en-US" b="1" dirty="0"/>
              <a:t>”. </a:t>
            </a:r>
          </a:p>
          <a:p>
            <a:r>
              <a:rPr lang="en-US" b="1" dirty="0"/>
              <a:t> </a:t>
            </a:r>
          </a:p>
        </p:txBody>
      </p:sp>
      <p:sp>
        <p:nvSpPr>
          <p:cNvPr id="5" name="Title 1"/>
          <p:cNvSpPr>
            <a:spLocks noGrp="1"/>
          </p:cNvSpPr>
          <p:nvPr>
            <p:ph type="title"/>
          </p:nvPr>
        </p:nvSpPr>
        <p:spPr>
          <a:xfrm>
            <a:off x="1643042" y="428604"/>
            <a:ext cx="5937755" cy="1188720"/>
          </a:xfrm>
        </p:spPr>
        <p:txBody>
          <a:bodyPr>
            <a:normAutofit fontScale="90000"/>
          </a:bodyPr>
          <a:lstStyle/>
          <a:p>
            <a:pPr fontAlgn="auto">
              <a:spcAft>
                <a:spcPts val="0"/>
              </a:spcAft>
              <a:defRPr/>
            </a:pPr>
            <a:r>
              <a:rPr lang="en-GB" dirty="0"/>
              <a:t/>
            </a:r>
            <a:br>
              <a:rPr lang="en-GB" dirty="0"/>
            </a:br>
            <a:r>
              <a:rPr lang="en-GB" sz="2400" dirty="0"/>
              <a:t> </a:t>
            </a:r>
            <a:r>
              <a:rPr lang="en-GB" sz="2700" dirty="0"/>
              <a:t>Scientific management school </a:t>
            </a:r>
            <a:br>
              <a:rPr lang="en-GB" sz="2700" dirty="0"/>
            </a:br>
            <a:r>
              <a:rPr lang="en-GB" sz="2200" dirty="0"/>
              <a:t>Frederick. W. Taylor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Scientific management school </a:t>
            </a:r>
            <a:br>
              <a:rPr lang="en-GB" sz="2800" dirty="0"/>
            </a:br>
            <a:r>
              <a:rPr lang="en-GB" sz="2400" dirty="0"/>
              <a:t>Frederick. W. Taylor</a:t>
            </a:r>
            <a:endParaRPr lang="en-US" dirty="0"/>
          </a:p>
        </p:txBody>
      </p:sp>
      <p:sp>
        <p:nvSpPr>
          <p:cNvPr id="3" name="Content Placeholder 2"/>
          <p:cNvSpPr>
            <a:spLocks noGrp="1"/>
          </p:cNvSpPr>
          <p:nvPr>
            <p:ph idx="1"/>
          </p:nvPr>
        </p:nvSpPr>
        <p:spPr>
          <a:xfrm>
            <a:off x="1214414" y="2638045"/>
            <a:ext cx="7215237" cy="3219847"/>
          </a:xfrm>
        </p:spPr>
        <p:txBody>
          <a:bodyPr>
            <a:normAutofit/>
          </a:bodyPr>
          <a:lstStyle/>
          <a:p>
            <a:pPr marL="342900" indent="-342900">
              <a:buAutoNum type="arabicPeriod"/>
            </a:pPr>
            <a:r>
              <a:rPr lang="en-US" dirty="0"/>
              <a:t>Develop a </a:t>
            </a:r>
            <a:r>
              <a:rPr lang="en-US" dirty="0">
                <a:solidFill>
                  <a:srgbClr val="C00000"/>
                </a:solidFill>
              </a:rPr>
              <a:t>‘science of work’ </a:t>
            </a:r>
            <a:r>
              <a:rPr lang="en-US" dirty="0"/>
              <a:t>to replace old rule-of-thumb methods: pay and other rewards linked to </a:t>
            </a:r>
            <a:r>
              <a:rPr lang="en-US" dirty="0">
                <a:solidFill>
                  <a:srgbClr val="C00000"/>
                </a:solidFill>
              </a:rPr>
              <a:t>achievement</a:t>
            </a:r>
            <a:r>
              <a:rPr lang="en-US" dirty="0"/>
              <a:t> of ‘optimum goals’ – measures of work performance and output; failure to achieve these would in contrast result in loss of earnings. </a:t>
            </a:r>
          </a:p>
          <a:p>
            <a:pPr marL="342900" indent="-342900">
              <a:buAutoNum type="arabicPeriod"/>
            </a:pPr>
            <a:r>
              <a:rPr lang="en-US" dirty="0"/>
              <a:t>Workers to be ‘</a:t>
            </a:r>
            <a:r>
              <a:rPr lang="en-US" dirty="0">
                <a:solidFill>
                  <a:srgbClr val="C00000"/>
                </a:solidFill>
              </a:rPr>
              <a:t>scientifically</a:t>
            </a:r>
            <a:r>
              <a:rPr lang="en-US" dirty="0"/>
              <a:t>’ selected and developed: training each to be ‘first-class’ at some specific task. </a:t>
            </a:r>
          </a:p>
          <a:p>
            <a:pPr marL="342900" indent="-342900">
              <a:buAutoNum type="arabicPeriod"/>
            </a:pPr>
            <a:r>
              <a:rPr lang="en-US" dirty="0"/>
              <a:t>The ‘science of work’ to be brought together with scientifically selected and trained people to achieve the best results. </a:t>
            </a:r>
          </a:p>
          <a:p>
            <a:pPr marL="342900" indent="-342900">
              <a:buAutoNum type="arabicPeriod"/>
            </a:pPr>
            <a:r>
              <a:rPr lang="en-US" dirty="0"/>
              <a:t>Work and responsibility to be divided </a:t>
            </a:r>
            <a:r>
              <a:rPr lang="en-US" dirty="0">
                <a:solidFill>
                  <a:srgbClr val="C00000"/>
                </a:solidFill>
              </a:rPr>
              <a:t>equally</a:t>
            </a:r>
            <a:r>
              <a:rPr lang="en-US" dirty="0"/>
              <a:t> between workers and management cooperating together in close interdependence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a:t>Scientific management school </a:t>
            </a:r>
            <a:br>
              <a:rPr lang="en-GB" sz="2400" dirty="0"/>
            </a:br>
            <a:r>
              <a:rPr lang="en-GB" sz="2000" dirty="0"/>
              <a:t>Frederick. W. Taylor</a:t>
            </a:r>
            <a:endParaRPr lang="en-US" dirty="0"/>
          </a:p>
        </p:txBody>
      </p:sp>
      <p:sp>
        <p:nvSpPr>
          <p:cNvPr id="3" name="Content Placeholder 2"/>
          <p:cNvSpPr>
            <a:spLocks noGrp="1"/>
          </p:cNvSpPr>
          <p:nvPr>
            <p:ph idx="1"/>
          </p:nvPr>
        </p:nvSpPr>
        <p:spPr/>
        <p:txBody>
          <a:bodyPr/>
          <a:lstStyle/>
          <a:p>
            <a:pPr>
              <a:buNone/>
            </a:pPr>
            <a:r>
              <a:rPr lang="en-US" dirty="0"/>
              <a:t>Critics point out that Taylor’s theories tend to “dehumanize” the workers.  - his stop-watch measured time trials</a:t>
            </a:r>
          </a:p>
        </p:txBody>
      </p:sp>
      <p:pic>
        <p:nvPicPr>
          <p:cNvPr id="79874" name="Picture 2" descr="Image result for managers">
            <a:hlinkClick r:id="rId2"/>
          </p:cNvPr>
          <p:cNvPicPr>
            <a:picLocks noChangeAspect="1" noChangeArrowheads="1"/>
          </p:cNvPicPr>
          <p:nvPr/>
        </p:nvPicPr>
        <p:blipFill>
          <a:blip r:embed="rId3"/>
          <a:srcRect/>
          <a:stretch>
            <a:fillRect/>
          </a:stretch>
        </p:blipFill>
        <p:spPr bwMode="auto">
          <a:xfrm>
            <a:off x="2643174" y="3786190"/>
            <a:ext cx="4451884" cy="2501959"/>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Scientific management school </a:t>
            </a:r>
            <a:br>
              <a:rPr lang="en-GB" sz="2800" dirty="0"/>
            </a:br>
            <a:r>
              <a:rPr lang="en-GB" sz="2400" dirty="0"/>
              <a:t>Lillian </a:t>
            </a:r>
            <a:r>
              <a:rPr lang="en-GB" sz="2400" dirty="0" err="1"/>
              <a:t>Gilbreth</a:t>
            </a:r>
            <a:endParaRPr lang="en-US" sz="2400" dirty="0"/>
          </a:p>
        </p:txBody>
      </p:sp>
      <p:sp>
        <p:nvSpPr>
          <p:cNvPr id="3" name="Content Placeholder 2"/>
          <p:cNvSpPr>
            <a:spLocks noGrp="1"/>
          </p:cNvSpPr>
          <p:nvPr>
            <p:ph idx="1"/>
          </p:nvPr>
        </p:nvSpPr>
        <p:spPr>
          <a:xfrm>
            <a:off x="1571604" y="2357430"/>
            <a:ext cx="5937755" cy="3101983"/>
          </a:xfrm>
        </p:spPr>
        <p:txBody>
          <a:bodyPr/>
          <a:lstStyle/>
          <a:p>
            <a:pPr marL="118872" indent="0" fontAlgn="auto">
              <a:spcBef>
                <a:spcPts val="0"/>
              </a:spcBef>
              <a:spcAft>
                <a:spcPts val="0"/>
              </a:spcAft>
              <a:buFont typeface="Wingdings 2"/>
              <a:buNone/>
              <a:defRPr/>
            </a:pPr>
            <a:r>
              <a:rPr lang="en-GB" sz="3200" b="1" dirty="0" err="1"/>
              <a:t>Gilbreth</a:t>
            </a:r>
            <a:r>
              <a:rPr lang="en-GB" sz="3200" b="1" dirty="0"/>
              <a:t> (1914)</a:t>
            </a:r>
          </a:p>
          <a:p>
            <a:pPr marL="461772">
              <a:spcBef>
                <a:spcPts val="0"/>
              </a:spcBef>
              <a:buFont typeface="Wingdings" panose="05000000000000000000" pitchFamily="2" charset="2"/>
              <a:buChar char="§"/>
              <a:defRPr/>
            </a:pPr>
            <a:r>
              <a:rPr lang="en-GB" dirty="0"/>
              <a:t>Reducing unnecessary motions and improving </a:t>
            </a:r>
            <a:r>
              <a:rPr lang="en-US" dirty="0"/>
              <a:t>efficiency in </a:t>
            </a:r>
            <a:r>
              <a:rPr lang="en-US" dirty="0" err="1"/>
              <a:t>organisations</a:t>
            </a:r>
            <a:endParaRPr lang="en-GB" dirty="0"/>
          </a:p>
          <a:p>
            <a:pPr marL="461772">
              <a:spcBef>
                <a:spcPts val="0"/>
              </a:spcBef>
              <a:buFont typeface="Wingdings" panose="05000000000000000000" pitchFamily="2" charset="2"/>
              <a:buChar char="§"/>
              <a:defRPr/>
            </a:pPr>
            <a:r>
              <a:rPr lang="en-GB" dirty="0"/>
              <a:t>Each worker should be involved in doing their own work</a:t>
            </a:r>
          </a:p>
          <a:p>
            <a:pPr marL="461772">
              <a:spcBef>
                <a:spcPts val="0"/>
              </a:spcBef>
              <a:buFont typeface="Wingdings" panose="05000000000000000000" pitchFamily="2" charset="2"/>
              <a:buChar char="§"/>
              <a:defRPr/>
            </a:pPr>
            <a:r>
              <a:rPr lang="en-GB" dirty="0"/>
              <a:t>Motion &amp; Time Studies</a:t>
            </a:r>
          </a:p>
          <a:p>
            <a:endParaRPr lang="en-US" dirty="0"/>
          </a:p>
        </p:txBody>
      </p:sp>
      <p:pic>
        <p:nvPicPr>
          <p:cNvPr id="1026" name="Picture 2" descr="Image result for management">
            <a:hlinkClick r:id="rId3"/>
          </p:cNvPr>
          <p:cNvPicPr>
            <a:picLocks noChangeAspect="1" noChangeArrowheads="1"/>
          </p:cNvPicPr>
          <p:nvPr/>
        </p:nvPicPr>
        <p:blipFill>
          <a:blip r:embed="rId4"/>
          <a:srcRect/>
          <a:stretch>
            <a:fillRect/>
          </a:stretch>
        </p:blipFill>
        <p:spPr bwMode="auto">
          <a:xfrm>
            <a:off x="2714612" y="4143380"/>
            <a:ext cx="4357678" cy="246935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a:t>Scientific Management</a:t>
            </a:r>
          </a:p>
        </p:txBody>
      </p:sp>
      <p:sp>
        <p:nvSpPr>
          <p:cNvPr id="79875" name="Rectangle 3"/>
          <p:cNvSpPr>
            <a:spLocks noGrp="1" noChangeArrowheads="1"/>
          </p:cNvSpPr>
          <p:nvPr>
            <p:ph idx="1"/>
          </p:nvPr>
        </p:nvSpPr>
        <p:spPr/>
        <p:txBody>
          <a:bodyPr>
            <a:normAutofit/>
          </a:bodyPr>
          <a:lstStyle/>
          <a:p>
            <a:r>
              <a:rPr lang="en-US" altLang="en-US" dirty="0"/>
              <a:t>Application of the Scientific Method to work</a:t>
            </a:r>
          </a:p>
          <a:p>
            <a:r>
              <a:rPr lang="en-US" altLang="en-US" dirty="0"/>
              <a:t>Train the workers</a:t>
            </a:r>
          </a:p>
          <a:p>
            <a:r>
              <a:rPr lang="en-US" altLang="en-US" dirty="0"/>
              <a:t>Selection of the most capable workers</a:t>
            </a:r>
          </a:p>
          <a:p>
            <a:r>
              <a:rPr lang="en-US" altLang="en-US" dirty="0"/>
              <a:t>Provide resources to workers</a:t>
            </a:r>
          </a:p>
          <a:p>
            <a:r>
              <a:rPr lang="en-GB" altLang="en-US" dirty="0"/>
              <a:t>Provide fair pay incentives to workers </a:t>
            </a:r>
            <a:r>
              <a:rPr lang="en-GB" altLang="en-US" sz="2800" i="1" dirty="0"/>
              <a:t>(share productivity gains)</a:t>
            </a:r>
          </a:p>
          <a:p>
            <a:endParaRPr lang="en-US" altLang="en-US" dirty="0"/>
          </a:p>
          <a:p>
            <a:pPr>
              <a:buFontTx/>
              <a:buNone/>
            </a:pPr>
            <a:endParaRPr lang="en-US" altLang="en-US" dirty="0"/>
          </a:p>
        </p:txBody>
      </p:sp>
      <p:pic>
        <p:nvPicPr>
          <p:cNvPr id="23554" name="Picture 2" descr="Related image">
            <a:hlinkClick r:id="rId3"/>
          </p:cNvPr>
          <p:cNvPicPr>
            <a:picLocks noChangeAspect="1" noChangeArrowheads="1"/>
          </p:cNvPicPr>
          <p:nvPr/>
        </p:nvPicPr>
        <p:blipFill>
          <a:blip r:embed="rId4" cstate="print">
            <a:duotone>
              <a:schemeClr val="accent2">
                <a:shade val="45000"/>
                <a:satMod val="135000"/>
              </a:schemeClr>
              <a:prstClr val="white"/>
            </a:duotone>
          </a:blip>
          <a:srcRect/>
          <a:stretch>
            <a:fillRect/>
          </a:stretch>
        </p:blipFill>
        <p:spPr bwMode="auto">
          <a:xfrm>
            <a:off x="3929058" y="4643446"/>
            <a:ext cx="2595538" cy="1946654"/>
          </a:xfrm>
          <a:prstGeom prst="rect">
            <a:avLst/>
          </a:prstGeom>
          <a:noFill/>
        </p:spPr>
      </p:pic>
    </p:spTree>
    <p:extLst>
      <p:ext uri="{BB962C8B-B14F-4D97-AF65-F5344CB8AC3E}">
        <p14:creationId xmlns:p14="http://schemas.microsoft.com/office/powerpoint/2010/main" val="754857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98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98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school</a:t>
            </a:r>
          </a:p>
        </p:txBody>
      </p:sp>
      <p:sp>
        <p:nvSpPr>
          <p:cNvPr id="3" name="Content Placeholder 2"/>
          <p:cNvSpPr>
            <a:spLocks noGrp="1"/>
          </p:cNvSpPr>
          <p:nvPr>
            <p:ph idx="1"/>
          </p:nvPr>
        </p:nvSpPr>
        <p:spPr/>
        <p:txBody>
          <a:bodyPr/>
          <a:lstStyle/>
          <a:p>
            <a:r>
              <a:rPr lang="en-GB" dirty="0"/>
              <a:t>Henri Fayol – </a:t>
            </a:r>
            <a:r>
              <a:rPr lang="en-GB" sz="2400" dirty="0"/>
              <a:t>administrative theory</a:t>
            </a:r>
          </a:p>
          <a:p>
            <a:r>
              <a:rPr lang="en-GB" dirty="0"/>
              <a:t>Max Weber - </a:t>
            </a:r>
            <a:r>
              <a:rPr lang="en-GB" sz="2400" dirty="0"/>
              <a:t>bureaucratic theory.</a:t>
            </a:r>
          </a:p>
        </p:txBody>
      </p:sp>
      <p:sp>
        <p:nvSpPr>
          <p:cNvPr id="5" name="Footer Placeholder 4"/>
          <p:cNvSpPr>
            <a:spLocks noGrp="1"/>
          </p:cNvSpPr>
          <p:nvPr>
            <p:ph type="ftr" sz="quarter" idx="11"/>
          </p:nvPr>
        </p:nvSpPr>
        <p:spPr/>
        <p:txBody>
          <a:bodyPr/>
          <a:lstStyle/>
          <a:p>
            <a:r>
              <a:rPr lang="en-GB"/>
              <a:t>TSD50011008</a:t>
            </a:r>
          </a:p>
        </p:txBody>
      </p:sp>
      <p:pic>
        <p:nvPicPr>
          <p:cNvPr id="21506" name="Picture 2" descr="Related image">
            <a:hlinkClick r:id="rId3"/>
          </p:cNvPr>
          <p:cNvPicPr>
            <a:picLocks noChangeAspect="1" noChangeArrowheads="1"/>
          </p:cNvPicPr>
          <p:nvPr/>
        </p:nvPicPr>
        <p:blipFill>
          <a:blip r:embed="rId4"/>
          <a:srcRect/>
          <a:stretch>
            <a:fillRect/>
          </a:stretch>
        </p:blipFill>
        <p:spPr bwMode="auto">
          <a:xfrm>
            <a:off x="3286116" y="3786190"/>
            <a:ext cx="3619500" cy="2409826"/>
          </a:xfrm>
          <a:prstGeom prst="rect">
            <a:avLst/>
          </a:prstGeom>
          <a:noFill/>
        </p:spPr>
      </p:pic>
    </p:spTree>
    <p:extLst>
      <p:ext uri="{BB962C8B-B14F-4D97-AF65-F5344CB8AC3E}">
        <p14:creationId xmlns:p14="http://schemas.microsoft.com/office/powerpoint/2010/main" val="4234565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357166"/>
            <a:ext cx="8286807" cy="6000791"/>
          </a:xfrm>
        </p:spPr>
        <p:txBody>
          <a:bodyPr>
            <a:normAutofit/>
          </a:bodyPr>
          <a:lstStyle/>
          <a:p>
            <a:r>
              <a:rPr lang="en-US" sz="2400" b="1" dirty="0">
                <a:solidFill>
                  <a:srgbClr val="C00000"/>
                </a:solidFill>
              </a:rPr>
              <a:t>Weber</a:t>
            </a:r>
            <a:r>
              <a:rPr lang="en-US" dirty="0"/>
              <a:t> - Western civilization was shifting from value oriented thinking to an </a:t>
            </a:r>
            <a:r>
              <a:rPr lang="en-US" dirty="0">
                <a:solidFill>
                  <a:srgbClr val="C00000"/>
                </a:solidFill>
              </a:rPr>
              <a:t>affective action</a:t>
            </a:r>
            <a:r>
              <a:rPr lang="en-US" dirty="0"/>
              <a:t> seek technically optimal results at the expense of emotional or humanistic content.   </a:t>
            </a:r>
          </a:p>
          <a:p>
            <a:r>
              <a:rPr lang="en-US" b="1" dirty="0">
                <a:solidFill>
                  <a:srgbClr val="C00000"/>
                </a:solidFill>
              </a:rPr>
              <a:t>Weber</a:t>
            </a:r>
            <a:r>
              <a:rPr lang="en-US" dirty="0"/>
              <a:t> recognised that bureaucracy “</a:t>
            </a:r>
            <a:r>
              <a:rPr lang="en-US" dirty="0" err="1">
                <a:solidFill>
                  <a:srgbClr val="C00000"/>
                </a:solidFill>
              </a:rPr>
              <a:t>depersonalises</a:t>
            </a:r>
            <a:r>
              <a:rPr lang="en-US" dirty="0"/>
              <a:t>” itself – i.e., the more completely it succeeds in achieving the exclusion of love, hatred, and every purely personal feeling. Hence, Weber predicted a completely impersonal </a:t>
            </a:r>
            <a:r>
              <a:rPr lang="en-US" dirty="0" err="1"/>
              <a:t>organisation</a:t>
            </a:r>
            <a:r>
              <a:rPr lang="en-US" dirty="0"/>
              <a:t> with little human level interaction between its members.</a:t>
            </a:r>
          </a:p>
        </p:txBody>
      </p:sp>
      <p:pic>
        <p:nvPicPr>
          <p:cNvPr id="80898" name="Picture 2" descr="Related image">
            <a:hlinkClick r:id="rId2"/>
          </p:cNvPr>
          <p:cNvPicPr>
            <a:picLocks noChangeAspect="1" noChangeArrowheads="1"/>
          </p:cNvPicPr>
          <p:nvPr/>
        </p:nvPicPr>
        <p:blipFill>
          <a:blip r:embed="rId3"/>
          <a:srcRect/>
          <a:stretch>
            <a:fillRect/>
          </a:stretch>
        </p:blipFill>
        <p:spPr bwMode="auto">
          <a:xfrm>
            <a:off x="2071670" y="2857495"/>
            <a:ext cx="5072098" cy="3405381"/>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473" y="785794"/>
            <a:ext cx="5500726" cy="5572163"/>
          </a:xfrm>
        </p:spPr>
        <p:txBody>
          <a:bodyPr>
            <a:normAutofit/>
          </a:bodyPr>
          <a:lstStyle/>
          <a:p>
            <a:pPr>
              <a:buNone/>
            </a:pPr>
            <a:r>
              <a:rPr lang="en-US" sz="2400" b="1" dirty="0" err="1">
                <a:solidFill>
                  <a:srgbClr val="C00000"/>
                </a:solidFill>
              </a:rPr>
              <a:t>Fayol</a:t>
            </a:r>
            <a:r>
              <a:rPr lang="en-US" dirty="0"/>
              <a:t> believed that management had five principle roles: </a:t>
            </a:r>
          </a:p>
          <a:p>
            <a:pPr>
              <a:buNone/>
            </a:pPr>
            <a:r>
              <a:rPr lang="en-US" dirty="0"/>
              <a:t>1. to forecast and plan - anticipating the future </a:t>
            </a:r>
          </a:p>
          <a:p>
            <a:pPr>
              <a:buNone/>
            </a:pPr>
            <a:r>
              <a:rPr lang="en-US" dirty="0"/>
              <a:t>2. to </a:t>
            </a:r>
            <a:r>
              <a:rPr lang="en-US" dirty="0" err="1"/>
              <a:t>organise</a:t>
            </a:r>
            <a:r>
              <a:rPr lang="en-US" dirty="0"/>
              <a:t> - the development of the institution’s resources,</a:t>
            </a:r>
          </a:p>
          <a:p>
            <a:pPr>
              <a:buNone/>
            </a:pPr>
            <a:r>
              <a:rPr lang="en-US" dirty="0"/>
              <a:t>3. to command - keeping the institution’s actions and processes running</a:t>
            </a:r>
          </a:p>
          <a:p>
            <a:pPr>
              <a:buNone/>
            </a:pPr>
            <a:r>
              <a:rPr lang="en-US" dirty="0"/>
              <a:t>4. to co-ordinate - the alignment and </a:t>
            </a:r>
            <a:r>
              <a:rPr lang="en-US" dirty="0" err="1"/>
              <a:t>harmonisation</a:t>
            </a:r>
            <a:r>
              <a:rPr lang="en-US" dirty="0"/>
              <a:t> of the group’s efforts</a:t>
            </a:r>
          </a:p>
          <a:p>
            <a:pPr>
              <a:buNone/>
            </a:pPr>
            <a:r>
              <a:rPr lang="en-US" dirty="0"/>
              <a:t>5. to control - activities performed in accordance with appropriate rules and procedures</a:t>
            </a:r>
          </a:p>
        </p:txBody>
      </p:sp>
      <p:pic>
        <p:nvPicPr>
          <p:cNvPr id="83970" name="Picture 2" descr="Image result for managers"/>
          <p:cNvPicPr>
            <a:picLocks noChangeAspect="1" noChangeArrowheads="1"/>
          </p:cNvPicPr>
          <p:nvPr/>
        </p:nvPicPr>
        <p:blipFill>
          <a:blip r:embed="rId2"/>
          <a:srcRect/>
          <a:stretch>
            <a:fillRect/>
          </a:stretch>
        </p:blipFill>
        <p:spPr bwMode="auto">
          <a:xfrm>
            <a:off x="5786446" y="1000108"/>
            <a:ext cx="3143272" cy="3500462"/>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14282" y="2428868"/>
            <a:ext cx="8763000" cy="3917032"/>
          </a:xfrm>
        </p:spPr>
        <p:txBody>
          <a:bodyPr rtlCol="0">
            <a:normAutofit/>
          </a:bodyPr>
          <a:lstStyle/>
          <a:p>
            <a:pPr marL="118872" indent="0" fontAlgn="auto">
              <a:spcBef>
                <a:spcPts val="0"/>
              </a:spcBef>
              <a:spcAft>
                <a:spcPts val="0"/>
              </a:spcAft>
              <a:buFont typeface="Wingdings 2"/>
              <a:buNone/>
              <a:defRPr/>
            </a:pPr>
            <a:r>
              <a:rPr lang="en-GB" i="1" dirty="0"/>
              <a:t>Views workers as 'people' and embraces the use of sociological &amp; psychological techniques</a:t>
            </a:r>
          </a:p>
          <a:p>
            <a:pPr marL="118872" indent="0" fontAlgn="auto">
              <a:spcBef>
                <a:spcPts val="0"/>
              </a:spcBef>
              <a:spcAft>
                <a:spcPts val="0"/>
              </a:spcAft>
              <a:buFont typeface="Wingdings 2"/>
              <a:buNone/>
              <a:defRPr/>
            </a:pPr>
            <a:endParaRPr lang="en-GB" i="1" dirty="0"/>
          </a:p>
          <a:p>
            <a:pPr marL="118872" indent="0" fontAlgn="auto">
              <a:spcBef>
                <a:spcPts val="0"/>
              </a:spcBef>
              <a:spcAft>
                <a:spcPts val="0"/>
              </a:spcAft>
              <a:buNone/>
              <a:defRPr/>
            </a:pPr>
            <a:r>
              <a:rPr lang="en-GB" b="1" dirty="0"/>
              <a:t>Mayo</a:t>
            </a:r>
            <a:r>
              <a:rPr lang="en-GB" sz="4000" b="1" dirty="0"/>
              <a:t> </a:t>
            </a:r>
            <a:r>
              <a:rPr lang="en-GB" sz="2000" b="1" dirty="0"/>
              <a:t>(The Hawthorne studies) -</a:t>
            </a:r>
            <a:r>
              <a:rPr lang="en-GB" sz="2000" dirty="0"/>
              <a:t> recognised that employees have social needs as well as physical needs, and managers need a mix of managerial skills that include human relations skills.</a:t>
            </a:r>
            <a:endParaRPr lang="en-GB" sz="2000" b="1" dirty="0"/>
          </a:p>
          <a:p>
            <a:pPr marL="118872" indent="0" fontAlgn="auto">
              <a:lnSpc>
                <a:spcPct val="110000"/>
              </a:lnSpc>
              <a:spcBef>
                <a:spcPts val="0"/>
              </a:spcBef>
              <a:spcAft>
                <a:spcPts val="0"/>
              </a:spcAft>
              <a:buFont typeface="Wingdings 2"/>
              <a:buNone/>
              <a:defRPr/>
            </a:pPr>
            <a:endParaRPr lang="en-GB" dirty="0"/>
          </a:p>
          <a:p>
            <a:pPr marL="118872" indent="0" fontAlgn="auto">
              <a:lnSpc>
                <a:spcPct val="110000"/>
              </a:lnSpc>
              <a:spcBef>
                <a:spcPts val="0"/>
              </a:spcBef>
              <a:spcAft>
                <a:spcPts val="0"/>
              </a:spcAft>
              <a:buFont typeface="Wingdings 2"/>
              <a:buNone/>
              <a:defRPr/>
            </a:pPr>
            <a:r>
              <a:rPr lang="en-GB" b="1" dirty="0"/>
              <a:t>Mary Follett - </a:t>
            </a:r>
            <a:r>
              <a:rPr lang="en-GB" dirty="0"/>
              <a:t>she believed that organisations should be based on a group ethic, rather than individualism – managers and employees should view themselves as partners rather than adversaries.</a:t>
            </a:r>
          </a:p>
          <a:p>
            <a:pPr marL="438912" indent="-320040" fontAlgn="auto">
              <a:spcBef>
                <a:spcPts val="0"/>
              </a:spcBef>
              <a:spcAft>
                <a:spcPts val="0"/>
              </a:spcAft>
              <a:buFont typeface="Wingdings 2"/>
              <a:buChar char=""/>
              <a:defRPr/>
            </a:pPr>
            <a:endParaRPr lang="en-GB" dirty="0"/>
          </a:p>
        </p:txBody>
      </p:sp>
      <p:sp>
        <p:nvSpPr>
          <p:cNvPr id="5" name="Footer Placeholder 4"/>
          <p:cNvSpPr>
            <a:spLocks noGrp="1"/>
          </p:cNvSpPr>
          <p:nvPr>
            <p:ph type="ftr" sz="quarter" idx="11"/>
          </p:nvPr>
        </p:nvSpPr>
        <p:spPr/>
        <p:txBody>
          <a:bodyPr/>
          <a:lstStyle/>
          <a:p>
            <a:r>
              <a:rPr lang="en-GB"/>
              <a:t>TSD50011008</a:t>
            </a:r>
          </a:p>
        </p:txBody>
      </p:sp>
    </p:spTree>
    <p:extLst>
      <p:ext uri="{BB962C8B-B14F-4D97-AF65-F5344CB8AC3E}">
        <p14:creationId xmlns:p14="http://schemas.microsoft.com/office/powerpoint/2010/main" val="2013019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US" altLang="en-US" dirty="0"/>
              <a:t>Hawthorne Studies</a:t>
            </a:r>
            <a:br>
              <a:rPr lang="en-US" altLang="en-US" dirty="0"/>
            </a:br>
            <a:endParaRPr lang="en-US" altLang="en-US" dirty="0"/>
          </a:p>
        </p:txBody>
      </p:sp>
      <p:sp>
        <p:nvSpPr>
          <p:cNvPr id="87043" name="Rectangle 3"/>
          <p:cNvSpPr>
            <a:spLocks noGrp="1" noChangeArrowheads="1"/>
          </p:cNvSpPr>
          <p:nvPr>
            <p:ph idx="1"/>
          </p:nvPr>
        </p:nvSpPr>
        <p:spPr/>
        <p:txBody>
          <a:bodyPr/>
          <a:lstStyle/>
          <a:p>
            <a:r>
              <a:rPr lang="en-US" altLang="en-US" sz="2800" dirty="0"/>
              <a:t>Increased lighting associated with </a:t>
            </a:r>
          </a:p>
          <a:p>
            <a:pPr>
              <a:buFontTx/>
              <a:buNone/>
            </a:pPr>
            <a:r>
              <a:rPr lang="en-US" altLang="en-US" sz="2800" dirty="0"/>
              <a:t>	increased productivity!!</a:t>
            </a:r>
          </a:p>
          <a:p>
            <a:endParaRPr lang="en-US" altLang="en-US" sz="2800" dirty="0"/>
          </a:p>
          <a:p>
            <a:r>
              <a:rPr lang="en-US" altLang="en-US" sz="2800" dirty="0"/>
              <a:t>Decreased lighting associated with _________ productivity??</a:t>
            </a:r>
          </a:p>
          <a:p>
            <a:pPr marL="0" indent="0">
              <a:buNone/>
            </a:pPr>
            <a:endParaRPr lang="en-US" altLang="en-US" dirty="0"/>
          </a:p>
        </p:txBody>
      </p:sp>
      <p:pic>
        <p:nvPicPr>
          <p:cNvPr id="17410" name="Picture 2" descr="Image result for management">
            <a:hlinkClick r:id="rId3"/>
          </p:cNvPr>
          <p:cNvPicPr>
            <a:picLocks noChangeAspect="1" noChangeArrowheads="1"/>
          </p:cNvPicPr>
          <p:nvPr/>
        </p:nvPicPr>
        <p:blipFill>
          <a:blip r:embed="rId4"/>
          <a:srcRect/>
          <a:stretch>
            <a:fillRect/>
          </a:stretch>
        </p:blipFill>
        <p:spPr bwMode="auto">
          <a:xfrm>
            <a:off x="2786050" y="4286256"/>
            <a:ext cx="3492122" cy="2290739"/>
          </a:xfrm>
          <a:prstGeom prst="rect">
            <a:avLst/>
          </a:prstGeom>
          <a:noFill/>
        </p:spPr>
      </p:pic>
    </p:spTree>
    <p:extLst>
      <p:ext uri="{BB962C8B-B14F-4D97-AF65-F5344CB8AC3E}">
        <p14:creationId xmlns:p14="http://schemas.microsoft.com/office/powerpoint/2010/main" val="13343364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70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70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70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a:t>
            </a:r>
          </a:p>
        </p:txBody>
      </p:sp>
      <p:sp>
        <p:nvSpPr>
          <p:cNvPr id="86019" name="Rectangle 3"/>
          <p:cNvSpPr>
            <a:spLocks noGrp="1" noChangeArrowheads="1"/>
          </p:cNvSpPr>
          <p:nvPr>
            <p:ph idx="1"/>
          </p:nvPr>
        </p:nvSpPr>
        <p:spPr/>
        <p:txBody>
          <a:bodyPr/>
          <a:lstStyle/>
          <a:p>
            <a:r>
              <a:rPr lang="en-US" altLang="en-US" dirty="0"/>
              <a:t>Experiment in lighting conditions</a:t>
            </a:r>
          </a:p>
          <a:p>
            <a:endParaRPr lang="en-US" altLang="en-US" dirty="0"/>
          </a:p>
          <a:p>
            <a:r>
              <a:rPr lang="en-US" altLang="en-US" dirty="0"/>
              <a:t>Experimental group</a:t>
            </a:r>
          </a:p>
          <a:p>
            <a:endParaRPr lang="en-US" altLang="en-US" dirty="0"/>
          </a:p>
          <a:p>
            <a:r>
              <a:rPr lang="en-US" altLang="en-US" dirty="0"/>
              <a:t>Control group</a:t>
            </a:r>
          </a:p>
        </p:txBody>
      </p:sp>
      <p:sp>
        <p:nvSpPr>
          <p:cNvPr id="6" name="Footer Placeholder 3"/>
          <p:cNvSpPr>
            <a:spLocks noGrp="1"/>
          </p:cNvSpPr>
          <p:nvPr>
            <p:ph type="ftr" sz="quarter" idx="11"/>
          </p:nvPr>
        </p:nvSpPr>
        <p:spPr/>
        <p:txBody>
          <a:bodyPr/>
          <a:lstStyle/>
          <a:p>
            <a:r>
              <a:rPr lang="en-GB" dirty="0"/>
              <a:t>TSD50011008</a:t>
            </a:r>
          </a:p>
        </p:txBody>
      </p:sp>
      <p:pic>
        <p:nvPicPr>
          <p:cNvPr id="7" name="Picture 2" descr="Related image">
            <a:hlinkClick r:id="rId3"/>
          </p:cNvPr>
          <p:cNvPicPr>
            <a:picLocks noChangeAspect="1" noChangeArrowheads="1"/>
          </p:cNvPicPr>
          <p:nvPr/>
        </p:nvPicPr>
        <p:blipFill>
          <a:blip r:embed="rId4"/>
          <a:srcRect t="17163" b="27917"/>
          <a:stretch>
            <a:fillRect/>
          </a:stretch>
        </p:blipFill>
        <p:spPr bwMode="auto">
          <a:xfrm>
            <a:off x="5643570" y="2357430"/>
            <a:ext cx="2714644" cy="2500330"/>
          </a:xfrm>
          <a:prstGeom prst="rect">
            <a:avLst/>
          </a:prstGeom>
          <a:noFill/>
        </p:spPr>
      </p:pic>
    </p:spTree>
    <p:extLst>
      <p:ext uri="{BB962C8B-B14F-4D97-AF65-F5344CB8AC3E}">
        <p14:creationId xmlns:p14="http://schemas.microsoft.com/office/powerpoint/2010/main"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1500174"/>
            <a:ext cx="8143932" cy="4801314"/>
          </a:xfrm>
          <a:prstGeom prst="rect">
            <a:avLst/>
          </a:prstGeom>
        </p:spPr>
        <p:txBody>
          <a:bodyPr wrap="square">
            <a:spAutoFit/>
          </a:bodyPr>
          <a:lstStyle/>
          <a:p>
            <a:r>
              <a:rPr lang="en-US" dirty="0"/>
              <a:t> </a:t>
            </a:r>
          </a:p>
          <a:p>
            <a:r>
              <a:rPr lang="en-US" dirty="0"/>
              <a:t> </a:t>
            </a:r>
          </a:p>
          <a:p>
            <a:pPr marL="342900" indent="-342900">
              <a:buAutoNum type="arabicPeriod"/>
            </a:pPr>
            <a:r>
              <a:rPr lang="en-US" dirty="0"/>
              <a:t>Work satisfaction and performance depends more on working conditions and attitudes  - communications, positive management response and encouragement, working environment. </a:t>
            </a:r>
          </a:p>
          <a:p>
            <a:pPr marL="342900" indent="-342900">
              <a:buAutoNum type="arabicPeriod"/>
            </a:pPr>
            <a:endParaRPr lang="en-US" dirty="0"/>
          </a:p>
          <a:p>
            <a:pPr marL="342900" indent="-342900">
              <a:buAutoNum type="arabicPeriod"/>
            </a:pPr>
            <a:r>
              <a:rPr lang="en-US" dirty="0"/>
              <a:t>Rejected </a:t>
            </a:r>
            <a:r>
              <a:rPr lang="en-US" dirty="0" err="1"/>
              <a:t>Taylorism</a:t>
            </a:r>
            <a:r>
              <a:rPr lang="en-US" dirty="0"/>
              <a:t> emphasis on employee self-interest and the claimed over-riding incentive of monetary rewards. </a:t>
            </a:r>
          </a:p>
          <a:p>
            <a:pPr marL="342900" indent="-342900">
              <a:buAutoNum type="arabicPeriod"/>
            </a:pPr>
            <a:endParaRPr lang="en-US" dirty="0"/>
          </a:p>
          <a:p>
            <a:pPr marL="342900" indent="-342900">
              <a:buAutoNum type="arabicPeriod"/>
            </a:pPr>
            <a:r>
              <a:rPr lang="en-US" dirty="0"/>
              <a:t>Employees showed highly positive responses to, for example, improvements in working environments (e.g., improved lighting, new welfare/rest facilities), and expressions of thanks and encouragement as opposed to coercion from managers and supervisors. </a:t>
            </a:r>
          </a:p>
          <a:p>
            <a:pPr marL="342900" indent="-342900">
              <a:buAutoNum type="arabicPeriod"/>
            </a:pPr>
            <a:endParaRPr lang="en-US" dirty="0"/>
          </a:p>
          <a:p>
            <a:pPr marL="342900" indent="-342900">
              <a:buAutoNum type="arabicPeriod"/>
            </a:pPr>
            <a:r>
              <a:rPr lang="en-US" dirty="0"/>
              <a:t>Influence of the peer group is very high – hence, the importance of informal groups within the workplace. </a:t>
            </a:r>
          </a:p>
          <a:p>
            <a:r>
              <a:rPr lang="en-US" dirty="0"/>
              <a:t> </a:t>
            </a:r>
          </a:p>
        </p:txBody>
      </p:sp>
      <p:sp>
        <p:nvSpPr>
          <p:cNvPr id="6" name="Rectangle 2"/>
          <p:cNvSpPr>
            <a:spLocks noGrp="1" noChangeArrowheads="1"/>
          </p:cNvSpPr>
          <p:nvPr>
            <p:ph type="title"/>
          </p:nvPr>
        </p:nvSpPr>
        <p:spPr>
          <a:xfrm>
            <a:off x="457200" y="274638"/>
            <a:ext cx="8229600" cy="1143000"/>
          </a:xfrm>
        </p:spPr>
        <p:txBody>
          <a:bodyPr/>
          <a:lstStyle/>
          <a:p>
            <a:r>
              <a:rPr lang="en-US" altLang="en-US" dirty="0"/>
              <a:t>Hawthorne Studies</a:t>
            </a:r>
          </a:p>
        </p:txBody>
      </p:sp>
      <p:pic>
        <p:nvPicPr>
          <p:cNvPr id="7" name="Picture 4" descr="bd0492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9520" y="1"/>
            <a:ext cx="1714480" cy="21431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24656" y="741911"/>
            <a:ext cx="8218488" cy="493935"/>
          </a:xfrm>
        </p:spPr>
        <p:txBody>
          <a:bodyPr rtlCol="0">
            <a:normAutofit/>
          </a:bodyPr>
          <a:lstStyle/>
          <a:p>
            <a:pPr fontAlgn="auto">
              <a:spcBef>
                <a:spcPts val="0"/>
              </a:spcBef>
              <a:spcAft>
                <a:spcPts val="0"/>
              </a:spcAft>
              <a:buFont typeface="Wingdings 2"/>
              <a:buNone/>
              <a:defRPr/>
            </a:pPr>
            <a:r>
              <a:rPr lang="en-GB" dirty="0"/>
              <a:t>PETERS &amp; WATERMAN (1982) “In search of excellence”</a:t>
            </a:r>
          </a:p>
        </p:txBody>
      </p:sp>
      <p:sp>
        <p:nvSpPr>
          <p:cNvPr id="4" name="Content Placeholder 3"/>
          <p:cNvSpPr>
            <a:spLocks noGrp="1"/>
          </p:cNvSpPr>
          <p:nvPr>
            <p:ph sz="half" idx="2"/>
          </p:nvPr>
        </p:nvSpPr>
        <p:spPr>
          <a:xfrm>
            <a:off x="0" y="1235847"/>
            <a:ext cx="8915400" cy="3869554"/>
          </a:xfrm>
        </p:spPr>
        <p:txBody>
          <a:bodyPr rtlCol="0">
            <a:noAutofit/>
          </a:bodyPr>
          <a:lstStyle/>
          <a:p>
            <a:pPr marL="438912" indent="-320040">
              <a:spcBef>
                <a:spcPts val="0"/>
              </a:spcBef>
              <a:buFont typeface="Wingdings 2"/>
              <a:buChar char=""/>
              <a:defRPr/>
            </a:pPr>
            <a:r>
              <a:rPr lang="en-GB" sz="2200" b="1" dirty="0"/>
              <a:t>A bias for action - </a:t>
            </a:r>
            <a:r>
              <a:rPr lang="en-GB" sz="2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2200" b="1" dirty="0"/>
              <a:t>Staying close to the customer -  </a:t>
            </a:r>
            <a:r>
              <a:rPr lang="en-GB" sz="2200" dirty="0"/>
              <a:t>learning their preferences and catering to them</a:t>
            </a:r>
          </a:p>
          <a:p>
            <a:pPr marL="438912" indent="-320040">
              <a:spcBef>
                <a:spcPts val="0"/>
              </a:spcBef>
              <a:buFont typeface="Wingdings 2"/>
              <a:buChar char=""/>
              <a:defRPr/>
            </a:pPr>
            <a:r>
              <a:rPr lang="en-GB" sz="2200" b="1" dirty="0"/>
              <a:t>Autonomy and entrepreneurship - </a:t>
            </a:r>
            <a:r>
              <a:rPr lang="en-GB" sz="2200" dirty="0"/>
              <a:t>breaking the corporation into small companies &amp; encouraging them to think independently &amp; competitively</a:t>
            </a:r>
            <a:r>
              <a:rPr lang="en-GB" sz="2200" b="1" dirty="0"/>
              <a:t> </a:t>
            </a:r>
            <a:endParaRPr lang="en-GB" sz="2200" dirty="0"/>
          </a:p>
          <a:p>
            <a:pPr marL="438912" indent="-320040">
              <a:spcBef>
                <a:spcPts val="0"/>
              </a:spcBef>
              <a:buFont typeface="Wingdings 2"/>
              <a:buChar char=""/>
              <a:defRPr/>
            </a:pPr>
            <a:r>
              <a:rPr lang="en-GB" sz="2200" b="1" dirty="0"/>
              <a:t>Productivity through people - </a:t>
            </a:r>
            <a:r>
              <a:rPr lang="en-GB" sz="2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a:p>
            <a:pPr marL="438912" indent="-320040" fontAlgn="auto">
              <a:spcBef>
                <a:spcPts val="0"/>
              </a:spcBef>
              <a:spcAft>
                <a:spcPts val="0"/>
              </a:spcAft>
              <a:buFont typeface="Wingdings 2"/>
              <a:buChar char=""/>
              <a:defRPr/>
            </a:pPr>
            <a:endParaRPr lang="en-GB" sz="2200" dirty="0"/>
          </a:p>
          <a:p>
            <a:pPr marL="118872" indent="0" fontAlgn="auto">
              <a:spcBef>
                <a:spcPts val="0"/>
              </a:spcBef>
              <a:spcAft>
                <a:spcPts val="0"/>
              </a:spcAft>
              <a:buNone/>
              <a:defRPr/>
            </a:pPr>
            <a:endParaRPr lang="en-GB" sz="2200" dirty="0"/>
          </a:p>
        </p:txBody>
      </p:sp>
      <p:sp>
        <p:nvSpPr>
          <p:cNvPr id="6" name="Footer Placeholder 5"/>
          <p:cNvSpPr>
            <a:spLocks noGrp="1"/>
          </p:cNvSpPr>
          <p:nvPr>
            <p:ph type="ftr" sz="quarter" idx="11"/>
          </p:nvPr>
        </p:nvSpPr>
        <p:spPr>
          <a:xfrm>
            <a:off x="0" y="6356350"/>
            <a:ext cx="2895600" cy="365125"/>
          </a:xfrm>
          <a:prstGeom prst="rect">
            <a:avLst/>
          </a:prstGeom>
        </p:spPr>
        <p:txBody>
          <a:bodyPr/>
          <a:lstStyle/>
          <a:p>
            <a:r>
              <a:rPr lang="en-GB"/>
              <a:t>TSD50011008</a:t>
            </a:r>
          </a:p>
        </p:txBody>
      </p:sp>
      <p:sp>
        <p:nvSpPr>
          <p:cNvPr id="2" name="Title 1"/>
          <p:cNvSpPr>
            <a:spLocks noGrp="1"/>
          </p:cNvSpPr>
          <p:nvPr>
            <p:ph type="title"/>
          </p:nvPr>
        </p:nvSpPr>
        <p:spPr>
          <a:xfrm>
            <a:off x="523753" y="149806"/>
            <a:ext cx="8229600" cy="628744"/>
          </a:xfrm>
        </p:spPr>
        <p:txBody>
          <a:bodyPr>
            <a:normAutofit fontScale="90000"/>
          </a:bodyPr>
          <a:lstStyle/>
          <a:p>
            <a:pPr fontAlgn="auto">
              <a:spcAft>
                <a:spcPts val="0"/>
              </a:spcAft>
              <a:defRPr/>
            </a:pPr>
            <a:r>
              <a:rPr lang="en-GB" dirty="0"/>
              <a:t>Modern school</a:t>
            </a:r>
          </a:p>
        </p:txBody>
      </p:sp>
    </p:spTree>
    <p:extLst>
      <p:ext uri="{BB962C8B-B14F-4D97-AF65-F5344CB8AC3E}">
        <p14:creationId xmlns:p14="http://schemas.microsoft.com/office/powerpoint/2010/main" val="180423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FA7A-0C03-4941-98F1-4CA0E165DAEF}"/>
              </a:ext>
            </a:extLst>
          </p:cNvPr>
          <p:cNvSpPr>
            <a:spLocks noGrp="1"/>
          </p:cNvSpPr>
          <p:nvPr>
            <p:ph type="title"/>
          </p:nvPr>
        </p:nvSpPr>
        <p:spPr/>
        <p:txBody>
          <a:bodyPr/>
          <a:lstStyle/>
          <a:p>
            <a:r>
              <a:rPr lang="en-GB" dirty="0"/>
              <a:t>Modern school (cont.)</a:t>
            </a:r>
          </a:p>
        </p:txBody>
      </p:sp>
      <p:sp>
        <p:nvSpPr>
          <p:cNvPr id="7" name="Rectangle 6">
            <a:extLst>
              <a:ext uri="{FF2B5EF4-FFF2-40B4-BE49-F238E27FC236}">
                <a16:creationId xmlns:a16="http://schemas.microsoft.com/office/drawing/2014/main" id="{17A430FB-4255-49A4-BD17-A666B8A2E8A2}"/>
              </a:ext>
            </a:extLst>
          </p:cNvPr>
          <p:cNvSpPr/>
          <p:nvPr/>
        </p:nvSpPr>
        <p:spPr>
          <a:xfrm>
            <a:off x="142844" y="3214686"/>
            <a:ext cx="8442403" cy="769441"/>
          </a:xfrm>
          <a:prstGeom prst="rect">
            <a:avLst/>
          </a:prstGeom>
        </p:spPr>
        <p:txBody>
          <a:bodyPr wrap="square">
            <a:spAutoFit/>
          </a:bodyPr>
          <a:lstStyle/>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p:txBody>
      </p:sp>
      <p:sp>
        <p:nvSpPr>
          <p:cNvPr id="8" name="Rectangle 7">
            <a:extLst>
              <a:ext uri="{FF2B5EF4-FFF2-40B4-BE49-F238E27FC236}">
                <a16:creationId xmlns:a16="http://schemas.microsoft.com/office/drawing/2014/main" id="{2E649256-25A1-4471-9B15-81781BD6B831}"/>
              </a:ext>
            </a:extLst>
          </p:cNvPr>
          <p:cNvSpPr/>
          <p:nvPr/>
        </p:nvSpPr>
        <p:spPr>
          <a:xfrm>
            <a:off x="214282" y="4057233"/>
            <a:ext cx="8442403" cy="2800767"/>
          </a:xfrm>
          <a:prstGeom prst="rect">
            <a:avLst/>
          </a:prstGeom>
        </p:spPr>
        <p:txBody>
          <a:bodyPr wrap="square">
            <a:spAutoFit/>
          </a:bodyPr>
          <a:lstStyle/>
          <a:p>
            <a:pPr marL="438912" indent="-320040">
              <a:buFont typeface="Wingdings 2"/>
              <a:buChar char=""/>
              <a:defRPr/>
            </a:pPr>
            <a:r>
              <a:rPr lang="en-GB" sz="2200" b="1" dirty="0"/>
              <a:t>Stick to the knitting - </a:t>
            </a:r>
            <a:r>
              <a:rPr lang="en-GB" sz="2200" dirty="0"/>
              <a:t>remaining with the business the company knows best</a:t>
            </a:r>
          </a:p>
          <a:p>
            <a:pPr marL="438912" indent="-320040">
              <a:buFont typeface="Wingdings 2"/>
              <a:buChar char=""/>
              <a:defRPr/>
            </a:pPr>
            <a:r>
              <a:rPr lang="en-GB" sz="2200" b="1" dirty="0"/>
              <a:t>Simple form, lean staff - </a:t>
            </a:r>
            <a:r>
              <a:rPr lang="en-GB" sz="2200" dirty="0"/>
              <a:t>few administrative layers, few people at the upper levels</a:t>
            </a:r>
          </a:p>
          <a:p>
            <a:pPr marL="438912" indent="-320040">
              <a:buFont typeface="Wingdings 2"/>
              <a:buChar char=""/>
              <a:defRPr/>
            </a:pPr>
            <a:r>
              <a:rPr lang="en-GB" sz="2200" b="1" dirty="0"/>
              <a:t>Simultaneous Loose-tight properties - </a:t>
            </a:r>
            <a:r>
              <a:rPr lang="en-GB" sz="2200" dirty="0"/>
              <a:t>fostering a climate where there is dedication to the central values of the company combined with tolerance for all employees who accept those values.</a:t>
            </a:r>
          </a:p>
        </p:txBody>
      </p:sp>
      <p:sp>
        <p:nvSpPr>
          <p:cNvPr id="9" name="Rectangle 8">
            <a:extLst>
              <a:ext uri="{FF2B5EF4-FFF2-40B4-BE49-F238E27FC236}">
                <a16:creationId xmlns:a16="http://schemas.microsoft.com/office/drawing/2014/main" id="{E4527461-33A5-4D59-8675-528EC346B942}"/>
              </a:ext>
            </a:extLst>
          </p:cNvPr>
          <p:cNvSpPr/>
          <p:nvPr/>
        </p:nvSpPr>
        <p:spPr>
          <a:xfrm>
            <a:off x="357158" y="2500306"/>
            <a:ext cx="8229600" cy="461665"/>
          </a:xfrm>
          <a:prstGeom prst="rect">
            <a:avLst/>
          </a:prstGeom>
        </p:spPr>
        <p:txBody>
          <a:bodyPr wrap="square">
            <a:spAutoFit/>
          </a:bodyPr>
          <a:lstStyle/>
          <a:p>
            <a:pPr fontAlgn="auto">
              <a:spcBef>
                <a:spcPts val="0"/>
              </a:spcBef>
              <a:spcAft>
                <a:spcPts val="0"/>
              </a:spcAft>
              <a:buFont typeface="Wingdings 2"/>
              <a:buNone/>
              <a:defRPr/>
            </a:pPr>
            <a:r>
              <a:rPr lang="en-GB" sz="2400" b="1" dirty="0"/>
              <a:t>PETERS &amp; WATERMAN (1982) “In search of excellence”</a:t>
            </a:r>
          </a:p>
        </p:txBody>
      </p:sp>
    </p:spTree>
    <p:extLst>
      <p:ext uri="{BB962C8B-B14F-4D97-AF65-F5344CB8AC3E}">
        <p14:creationId xmlns:p14="http://schemas.microsoft.com/office/powerpoint/2010/main" val="3551940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2" name="Picture 12" descr="Related image">
            <a:hlinkClick r:id="rId3"/>
          </p:cNvPr>
          <p:cNvPicPr>
            <a:picLocks noChangeAspect="1" noChangeArrowheads="1"/>
          </p:cNvPicPr>
          <p:nvPr/>
        </p:nvPicPr>
        <p:blipFill>
          <a:blip r:embed="rId4">
            <a:duotone>
              <a:schemeClr val="accent6">
                <a:shade val="45000"/>
                <a:satMod val="135000"/>
              </a:schemeClr>
              <a:prstClr val="white"/>
            </a:duotone>
          </a:blip>
          <a:srcRect/>
          <a:stretch>
            <a:fillRect/>
          </a:stretch>
        </p:blipFill>
        <p:spPr bwMode="auto">
          <a:xfrm>
            <a:off x="1428728" y="2285992"/>
            <a:ext cx="6215106" cy="4143405"/>
          </a:xfrm>
          <a:prstGeom prst="rect">
            <a:avLst/>
          </a:prstGeom>
          <a:noFill/>
        </p:spPr>
      </p:pic>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(cont.)</a:t>
            </a:r>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p:txBody>
          <a:bodyPr/>
          <a:lstStyle/>
          <a:p>
            <a:pPr>
              <a:buNone/>
            </a:pPr>
            <a:r>
              <a:rPr lang="en-GB" sz="2400" b="1" dirty="0"/>
              <a:t>Stephen Covey</a:t>
            </a:r>
          </a:p>
          <a:p>
            <a:pPr>
              <a:buNone/>
            </a:pPr>
            <a:r>
              <a:rPr lang="en-GB" dirty="0"/>
              <a:t>The Seven Habits of Highly Effective People</a:t>
            </a:r>
          </a:p>
          <a:p>
            <a:pPr>
              <a:buNone/>
            </a:pPr>
            <a:r>
              <a:rPr lang="en-GB" dirty="0"/>
              <a:t>Personal Victory</a:t>
            </a:r>
          </a:p>
          <a:p>
            <a:pPr>
              <a:buNone/>
            </a:pPr>
            <a:r>
              <a:rPr lang="en-GB" dirty="0"/>
              <a:t>Public Victory</a:t>
            </a:r>
          </a:p>
          <a:p>
            <a:pPr marL="0" indent="0">
              <a:buNone/>
            </a:pPr>
            <a:endParaRPr lang="en-GB" dirty="0"/>
          </a:p>
        </p:txBody>
      </p:sp>
      <p:sp>
        <p:nvSpPr>
          <p:cNvPr id="5122" name="AutoShape 2"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Image result for managers">
            <a:hlinkClick r:id="rId5"/>
          </p:cNvPr>
          <p:cNvSpPr>
            <a:spLocks noChangeAspect="1" noChangeArrowheads="1"/>
          </p:cNvSpPr>
          <p:nvPr/>
        </p:nvSpPr>
        <p:spPr bwMode="auto">
          <a:xfrm>
            <a:off x="38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0" name="AutoShape 10" descr="Image result for managers">
            <a:hlinkClick r:id="rId5"/>
          </p:cNvPr>
          <p:cNvSpPr>
            <a:spLocks noChangeAspect="1" noChangeArrowheads="1"/>
          </p:cNvSpPr>
          <p:nvPr/>
        </p:nvSpPr>
        <p:spPr bwMode="auto">
          <a:xfrm>
            <a:off x="38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7020108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B511-9237-4555-B004-B1E0FDA8DD18}"/>
              </a:ext>
            </a:extLst>
          </p:cNvPr>
          <p:cNvSpPr>
            <a:spLocks noGrp="1"/>
          </p:cNvSpPr>
          <p:nvPr>
            <p:ph type="title"/>
          </p:nvPr>
        </p:nvSpPr>
        <p:spPr/>
        <p:txBody>
          <a:bodyPr/>
          <a:lstStyle/>
          <a:p>
            <a:r>
              <a:rPr lang="en-GB" dirty="0"/>
              <a:t>The Seven Habits</a:t>
            </a:r>
          </a:p>
        </p:txBody>
      </p:sp>
      <p:pic>
        <p:nvPicPr>
          <p:cNvPr id="3074" name="Picture 2" descr="Image result for managers">
            <a:hlinkClick r:id="rId3"/>
          </p:cNvPr>
          <p:cNvPicPr>
            <a:picLocks noChangeAspect="1" noChangeArrowheads="1"/>
          </p:cNvPicPr>
          <p:nvPr/>
        </p:nvPicPr>
        <p:blipFill>
          <a:blip r:embed="rId4">
            <a:duotone>
              <a:schemeClr val="accent2">
                <a:shade val="45000"/>
                <a:satMod val="135000"/>
              </a:schemeClr>
              <a:prstClr val="white"/>
            </a:duotone>
          </a:blip>
          <a:srcRect/>
          <a:stretch>
            <a:fillRect/>
          </a:stretch>
        </p:blipFill>
        <p:spPr bwMode="auto">
          <a:xfrm>
            <a:off x="428596" y="2214554"/>
            <a:ext cx="8286808" cy="4423100"/>
          </a:xfrm>
          <a:prstGeom prst="rect">
            <a:avLst/>
          </a:prstGeom>
          <a:noFill/>
        </p:spPr>
      </p:pic>
      <p:sp>
        <p:nvSpPr>
          <p:cNvPr id="3" name="Content Placeholder 2">
            <a:extLst>
              <a:ext uri="{FF2B5EF4-FFF2-40B4-BE49-F238E27FC236}">
                <a16:creationId xmlns:a16="http://schemas.microsoft.com/office/drawing/2014/main" id="{49B87BA3-6183-4EDB-941A-F81609B2F308}"/>
              </a:ext>
            </a:extLst>
          </p:cNvPr>
          <p:cNvSpPr>
            <a:spLocks noGrp="1"/>
          </p:cNvSpPr>
          <p:nvPr>
            <p:ph idx="1"/>
          </p:nvPr>
        </p:nvSpPr>
        <p:spPr>
          <a:xfrm>
            <a:off x="381000" y="2428868"/>
            <a:ext cx="8763000" cy="3917032"/>
          </a:xfrm>
        </p:spPr>
        <p:txBody>
          <a:bodyPr>
            <a:normAutofit/>
          </a:bodyPr>
          <a:lstStyle/>
          <a:p>
            <a:pPr marL="514350" indent="-514350">
              <a:buFont typeface="+mj-lt"/>
              <a:buAutoNum type="arabicPeriod"/>
            </a:pPr>
            <a:r>
              <a:rPr lang="en-GB" sz="2400" b="1" i="1" dirty="0">
                <a:solidFill>
                  <a:srgbClr val="00B050"/>
                </a:solidFill>
              </a:rPr>
              <a:t>Be proactive</a:t>
            </a:r>
          </a:p>
          <a:p>
            <a:pPr marL="514350" indent="-514350">
              <a:buFont typeface="+mj-lt"/>
              <a:buAutoNum type="arabicPeriod"/>
            </a:pPr>
            <a:r>
              <a:rPr lang="en-GB" sz="2400" b="1" i="1" dirty="0">
                <a:solidFill>
                  <a:srgbClr val="00B050"/>
                </a:solidFill>
              </a:rPr>
              <a:t>Start with the end in mind</a:t>
            </a:r>
          </a:p>
          <a:p>
            <a:pPr marL="514350" indent="-514350">
              <a:buFont typeface="+mj-lt"/>
              <a:buAutoNum type="arabicPeriod"/>
            </a:pPr>
            <a:r>
              <a:rPr lang="en-GB" sz="2400" b="1" i="1" dirty="0">
                <a:solidFill>
                  <a:srgbClr val="00B050"/>
                </a:solidFill>
              </a:rPr>
              <a:t>Put first things first</a:t>
            </a:r>
          </a:p>
          <a:p>
            <a:pPr marL="514350" indent="-514350">
              <a:buFont typeface="+mj-lt"/>
              <a:buAutoNum type="arabicPeriod"/>
            </a:pPr>
            <a:r>
              <a:rPr lang="en-GB" sz="2400" b="1" i="1" dirty="0">
                <a:solidFill>
                  <a:srgbClr val="0070C0"/>
                </a:solidFill>
              </a:rPr>
              <a:t>Think win-win</a:t>
            </a:r>
          </a:p>
          <a:p>
            <a:pPr marL="514350" indent="-514350">
              <a:buFont typeface="+mj-lt"/>
              <a:buAutoNum type="arabicPeriod"/>
            </a:pPr>
            <a:r>
              <a:rPr lang="en-GB" sz="2400" b="1" i="1" dirty="0">
                <a:solidFill>
                  <a:srgbClr val="0070C0"/>
                </a:solidFill>
              </a:rPr>
              <a:t>Seek first to understand then be understood</a:t>
            </a:r>
          </a:p>
          <a:p>
            <a:pPr marL="514350" indent="-514350">
              <a:buFont typeface="+mj-lt"/>
              <a:buAutoNum type="arabicPeriod"/>
            </a:pPr>
            <a:r>
              <a:rPr lang="en-GB" sz="2400" b="1" i="1" dirty="0">
                <a:solidFill>
                  <a:srgbClr val="0070C0"/>
                </a:solidFill>
              </a:rPr>
              <a:t>Synergise</a:t>
            </a:r>
          </a:p>
          <a:p>
            <a:pPr marL="514350" indent="-514350">
              <a:buFont typeface="+mj-lt"/>
              <a:buAutoNum type="arabicPeriod"/>
            </a:pPr>
            <a:r>
              <a:rPr lang="en-GB" sz="2400" b="1" dirty="0">
                <a:solidFill>
                  <a:srgbClr val="7030A0"/>
                </a:solidFill>
              </a:rPr>
              <a:t>Sharpen the saw!</a:t>
            </a:r>
          </a:p>
        </p:txBody>
      </p:sp>
    </p:spTree>
    <p:extLst>
      <p:ext uri="{BB962C8B-B14F-4D97-AF65-F5344CB8AC3E}">
        <p14:creationId xmlns:p14="http://schemas.microsoft.com/office/powerpoint/2010/main" val="2826129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work read </a:t>
            </a:r>
            <a:endParaRPr lang="en-US" dirty="0"/>
          </a:p>
        </p:txBody>
      </p:sp>
      <p:pic>
        <p:nvPicPr>
          <p:cNvPr id="87042" name="Picture 2"/>
          <p:cNvPicPr>
            <a:picLocks noGrp="1" noChangeAspect="1" noChangeArrowheads="1"/>
          </p:cNvPicPr>
          <p:nvPr>
            <p:ph idx="1"/>
          </p:nvPr>
        </p:nvPicPr>
        <p:blipFill>
          <a:blip r:embed="rId2"/>
          <a:srcRect/>
          <a:stretch>
            <a:fillRect/>
          </a:stretch>
        </p:blipFill>
        <p:spPr bwMode="auto">
          <a:xfrm>
            <a:off x="2000232" y="2304165"/>
            <a:ext cx="5286411" cy="3740773"/>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1670</TotalTime>
  <Words>2488</Words>
  <Application>Microsoft Office PowerPoint</Application>
  <PresentationFormat>On-screen Show (4:3)</PresentationFormat>
  <Paragraphs>230</Paragraphs>
  <Slides>31</Slides>
  <Notes>18</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31</vt:i4>
      </vt:variant>
    </vt:vector>
  </HeadingPairs>
  <TitlesOfParts>
    <vt:vector size="42" baseType="lpstr">
      <vt:lpstr>Arial</vt:lpstr>
      <vt:lpstr>Arial Rounded MT Bold</vt:lpstr>
      <vt:lpstr>Calibri</vt:lpstr>
      <vt:lpstr>Gill Sans MT</vt:lpstr>
      <vt:lpstr>Myriad Pro</vt:lpstr>
      <vt:lpstr>Times New Roman</vt:lpstr>
      <vt:lpstr>Wingdings</vt:lpstr>
      <vt:lpstr>Wingdings 2</vt:lpstr>
      <vt:lpstr>1_Office Theme</vt:lpstr>
      <vt:lpstr>1_20140311PresentationUWTSDTemplate</vt:lpstr>
      <vt:lpstr>Parcel</vt:lpstr>
      <vt:lpstr>BMSK5001 Developing Workplace Critical Thinking</vt:lpstr>
      <vt:lpstr>The ‘Theorists’</vt:lpstr>
      <vt:lpstr>Theorists – Collate the following…</vt:lpstr>
      <vt:lpstr>Critical Thinking Model</vt:lpstr>
      <vt:lpstr>Toulmin’s Model</vt:lpstr>
      <vt:lpstr>Toulmin’s Model</vt:lpstr>
      <vt:lpstr>PowerPoint Presentation</vt:lpstr>
      <vt:lpstr>What are Management theories about?</vt:lpstr>
      <vt:lpstr>Management theories are associated with motivation, leadership and change, and their application to practical situations and problems</vt:lpstr>
      <vt:lpstr>Why study management theories?</vt:lpstr>
      <vt:lpstr>The Four Major Schools of Management Thought</vt:lpstr>
      <vt:lpstr>PowerPoint Presentation</vt:lpstr>
      <vt:lpstr>Discussion  1- theory 2. what do you agree with 3. application in your work place</vt:lpstr>
      <vt:lpstr>Activity – 45 mins</vt:lpstr>
      <vt:lpstr>  Scientific management school  Frederick. W. Taylor</vt:lpstr>
      <vt:lpstr>Scientific management school  Frederick. W. Taylor</vt:lpstr>
      <vt:lpstr>Scientific management school  Frederick. W. Taylor</vt:lpstr>
      <vt:lpstr>Scientific management school  Lillian Gilbreth</vt:lpstr>
      <vt:lpstr>Scientific Management</vt:lpstr>
      <vt:lpstr>Classical school</vt:lpstr>
      <vt:lpstr>PowerPoint Presentation</vt:lpstr>
      <vt:lpstr>PowerPoint Presentation</vt:lpstr>
      <vt:lpstr>Behavioural School  (Human Relations movement)</vt:lpstr>
      <vt:lpstr>Hawthorne Studies </vt:lpstr>
      <vt:lpstr>Hawthorne Studies</vt:lpstr>
      <vt:lpstr>Hawthorne Studies</vt:lpstr>
      <vt:lpstr>Modern school</vt:lpstr>
      <vt:lpstr>Modern school (cont.)</vt:lpstr>
      <vt:lpstr>Modern School (cont.)</vt:lpstr>
      <vt:lpstr>The Seven Habits</vt:lpstr>
      <vt:lpstr>Home work read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Theorist</dc:title>
  <dc:creator>Andrew Maund</dc:creator>
  <cp:lastModifiedBy>Shehla Khan</cp:lastModifiedBy>
  <cp:revision>46</cp:revision>
  <cp:lastPrinted>2019-03-18T13:50:24Z</cp:lastPrinted>
  <dcterms:created xsi:type="dcterms:W3CDTF">2014-02-18T08:43:52Z</dcterms:created>
  <dcterms:modified xsi:type="dcterms:W3CDTF">2019-03-18T13:50:44Z</dcterms:modified>
</cp:coreProperties>
</file>