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2" r:id="rId7"/>
    <p:sldId id="260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2A85A0-2140-4E78-B832-0DE9338766AE}" type="doc">
      <dgm:prSet loTypeId="urn:microsoft.com/office/officeart/2018/2/layout/IconLabelList" loCatId="icon" qsTypeId="urn:microsoft.com/office/officeart/2005/8/quickstyle/simple1#1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5B94BFE7-C869-4530-B0E1-FDBEF0CAD8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going to be a busy year!!</a:t>
          </a:r>
          <a:endParaRPr lang="en-US" dirty="0"/>
        </a:p>
      </dgm:t>
    </dgm:pt>
    <dgm:pt modelId="{B2448BB6-C59F-4F83-94DE-BAA3DD044A05}" type="parTrans" cxnId="{E24C498A-41F8-4557-95B7-B18DE77C5CAA}">
      <dgm:prSet/>
      <dgm:spPr/>
      <dgm:t>
        <a:bodyPr/>
        <a:lstStyle/>
        <a:p>
          <a:endParaRPr lang="en-US"/>
        </a:p>
      </dgm:t>
    </dgm:pt>
    <dgm:pt modelId="{391C75DC-8EEE-4A19-BBD8-AFFCBC786A1B}" type="sibTrans" cxnId="{E24C498A-41F8-4557-95B7-B18DE77C5CAA}">
      <dgm:prSet/>
      <dgm:spPr/>
      <dgm:t>
        <a:bodyPr/>
        <a:lstStyle/>
        <a:p>
          <a:endParaRPr lang="en-US"/>
        </a:p>
      </dgm:t>
    </dgm:pt>
    <dgm:pt modelId="{B4D94E20-98C7-49FF-9EB9-5D81F9800D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have to make choices about a dissertation.</a:t>
          </a:r>
          <a:endParaRPr lang="en-US" dirty="0"/>
        </a:p>
      </dgm:t>
    </dgm:pt>
    <dgm:pt modelId="{2159FB95-AC7B-4ACE-8779-9BE499329C84}" type="parTrans" cxnId="{84AD9F69-4353-49C7-AD76-20FA2DDD8752}">
      <dgm:prSet/>
      <dgm:spPr/>
      <dgm:t>
        <a:bodyPr/>
        <a:lstStyle/>
        <a:p>
          <a:endParaRPr lang="en-US"/>
        </a:p>
      </dgm:t>
    </dgm:pt>
    <dgm:pt modelId="{11CF6B5B-2283-40CB-A9C4-9315124F407A}" type="sibTrans" cxnId="{84AD9F69-4353-49C7-AD76-20FA2DDD8752}">
      <dgm:prSet/>
      <dgm:spPr/>
      <dgm:t>
        <a:bodyPr/>
        <a:lstStyle/>
        <a:p>
          <a:endParaRPr lang="en-US"/>
        </a:p>
      </dgm:t>
    </dgm:pt>
    <dgm:pt modelId="{91A815AA-6E05-4A99-A6E2-8951B41DA6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Make sure you use your hours allocated for the dissertation.</a:t>
          </a:r>
          <a:endParaRPr lang="en-US" dirty="0"/>
        </a:p>
      </dgm:t>
    </dgm:pt>
    <dgm:pt modelId="{8010ADEC-03D6-4D2C-890D-34F672C32490}" type="parTrans" cxnId="{3E7D0A88-9D30-4126-9EEE-722413419513}">
      <dgm:prSet/>
      <dgm:spPr/>
      <dgm:t>
        <a:bodyPr/>
        <a:lstStyle/>
        <a:p>
          <a:endParaRPr lang="en-US"/>
        </a:p>
      </dgm:t>
    </dgm:pt>
    <dgm:pt modelId="{3D94E63A-8F17-4FA1-AB65-F0592D9B9F41}" type="sibTrans" cxnId="{3E7D0A88-9D30-4126-9EEE-722413419513}">
      <dgm:prSet/>
      <dgm:spPr/>
      <dgm:t>
        <a:bodyPr/>
        <a:lstStyle/>
        <a:p>
          <a:endParaRPr lang="en-US"/>
        </a:p>
      </dgm:t>
    </dgm:pt>
    <dgm:pt modelId="{DD485A82-7799-4DFE-B8A8-5F8F93A314F8}" type="pres">
      <dgm:prSet presAssocID="{1B2A85A0-2140-4E78-B832-0DE9338766AE}" presName="root" presStyleCnt="0">
        <dgm:presLayoutVars>
          <dgm:dir/>
          <dgm:resizeHandles val="exact"/>
        </dgm:presLayoutVars>
      </dgm:prSet>
      <dgm:spPr/>
    </dgm:pt>
    <dgm:pt modelId="{B39F1533-A6B7-4496-A738-56ADA4890FE3}" type="pres">
      <dgm:prSet presAssocID="{5B94BFE7-C869-4530-B0E1-FDBEF0CAD8E2}" presName="compNode" presStyleCnt="0"/>
      <dgm:spPr/>
    </dgm:pt>
    <dgm:pt modelId="{A0D2E99B-ABFF-4890-B5EC-317DCBA6E48A}" type="pres">
      <dgm:prSet presAssocID="{5B94BFE7-C869-4530-B0E1-FDBEF0CAD8E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B761452B-ABFC-4B48-BE4E-1DD1075BFCD8}" type="pres">
      <dgm:prSet presAssocID="{5B94BFE7-C869-4530-B0E1-FDBEF0CAD8E2}" presName="spaceRect" presStyleCnt="0"/>
      <dgm:spPr/>
    </dgm:pt>
    <dgm:pt modelId="{9F1DB134-E3F7-41A6-B218-AAACCA5E1690}" type="pres">
      <dgm:prSet presAssocID="{5B94BFE7-C869-4530-B0E1-FDBEF0CAD8E2}" presName="textRect" presStyleLbl="revTx" presStyleIdx="0" presStyleCnt="3">
        <dgm:presLayoutVars>
          <dgm:chMax val="1"/>
          <dgm:chPref val="1"/>
        </dgm:presLayoutVars>
      </dgm:prSet>
      <dgm:spPr/>
    </dgm:pt>
    <dgm:pt modelId="{DA1CDEFA-0CB1-4C38-870B-62D3047B3030}" type="pres">
      <dgm:prSet presAssocID="{391C75DC-8EEE-4A19-BBD8-AFFCBC786A1B}" presName="sibTrans" presStyleCnt="0"/>
      <dgm:spPr/>
    </dgm:pt>
    <dgm:pt modelId="{D0FCB314-61D6-436D-8B4E-A89DCEA3D5A3}" type="pres">
      <dgm:prSet presAssocID="{B4D94E20-98C7-49FF-9EB9-5D81F9800DC0}" presName="compNode" presStyleCnt="0"/>
      <dgm:spPr/>
    </dgm:pt>
    <dgm:pt modelId="{3429ACBE-2C5F-4439-9F40-FD6AA7C31207}" type="pres">
      <dgm:prSet presAssocID="{B4D94E20-98C7-49FF-9EB9-5D81F9800DC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8D546DF-1A78-497D-8D02-0D5D1DCF4976}" type="pres">
      <dgm:prSet presAssocID="{B4D94E20-98C7-49FF-9EB9-5D81F9800DC0}" presName="spaceRect" presStyleCnt="0"/>
      <dgm:spPr/>
    </dgm:pt>
    <dgm:pt modelId="{6C4F7ECE-7C29-448F-9E2F-7288EB3C84C0}" type="pres">
      <dgm:prSet presAssocID="{B4D94E20-98C7-49FF-9EB9-5D81F9800DC0}" presName="textRect" presStyleLbl="revTx" presStyleIdx="1" presStyleCnt="3">
        <dgm:presLayoutVars>
          <dgm:chMax val="1"/>
          <dgm:chPref val="1"/>
        </dgm:presLayoutVars>
      </dgm:prSet>
      <dgm:spPr/>
    </dgm:pt>
    <dgm:pt modelId="{DA63C64E-9EB7-42FB-B22F-BF41730F2B0C}" type="pres">
      <dgm:prSet presAssocID="{11CF6B5B-2283-40CB-A9C4-9315124F407A}" presName="sibTrans" presStyleCnt="0"/>
      <dgm:spPr/>
    </dgm:pt>
    <dgm:pt modelId="{37E3117D-D73B-49A7-AE79-6F4AF388E0EC}" type="pres">
      <dgm:prSet presAssocID="{91A815AA-6E05-4A99-A6E2-8951B41DA60A}" presName="compNode" presStyleCnt="0"/>
      <dgm:spPr/>
    </dgm:pt>
    <dgm:pt modelId="{73C904F0-F877-4441-8601-22BED018C852}" type="pres">
      <dgm:prSet presAssocID="{91A815AA-6E05-4A99-A6E2-8951B41DA60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621F932-7C8C-4EC1-BE51-701DAEE57B7A}" type="pres">
      <dgm:prSet presAssocID="{91A815AA-6E05-4A99-A6E2-8951B41DA60A}" presName="spaceRect" presStyleCnt="0"/>
      <dgm:spPr/>
    </dgm:pt>
    <dgm:pt modelId="{16D40298-D7D8-428C-9E62-44A1BC79D266}" type="pres">
      <dgm:prSet presAssocID="{91A815AA-6E05-4A99-A6E2-8951B41DA60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4AD9F69-4353-49C7-AD76-20FA2DDD8752}" srcId="{1B2A85A0-2140-4E78-B832-0DE9338766AE}" destId="{B4D94E20-98C7-49FF-9EB9-5D81F9800DC0}" srcOrd="1" destOrd="0" parTransId="{2159FB95-AC7B-4ACE-8779-9BE499329C84}" sibTransId="{11CF6B5B-2283-40CB-A9C4-9315124F407A}"/>
    <dgm:cxn modelId="{A74DA24E-4C25-4F65-9341-DE8855FE8F9A}" type="presOf" srcId="{91A815AA-6E05-4A99-A6E2-8951B41DA60A}" destId="{16D40298-D7D8-428C-9E62-44A1BC79D266}" srcOrd="0" destOrd="0" presId="urn:microsoft.com/office/officeart/2018/2/layout/IconLabelList"/>
    <dgm:cxn modelId="{CF501571-E087-463D-B817-80F8673D6965}" type="presOf" srcId="{5B94BFE7-C869-4530-B0E1-FDBEF0CAD8E2}" destId="{9F1DB134-E3F7-41A6-B218-AAACCA5E1690}" srcOrd="0" destOrd="0" presId="urn:microsoft.com/office/officeart/2018/2/layout/IconLabelList"/>
    <dgm:cxn modelId="{3E7D0A88-9D30-4126-9EEE-722413419513}" srcId="{1B2A85A0-2140-4E78-B832-0DE9338766AE}" destId="{91A815AA-6E05-4A99-A6E2-8951B41DA60A}" srcOrd="2" destOrd="0" parTransId="{8010ADEC-03D6-4D2C-890D-34F672C32490}" sibTransId="{3D94E63A-8F17-4FA1-AB65-F0592D9B9F41}"/>
    <dgm:cxn modelId="{E24C498A-41F8-4557-95B7-B18DE77C5CAA}" srcId="{1B2A85A0-2140-4E78-B832-0DE9338766AE}" destId="{5B94BFE7-C869-4530-B0E1-FDBEF0CAD8E2}" srcOrd="0" destOrd="0" parTransId="{B2448BB6-C59F-4F83-94DE-BAA3DD044A05}" sibTransId="{391C75DC-8EEE-4A19-BBD8-AFFCBC786A1B}"/>
    <dgm:cxn modelId="{53A9CC8A-1C5F-49A0-B5EA-AB8E868DDE4F}" type="presOf" srcId="{B4D94E20-98C7-49FF-9EB9-5D81F9800DC0}" destId="{6C4F7ECE-7C29-448F-9E2F-7288EB3C84C0}" srcOrd="0" destOrd="0" presId="urn:microsoft.com/office/officeart/2018/2/layout/IconLabelList"/>
    <dgm:cxn modelId="{C10025D5-EEFC-4B74-BCE1-17BB42F038A1}" type="presOf" srcId="{1B2A85A0-2140-4E78-B832-0DE9338766AE}" destId="{DD485A82-7799-4DFE-B8A8-5F8F93A314F8}" srcOrd="0" destOrd="0" presId="urn:microsoft.com/office/officeart/2018/2/layout/IconLabelList"/>
    <dgm:cxn modelId="{A96C89FE-AB0E-42DB-83CC-E4F01DED7086}" type="presParOf" srcId="{DD485A82-7799-4DFE-B8A8-5F8F93A314F8}" destId="{B39F1533-A6B7-4496-A738-56ADA4890FE3}" srcOrd="0" destOrd="0" presId="urn:microsoft.com/office/officeart/2018/2/layout/IconLabelList"/>
    <dgm:cxn modelId="{BF288DF2-D3D6-43AC-BAA7-0CA91DE6460B}" type="presParOf" srcId="{B39F1533-A6B7-4496-A738-56ADA4890FE3}" destId="{A0D2E99B-ABFF-4890-B5EC-317DCBA6E48A}" srcOrd="0" destOrd="0" presId="urn:microsoft.com/office/officeart/2018/2/layout/IconLabelList"/>
    <dgm:cxn modelId="{96AFB659-E82D-4B93-9231-45848600F9D1}" type="presParOf" srcId="{B39F1533-A6B7-4496-A738-56ADA4890FE3}" destId="{B761452B-ABFC-4B48-BE4E-1DD1075BFCD8}" srcOrd="1" destOrd="0" presId="urn:microsoft.com/office/officeart/2018/2/layout/IconLabelList"/>
    <dgm:cxn modelId="{A91C04C4-9FBF-46DC-AFE1-00ABE5D5E96A}" type="presParOf" srcId="{B39F1533-A6B7-4496-A738-56ADA4890FE3}" destId="{9F1DB134-E3F7-41A6-B218-AAACCA5E1690}" srcOrd="2" destOrd="0" presId="urn:microsoft.com/office/officeart/2018/2/layout/IconLabelList"/>
    <dgm:cxn modelId="{39A498A2-3231-486D-84F0-519253393FBD}" type="presParOf" srcId="{DD485A82-7799-4DFE-B8A8-5F8F93A314F8}" destId="{DA1CDEFA-0CB1-4C38-870B-62D3047B3030}" srcOrd="1" destOrd="0" presId="urn:microsoft.com/office/officeart/2018/2/layout/IconLabelList"/>
    <dgm:cxn modelId="{D9F1C4C3-B07A-4CC6-8746-86B881A2AF73}" type="presParOf" srcId="{DD485A82-7799-4DFE-B8A8-5F8F93A314F8}" destId="{D0FCB314-61D6-436D-8B4E-A89DCEA3D5A3}" srcOrd="2" destOrd="0" presId="urn:microsoft.com/office/officeart/2018/2/layout/IconLabelList"/>
    <dgm:cxn modelId="{BCD8FDBC-EA4F-44C7-8378-3B81518E2EFB}" type="presParOf" srcId="{D0FCB314-61D6-436D-8B4E-A89DCEA3D5A3}" destId="{3429ACBE-2C5F-4439-9F40-FD6AA7C31207}" srcOrd="0" destOrd="0" presId="urn:microsoft.com/office/officeart/2018/2/layout/IconLabelList"/>
    <dgm:cxn modelId="{0A9E3680-1A91-46F5-A1D5-C81B9DA22D4B}" type="presParOf" srcId="{D0FCB314-61D6-436D-8B4E-A89DCEA3D5A3}" destId="{08D546DF-1A78-497D-8D02-0D5D1DCF4976}" srcOrd="1" destOrd="0" presId="urn:microsoft.com/office/officeart/2018/2/layout/IconLabelList"/>
    <dgm:cxn modelId="{96D0D378-9AEA-4977-8B2F-B05A6040344B}" type="presParOf" srcId="{D0FCB314-61D6-436D-8B4E-A89DCEA3D5A3}" destId="{6C4F7ECE-7C29-448F-9E2F-7288EB3C84C0}" srcOrd="2" destOrd="0" presId="urn:microsoft.com/office/officeart/2018/2/layout/IconLabelList"/>
    <dgm:cxn modelId="{88B4DC9B-7AC5-45D1-9198-23DECE53C3AC}" type="presParOf" srcId="{DD485A82-7799-4DFE-B8A8-5F8F93A314F8}" destId="{DA63C64E-9EB7-42FB-B22F-BF41730F2B0C}" srcOrd="3" destOrd="0" presId="urn:microsoft.com/office/officeart/2018/2/layout/IconLabelList"/>
    <dgm:cxn modelId="{1861E89F-6DC3-48E2-BB53-AA5B78C17DA0}" type="presParOf" srcId="{DD485A82-7799-4DFE-B8A8-5F8F93A314F8}" destId="{37E3117D-D73B-49A7-AE79-6F4AF388E0EC}" srcOrd="4" destOrd="0" presId="urn:microsoft.com/office/officeart/2018/2/layout/IconLabelList"/>
    <dgm:cxn modelId="{172D6B6B-514B-4BDF-B5D4-1A3BE8483BDD}" type="presParOf" srcId="{37E3117D-D73B-49A7-AE79-6F4AF388E0EC}" destId="{73C904F0-F877-4441-8601-22BED018C852}" srcOrd="0" destOrd="0" presId="urn:microsoft.com/office/officeart/2018/2/layout/IconLabelList"/>
    <dgm:cxn modelId="{1A3D8C66-21E7-4793-BD73-D28DAACB7F5E}" type="presParOf" srcId="{37E3117D-D73B-49A7-AE79-6F4AF388E0EC}" destId="{F621F932-7C8C-4EC1-BE51-701DAEE57B7A}" srcOrd="1" destOrd="0" presId="urn:microsoft.com/office/officeart/2018/2/layout/IconLabelList"/>
    <dgm:cxn modelId="{315BA856-0125-414E-B8FA-AA6AEEF9CB21}" type="presParOf" srcId="{37E3117D-D73B-49A7-AE79-6F4AF388E0EC}" destId="{16D40298-D7D8-428C-9E62-44A1BC79D26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2E99B-ABFF-4890-B5EC-317DCBA6E48A}">
      <dsp:nvSpPr>
        <dsp:cNvPr id="0" name=""/>
        <dsp:cNvSpPr/>
      </dsp:nvSpPr>
      <dsp:spPr>
        <a:xfrm>
          <a:off x="890763" y="1174902"/>
          <a:ext cx="981188" cy="9811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DB134-E3F7-41A6-B218-AAACCA5E1690}">
      <dsp:nvSpPr>
        <dsp:cNvPr id="0" name=""/>
        <dsp:cNvSpPr/>
      </dsp:nvSpPr>
      <dsp:spPr>
        <a:xfrm>
          <a:off x="291148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is going to be a busy year!!</a:t>
          </a:r>
          <a:endParaRPr lang="en-US" sz="1500" kern="1200" dirty="0"/>
        </a:p>
      </dsp:txBody>
      <dsp:txXfrm>
        <a:off x="291148" y="2456435"/>
        <a:ext cx="2180418" cy="720000"/>
      </dsp:txXfrm>
    </dsp:sp>
    <dsp:sp modelId="{3429ACBE-2C5F-4439-9F40-FD6AA7C31207}">
      <dsp:nvSpPr>
        <dsp:cNvPr id="0" name=""/>
        <dsp:cNvSpPr/>
      </dsp:nvSpPr>
      <dsp:spPr>
        <a:xfrm>
          <a:off x="3452755" y="1174902"/>
          <a:ext cx="981188" cy="9811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F7ECE-7C29-448F-9E2F-7288EB3C84C0}">
      <dsp:nvSpPr>
        <dsp:cNvPr id="0" name=""/>
        <dsp:cNvSpPr/>
      </dsp:nvSpPr>
      <dsp:spPr>
        <a:xfrm>
          <a:off x="2853140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You have to make choices about a dissertation.</a:t>
          </a:r>
          <a:endParaRPr lang="en-US" sz="1500" kern="1200" dirty="0"/>
        </a:p>
      </dsp:txBody>
      <dsp:txXfrm>
        <a:off x="2853140" y="2456435"/>
        <a:ext cx="2180418" cy="720000"/>
      </dsp:txXfrm>
    </dsp:sp>
    <dsp:sp modelId="{73C904F0-F877-4441-8601-22BED018C852}">
      <dsp:nvSpPr>
        <dsp:cNvPr id="0" name=""/>
        <dsp:cNvSpPr/>
      </dsp:nvSpPr>
      <dsp:spPr>
        <a:xfrm>
          <a:off x="6014747" y="1174902"/>
          <a:ext cx="981188" cy="9811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40298-D7D8-428C-9E62-44A1BC79D266}">
      <dsp:nvSpPr>
        <dsp:cNvPr id="0" name=""/>
        <dsp:cNvSpPr/>
      </dsp:nvSpPr>
      <dsp:spPr>
        <a:xfrm>
          <a:off x="5415132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Make sure you use your hours allocated for the dissertation.</a:t>
          </a:r>
          <a:endParaRPr lang="en-US" sz="1500" kern="1200" dirty="0"/>
        </a:p>
      </dsp:txBody>
      <dsp:txXfrm>
        <a:off x="5415132" y="2456435"/>
        <a:ext cx="218041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F8911-A5FF-C8BF-8B52-B468C9F165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503F4-12C6-3AB0-E82B-B44F613F4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6317D-0B82-143F-AB9E-927589165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B33C9-D3DD-14B1-1B2F-0BF798A95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2CBBA-4980-8FF4-9B4A-A3BC84A7F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671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92362-CB60-3A62-505C-4D448A407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3F15C-133D-E546-AFF6-C526E5B98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E049-F618-5F81-D17A-1192E7645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61C20-621D-D3C0-92EF-C4FC33D31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CFC78-4AD6-2B06-416C-7274384C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001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C1AD7-4914-D5AD-E72D-F95163D5D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6ED743-B997-8951-17F8-2D8AC6CCB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E737C-1CF5-C33D-884E-4723E4574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4D9C0-1F9F-7F78-0322-A246B2DDD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3BE83-B64B-9C85-B6B8-163B6A9FE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02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936C4-B5CC-42FE-46ED-F660E6933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63180-0539-0F7A-CB9C-5D8AABD8D9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D1DC3-15ED-AB84-20BA-89C908F9A9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B04424-CF2D-7A70-DC52-2C9E76082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A59FB-94D5-E64D-6126-43F7DE634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6D391B-6A98-750A-68A4-2ACD7552F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99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CDC40-4A3C-472D-ECFC-128B8CA6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EE961-0266-C656-17DE-84CD18735E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B45A1D-BAA4-A2EB-221B-A07ECB115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8F5134-0453-2CAF-0BE5-02F104F1EB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E24F7B-4998-38D5-39EF-80587895D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065672-5D78-36F6-D949-E0BCD5A03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20EBF0-EB0A-A763-D2D7-BAAD7EB84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626F2C-0558-906F-1A1F-396CD27D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982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0DDF6-3748-FE1C-B4AC-51D7AC93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33C6B8-7B8C-C6DB-CA72-7214E7DF5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0FC47A-5FCC-6C42-D381-935168AEB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EAE5F-0E7C-5327-97A9-5E0CE0B75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51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E11EAD-CC30-B71F-6E30-DF725CEE0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2D5858-9F69-7C5A-EFAC-55B726925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5B950A-A029-DC98-691B-43382C525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238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353A2-25BA-F495-1834-723F4D62E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8C211-E1BD-D644-F544-DD3C096D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2EA21F-604A-100F-2993-2BD7563EB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6FAC4-DADD-1E17-29E8-4B3D91072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2C3771-86EE-3934-A32C-02B05670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8197A1-4EE7-B496-6512-DE480A17D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909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AD8E-795D-417E-BA80-84E643EE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FA0B3F-E8C4-895A-C59E-421989589A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5EFF0-EB3E-1854-E73B-D8554CD72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22D25-2495-4FB7-EFD7-E27CE7084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67F33F-FEEC-127D-E1AF-18731B90D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8D3C9-870A-FA3E-98A6-79DCD6A1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443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5D435-A83C-13F2-3632-6C3AD5484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9326C0-352F-EB40-9D19-A1BE892D71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951A3-3DE4-CCC8-EE9F-8E01B266B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DC1451-3E1D-4599-AE72-9A2A06C64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AF6F1-BFE5-0096-DA64-D8B61811B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660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F4BFBE-8451-C04C-0407-57364E873D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31AF1-5A39-2627-B01E-CF46477FA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2C6D9-A40F-EA43-F12C-79169E5A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4DB95-40FF-F8AF-2515-4372C23AB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EEC0D-2D6D-5D9F-F1C4-0809B84ED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63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3EA5F5-C182-13DD-4483-488141F3D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F64FD-E9DC-FB4F-2463-8A4B99DEA8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75404-FBE3-8B85-3212-0438A72BF6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DCFCFA-5C92-43EB-99D2-66E205A16372}" type="datetimeFigureOut">
              <a:rPr lang="en-GB" smtClean="0"/>
              <a:t>02/09/2026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8CAEA-3D89-4843-723D-3C0A73F8E9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91EA6-34B1-B923-9985-4B1435C7F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C11867-0A3C-41D2-832D-CD18692EAE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19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media/uwtsd-website/content-assets/documents/library-and-learning-resources/infoskills/Harvard-proofread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anchor="ctr">
            <a:normAutofit/>
          </a:bodyPr>
          <a:lstStyle/>
          <a:p>
            <a:r>
              <a:rPr lang="en-GB" sz="6300" dirty="0"/>
              <a:t>BMHN6001 – Applied Nutrition and Dietary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651910"/>
          </a:xfrm>
        </p:spPr>
        <p:txBody>
          <a:bodyPr anchor="ctr">
            <a:normAutofit/>
          </a:bodyPr>
          <a:lstStyle/>
          <a:p>
            <a:r>
              <a:rPr lang="en-GB" sz="1500" dirty="0"/>
              <a:t>Session One </a:t>
            </a:r>
          </a:p>
          <a:p>
            <a:r>
              <a:rPr lang="en-GB" sz="1500" dirty="0"/>
              <a:t>Introduction to the module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423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79F6F0A-A6A5-46BA-8588-C222F43FA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Welcome Back!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EDECC1BF-D07A-9382-807A-563C46B955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02703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3251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r>
              <a:rPr lang="en-GB" sz="4200" dirty="0"/>
              <a:t>The Module Aims and Learning Outcomes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2163" y="1463039"/>
            <a:ext cx="4156790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900" dirty="0"/>
              <a:t>       </a:t>
            </a:r>
            <a:r>
              <a:rPr lang="en-GB" sz="900" b="1" dirty="0"/>
              <a:t> AIM(S)</a:t>
            </a:r>
            <a:endParaRPr lang="en-GB" sz="900" dirty="0"/>
          </a:p>
          <a:p>
            <a:endParaRPr lang="en-GB" sz="900" dirty="0"/>
          </a:p>
          <a:p>
            <a:pPr lvl="0"/>
            <a:r>
              <a:rPr lang="en-GB" sz="900" dirty="0"/>
              <a:t>To develop and apply advanced theory and application of applied nutrition and dietary analysis</a:t>
            </a:r>
          </a:p>
          <a:p>
            <a:endParaRPr lang="en-GB" sz="900" dirty="0"/>
          </a:p>
          <a:p>
            <a:r>
              <a:rPr lang="en-GB" sz="900" b="1" dirty="0"/>
              <a:t>LEARNING OUTCOMES</a:t>
            </a:r>
            <a:endParaRPr lang="en-GB" sz="900" dirty="0"/>
          </a:p>
          <a:p>
            <a:endParaRPr lang="en-GB" sz="900" dirty="0"/>
          </a:p>
          <a:p>
            <a:r>
              <a:rPr lang="en-GB" sz="900" dirty="0"/>
              <a:t>Upon the successful completion of this module, the student should be able to:</a:t>
            </a: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pPr lvl="0"/>
            <a:r>
              <a:rPr lang="en-GB" sz="900" dirty="0"/>
              <a:t>Demonstrate a systematic understanding of applied nutrition in practice and the role of Association for Nutrition, including professional standards of Registered Nutritionists.</a:t>
            </a: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pPr lvl="0"/>
            <a:r>
              <a:rPr lang="en-GB" sz="900" dirty="0"/>
              <a:t>Critically evaluate the role of nutrition in the development of disease.</a:t>
            </a: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pPr lvl="0"/>
            <a:r>
              <a:rPr lang="en-GB" sz="900" dirty="0"/>
              <a:t>Demonstrate a systematic understanding of dietary analysis and its relationship to individual/group requirements.</a:t>
            </a:r>
          </a:p>
          <a:p>
            <a:pPr marL="0" indent="0">
              <a:buNone/>
            </a:pPr>
            <a:r>
              <a:rPr lang="en-GB" sz="900" dirty="0"/>
              <a:t>.</a:t>
            </a:r>
          </a:p>
          <a:p>
            <a:endParaRPr lang="en-GB" sz="900" dirty="0">
              <a:effectLst/>
            </a:endParaRP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356320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213" y="1239927"/>
            <a:ext cx="3006440" cy="4680583"/>
          </a:xfrm>
        </p:spPr>
        <p:txBody>
          <a:bodyPr anchor="ctr">
            <a:normAutofit/>
          </a:bodyPr>
          <a:lstStyle/>
          <a:p>
            <a:r>
              <a:rPr lang="en-GB" sz="4500" dirty="0"/>
              <a:t>The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8942" y="1239927"/>
            <a:ext cx="3728868" cy="4680583"/>
          </a:xfrm>
        </p:spPr>
        <p:txBody>
          <a:bodyPr anchor="ctr">
            <a:normAutofit/>
          </a:bodyPr>
          <a:lstStyle/>
          <a:p>
            <a:pPr lvl="0"/>
            <a:r>
              <a:rPr lang="en-GB" sz="900" dirty="0"/>
              <a:t>The concept of health and nutrition and its role is disease development</a:t>
            </a:r>
          </a:p>
          <a:p>
            <a:endParaRPr lang="en-GB" sz="900" dirty="0"/>
          </a:p>
          <a:p>
            <a:pPr lvl="0"/>
            <a:r>
              <a:rPr lang="en-GB" sz="900" dirty="0"/>
              <a:t>Further develop Dietary analysis and its use in individual requirements</a:t>
            </a: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pPr lvl="0"/>
            <a:r>
              <a:rPr lang="en-GB" sz="900" dirty="0"/>
              <a:t>Diet for specific conditions – to include: weight management, healthy eating, diabetes etc.</a:t>
            </a:r>
          </a:p>
          <a:p>
            <a:endParaRPr lang="en-GB" sz="900" dirty="0"/>
          </a:p>
          <a:p>
            <a:pPr lvl="0"/>
            <a:r>
              <a:rPr lang="en-GB" sz="900" dirty="0"/>
              <a:t>Menu planning for individuals and groups</a:t>
            </a:r>
          </a:p>
          <a:p>
            <a:endParaRPr lang="en-GB" sz="900" dirty="0"/>
          </a:p>
          <a:p>
            <a:pPr lvl="0"/>
            <a:r>
              <a:rPr lang="en-GB" sz="900" dirty="0"/>
              <a:t>Portion control and food choices for individuals and groups</a:t>
            </a:r>
          </a:p>
          <a:p>
            <a:endParaRPr lang="en-GB" sz="900" dirty="0"/>
          </a:p>
          <a:p>
            <a:pPr lvl="0"/>
            <a:r>
              <a:rPr lang="en-GB" sz="900" dirty="0"/>
              <a:t>The role of catering, cooking and food hygiene for individuals and in the work place, including the completion of a food hygiene qualification</a:t>
            </a:r>
          </a:p>
          <a:p>
            <a:endParaRPr lang="en-GB" sz="900" dirty="0"/>
          </a:p>
          <a:p>
            <a:pPr lvl="0"/>
            <a:r>
              <a:rPr lang="en-GB" sz="900" dirty="0"/>
              <a:t>Develop the understanding of the Nutrition Industry and the role of the Association for Nutrition</a:t>
            </a:r>
          </a:p>
          <a:p>
            <a:pPr marL="0" indent="0">
              <a:buNone/>
            </a:pPr>
            <a:r>
              <a:rPr lang="en-GB" sz="900" dirty="0"/>
              <a:t> </a:t>
            </a:r>
          </a:p>
          <a:p>
            <a:pPr lvl="0"/>
            <a:r>
              <a:rPr lang="en-GB" sz="900" dirty="0"/>
              <a:t>Global food issues</a:t>
            </a:r>
          </a:p>
          <a:p>
            <a:pPr marL="0" indent="0"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04502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Assignments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b="1" dirty="0"/>
              <a:t>Students are required to select a client for a case study. You will be required to ask permission from the client and maintain confidentiality by not identifying him/her. Further guidance on choosing a client and the issues of confidentiality will be discussed in lectures.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r>
              <a:rPr lang="en-GB" b="1" dirty="0"/>
              <a:t>You are required to produce a 2500 word case study and critical evaluation of the dietary assessment process. Students may format the case study as they wish but should include the topics listed below.</a:t>
            </a:r>
          </a:p>
          <a:p>
            <a:r>
              <a:rPr lang="en-GB" b="1" dirty="0"/>
              <a:t>Use the marking grid as a guide.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lvl="0"/>
            <a:r>
              <a:rPr lang="en-GB" b="1" dirty="0"/>
              <a:t>Students should ask a client to complete a 4-7 day food diary and complete a dietary analysis using Nutritics analysis package. The analysis should be included in the assignment.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Critically evaluate the results of the nutritional analysis and outline guidelines for change for their client. Students should briefly outline the role of Dietary Reference Values for their chosen client.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Students should provide a critical reflection of their experience of dietary assessment and advising clients in order to demonstrate how their practice has evolved.</a:t>
            </a:r>
            <a:endParaRPr lang="en-GB" dirty="0"/>
          </a:p>
          <a:p>
            <a:pPr lvl="0"/>
            <a:r>
              <a:rPr lang="en-GB" b="1" dirty="0"/>
              <a:t>Students will plan a 7 day meal plan and guidelines for their client.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Due on 11/12/2026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Assignment Two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b="1" dirty="0"/>
              <a:t>An Exam in January</a:t>
            </a:r>
          </a:p>
          <a:p>
            <a:r>
              <a:rPr lang="en-GB" b="1" dirty="0"/>
              <a:t>Part seen case study and 2 essay type questions</a:t>
            </a:r>
          </a:p>
          <a:p>
            <a:r>
              <a:rPr lang="en-GB" b="1" dirty="0"/>
              <a:t>Please do not book any holidays until we have the date!</a:t>
            </a:r>
          </a:p>
        </p:txBody>
      </p:sp>
    </p:spTree>
    <p:extLst>
      <p:ext uri="{BB962C8B-B14F-4D97-AF65-F5344CB8AC3E}">
        <p14:creationId xmlns:p14="http://schemas.microsoft.com/office/powerpoint/2010/main" val="4075924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Referencing Guide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https://www.uwtsd.ac.uk/media/uwtsd-website/content-assets/documents/library-and-learning-resources/infoskills/Harvard-proofread.PDF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941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65213" y="1239927"/>
            <a:ext cx="3006440" cy="4680583"/>
          </a:xfrm>
        </p:spPr>
        <p:txBody>
          <a:bodyPr anchor="ctr">
            <a:normAutofit/>
          </a:bodyPr>
          <a:lstStyle/>
          <a:p>
            <a:r>
              <a:rPr lang="en-GB" sz="4500" dirty="0"/>
              <a:t>A Review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718942" y="1239927"/>
            <a:ext cx="3728868" cy="4680583"/>
          </a:xfrm>
        </p:spPr>
        <p:txBody>
          <a:bodyPr anchor="ctr">
            <a:normAutofit/>
          </a:bodyPr>
          <a:lstStyle/>
          <a:p>
            <a:r>
              <a:rPr lang="en-GB" sz="1700" dirty="0"/>
              <a:t>In this session we will look at the role of the Nutritionist and the Nutrition Industry</a:t>
            </a:r>
          </a:p>
          <a:p>
            <a:r>
              <a:rPr lang="en-GB" sz="1700" dirty="0"/>
              <a:t>Re look at Dietary Assessment </a:t>
            </a:r>
          </a:p>
          <a:p>
            <a:r>
              <a:rPr lang="en-GB" sz="1700" dirty="0"/>
              <a:t>Look again at Nutritics</a:t>
            </a:r>
          </a:p>
          <a:p>
            <a:r>
              <a:rPr lang="en-GB" sz="1700" dirty="0"/>
              <a:t>Talk about the dissertations</a:t>
            </a: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777494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endParaRPr lang="en-GB" sz="35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Any Questions?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4845D041-CC59-BDD1-954B-E11983800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057" r="24704" b="1"/>
          <a:stretch/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57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Words>539</Words>
  <Application>Microsoft Office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BMHN6001 – Applied Nutrition and Dietary Analysis</vt:lpstr>
      <vt:lpstr>Welcome Back!</vt:lpstr>
      <vt:lpstr>The Module Aims and Learning Outcomes</vt:lpstr>
      <vt:lpstr>The Content</vt:lpstr>
      <vt:lpstr>The Assignments</vt:lpstr>
      <vt:lpstr>New Referencing Guide</vt:lpstr>
      <vt:lpstr>A Review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SHSS6084 – Applied Nutrition and Dietary Analysis</dc:title>
  <dc:creator>Administrator</dc:creator>
  <cp:lastModifiedBy>Chris Cashin</cp:lastModifiedBy>
  <cp:revision>10</cp:revision>
  <dcterms:created xsi:type="dcterms:W3CDTF">2017-01-16T12:07:25Z</dcterms:created>
  <dcterms:modified xsi:type="dcterms:W3CDTF">2026-09-02T13:21:50Z</dcterms:modified>
</cp:coreProperties>
</file>