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2" r:id="rId3"/>
    <p:sldId id="257" r:id="rId4"/>
    <p:sldId id="264" r:id="rId5"/>
    <p:sldId id="273" r:id="rId6"/>
    <p:sldId id="263" r:id="rId7"/>
    <p:sldId id="266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B3E23E"/>
    <a:srgbClr val="FFFFCC"/>
    <a:srgbClr val="CCECFF"/>
    <a:srgbClr val="FFFF99"/>
    <a:srgbClr val="2984F3"/>
    <a:srgbClr val="0C788E"/>
    <a:srgbClr val="CC0000"/>
    <a:srgbClr val="000099"/>
    <a:srgbClr val="422C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4" autoAdjust="0"/>
    <p:restoredTop sz="94652" autoAdjust="0"/>
  </p:normalViewPr>
  <p:slideViewPr>
    <p:cSldViewPr>
      <p:cViewPr varScale="1">
        <p:scale>
          <a:sx n="85" d="100"/>
          <a:sy n="85" d="100"/>
        </p:scale>
        <p:origin x="156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FFF877-E0ED-4D7C-A869-721414235FF2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72180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D46DEF-D5CF-4432-AC2A-9D3736A06BE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802283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CBA2C2-E91D-45AE-9A80-E0534556D5E5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13728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417A3A-B4F7-4E53-8F5D-80C2A8AA1B15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49187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51D593-684E-4385-8FC6-993E50DDE418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34254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612D1F-973C-4B37-8945-B1E41D984439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96965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C5F518-33C1-4F68-91B3-F52B1D01D394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57555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A000A4-C1C6-40CA-A38A-27901665E5EC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7803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B9AE40-9AF0-4824-9B4A-722A0EE9848F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05256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7246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51751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91642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52657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76519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59313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0C97B3-BE15-44D1-855A-E8796FBFF0E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88269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A7EED9-B032-4EA5-8A41-B2EDE14E6B2B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885072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7C247E-2949-43E2-B015-3DAEA0741D37}" type="slidenum">
              <a:rPr lang="es-ES" altLang="en-US" smtClean="0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64548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B564631-2966-404B-54B0-D9501EBC2C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9592" y="274638"/>
            <a:ext cx="6840760" cy="1143000"/>
          </a:xfrm>
        </p:spPr>
        <p:txBody>
          <a:bodyPr/>
          <a:lstStyle/>
          <a:p>
            <a:pPr algn="ctr"/>
            <a:r>
              <a:rPr kumimoji="0" lang="en-US" altLang="en-US" sz="3600" b="1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The concept of 360-Degree feedback</a:t>
            </a:r>
            <a:endParaRPr lang="en-GB" altLang="en-US" sz="3600" b="1" i="1" dirty="0">
              <a:solidFill>
                <a:schemeClr val="tx1"/>
              </a:solidFill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3F0AB2D1-304E-BB9A-A85A-D7E5D201F71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539552" y="1772816"/>
            <a:ext cx="4032448" cy="4353347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is a process in which someone’s performance is assessed, and feedback is given by a number of people who may include their manager, subordinates, colleagues and customers”. (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Armstrong, 2014, p.342) </a:t>
            </a:r>
          </a:p>
          <a:p>
            <a:pPr>
              <a:lnSpc>
                <a:spcPct val="150000"/>
              </a:lnSpc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1400" b="1" dirty="0"/>
              <a:t>It is a “system to drive cultural change and align individual behaviours with organization values and objectives”. (Nystrom, 2001)</a:t>
            </a:r>
          </a:p>
        </p:txBody>
      </p:sp>
      <p:pic>
        <p:nvPicPr>
          <p:cNvPr id="11" name="Content Placeholder 10" descr="A person with a person's head&#10;&#10;Description automatically generated with medium confidence">
            <a:extLst>
              <a:ext uri="{FF2B5EF4-FFF2-40B4-BE49-F238E27FC236}">
                <a16:creationId xmlns:a16="http://schemas.microsoft.com/office/drawing/2014/main" id="{EFC6940E-61AD-CF25-0559-E0244C7976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392" y="1772816"/>
            <a:ext cx="3672408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F78D1F5-03AD-9C68-F2F9-1BA7977B025C}"/>
              </a:ext>
            </a:extLst>
          </p:cNvPr>
          <p:cNvSpPr txBox="1"/>
          <p:nvPr/>
        </p:nvSpPr>
        <p:spPr>
          <a:xfrm>
            <a:off x="7236296" y="5026386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(Linkedin, 2023)</a:t>
            </a:r>
          </a:p>
        </p:txBody>
      </p:sp>
    </p:spTree>
    <p:extLst>
      <p:ext uri="{BB962C8B-B14F-4D97-AF65-F5344CB8AC3E}">
        <p14:creationId xmlns:p14="http://schemas.microsoft.com/office/powerpoint/2010/main" val="2098232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6B38-FD6B-A852-10C1-EB94BC03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188640"/>
            <a:ext cx="7055380" cy="1664608"/>
          </a:xfrm>
        </p:spPr>
        <p:txBody>
          <a:bodyPr/>
          <a:lstStyle/>
          <a:p>
            <a:pPr algn="ctr"/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360-Degree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3184D-3001-904B-34E1-A09076A7E0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710" y="1600200"/>
            <a:ext cx="3981297" cy="4525963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provides a broader, comprehensive and more accurate assessment of an individual's performance, as multiple perspectives reduce bias and subjectivity (Atkins &amp; Wood, 2002)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helps in identifying both strengths and areas for improvement, fostering self-awareness and personal growth (Nowack, 2019)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6" name="Content Placeholder 4" descr="A hand writing on a blackboard">
            <a:extLst>
              <a:ext uri="{FF2B5EF4-FFF2-40B4-BE49-F238E27FC236}">
                <a16:creationId xmlns:a16="http://schemas.microsoft.com/office/drawing/2014/main" id="{20B837F5-BBB7-455E-270E-6B8BBA0787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73"/>
          <a:stretch/>
        </p:blipFill>
        <p:spPr>
          <a:xfrm>
            <a:off x="4677994" y="1624492"/>
            <a:ext cx="4042792" cy="31969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DB66F5-D416-46AA-B493-974F31E822E7}"/>
              </a:ext>
            </a:extLst>
          </p:cNvPr>
          <p:cNvSpPr txBox="1"/>
          <p:nvPr/>
        </p:nvSpPr>
        <p:spPr>
          <a:xfrm>
            <a:off x="6982250" y="5246054"/>
            <a:ext cx="17385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(www.Feedo,2019) </a:t>
            </a:r>
          </a:p>
        </p:txBody>
      </p:sp>
    </p:spTree>
    <p:extLst>
      <p:ext uri="{BB962C8B-B14F-4D97-AF65-F5344CB8AC3E}">
        <p14:creationId xmlns:p14="http://schemas.microsoft.com/office/powerpoint/2010/main" val="870133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872E859-6796-F3A1-A320-66C202B78D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2988" y="0"/>
            <a:ext cx="8101012" cy="1306937"/>
          </a:xfrm>
        </p:spPr>
        <p:txBody>
          <a:bodyPr/>
          <a:lstStyle/>
          <a:p>
            <a:pPr eaLnBrk="1" hangingPunct="1"/>
            <a:r>
              <a:rPr lang="en-US" altLang="en-US" sz="3600" b="1" i="1" dirty="0">
                <a:solidFill>
                  <a:schemeClr val="tx1"/>
                </a:solidFill>
              </a:rPr>
              <a:t>          </a:t>
            </a:r>
            <a:br>
              <a:rPr lang="en-US" altLang="en-US" sz="3600" b="1" i="1" dirty="0">
                <a:solidFill>
                  <a:schemeClr val="tx1"/>
                </a:solidFill>
              </a:rPr>
            </a:br>
            <a:endParaRPr lang="en-US" altLang="en-US" sz="3600" b="1" i="1" dirty="0">
              <a:solidFill>
                <a:schemeClr val="tx1"/>
              </a:solidFill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B6F88D1-07A7-6410-E153-7A566D79B4D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2995990"/>
            <a:ext cx="3744416" cy="2377226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ct val="150000"/>
              </a:lnSpc>
              <a:buNone/>
            </a:pP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Waung (2002), it could contribute to team development, enhance communication, and facilitate organizational change.</a:t>
            </a: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019E42-112E-BAF7-726A-B176748E98C4}"/>
              </a:ext>
            </a:extLst>
          </p:cNvPr>
          <p:cNvSpPr/>
          <p:nvPr/>
        </p:nvSpPr>
        <p:spPr>
          <a:xfrm>
            <a:off x="611561" y="647110"/>
            <a:ext cx="3744416" cy="1989802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360</a:t>
            </a:r>
            <a:r>
              <a:rPr lang="en-GB" altLang="en-US" sz="1400" b="1" dirty="0">
                <a:solidFill>
                  <a:schemeClr val="tx1"/>
                </a:solidFill>
                <a:latin typeface="Arial"/>
                <a:cs typeface="Arial"/>
              </a:rPr>
              <a:t>-degree feedback is highly convincing, compelling and likely to drive changes, that could help to reach your full potential, as noted by Canaday (2018)</a:t>
            </a: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A5358A-CDAD-E665-BA72-44880E01C58F}"/>
              </a:ext>
            </a:extLst>
          </p:cNvPr>
          <p:cNvSpPr/>
          <p:nvPr/>
        </p:nvSpPr>
        <p:spPr>
          <a:xfrm>
            <a:off x="4787403" y="3933056"/>
            <a:ext cx="3168973" cy="2232248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It is comprehensive and customised feedback, that provides huge value for individuals and organisations (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Canaday, 2018)</a:t>
            </a: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C116CB-5998-5CF3-B9C0-8B830D0EE503}"/>
              </a:ext>
            </a:extLst>
          </p:cNvPr>
          <p:cNvSpPr/>
          <p:nvPr/>
        </p:nvSpPr>
        <p:spPr>
          <a:xfrm>
            <a:off x="4791947" y="1196752"/>
            <a:ext cx="3745037" cy="2232248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360-degree feedback, employees are informed of the proper steps they should take to promote a cultural changes (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Nystrom, 2001)</a:t>
            </a: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6E72C-1BE7-F856-F3C7-24A1239E0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74638"/>
            <a:ext cx="6984776" cy="1143000"/>
          </a:xfrm>
        </p:spPr>
        <p:txBody>
          <a:bodyPr/>
          <a:lstStyle/>
          <a:p>
            <a:r>
              <a:rPr lang="en-GB" sz="3600" b="1" i="1" dirty="0"/>
              <a:t>Benefits of its implementation for employees: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40299-A388-1D89-115C-0975F6D71F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576" y="1600200"/>
            <a:ext cx="3600400" cy="4525963"/>
          </a:xfrm>
          <a:gradFill flip="none" rotWithShape="1">
            <a:gsLst>
              <a:gs pos="0">
                <a:srgbClr val="B3E23E">
                  <a:tint val="66000"/>
                  <a:satMod val="160000"/>
                </a:srgbClr>
              </a:gs>
              <a:gs pos="50000">
                <a:srgbClr val="B3E23E">
                  <a:tint val="44500"/>
                  <a:satMod val="160000"/>
                </a:srgbClr>
              </a:gs>
              <a:gs pos="100000">
                <a:srgbClr val="B3E23E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0099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100" b="1" dirty="0">
              <a:solidFill>
                <a:schemeClr val="bg1"/>
              </a:solidFill>
              <a:latin typeface="Arial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GB" sz="1200" b="1" dirty="0">
                <a:solidFill>
                  <a:schemeClr val="bg1"/>
                </a:solidFill>
                <a:latin typeface="Arial"/>
                <a:cs typeface="Arial"/>
              </a:rPr>
              <a:t>Enhanced Self-Awareness: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360-degree feedback provides individuals with a well-rounded view of their strengths and weaknesses from multiple perspectives.   This fosters self-awareness and a deeper understanding of one's performance and behavior, as supported by (Bracken et al., 2001).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200" dirty="0">
              <a:solidFill>
                <a:schemeClr val="bg1"/>
              </a:solidFill>
              <a:latin typeface="Arial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GB" sz="1200" b="1" dirty="0">
                <a:solidFill>
                  <a:schemeClr val="bg1"/>
                </a:solidFill>
                <a:latin typeface="Arial"/>
                <a:cs typeface="Arial"/>
              </a:rPr>
              <a:t>Holistic Assessment: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According to London and Beatty (1993), this approach offers a more comprehensive assessment of an individual's performance, taking into account a wider range of skills and behaviours.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100" dirty="0">
              <a:latin typeface="Arial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lang="en-GB" sz="1100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9A9BD-595C-2CAE-C30A-4DE81EBC6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6" y="1600200"/>
            <a:ext cx="3600398" cy="4525963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0099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Opportunities: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feedback obtained through this method helps employees identify areas for improvement and creates developmental opportunities that are often not apparent through traditional top-down evaluations. (Nowack, 1999); It is customised tool that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allows individuals to create tailored development plans (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Rogers et al., 2002).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 and unbiased: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highlighted by Canada (2018),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360-degree feedback could mitigate biases associated with single-source evaluations and offers a more balanced perspective.</a:t>
            </a:r>
          </a:p>
        </p:txBody>
      </p:sp>
    </p:spTree>
    <p:extLst>
      <p:ext uri="{BB962C8B-B14F-4D97-AF65-F5344CB8AC3E}">
        <p14:creationId xmlns:p14="http://schemas.microsoft.com/office/powerpoint/2010/main" val="3403030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C3DD7B6-C99E-46BE-65A3-B906E262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980728"/>
            <a:ext cx="7272808" cy="1512168"/>
          </a:xfrm>
        </p:spPr>
        <p:txBody>
          <a:bodyPr/>
          <a:lstStyle/>
          <a:p>
            <a:pPr algn="ctr"/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Types of feedback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ECC9B1D-CEBE-64F0-E996-B107E7F731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8" y="1988840"/>
            <a:ext cx="3694091" cy="4267501"/>
          </a:xfrm>
          <a:gradFill flip="none" rotWithShape="1">
            <a:gsLst>
              <a:gs pos="0">
                <a:srgbClr val="FFFFCC">
                  <a:shade val="30000"/>
                  <a:satMod val="115000"/>
                </a:srgbClr>
              </a:gs>
              <a:gs pos="0">
                <a:srgbClr val="B3E23E"/>
              </a:gs>
              <a:gs pos="100000">
                <a:srgbClr val="FFFFCC"/>
              </a:gs>
            </a:gsLst>
            <a:lin ang="18900000" scaled="1"/>
            <a:tileRect/>
          </a:gra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from managers: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feedback is often based on the manager's assessment of the employee's performance in relation to the organization's goals and expectations. (Aguinis and Kraiger, 2009).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from managers is often used for performance evaluation, career development, and decision-making processes such as promotions, salary increases, and performance improvement plans. (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DeNisi and Murphy, 2017)</a:t>
            </a: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0AA1F46-F3D9-F74E-1D5C-9344CAEB7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6342" y="1988839"/>
            <a:ext cx="3694090" cy="4267500"/>
          </a:xfrm>
          <a:gradFill flip="none" rotWithShape="1">
            <a:gsLst>
              <a:gs pos="0">
                <a:srgbClr val="CCECFF">
                  <a:shade val="30000"/>
                  <a:satMod val="115000"/>
                </a:srgbClr>
              </a:gs>
              <a:gs pos="0">
                <a:schemeClr val="bg2">
                  <a:lumMod val="60000"/>
                  <a:lumOff val="40000"/>
                </a:schemeClr>
              </a:gs>
              <a:gs pos="100000">
                <a:srgbClr val="CCECFF">
                  <a:shade val="100000"/>
                  <a:satMod val="115000"/>
                </a:srgbClr>
              </a:gs>
            </a:gsLst>
            <a:lin ang="13500000" scaled="1"/>
            <a:tileRect/>
          </a:gradFill>
          <a:effectLst>
            <a:glow rad="228600">
              <a:srgbClr val="3366FF">
                <a:alpha val="40000"/>
              </a:srgbClr>
            </a:glow>
          </a:effectLst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from co-workers:</a:t>
            </a:r>
          </a:p>
          <a:p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Peers provide feedback based on their observations of the individual's behaviour, interactions, and contributions in a team or group setting. (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London and Smither, 2002).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+mj-cs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Peers' feedback is valuable for personal and professional development, as it provides insights into areas where an individual can improve their skills and interpersonal relationships. It can be used for self-improvement and enhancing teamwork. (</a:t>
            </a:r>
            <a:r>
              <a:rPr kumimoji="0" lang="en-GB" sz="11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 and Beatty, 1993)</a:t>
            </a:r>
            <a:endPara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660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42B67-7331-9EF3-B07D-B291ED176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620688"/>
            <a:ext cx="7056784" cy="1008112"/>
          </a:xfrm>
        </p:spPr>
        <p:txBody>
          <a:bodyPr/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Benefits for the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059C6-6A2F-2DD4-0A8D-5BC7C7C81C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8" y="1412776"/>
            <a:ext cx="3888432" cy="4713387"/>
          </a:xfrm>
          <a:ln>
            <a:noFill/>
          </a:ln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  <a:defRPr/>
            </a:pPr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is “a special type of performance management”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(Armstrong, 2014, p.328)</a:t>
            </a:r>
            <a:r>
              <a:rPr lang="en-GB" altLang="en-US" sz="1400" b="1" dirty="0">
                <a:latin typeface="Arial"/>
                <a:ea typeface="+mn-ea"/>
                <a:cs typeface="Arial"/>
              </a:rPr>
              <a:t>, that</a:t>
            </a: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could lead to increasing productivity (Zondo, 2018)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 aligns individual goals and development plans with the objectives of the organization (Mohapatra, 2015)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altLang="en-US" sz="1400" b="1" dirty="0">
              <a:latin typeface="Arial"/>
              <a:ea typeface="+mn-ea"/>
              <a:cs typeface="Arial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altLang="en-US" sz="1400" b="1" dirty="0">
                <a:latin typeface="Arial"/>
                <a:ea typeface="+mn-ea"/>
                <a:cs typeface="Arial"/>
              </a:rPr>
              <a:t>The feedback process fosters better communication among team members, leading to improved collaboration and interpersonal  skills (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Hageman et al., 2015)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altLang="en-US" sz="1400" dirty="0">
              <a:solidFill>
                <a:prstClr val="white"/>
              </a:solidFill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11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0F1A8A-2930-C43E-37C8-6E1B4DEC02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700809"/>
            <a:ext cx="3600400" cy="4425354"/>
          </a:xfrm>
          <a:solidFill>
            <a:srgbClr val="CC0000"/>
          </a:solidFill>
          <a:ln>
            <a:solidFill>
              <a:srgbClr val="FF00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2500"/>
          </a:bodyPr>
          <a:lstStyle/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“It increases the performance of the employees as it gives a variety of career development opportunities”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j-ea"/>
                <a:cs typeface="Arial"/>
              </a:rPr>
              <a:t>       (Mohapatra, 2015, p.113)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 “is vital in maintaining motivation” (Armstrong, 2014, p.32) </a:t>
            </a: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6" marR="0" lvl="0" indent="-342906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Cattermole (2013) mentioned that, receiving feedback from peers and subordinates can boost employee </a:t>
            </a:r>
            <a:r>
              <a:rPr lang="en-GB" sz="1400" b="1" dirty="0">
                <a:latin typeface="Arial" panose="020B0604020202020204" pitchFamily="34" charset="0"/>
              </a:rPr>
              <a:t>inspiration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j-ea"/>
                <a:cs typeface="+mj-cs"/>
              </a:rPr>
              <a:t> and engagement.</a:t>
            </a:r>
            <a:endParaRPr kumimoji="0" lang="en-GB" altLang="en-US" sz="1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j-ea"/>
              <a:cs typeface="Arial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5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10395-5C6E-763D-C8B4-E0441379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731836"/>
            <a:ext cx="6984775" cy="1257003"/>
          </a:xfrm>
        </p:spPr>
        <p:txBody>
          <a:bodyPr/>
          <a:lstStyle/>
          <a:p>
            <a:pPr algn="ctr"/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Problems in implementing 360- degree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40F28-1E3B-B57B-E6CD-D97A6606FC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3569" y="2237732"/>
            <a:ext cx="3672407" cy="4071588"/>
          </a:xfrm>
          <a:solidFill>
            <a:srgbClr val="C00000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Lack of candid and honest feedback 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Canaday, 2018)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Lack of clarity regarding the objectives of its implementation or selecting inappropriate (inexperienced) raters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Canaday, 2018)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Emotional impact and stress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</a:t>
            </a:r>
            <a:r>
              <a:rPr kumimoji="0" lang="en-GB" alt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Armstrong, 2014) 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ü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0DA57A-F09B-50E3-ACBA-FE52A09F83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39" y="1988839"/>
            <a:ext cx="3528391" cy="4320481"/>
          </a:xfrm>
        </p:spPr>
        <p:txBody>
          <a:bodyPr>
            <a:normAutofit fontScale="92500" lnSpcReduction="20000"/>
          </a:bodyPr>
          <a:lstStyle/>
          <a:p>
            <a:pPr marL="342906" marR="0" lvl="0" indent="-342906" algn="l" defTabSz="45720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GB" sz="9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Lack of follow up after receiving the results (</a:t>
            </a:r>
            <a:r>
              <a:rPr kumimoji="0" lang="en-GB" alt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Armstrong, 2014) </a:t>
            </a: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Ø"/>
              <a:tabLst/>
              <a:defRPr/>
            </a:pP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Implementing 360-degree feedback requires a supportive organizational culture and readiness for feedback. (Morgeson et al., 2005)</a:t>
            </a: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GB" sz="15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6" marR="0" lvl="0" indent="-342906" algn="l" defTabSz="457207" rtl="0" eaLnBrk="1" fontAlgn="auto" latinLnBrk="0" hangingPunct="1">
              <a:lnSpc>
                <a:spcPct val="17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Time and resource Intensive (Rogers et al., 2002)</a:t>
            </a:r>
          </a:p>
          <a:p>
            <a:pPr marL="342906" marR="0" lvl="0" indent="-342906" algn="l" defTabSz="45720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" panose="05000000000000000000" pitchFamily="2" charset="2"/>
              <a:buChar char="ü"/>
              <a:tabLst/>
              <a:defRPr/>
            </a:pP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086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49DC8-0804-7D79-25B9-E32C300CB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14" y="2276872"/>
            <a:ext cx="9144000" cy="1800200"/>
          </a:xfrm>
          <a:gradFill flip="none" rotWithShape="1">
            <a:gsLst>
              <a:gs pos="0">
                <a:srgbClr val="3366FF"/>
              </a:gs>
              <a:gs pos="45000">
                <a:schemeClr val="tx1">
                  <a:shade val="67500"/>
                  <a:satMod val="115000"/>
                </a:schemeClr>
              </a:gs>
              <a:gs pos="100000">
                <a:srgbClr val="B3E23E"/>
              </a:gs>
            </a:gsLst>
            <a:lin ang="2700000" scaled="1"/>
            <a:tileRect/>
          </a:gradFill>
          <a:ln>
            <a:solidFill>
              <a:srgbClr val="0C788E"/>
            </a:solidFill>
          </a:ln>
          <a:effectLst/>
        </p:spPr>
        <p:txBody>
          <a:bodyPr/>
          <a:lstStyle/>
          <a:p>
            <a:pPr algn="ctr"/>
            <a:r>
              <a:rPr lang="en-GB" sz="8800" b="1" i="1" dirty="0">
                <a:solidFill>
                  <a:srgbClr val="FF0000"/>
                </a:solidFill>
                <a:latin typeface="Algerian" panose="04020705040A02060702" pitchFamily="82" charset="0"/>
                <a:cs typeface="Cavolini" panose="020B0502040204020203" pitchFamily="66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14292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6377</TotalTime>
  <Words>783</Words>
  <Application>Microsoft Office PowerPoint</Application>
  <PresentationFormat>On-screen Show (4:3)</PresentationFormat>
  <Paragraphs>66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Algerian</vt:lpstr>
      <vt:lpstr>Arial</vt:lpstr>
      <vt:lpstr>Century Gothic</vt:lpstr>
      <vt:lpstr>Wingdings</vt:lpstr>
      <vt:lpstr>Wingdings 3</vt:lpstr>
      <vt:lpstr>Ion</vt:lpstr>
      <vt:lpstr>The concept of 360-Degree feedback</vt:lpstr>
      <vt:lpstr>The importance of 360-Degree feedback</vt:lpstr>
      <vt:lpstr>           </vt:lpstr>
      <vt:lpstr>Benefits of its implementation for employees: </vt:lpstr>
      <vt:lpstr>Types of feedback</vt:lpstr>
      <vt:lpstr>Benefits for the organization</vt:lpstr>
      <vt:lpstr>Problems in implementing 360- degree feedback</vt:lpstr>
      <vt:lpstr>Thank you!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Aneliya Kirkova-Georgieva</dc:creator>
  <cp:lastModifiedBy>Aneliya Kirkova-Georgieva (2125657)</cp:lastModifiedBy>
  <cp:revision>885</cp:revision>
  <dcterms:created xsi:type="dcterms:W3CDTF">2010-05-23T14:28:12Z</dcterms:created>
  <dcterms:modified xsi:type="dcterms:W3CDTF">2023-10-29T07:48:46Z</dcterms:modified>
</cp:coreProperties>
</file>