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8"/>
  </p:notesMasterIdLst>
  <p:handoutMasterIdLst>
    <p:handoutMasterId r:id="rId19"/>
  </p:handoutMasterIdLst>
  <p:sldIdLst>
    <p:sldId id="256" r:id="rId2"/>
    <p:sldId id="280" r:id="rId3"/>
    <p:sldId id="285" r:id="rId4"/>
    <p:sldId id="281" r:id="rId5"/>
    <p:sldId id="259" r:id="rId6"/>
    <p:sldId id="260" r:id="rId7"/>
    <p:sldId id="266" r:id="rId8"/>
    <p:sldId id="265" r:id="rId9"/>
    <p:sldId id="282" r:id="rId10"/>
    <p:sldId id="261" r:id="rId11"/>
    <p:sldId id="262" r:id="rId12"/>
    <p:sldId id="263" r:id="rId13"/>
    <p:sldId id="264" r:id="rId14"/>
    <p:sldId id="271" r:id="rId15"/>
    <p:sldId id="283" r:id="rId16"/>
    <p:sldId id="272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94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DFF86-F670-4E61-9C8A-8D8F332955C9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03DF3-2E47-42E3-97E1-1353C2428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9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66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xbridgenotes.co.uk/" TargetMode="External"/><Relationship Id="rId2" Type="http://schemas.openxmlformats.org/officeDocument/2006/relationships/hyperlink" Target="http://www.inbrief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-lawresource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Law for the Built Environment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from 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Property law</a:t>
            </a:r>
          </a:p>
          <a:p>
            <a:r>
              <a:rPr lang="en-GB" dirty="0" smtClean="0"/>
              <a:t>Property legislation</a:t>
            </a:r>
          </a:p>
          <a:p>
            <a:r>
              <a:rPr lang="en-GB" dirty="0" smtClean="0"/>
              <a:t>Interests in land</a:t>
            </a:r>
          </a:p>
          <a:p>
            <a:pPr lvl="1"/>
            <a:r>
              <a:rPr lang="en-GB" dirty="0" smtClean="0"/>
              <a:t>Easements</a:t>
            </a:r>
          </a:p>
          <a:p>
            <a:pPr lvl="1"/>
            <a:r>
              <a:rPr lang="en-GB" dirty="0" smtClean="0"/>
              <a:t>Restrictive covenants</a:t>
            </a:r>
          </a:p>
          <a:p>
            <a:pPr lvl="1"/>
            <a:r>
              <a:rPr lang="en-GB" dirty="0" smtClean="0"/>
              <a:t>Mortgages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908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Law of property </a:t>
            </a:r>
          </a:p>
          <a:p>
            <a:pPr lvl="1"/>
            <a:r>
              <a:rPr lang="en-GB" dirty="0"/>
              <a:t>Licenses </a:t>
            </a:r>
          </a:p>
          <a:p>
            <a:pPr lvl="1"/>
            <a:r>
              <a:rPr lang="en-GB" dirty="0"/>
              <a:t>Co-ownership of land &amp; buildings</a:t>
            </a:r>
          </a:p>
          <a:p>
            <a:pPr lvl="1"/>
            <a:r>
              <a:rPr lang="en-GB" dirty="0" err="1"/>
              <a:t>Conveyancing</a:t>
            </a:r>
            <a:r>
              <a:rPr lang="en-GB" dirty="0"/>
              <a:t> </a:t>
            </a:r>
          </a:p>
          <a:p>
            <a:r>
              <a:rPr lang="en-GB" dirty="0"/>
              <a:t>Leasehold estates</a:t>
            </a:r>
          </a:p>
          <a:p>
            <a:pPr lvl="1"/>
            <a:r>
              <a:rPr lang="en-GB" dirty="0" smtClean="0"/>
              <a:t>Essential elements</a:t>
            </a:r>
          </a:p>
          <a:p>
            <a:pPr lvl="1"/>
            <a:r>
              <a:rPr lang="en-GB" dirty="0" smtClean="0"/>
              <a:t>Covenants within leases</a:t>
            </a:r>
          </a:p>
          <a:p>
            <a:pPr lvl="1"/>
            <a:r>
              <a:rPr lang="en-GB" dirty="0" smtClean="0"/>
              <a:t>Termination of leases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3767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Licences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Grants permission to an act that would otherwise be trespass</a:t>
            </a:r>
          </a:p>
          <a:p>
            <a:r>
              <a:rPr lang="en-GB" dirty="0" smtClean="0"/>
              <a:t>Issue:</a:t>
            </a:r>
          </a:p>
          <a:p>
            <a:pPr lvl="1"/>
            <a:r>
              <a:rPr lang="en-GB" dirty="0" smtClean="0"/>
              <a:t>Personal right between two parties</a:t>
            </a:r>
          </a:p>
          <a:p>
            <a:pPr lvl="1"/>
            <a:r>
              <a:rPr lang="en-GB" dirty="0" smtClean="0"/>
              <a:t>Confers no interest in land</a:t>
            </a:r>
          </a:p>
          <a:p>
            <a:pPr lvl="1"/>
            <a:r>
              <a:rPr lang="en-GB" dirty="0" smtClean="0"/>
              <a:t>Can be determined as ‘worthless’ (prevents trespass)</a:t>
            </a:r>
          </a:p>
          <a:p>
            <a:r>
              <a:rPr lang="en-GB" dirty="0" smtClean="0"/>
              <a:t>Express or implied</a:t>
            </a:r>
          </a:p>
          <a:p>
            <a:r>
              <a:rPr lang="en-GB" dirty="0" smtClean="0"/>
              <a:t>Differing categories:</a:t>
            </a:r>
          </a:p>
          <a:p>
            <a:pPr lvl="1"/>
            <a:r>
              <a:rPr lang="en-GB" dirty="0" smtClean="0"/>
              <a:t>Bare licence</a:t>
            </a:r>
          </a:p>
          <a:p>
            <a:pPr lvl="1"/>
            <a:r>
              <a:rPr lang="en-GB" dirty="0" smtClean="0"/>
              <a:t>Licences coupled with interest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92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Licenses (</a:t>
            </a:r>
            <a:r>
              <a:rPr lang="en-GB" dirty="0" err="1" smtClean="0"/>
              <a:t>contd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3880773"/>
          </a:xfrm>
        </p:spPr>
        <p:txBody>
          <a:bodyPr/>
          <a:lstStyle/>
          <a:p>
            <a:r>
              <a:rPr lang="en-GB" dirty="0" smtClean="0"/>
              <a:t>Differing categories:</a:t>
            </a:r>
          </a:p>
          <a:p>
            <a:pPr lvl="1"/>
            <a:r>
              <a:rPr lang="en-GB" dirty="0" smtClean="0"/>
              <a:t>Contractual licences</a:t>
            </a:r>
          </a:p>
          <a:p>
            <a:pPr lvl="2"/>
            <a:r>
              <a:rPr lang="en-GB" dirty="0" smtClean="0"/>
              <a:t>Tanner v Tanner [1975]</a:t>
            </a:r>
          </a:p>
          <a:p>
            <a:pPr lvl="2"/>
            <a:r>
              <a:rPr lang="en-GB" dirty="0" smtClean="0"/>
              <a:t>Chandler v </a:t>
            </a:r>
            <a:r>
              <a:rPr lang="en-GB" dirty="0" err="1" smtClean="0"/>
              <a:t>Kerley</a:t>
            </a:r>
            <a:r>
              <a:rPr lang="en-GB" smtClean="0"/>
              <a:t> [1978</a:t>
            </a:r>
            <a:r>
              <a:rPr lang="en-GB" dirty="0" smtClean="0"/>
              <a:t>]</a:t>
            </a:r>
          </a:p>
          <a:p>
            <a:pPr lvl="1"/>
            <a:r>
              <a:rPr lang="en-GB" dirty="0" smtClean="0"/>
              <a:t>License protected by an estoppel</a:t>
            </a:r>
          </a:p>
          <a:p>
            <a:pPr lvl="2"/>
            <a:r>
              <a:rPr lang="en-GB" dirty="0" smtClean="0"/>
              <a:t>Pascoe v Turner [1979]</a:t>
            </a:r>
          </a:p>
          <a:p>
            <a:pPr lvl="2"/>
            <a:r>
              <a:rPr lang="en-GB" dirty="0" err="1" smtClean="0"/>
              <a:t>Dodsworth</a:t>
            </a:r>
            <a:r>
              <a:rPr lang="en-GB" dirty="0" smtClean="0"/>
              <a:t> v </a:t>
            </a:r>
            <a:r>
              <a:rPr lang="en-GB" dirty="0" err="1" smtClean="0"/>
              <a:t>Dodsworth</a:t>
            </a:r>
            <a:r>
              <a:rPr lang="en-GB" dirty="0" smtClean="0"/>
              <a:t> [1973]</a:t>
            </a:r>
          </a:p>
          <a:p>
            <a:r>
              <a:rPr lang="en-GB" dirty="0" smtClean="0"/>
              <a:t>Revocation of licences</a:t>
            </a:r>
          </a:p>
          <a:p>
            <a:pPr lvl="1"/>
            <a:r>
              <a:rPr lang="en-GB" dirty="0" smtClean="0"/>
              <a:t>Revocable or irrevocable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4091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Co-ownership of land &amp; buildings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Known as ‘concurrent interests on land’</a:t>
            </a:r>
          </a:p>
          <a:p>
            <a:r>
              <a:rPr lang="en-GB" dirty="0" smtClean="0"/>
              <a:t>Two forms recognised:</a:t>
            </a:r>
          </a:p>
          <a:p>
            <a:pPr lvl="1"/>
            <a:r>
              <a:rPr lang="en-GB" dirty="0" smtClean="0"/>
              <a:t>Joint tenancy</a:t>
            </a:r>
          </a:p>
          <a:p>
            <a:pPr lvl="2"/>
            <a:r>
              <a:rPr lang="en-GB" dirty="0" smtClean="0"/>
              <a:t>No ‘shares’</a:t>
            </a:r>
          </a:p>
          <a:p>
            <a:pPr lvl="2"/>
            <a:r>
              <a:rPr lang="en-GB" dirty="0" smtClean="0"/>
              <a:t>Four unities: possession, interest, title and time</a:t>
            </a:r>
          </a:p>
          <a:p>
            <a:pPr lvl="1"/>
            <a:r>
              <a:rPr lang="en-GB" dirty="0" smtClean="0"/>
              <a:t>Tenant in common</a:t>
            </a:r>
          </a:p>
          <a:p>
            <a:pPr lvl="2"/>
            <a:r>
              <a:rPr lang="en-GB" dirty="0" smtClean="0"/>
              <a:t>Owns ‘shares’</a:t>
            </a:r>
          </a:p>
          <a:p>
            <a:r>
              <a:rPr lang="en-GB" dirty="0" smtClean="0"/>
              <a:t>Co-ownership of legal title</a:t>
            </a:r>
          </a:p>
          <a:p>
            <a:r>
              <a:rPr lang="en-GB" dirty="0" smtClean="0"/>
              <a:t>Co-ownership in equity</a:t>
            </a:r>
          </a:p>
          <a:p>
            <a:pPr lvl="1"/>
            <a:r>
              <a:rPr lang="en-GB" dirty="0" smtClean="0"/>
              <a:t>Express trusts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3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Conveyancing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“The transfer of legal title of property from one person to another”</a:t>
            </a:r>
          </a:p>
          <a:p>
            <a:r>
              <a:rPr lang="en-GB" dirty="0" smtClean="0"/>
              <a:t>Formalised by Law of Property Act 1925</a:t>
            </a:r>
          </a:p>
          <a:p>
            <a:r>
              <a:rPr lang="en-GB" dirty="0" smtClean="0"/>
              <a:t>Exchange of contracts (equitable title passes)</a:t>
            </a:r>
          </a:p>
          <a:p>
            <a:r>
              <a:rPr lang="en-GB" dirty="0" smtClean="0"/>
              <a:t>Completion (legal title passes)</a:t>
            </a:r>
          </a:p>
          <a:p>
            <a:r>
              <a:rPr lang="en-GB" dirty="0" smtClean="0"/>
              <a:t>Three stages:</a:t>
            </a:r>
          </a:p>
          <a:p>
            <a:pPr lvl="1"/>
            <a:r>
              <a:rPr lang="en-GB" dirty="0" smtClean="0"/>
              <a:t>Before contract</a:t>
            </a:r>
          </a:p>
          <a:p>
            <a:pPr lvl="1"/>
            <a:r>
              <a:rPr lang="en-GB" dirty="0" smtClean="0"/>
              <a:t>Before completion</a:t>
            </a:r>
          </a:p>
          <a:p>
            <a:pPr lvl="1"/>
            <a:r>
              <a:rPr lang="en-GB" dirty="0" smtClean="0"/>
              <a:t>After completion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02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Conveyancing</a:t>
            </a:r>
            <a:r>
              <a:rPr lang="en-GB" dirty="0" smtClean="0"/>
              <a:t>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038" y="2564904"/>
            <a:ext cx="6347714" cy="3356642"/>
          </a:xfrm>
        </p:spPr>
        <p:txBody>
          <a:bodyPr/>
          <a:lstStyle/>
          <a:p>
            <a:r>
              <a:rPr lang="en-GB" dirty="0" smtClean="0"/>
              <a:t>Two operate in England &amp; Wales</a:t>
            </a:r>
          </a:p>
          <a:p>
            <a:r>
              <a:rPr lang="en-GB" dirty="0" smtClean="0"/>
              <a:t>Where the title to the land is registered</a:t>
            </a:r>
          </a:p>
          <a:p>
            <a:pPr lvl="1"/>
            <a:r>
              <a:rPr lang="en-GB" dirty="0" smtClean="0"/>
              <a:t>Designation of land</a:t>
            </a:r>
          </a:p>
          <a:p>
            <a:pPr lvl="1"/>
            <a:r>
              <a:rPr lang="en-GB" dirty="0" smtClean="0"/>
              <a:t>Application of transfer to new purchaser</a:t>
            </a:r>
          </a:p>
          <a:p>
            <a:r>
              <a:rPr lang="en-GB" dirty="0" smtClean="0"/>
              <a:t>Where title to land is unregistered</a:t>
            </a:r>
          </a:p>
          <a:p>
            <a:pPr lvl="1"/>
            <a:r>
              <a:rPr lang="en-GB" dirty="0" smtClean="0"/>
              <a:t>‘investigate title’</a:t>
            </a:r>
          </a:p>
          <a:p>
            <a:pPr lvl="1"/>
            <a:r>
              <a:rPr lang="en-GB" dirty="0" smtClean="0"/>
              <a:t>15-year period minimum</a:t>
            </a:r>
          </a:p>
          <a:p>
            <a:pPr lvl="1"/>
            <a:r>
              <a:rPr lang="en-GB" dirty="0" smtClean="0"/>
              <a:t>The Registration of Title Order 1989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07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leasehold estate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9274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Alternative method of holding land</a:t>
            </a:r>
          </a:p>
          <a:p>
            <a:r>
              <a:rPr lang="en-GB" dirty="0" smtClean="0"/>
              <a:t>Contractual arrangement</a:t>
            </a:r>
          </a:p>
          <a:p>
            <a:r>
              <a:rPr lang="en-GB" dirty="0" smtClean="0"/>
              <a:t>Granted for a fixed period of time (Term of Years Absolute)</a:t>
            </a:r>
          </a:p>
          <a:p>
            <a:r>
              <a:rPr lang="en-GB" dirty="0" smtClean="0"/>
              <a:t>‘Lease’ = document for leasehold for an estate (land)</a:t>
            </a:r>
          </a:p>
          <a:p>
            <a:r>
              <a:rPr lang="en-GB" dirty="0" smtClean="0"/>
              <a:t>Grantor of lease = Lessor</a:t>
            </a:r>
          </a:p>
          <a:p>
            <a:r>
              <a:rPr lang="en-GB" dirty="0" smtClean="0"/>
              <a:t>Person to whom lease is granted = Lessee</a:t>
            </a:r>
          </a:p>
          <a:p>
            <a:r>
              <a:rPr lang="en-GB" dirty="0" smtClean="0"/>
              <a:t>Lease will contain covenants setting out contractual obligations</a:t>
            </a:r>
          </a:p>
          <a:p>
            <a:r>
              <a:rPr lang="en-GB" dirty="0" smtClean="0"/>
              <a:t>Leases can either be:</a:t>
            </a:r>
          </a:p>
          <a:p>
            <a:pPr lvl="1"/>
            <a:r>
              <a:rPr lang="en-GB" dirty="0" smtClean="0"/>
              <a:t>Initial grant</a:t>
            </a:r>
          </a:p>
          <a:p>
            <a:pPr lvl="1"/>
            <a:r>
              <a:rPr lang="en-GB" dirty="0" smtClean="0"/>
              <a:t>Assignment </a:t>
            </a:r>
            <a:endParaRPr lang="en-GB" dirty="0"/>
          </a:p>
        </p:txBody>
      </p:sp>
      <p:sp>
        <p:nvSpPr>
          <p:cNvPr id="4" name="AutoShape 5" descr="Image result for freehold v leaseho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7" descr="Image result for freehold v leasehold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9" descr="Image result for freehold v leasehold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1" descr="Image result for freehold v leasehol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8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“Agreement for a lease”</a:t>
            </a:r>
          </a:p>
          <a:p>
            <a:r>
              <a:rPr lang="en-GB" dirty="0" smtClean="0"/>
              <a:t>Property subject to the lease = demised property</a:t>
            </a:r>
          </a:p>
          <a:p>
            <a:r>
              <a:rPr lang="en-GB" dirty="0" smtClean="0"/>
              <a:t>Returns to lessor at the end of lease period</a:t>
            </a:r>
          </a:p>
          <a:p>
            <a:r>
              <a:rPr lang="en-GB" dirty="0" smtClean="0"/>
              <a:t>Assignment differs from sub-lease</a:t>
            </a:r>
          </a:p>
          <a:p>
            <a:pPr lvl="1"/>
            <a:r>
              <a:rPr lang="en-GB" dirty="0" smtClean="0"/>
              <a:t>Sub-lease = lessee granting a lease to another</a:t>
            </a:r>
          </a:p>
          <a:p>
            <a:pPr lvl="1"/>
            <a:r>
              <a:rPr lang="en-GB" dirty="0" smtClean="0"/>
              <a:t>Can be known as “under lease”</a:t>
            </a:r>
          </a:p>
          <a:p>
            <a:pPr lvl="1"/>
            <a:r>
              <a:rPr lang="en-GB" dirty="0" smtClean="0"/>
              <a:t>The main lease is the “Head Lease”</a:t>
            </a:r>
          </a:p>
        </p:txBody>
      </p:sp>
    </p:spTree>
    <p:extLst>
      <p:ext uri="{BB962C8B-B14F-4D97-AF65-F5344CB8AC3E}">
        <p14:creationId xmlns:p14="http://schemas.microsoft.com/office/powerpoint/2010/main" val="57010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Essential elements of a valid leasehold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36" y="2132856"/>
            <a:ext cx="6347714" cy="42484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Three requirements must be satisfied:</a:t>
            </a:r>
          </a:p>
          <a:p>
            <a:pPr lvl="1"/>
            <a:r>
              <a:rPr lang="en-GB" dirty="0" smtClean="0"/>
              <a:t>Compliance with appropriate formalities</a:t>
            </a:r>
          </a:p>
          <a:p>
            <a:pPr lvl="2"/>
            <a:r>
              <a:rPr lang="en-GB" dirty="0" smtClean="0"/>
              <a:t>Fixed term leases (deed)</a:t>
            </a:r>
          </a:p>
          <a:p>
            <a:pPr lvl="2"/>
            <a:r>
              <a:rPr lang="en-GB" dirty="0" smtClean="0"/>
              <a:t>Periodic tenancies (tenancy agreement)</a:t>
            </a:r>
          </a:p>
          <a:p>
            <a:pPr lvl="2"/>
            <a:r>
              <a:rPr lang="en-GB" dirty="0" smtClean="0"/>
              <a:t>Walsh v Lonsdale [1882]</a:t>
            </a:r>
          </a:p>
          <a:p>
            <a:pPr lvl="1"/>
            <a:r>
              <a:rPr lang="en-GB" dirty="0" smtClean="0"/>
              <a:t>Letting for a fixed term</a:t>
            </a:r>
          </a:p>
          <a:p>
            <a:pPr lvl="2"/>
            <a:r>
              <a:rPr lang="en-GB" dirty="0" smtClean="0"/>
              <a:t>Harvey v Pratt [1965]</a:t>
            </a:r>
          </a:p>
          <a:p>
            <a:pPr lvl="2"/>
            <a:r>
              <a:rPr lang="en-GB" dirty="0" smtClean="0"/>
              <a:t>Brilliant v Michaels [1945]</a:t>
            </a:r>
          </a:p>
          <a:p>
            <a:pPr lvl="1"/>
            <a:r>
              <a:rPr lang="en-GB" dirty="0" smtClean="0"/>
              <a:t>Occupier to have exclusive possession of the demised property</a:t>
            </a:r>
          </a:p>
          <a:p>
            <a:pPr lvl="2"/>
            <a:r>
              <a:rPr lang="en-GB" dirty="0" smtClean="0"/>
              <a:t>Street v Mountford [1985]</a:t>
            </a:r>
          </a:p>
          <a:p>
            <a:pPr lvl="2"/>
            <a:r>
              <a:rPr lang="en-GB" dirty="0" smtClean="0"/>
              <a:t>Aslan v Murphy [1990]</a:t>
            </a:r>
          </a:p>
          <a:p>
            <a:pPr lvl="2"/>
            <a:r>
              <a:rPr lang="en-GB" dirty="0" smtClean="0"/>
              <a:t>Marchant v Charters [1977]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36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Covenants in leases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436762"/>
          </a:xfrm>
        </p:spPr>
        <p:txBody>
          <a:bodyPr/>
          <a:lstStyle/>
          <a:p>
            <a:r>
              <a:rPr lang="en-GB" dirty="0" smtClean="0"/>
              <a:t>Lease terms</a:t>
            </a:r>
          </a:p>
          <a:p>
            <a:r>
              <a:rPr lang="en-GB" dirty="0" smtClean="0"/>
              <a:t>Generally expressly agreed</a:t>
            </a:r>
          </a:p>
          <a:p>
            <a:r>
              <a:rPr lang="en-GB" dirty="0" smtClean="0"/>
              <a:t>If not, then implied by common law:</a:t>
            </a:r>
          </a:p>
          <a:p>
            <a:pPr lvl="1"/>
            <a:r>
              <a:rPr lang="en-GB" dirty="0" smtClean="0"/>
              <a:t>By the landlord:</a:t>
            </a:r>
          </a:p>
          <a:p>
            <a:pPr lvl="2"/>
            <a:r>
              <a:rPr lang="en-GB" dirty="0" smtClean="0"/>
              <a:t>Quiet enjoyment</a:t>
            </a:r>
          </a:p>
          <a:p>
            <a:pPr lvl="3"/>
            <a:r>
              <a:rPr lang="en-GB" dirty="0" smtClean="0"/>
              <a:t>E.g. </a:t>
            </a:r>
            <a:r>
              <a:rPr lang="en-GB" dirty="0" err="1" smtClean="0"/>
              <a:t>Perera</a:t>
            </a:r>
            <a:r>
              <a:rPr lang="en-GB" dirty="0" smtClean="0"/>
              <a:t> v </a:t>
            </a:r>
            <a:r>
              <a:rPr lang="en-GB" dirty="0" err="1" smtClean="0"/>
              <a:t>Vandiyar</a:t>
            </a:r>
            <a:r>
              <a:rPr lang="en-GB" dirty="0" smtClean="0"/>
              <a:t> [1953]; Kenny v Preen [1963]</a:t>
            </a:r>
          </a:p>
          <a:p>
            <a:pPr lvl="2"/>
            <a:r>
              <a:rPr lang="en-GB" dirty="0" smtClean="0"/>
              <a:t>Not to derogate from grant</a:t>
            </a:r>
          </a:p>
          <a:p>
            <a:pPr lvl="3"/>
            <a:r>
              <a:rPr lang="en-GB" dirty="0" err="1" smtClean="0"/>
              <a:t>Aldin</a:t>
            </a:r>
            <a:r>
              <a:rPr lang="en-GB" dirty="0" smtClean="0"/>
              <a:t> v Latimer, Clark, </a:t>
            </a:r>
            <a:r>
              <a:rPr lang="en-GB" dirty="0" err="1" smtClean="0"/>
              <a:t>Muirhead</a:t>
            </a:r>
            <a:r>
              <a:rPr lang="en-GB" dirty="0" smtClean="0"/>
              <a:t> &amp; Co [1894]</a:t>
            </a:r>
          </a:p>
          <a:p>
            <a:pPr lvl="3"/>
            <a:r>
              <a:rPr lang="en-GB" dirty="0"/>
              <a:t>Newman v Real Estate Debenture Corporation Ltd [1940]</a:t>
            </a:r>
            <a:endParaRPr lang="en-GB" dirty="0" smtClean="0"/>
          </a:p>
          <a:p>
            <a:pPr lvl="2"/>
            <a:r>
              <a:rPr lang="en-GB" dirty="0" smtClean="0"/>
              <a:t>Fitness </a:t>
            </a:r>
          </a:p>
          <a:p>
            <a:pPr lvl="2"/>
            <a:r>
              <a:rPr lang="en-GB" dirty="0" smtClean="0"/>
              <a:t>Exceptions….</a:t>
            </a:r>
          </a:p>
          <a:p>
            <a:pPr lvl="3"/>
            <a:r>
              <a:rPr lang="en-GB" dirty="0" smtClean="0"/>
              <a:t>Smith v </a:t>
            </a:r>
            <a:r>
              <a:rPr lang="en-GB" dirty="0" err="1" smtClean="0"/>
              <a:t>Marrable</a:t>
            </a:r>
            <a:r>
              <a:rPr lang="en-GB" dirty="0" smtClean="0"/>
              <a:t> [1843]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564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Covenants in leases (</a:t>
            </a:r>
            <a:r>
              <a:rPr lang="en-GB" dirty="0" err="1" smtClean="0"/>
              <a:t>contd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76872"/>
            <a:ext cx="6347714" cy="4176464"/>
          </a:xfrm>
        </p:spPr>
        <p:txBody>
          <a:bodyPr>
            <a:normAutofit/>
          </a:bodyPr>
          <a:lstStyle/>
          <a:p>
            <a:r>
              <a:rPr lang="en-GB" dirty="0" smtClean="0"/>
              <a:t>Implied by common law:</a:t>
            </a:r>
          </a:p>
          <a:p>
            <a:pPr lvl="1"/>
            <a:r>
              <a:rPr lang="en-GB" dirty="0" smtClean="0"/>
              <a:t>By </a:t>
            </a:r>
            <a:r>
              <a:rPr lang="en-GB" dirty="0"/>
              <a:t>the tenant:</a:t>
            </a:r>
          </a:p>
          <a:p>
            <a:pPr lvl="2"/>
            <a:r>
              <a:rPr lang="en-GB" dirty="0"/>
              <a:t>To pay rent</a:t>
            </a:r>
          </a:p>
          <a:p>
            <a:pPr lvl="2"/>
            <a:r>
              <a:rPr lang="en-GB" dirty="0"/>
              <a:t>Rates &amp; taxes</a:t>
            </a:r>
          </a:p>
          <a:p>
            <a:pPr lvl="2"/>
            <a:r>
              <a:rPr lang="en-GB" dirty="0"/>
              <a:t>Waste </a:t>
            </a:r>
            <a:r>
              <a:rPr lang="en-GB" dirty="0" smtClean="0"/>
              <a:t>e.g. Warren v Keen [1954]</a:t>
            </a:r>
          </a:p>
          <a:p>
            <a:r>
              <a:rPr lang="en-GB" dirty="0" smtClean="0"/>
              <a:t>‘Usual covenants’</a:t>
            </a:r>
          </a:p>
          <a:p>
            <a:r>
              <a:rPr lang="en-GB" dirty="0" smtClean="0"/>
              <a:t>Express covenants</a:t>
            </a:r>
          </a:p>
          <a:p>
            <a:pPr lvl="1"/>
            <a:r>
              <a:rPr lang="en-GB" dirty="0" smtClean="0"/>
              <a:t>Rent e.g. </a:t>
            </a:r>
            <a:r>
              <a:rPr lang="en-GB" dirty="0" err="1" smtClean="0"/>
              <a:t>Paradine</a:t>
            </a:r>
            <a:r>
              <a:rPr lang="en-GB" dirty="0" smtClean="0"/>
              <a:t> v Jane [1647]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ent review e.g. </a:t>
            </a:r>
            <a:r>
              <a:rPr lang="en-GB" dirty="0"/>
              <a:t>United Scientific Holdings Ltd v Burnley Borough Council [1978]</a:t>
            </a:r>
            <a:endParaRPr lang="en-GB" dirty="0" smtClean="0"/>
          </a:p>
          <a:p>
            <a:pPr lvl="1"/>
            <a:r>
              <a:rPr lang="en-GB" dirty="0" smtClean="0"/>
              <a:t>Repair e.g. Brew Brothers v </a:t>
            </a:r>
            <a:r>
              <a:rPr lang="en-GB" dirty="0" err="1" smtClean="0"/>
              <a:t>Snax</a:t>
            </a:r>
            <a:r>
              <a:rPr lang="en-GB" dirty="0" smtClean="0"/>
              <a:t> Ltd [1970]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258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554689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Remedies for breach of express covenants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726" y="1914967"/>
            <a:ext cx="6347714" cy="443676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Non-payment of rent (landlord)</a:t>
            </a:r>
          </a:p>
          <a:p>
            <a:pPr lvl="1"/>
            <a:r>
              <a:rPr lang="en-GB" dirty="0" smtClean="0"/>
              <a:t>Action for arrears</a:t>
            </a:r>
          </a:p>
          <a:p>
            <a:pPr lvl="1"/>
            <a:r>
              <a:rPr lang="en-GB" dirty="0" smtClean="0"/>
              <a:t>Distress</a:t>
            </a:r>
          </a:p>
          <a:p>
            <a:pPr lvl="1"/>
            <a:r>
              <a:rPr lang="en-GB" dirty="0" smtClean="0"/>
              <a:t>Forfeiture</a:t>
            </a:r>
          </a:p>
          <a:p>
            <a:r>
              <a:rPr lang="en-GB" dirty="0" smtClean="0"/>
              <a:t>Breach of repairing covenant (landlord)</a:t>
            </a:r>
          </a:p>
          <a:p>
            <a:pPr lvl="1"/>
            <a:r>
              <a:rPr lang="en-GB" dirty="0" smtClean="0"/>
              <a:t>Damages</a:t>
            </a:r>
          </a:p>
          <a:p>
            <a:pPr lvl="1"/>
            <a:r>
              <a:rPr lang="en-GB" dirty="0" smtClean="0"/>
              <a:t>Forfeiture</a:t>
            </a:r>
          </a:p>
          <a:p>
            <a:r>
              <a:rPr lang="en-GB" dirty="0" smtClean="0"/>
              <a:t>Breach of repairing covenant (tenant)</a:t>
            </a:r>
          </a:p>
          <a:p>
            <a:pPr lvl="1"/>
            <a:r>
              <a:rPr lang="en-GB" dirty="0" smtClean="0"/>
              <a:t>Damages</a:t>
            </a:r>
          </a:p>
          <a:p>
            <a:pPr lvl="1"/>
            <a:r>
              <a:rPr lang="en-GB" dirty="0" smtClean="0"/>
              <a:t>Self-help</a:t>
            </a:r>
          </a:p>
          <a:p>
            <a:pPr lvl="1"/>
            <a:r>
              <a:rPr lang="en-GB" dirty="0" smtClean="0"/>
              <a:t>Alterations &amp; improvements</a:t>
            </a:r>
          </a:p>
          <a:p>
            <a:pPr lvl="1"/>
            <a:r>
              <a:rPr lang="en-GB" dirty="0" smtClean="0"/>
              <a:t>User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21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Termination of leases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60848"/>
            <a:ext cx="6347714" cy="4320480"/>
          </a:xfrm>
        </p:spPr>
        <p:txBody>
          <a:bodyPr/>
          <a:lstStyle/>
          <a:p>
            <a:r>
              <a:rPr lang="en-GB" dirty="0" smtClean="0"/>
              <a:t>Effluxion of time</a:t>
            </a:r>
          </a:p>
          <a:p>
            <a:r>
              <a:rPr lang="en-GB" dirty="0" smtClean="0"/>
              <a:t>Break clause</a:t>
            </a:r>
          </a:p>
          <a:p>
            <a:r>
              <a:rPr lang="en-GB" dirty="0" smtClean="0"/>
              <a:t>Notice to quit</a:t>
            </a:r>
          </a:p>
          <a:p>
            <a:r>
              <a:rPr lang="en-GB" dirty="0" smtClean="0"/>
              <a:t>Service tenancies</a:t>
            </a:r>
          </a:p>
          <a:p>
            <a:r>
              <a:rPr lang="en-GB" dirty="0" smtClean="0"/>
              <a:t>Surrender</a:t>
            </a:r>
          </a:p>
          <a:p>
            <a:r>
              <a:rPr lang="en-GB" dirty="0" smtClean="0"/>
              <a:t>Frustration</a:t>
            </a:r>
          </a:p>
          <a:p>
            <a:r>
              <a:rPr lang="en-GB" dirty="0" smtClean="0"/>
              <a:t>Disclaimer</a:t>
            </a:r>
          </a:p>
          <a:p>
            <a:r>
              <a:rPr lang="en-GB" dirty="0" smtClean="0"/>
              <a:t>Forfeiture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82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Law and the built environment – Douglas Wood (chapter 4)</a:t>
            </a:r>
          </a:p>
          <a:p>
            <a:r>
              <a:rPr lang="en-GB" dirty="0" smtClean="0"/>
              <a:t>In Brief (</a:t>
            </a:r>
            <a:r>
              <a:rPr lang="en-GB" u="sng" dirty="0" smtClean="0">
                <a:hlinkClick r:id="rId2"/>
              </a:rPr>
              <a:t>www.inbrief.co.uk</a:t>
            </a:r>
            <a:r>
              <a:rPr lang="en-GB" u="sng" dirty="0" smtClean="0"/>
              <a:t> </a:t>
            </a:r>
            <a:r>
              <a:rPr lang="en-GB" dirty="0" smtClean="0"/>
              <a:t>)</a:t>
            </a:r>
          </a:p>
          <a:p>
            <a:r>
              <a:rPr lang="en-GB" dirty="0"/>
              <a:t>Oxbridge Notes (</a:t>
            </a:r>
            <a:r>
              <a:rPr lang="en-GB" dirty="0" smtClean="0">
                <a:hlinkClick r:id="rId3"/>
              </a:rPr>
              <a:t>www.oxbridgenotes.co.uk</a:t>
            </a:r>
            <a:r>
              <a:rPr lang="en-GB" dirty="0" smtClean="0"/>
              <a:t>) </a:t>
            </a:r>
          </a:p>
          <a:p>
            <a:r>
              <a:rPr lang="en-GB" dirty="0" err="1" smtClean="0"/>
              <a:t>Webstroke</a:t>
            </a:r>
            <a:r>
              <a:rPr lang="en-GB" dirty="0"/>
              <a:t> law (</a:t>
            </a:r>
            <a:r>
              <a:rPr lang="en-GB" dirty="0" smtClean="0"/>
              <a:t>webstroke.co.uk) </a:t>
            </a:r>
          </a:p>
          <a:p>
            <a:r>
              <a:rPr lang="en-GB" dirty="0">
                <a:hlinkClick r:id="rId4"/>
              </a:rPr>
              <a:t>http://e-lawresources.co.uk</a:t>
            </a:r>
            <a:r>
              <a:rPr lang="en-GB" dirty="0" smtClean="0">
                <a:hlinkClick r:id="rId4"/>
              </a:rPr>
              <a:t>/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2981</TotalTime>
  <Words>711</Words>
  <Application>Microsoft Office PowerPoint</Application>
  <PresentationFormat>On-screen Show (4:3)</PresentationFormat>
  <Paragraphs>156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Trebuchet MS</vt:lpstr>
      <vt:lpstr>Wingdings 3</vt:lpstr>
      <vt:lpstr>Facet</vt:lpstr>
      <vt:lpstr>PowerPoint Presentation</vt:lpstr>
      <vt:lpstr>Recap from last week</vt:lpstr>
      <vt:lpstr>Topics for today</vt:lpstr>
      <vt:lpstr>Licences</vt:lpstr>
      <vt:lpstr>Licenses (contd)</vt:lpstr>
      <vt:lpstr>Co-ownership of land &amp; buildings</vt:lpstr>
      <vt:lpstr>Conveyancing</vt:lpstr>
      <vt:lpstr>Conveyancing systems</vt:lpstr>
      <vt:lpstr>The leasehold estate</vt:lpstr>
      <vt:lpstr>Leases</vt:lpstr>
      <vt:lpstr>Essential elements of a valid leasehold</vt:lpstr>
      <vt:lpstr>Covenants in leases </vt:lpstr>
      <vt:lpstr>Covenants in leases (contd)</vt:lpstr>
      <vt:lpstr>Remedies for breach of express covenants</vt:lpstr>
      <vt:lpstr>Termination of leases</vt:lpstr>
      <vt:lpstr>Useful information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55</cp:revision>
  <cp:lastPrinted>2016-02-01T11:53:11Z</cp:lastPrinted>
  <dcterms:created xsi:type="dcterms:W3CDTF">2014-12-16T20:08:06Z</dcterms:created>
  <dcterms:modified xsi:type="dcterms:W3CDTF">2017-03-07T15:16:21Z</dcterms:modified>
</cp:coreProperties>
</file>