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6.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8" r:id="rId5"/>
    <p:sldMasterId id="2147483684" r:id="rId6"/>
    <p:sldMasterId id="2147483692" r:id="rId7"/>
    <p:sldMasterId id="2147483695" r:id="rId8"/>
    <p:sldMasterId id="2147483699" r:id="rId9"/>
    <p:sldMasterId id="2147483703" r:id="rId10"/>
  </p:sldMasterIdLst>
  <p:notesMasterIdLst>
    <p:notesMasterId r:id="rId34"/>
  </p:notesMasterIdLst>
  <p:handoutMasterIdLst>
    <p:handoutMasterId r:id="rId35"/>
  </p:handoutMasterIdLst>
  <p:sldIdLst>
    <p:sldId id="404" r:id="rId11"/>
    <p:sldId id="405" r:id="rId12"/>
    <p:sldId id="291" r:id="rId13"/>
    <p:sldId id="332" r:id="rId14"/>
    <p:sldId id="269" r:id="rId15"/>
    <p:sldId id="346" r:id="rId16"/>
    <p:sldId id="331" r:id="rId17"/>
    <p:sldId id="333" r:id="rId18"/>
    <p:sldId id="334" r:id="rId19"/>
    <p:sldId id="335" r:id="rId20"/>
    <p:sldId id="336" r:id="rId21"/>
    <p:sldId id="337" r:id="rId22"/>
    <p:sldId id="338" r:id="rId23"/>
    <p:sldId id="340" r:id="rId24"/>
    <p:sldId id="339" r:id="rId25"/>
    <p:sldId id="406" r:id="rId26"/>
    <p:sldId id="343" r:id="rId27"/>
    <p:sldId id="407" r:id="rId28"/>
    <p:sldId id="344" r:id="rId29"/>
    <p:sldId id="408" r:id="rId30"/>
    <p:sldId id="341" r:id="rId31"/>
    <p:sldId id="342" r:id="rId32"/>
    <p:sldId id="345" r:id="rId33"/>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46190E8-F1FE-41B3-8D80-392FF179CF65}">
          <p14:sldIdLst>
            <p14:sldId id="404"/>
            <p14:sldId id="405"/>
            <p14:sldId id="291"/>
            <p14:sldId id="332"/>
            <p14:sldId id="269"/>
            <p14:sldId id="346"/>
            <p14:sldId id="331"/>
            <p14:sldId id="333"/>
            <p14:sldId id="334"/>
            <p14:sldId id="335"/>
            <p14:sldId id="336"/>
            <p14:sldId id="337"/>
            <p14:sldId id="338"/>
            <p14:sldId id="340"/>
            <p14:sldId id="339"/>
            <p14:sldId id="406"/>
            <p14:sldId id="343"/>
            <p14:sldId id="407"/>
            <p14:sldId id="344"/>
            <p14:sldId id="408"/>
            <p14:sldId id="341"/>
            <p14:sldId id="342"/>
            <p14:sldId id="34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9" userDrawn="1">
          <p15:clr>
            <a:srgbClr val="A4A3A4"/>
          </p15:clr>
        </p15:guide>
        <p15:guide id="2" pos="211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E421DA-23DB-A454-4D5E-0BEF6404EB49}" v="3" dt="2024-02-19T13:34:46.9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676" autoAdjust="0"/>
  </p:normalViewPr>
  <p:slideViewPr>
    <p:cSldViewPr>
      <p:cViewPr varScale="1">
        <p:scale>
          <a:sx n="77" d="100"/>
          <a:sy n="77" d="100"/>
        </p:scale>
        <p:origin x="120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9"/>
        <p:guide pos="2119"/>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ableStyles" Target="tableStyles.xml"/><Relationship Id="rId21" Type="http://schemas.openxmlformats.org/officeDocument/2006/relationships/slide" Target="slides/slide11.xml"/><Relationship Id="rId34"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handoutMaster" Target="handoutMasters/handoutMaster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0CE421DA-23DB-A454-4D5E-0BEF6404EB49}"/>
    <pc:docChg chg="modSld">
      <pc:chgData name="Natasha Young" userId="S::n.young@uwtsd.ac.uk::450ac887-d51d-4f28-b5bb-9aa773a39bcf" providerId="AD" clId="Web-{0CE421DA-23DB-A454-4D5E-0BEF6404EB49}" dt="2024-02-19T13:34:46.942" v="2" actId="20577"/>
      <pc:docMkLst>
        <pc:docMk/>
      </pc:docMkLst>
      <pc:sldChg chg="modSp">
        <pc:chgData name="Natasha Young" userId="S::n.young@uwtsd.ac.uk::450ac887-d51d-4f28-b5bb-9aa773a39bcf" providerId="AD" clId="Web-{0CE421DA-23DB-A454-4D5E-0BEF6404EB49}" dt="2024-02-19T13:34:46.942" v="2" actId="20577"/>
        <pc:sldMkLst>
          <pc:docMk/>
          <pc:sldMk cId="1285056016" sldId="405"/>
        </pc:sldMkLst>
        <pc:spChg chg="mod">
          <ac:chgData name="Natasha Young" userId="S::n.young@uwtsd.ac.uk::450ac887-d51d-4f28-b5bb-9aa773a39bcf" providerId="AD" clId="Web-{0CE421DA-23DB-A454-4D5E-0BEF6404EB49}" dt="2024-02-19T13:34:46.942" v="2" actId="20577"/>
          <ac:spMkLst>
            <pc:docMk/>
            <pc:sldMk cId="1285056016" sldId="405"/>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0198" tIns="45099" rIns="90198" bIns="45099" rtlCol="0"/>
          <a:lstStyle>
            <a:lvl1pPr algn="l">
              <a:defRPr sz="1200"/>
            </a:lvl1pPr>
          </a:lstStyle>
          <a:p>
            <a:endParaRPr lang="en-GB"/>
          </a:p>
        </p:txBody>
      </p:sp>
      <p:sp>
        <p:nvSpPr>
          <p:cNvPr id="3" name="Date Placeholder 2"/>
          <p:cNvSpPr>
            <a:spLocks noGrp="1"/>
          </p:cNvSpPr>
          <p:nvPr>
            <p:ph type="dt" sz="quarter" idx="1"/>
          </p:nvPr>
        </p:nvSpPr>
        <p:spPr>
          <a:xfrm>
            <a:off x="3809079" y="0"/>
            <a:ext cx="2914015" cy="488712"/>
          </a:xfrm>
          <a:prstGeom prst="rect">
            <a:avLst/>
          </a:prstGeom>
        </p:spPr>
        <p:txBody>
          <a:bodyPr vert="horz" lIns="90198" tIns="45099" rIns="90198" bIns="45099" rtlCol="0"/>
          <a:lstStyle>
            <a:lvl1pPr algn="r">
              <a:defRPr sz="1200"/>
            </a:lvl1pPr>
          </a:lstStyle>
          <a:p>
            <a:fld id="{96D292DE-8B7A-4254-AA83-74C1F4DD4AF0}" type="datetimeFigureOut">
              <a:rPr lang="en-GB" smtClean="0"/>
              <a:t>19/02/2024</a:t>
            </a:fld>
            <a:endParaRPr lang="en-GB"/>
          </a:p>
        </p:txBody>
      </p:sp>
      <p:sp>
        <p:nvSpPr>
          <p:cNvPr id="4" name="Footer Placeholder 3"/>
          <p:cNvSpPr>
            <a:spLocks noGrp="1"/>
          </p:cNvSpPr>
          <p:nvPr>
            <p:ph type="ftr" sz="quarter" idx="2"/>
          </p:nvPr>
        </p:nvSpPr>
        <p:spPr>
          <a:xfrm>
            <a:off x="0" y="9283829"/>
            <a:ext cx="2914015" cy="488712"/>
          </a:xfrm>
          <a:prstGeom prst="rect">
            <a:avLst/>
          </a:prstGeom>
        </p:spPr>
        <p:txBody>
          <a:bodyPr vert="horz" lIns="90198" tIns="45099" rIns="90198" bIns="45099" rtlCol="0" anchor="b"/>
          <a:lstStyle>
            <a:lvl1pPr algn="l">
              <a:defRPr sz="1200"/>
            </a:lvl1pPr>
          </a:lstStyle>
          <a:p>
            <a:endParaRPr lang="en-GB"/>
          </a:p>
        </p:txBody>
      </p:sp>
      <p:sp>
        <p:nvSpPr>
          <p:cNvPr id="5" name="Slide Number Placeholder 4"/>
          <p:cNvSpPr>
            <a:spLocks noGrp="1"/>
          </p:cNvSpPr>
          <p:nvPr>
            <p:ph type="sldNum" sz="quarter" idx="3"/>
          </p:nvPr>
        </p:nvSpPr>
        <p:spPr>
          <a:xfrm>
            <a:off x="3809079" y="9283829"/>
            <a:ext cx="2914015" cy="488712"/>
          </a:xfrm>
          <a:prstGeom prst="rect">
            <a:avLst/>
          </a:prstGeom>
        </p:spPr>
        <p:txBody>
          <a:bodyPr vert="horz" lIns="90198" tIns="45099" rIns="90198" bIns="45099"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0198" tIns="45099" rIns="90198" bIns="45099" rtlCol="0"/>
          <a:lstStyle>
            <a:lvl1pPr algn="l">
              <a:defRPr sz="1200"/>
            </a:lvl1pPr>
          </a:lstStyle>
          <a:p>
            <a:endParaRPr lang="en-GB"/>
          </a:p>
        </p:txBody>
      </p:sp>
      <p:sp>
        <p:nvSpPr>
          <p:cNvPr id="3" name="Date Placeholder 2"/>
          <p:cNvSpPr>
            <a:spLocks noGrp="1"/>
          </p:cNvSpPr>
          <p:nvPr>
            <p:ph type="dt" idx="1"/>
          </p:nvPr>
        </p:nvSpPr>
        <p:spPr>
          <a:xfrm>
            <a:off x="3809079" y="0"/>
            <a:ext cx="2914015" cy="488712"/>
          </a:xfrm>
          <a:prstGeom prst="rect">
            <a:avLst/>
          </a:prstGeom>
        </p:spPr>
        <p:txBody>
          <a:bodyPr vert="horz" lIns="90198" tIns="45099" rIns="90198" bIns="45099" rtlCol="0"/>
          <a:lstStyle>
            <a:lvl1pPr algn="r">
              <a:defRPr sz="1200"/>
            </a:lvl1pPr>
          </a:lstStyle>
          <a:p>
            <a:fld id="{6C2C9412-41A6-4553-B59C-789CBF87DFAB}" type="datetimeFigureOut">
              <a:rPr lang="en-GB" smtClean="0"/>
              <a:t>19/02/2024</a:t>
            </a:fld>
            <a:endParaRPr lang="en-GB"/>
          </a:p>
        </p:txBody>
      </p:sp>
      <p:sp>
        <p:nvSpPr>
          <p:cNvPr id="4" name="Slide Image Placeholder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0198" tIns="45099" rIns="90198" bIns="45099" rtlCol="0" anchor="ctr"/>
          <a:lstStyle/>
          <a:p>
            <a:endParaRPr lang="en-GB"/>
          </a:p>
        </p:txBody>
      </p:sp>
      <p:sp>
        <p:nvSpPr>
          <p:cNvPr id="5" name="Notes Placeholder 4"/>
          <p:cNvSpPr>
            <a:spLocks noGrp="1"/>
          </p:cNvSpPr>
          <p:nvPr>
            <p:ph type="body" sz="quarter" idx="3"/>
          </p:nvPr>
        </p:nvSpPr>
        <p:spPr>
          <a:xfrm>
            <a:off x="672465" y="4642763"/>
            <a:ext cx="5379720" cy="4398407"/>
          </a:xfrm>
          <a:prstGeom prst="rect">
            <a:avLst/>
          </a:prstGeom>
        </p:spPr>
        <p:txBody>
          <a:bodyPr vert="horz" lIns="90198" tIns="45099" rIns="90198" bIns="4509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29"/>
            <a:ext cx="2914015" cy="488712"/>
          </a:xfrm>
          <a:prstGeom prst="rect">
            <a:avLst/>
          </a:prstGeom>
        </p:spPr>
        <p:txBody>
          <a:bodyPr vert="horz" lIns="90198" tIns="45099" rIns="90198" bIns="45099"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29"/>
            <a:ext cx="2914015" cy="488712"/>
          </a:xfrm>
          <a:prstGeom prst="rect">
            <a:avLst/>
          </a:prstGeom>
        </p:spPr>
        <p:txBody>
          <a:bodyPr vert="horz" lIns="90198" tIns="45099" rIns="90198" bIns="45099" rtlCol="0" anchor="b"/>
          <a:lstStyle>
            <a:lvl1pPr algn="r">
              <a:defRPr sz="1200"/>
            </a:lvl1pPr>
          </a:lstStyle>
          <a:p>
            <a:fld id="{41E304AC-9FB3-44B6-B40A-869B48AC1C9B}" type="slidenum">
              <a:rPr lang="en-GB" smtClean="0"/>
              <a:t>‹#›</a:t>
            </a:fld>
            <a:endParaRPr lang="en-GB"/>
          </a:p>
        </p:txBody>
      </p:sp>
    </p:spTree>
    <p:extLst>
      <p:ext uri="{BB962C8B-B14F-4D97-AF65-F5344CB8AC3E}">
        <p14:creationId xmlns:p14="http://schemas.microsoft.com/office/powerpoint/2010/main" val="3354902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2</a:t>
            </a:fld>
            <a:endParaRPr lang="en-GB"/>
          </a:p>
        </p:txBody>
      </p:sp>
    </p:spTree>
    <p:extLst>
      <p:ext uri="{BB962C8B-B14F-4D97-AF65-F5344CB8AC3E}">
        <p14:creationId xmlns:p14="http://schemas.microsoft.com/office/powerpoint/2010/main" val="70988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3</a:t>
            </a:fld>
            <a:endParaRPr lang="en-GB"/>
          </a:p>
        </p:txBody>
      </p:sp>
    </p:spTree>
    <p:extLst>
      <p:ext uri="{BB962C8B-B14F-4D97-AF65-F5344CB8AC3E}">
        <p14:creationId xmlns:p14="http://schemas.microsoft.com/office/powerpoint/2010/main" val="2818189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4</a:t>
            </a:fld>
            <a:endParaRPr lang="en-GB"/>
          </a:p>
        </p:txBody>
      </p:sp>
    </p:spTree>
    <p:extLst>
      <p:ext uri="{BB962C8B-B14F-4D97-AF65-F5344CB8AC3E}">
        <p14:creationId xmlns:p14="http://schemas.microsoft.com/office/powerpoint/2010/main" val="4196877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5</a:t>
            </a:fld>
            <a:endParaRPr lang="en-GB"/>
          </a:p>
        </p:txBody>
      </p:sp>
    </p:spTree>
    <p:extLst>
      <p:ext uri="{BB962C8B-B14F-4D97-AF65-F5344CB8AC3E}">
        <p14:creationId xmlns:p14="http://schemas.microsoft.com/office/powerpoint/2010/main" val="510853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6</a:t>
            </a:fld>
            <a:endParaRPr lang="en-GB"/>
          </a:p>
        </p:txBody>
      </p:sp>
    </p:spTree>
    <p:extLst>
      <p:ext uri="{BB962C8B-B14F-4D97-AF65-F5344CB8AC3E}">
        <p14:creationId xmlns:p14="http://schemas.microsoft.com/office/powerpoint/2010/main" val="1359272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1B1BB3-E097-4A23-A1D0-2A682C1DADCC}" type="slidenum">
              <a:rPr lang="en-GB" smtClean="0"/>
              <a:t>7</a:t>
            </a:fld>
            <a:endParaRPr lang="en-GB"/>
          </a:p>
        </p:txBody>
      </p:sp>
    </p:spTree>
    <p:extLst>
      <p:ext uri="{BB962C8B-B14F-4D97-AF65-F5344CB8AC3E}">
        <p14:creationId xmlns:p14="http://schemas.microsoft.com/office/powerpoint/2010/main" val="3620992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12</a:t>
            </a:fld>
            <a:endParaRPr lang="en-GB"/>
          </a:p>
        </p:txBody>
      </p:sp>
    </p:spTree>
    <p:extLst>
      <p:ext uri="{BB962C8B-B14F-4D97-AF65-F5344CB8AC3E}">
        <p14:creationId xmlns:p14="http://schemas.microsoft.com/office/powerpoint/2010/main" val="4255612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13</a:t>
            </a:fld>
            <a:endParaRPr lang="en-GB"/>
          </a:p>
        </p:txBody>
      </p:sp>
    </p:spTree>
    <p:extLst>
      <p:ext uri="{BB962C8B-B14F-4D97-AF65-F5344CB8AC3E}">
        <p14:creationId xmlns:p14="http://schemas.microsoft.com/office/powerpoint/2010/main" val="2883629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14</a:t>
            </a:fld>
            <a:endParaRPr lang="en-GB"/>
          </a:p>
        </p:txBody>
      </p:sp>
    </p:spTree>
    <p:extLst>
      <p:ext uri="{BB962C8B-B14F-4D97-AF65-F5344CB8AC3E}">
        <p14:creationId xmlns:p14="http://schemas.microsoft.com/office/powerpoint/2010/main" val="624221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15</a:t>
            </a:fld>
            <a:endParaRPr lang="en-GB"/>
          </a:p>
        </p:txBody>
      </p:sp>
    </p:spTree>
    <p:extLst>
      <p:ext uri="{BB962C8B-B14F-4D97-AF65-F5344CB8AC3E}">
        <p14:creationId xmlns:p14="http://schemas.microsoft.com/office/powerpoint/2010/main" val="3692209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16</a:t>
            </a:fld>
            <a:endParaRPr lang="en-GB"/>
          </a:p>
        </p:txBody>
      </p:sp>
    </p:spTree>
    <p:extLst>
      <p:ext uri="{BB962C8B-B14F-4D97-AF65-F5344CB8AC3E}">
        <p14:creationId xmlns:p14="http://schemas.microsoft.com/office/powerpoint/2010/main" val="28585206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19</a:t>
            </a:fld>
            <a:endParaRPr lang="en-GB"/>
          </a:p>
        </p:txBody>
      </p:sp>
    </p:spTree>
    <p:extLst>
      <p:ext uri="{BB962C8B-B14F-4D97-AF65-F5344CB8AC3E}">
        <p14:creationId xmlns:p14="http://schemas.microsoft.com/office/powerpoint/2010/main" val="2626005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20</a:t>
            </a:fld>
            <a:endParaRPr lang="en-GB"/>
          </a:p>
        </p:txBody>
      </p:sp>
    </p:spTree>
    <p:extLst>
      <p:ext uri="{BB962C8B-B14F-4D97-AF65-F5344CB8AC3E}">
        <p14:creationId xmlns:p14="http://schemas.microsoft.com/office/powerpoint/2010/main" val="1596001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21</a:t>
            </a:fld>
            <a:endParaRPr lang="en-GB"/>
          </a:p>
        </p:txBody>
      </p:sp>
    </p:spTree>
    <p:extLst>
      <p:ext uri="{BB962C8B-B14F-4D97-AF65-F5344CB8AC3E}">
        <p14:creationId xmlns:p14="http://schemas.microsoft.com/office/powerpoint/2010/main" val="944017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22</a:t>
            </a:fld>
            <a:endParaRPr lang="en-GB"/>
          </a:p>
        </p:txBody>
      </p:sp>
    </p:spTree>
    <p:extLst>
      <p:ext uri="{BB962C8B-B14F-4D97-AF65-F5344CB8AC3E}">
        <p14:creationId xmlns:p14="http://schemas.microsoft.com/office/powerpoint/2010/main" val="25724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23</a:t>
            </a:fld>
            <a:endParaRPr lang="en-GB"/>
          </a:p>
        </p:txBody>
      </p:sp>
    </p:spTree>
    <p:extLst>
      <p:ext uri="{BB962C8B-B14F-4D97-AF65-F5344CB8AC3E}">
        <p14:creationId xmlns:p14="http://schemas.microsoft.com/office/powerpoint/2010/main" val="326645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1403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9C64F3F4-CE19-49F8-9EF4-FF4EE52031C2}" type="datetimeFigureOut">
              <a:rPr lang="en-GB" smtClean="0"/>
              <a:t>19/02/2024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8676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9C64F3F4-CE19-49F8-9EF4-FF4EE52031C2}" type="datetimeFigureOut">
              <a:rPr lang="en-GB" smtClean="0"/>
              <a:t>19/02/2024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43356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4440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600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564353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98807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429328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906621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69305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901933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28793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1231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891077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924205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8132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570184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911302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357514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671368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607801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20315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1740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96506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662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529219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7009773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33516112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35527471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24280630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751123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27652656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5087227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15.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20.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19/02/2024</a:t>
            </a:fld>
            <a:endParaRPr lang="en-GB"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53546741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2"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375446494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87407449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4"/>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60442587"/>
      </p:ext>
    </p:extLst>
  </p:cSld>
  <p:clrMap bg1="lt1" tx1="dk1" bg2="lt2" tx2="dk2" accent1="accent1" accent2="accent2" accent3="accent3" accent4="accent4" accent5="accent5" accent6="accent6" hlink="hlink" folHlink="folHlink"/>
  <p:sldLayoutIdLst>
    <p:sldLayoutId id="2147483693" r:id="rId1"/>
    <p:sldLayoutId id="2147483694"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Tree>
    <p:extLst>
      <p:ext uri="{BB962C8B-B14F-4D97-AF65-F5344CB8AC3E}">
        <p14:creationId xmlns:p14="http://schemas.microsoft.com/office/powerpoint/2010/main" val="403675912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6004430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768089"/>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8.xml"/><Relationship Id="rId1" Type="http://schemas.openxmlformats.org/officeDocument/2006/relationships/video" Target="https://www.youtube.com/embed/Wx8HXtlxdEs?feature=oembed" TargetMode="External"/><Relationship Id="rId4" Type="http://schemas.openxmlformats.org/officeDocument/2006/relationships/image" Target="../media/image30.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8.xml"/><Relationship Id="rId1" Type="http://schemas.openxmlformats.org/officeDocument/2006/relationships/video" Target="https://www.youtube.com/embed/CZ6Ob8tjgns?feature=oembed" TargetMode="External"/><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26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988840"/>
            <a:ext cx="8611385" cy="1325563"/>
          </a:xfrm>
        </p:spPr>
        <p:txBody>
          <a:bodyPr>
            <a:noAutofit/>
          </a:bodyPr>
          <a:lstStyle/>
          <a:p>
            <a:pPr algn="ctr"/>
            <a:r>
              <a:rPr lang="en-US" altLang="en-US" sz="4800" b="1" dirty="0"/>
              <a:t>ECEY6011/C</a:t>
            </a:r>
            <a:br>
              <a:rPr lang="en-US" altLang="en-US" sz="4800" b="1" dirty="0"/>
            </a:br>
            <a:r>
              <a:rPr lang="cy-GB" altLang="en-US" sz="4800" b="1" dirty="0"/>
              <a:t>Arweinyddiaeth ar gyfer systemau o ansawdd</a:t>
            </a:r>
            <a:br>
              <a:rPr lang="cy-GB" altLang="en-US" sz="4800" b="1" dirty="0">
                <a:solidFill>
                  <a:schemeClr val="bg1"/>
                </a:solidFill>
              </a:rPr>
            </a:br>
            <a:r>
              <a:rPr lang="en-GB" altLang="en-US" sz="4800" b="1" dirty="0">
                <a:solidFill>
                  <a:schemeClr val="accent1">
                    <a:lumMod val="75000"/>
                  </a:schemeClr>
                </a:solidFill>
              </a:rPr>
              <a:t>Leadership for systems of quality</a:t>
            </a:r>
            <a:br>
              <a:rPr lang="en-GB" altLang="en-US" sz="4800" b="1" dirty="0"/>
            </a:br>
            <a:br>
              <a:rPr lang="en-GB" altLang="en-US" sz="4800" b="1" dirty="0"/>
            </a:br>
            <a:r>
              <a:rPr lang="en-GB" altLang="en-US" sz="4800" b="1" dirty="0" err="1"/>
              <a:t>Darlith</a:t>
            </a:r>
            <a:r>
              <a:rPr lang="en-GB" altLang="en-US" sz="4800" b="1" dirty="0"/>
              <a:t> 6</a:t>
            </a:r>
            <a:br>
              <a:rPr lang="en-GB" altLang="en-US" sz="4800" b="1" dirty="0"/>
            </a:br>
            <a:r>
              <a:rPr lang="en-GB" altLang="en-US" sz="4800" b="1">
                <a:solidFill>
                  <a:schemeClr val="accent1">
                    <a:lumMod val="75000"/>
                  </a:schemeClr>
                </a:solidFill>
              </a:rPr>
              <a:t>Lecture 6 </a:t>
            </a:r>
            <a:endParaRPr lang="en-GB" sz="4800" b="1" dirty="0">
              <a:solidFill>
                <a:schemeClr val="accent1">
                  <a:lumMod val="75000"/>
                </a:schemeClr>
              </a:solidFill>
            </a:endParaRPr>
          </a:p>
        </p:txBody>
      </p:sp>
    </p:spTree>
    <p:extLst>
      <p:ext uri="{BB962C8B-B14F-4D97-AF65-F5344CB8AC3E}">
        <p14:creationId xmlns:p14="http://schemas.microsoft.com/office/powerpoint/2010/main" val="1285056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63C4BFA3-C0B0-FE6B-6CA2-FEF6183DC3E8}"/>
              </a:ext>
            </a:extLst>
          </p:cNvPr>
          <p:cNvSpPr txBox="1">
            <a:spLocks/>
          </p:cNvSpPr>
          <p:nvPr/>
        </p:nvSpPr>
        <p:spPr>
          <a:xfrm>
            <a:off x="395536" y="1628800"/>
            <a:ext cx="4015358" cy="4351338"/>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sz="2800" dirty="0"/>
          </a:p>
        </p:txBody>
      </p:sp>
      <p:sp>
        <p:nvSpPr>
          <p:cNvPr id="6" name="Title 5">
            <a:extLst>
              <a:ext uri="{FF2B5EF4-FFF2-40B4-BE49-F238E27FC236}">
                <a16:creationId xmlns:a16="http://schemas.microsoft.com/office/drawing/2014/main" id="{6E026B1C-E93C-3093-4A01-879A57A7F01A}"/>
              </a:ext>
            </a:extLst>
          </p:cNvPr>
          <p:cNvSpPr>
            <a:spLocks noGrp="1"/>
          </p:cNvSpPr>
          <p:nvPr>
            <p:ph type="title"/>
          </p:nvPr>
        </p:nvSpPr>
        <p:spPr>
          <a:xfrm>
            <a:off x="266307" y="1484784"/>
            <a:ext cx="8611385" cy="1325563"/>
          </a:xfrm>
        </p:spPr>
        <p:txBody>
          <a:bodyPr>
            <a:normAutofit fontScale="90000"/>
          </a:bodyPr>
          <a:lstStyle/>
          <a:p>
            <a:pPr marL="0" indent="0" algn="ctr"/>
            <a:br>
              <a:rPr lang="en-GB" sz="5400" b="0" i="0" u="none" strike="noStrike" dirty="0">
                <a:solidFill>
                  <a:srgbClr val="212529"/>
                </a:solidFill>
                <a:effectLst/>
              </a:rPr>
            </a:br>
            <a:r>
              <a:rPr lang="en-GB" sz="5400" b="1" i="0" u="none" strike="noStrike" dirty="0" err="1">
                <a:solidFill>
                  <a:srgbClr val="212529"/>
                </a:solidFill>
                <a:effectLst/>
              </a:rPr>
              <a:t>Goruchwylio</a:t>
            </a:r>
            <a:r>
              <a:rPr lang="en-GB" sz="5400" b="1" i="0" u="none" strike="noStrike" dirty="0">
                <a:solidFill>
                  <a:srgbClr val="212529"/>
                </a:solidFill>
                <a:effectLst/>
              </a:rPr>
              <a:t> ac </a:t>
            </a:r>
            <a:r>
              <a:rPr lang="en-GB" sz="5400" b="1" i="0" u="none" strike="noStrike" dirty="0" err="1">
                <a:solidFill>
                  <a:srgbClr val="212529"/>
                </a:solidFill>
                <a:effectLst/>
              </a:rPr>
              <a:t>Arfarnu</a:t>
            </a:r>
            <a:br>
              <a:rPr lang="en-GB" sz="5400" b="1" i="0" u="none" strike="noStrike" dirty="0">
                <a:solidFill>
                  <a:srgbClr val="212529"/>
                </a:solidFill>
                <a:effectLst/>
              </a:rPr>
            </a:br>
            <a:r>
              <a:rPr lang="en-GB" sz="5400" b="1" i="0" u="none" strike="noStrike" dirty="0">
                <a:solidFill>
                  <a:schemeClr val="accent1">
                    <a:lumMod val="75000"/>
                  </a:schemeClr>
                </a:solidFill>
                <a:effectLst/>
              </a:rPr>
              <a:t>Supervision and Appraisal</a:t>
            </a:r>
            <a:br>
              <a:rPr lang="en-GB" altLang="en-US" sz="5300" dirty="0">
                <a:solidFill>
                  <a:schemeClr val="accent1">
                    <a:lumMod val="75000"/>
                  </a:schemeClr>
                </a:solidFill>
                <a:latin typeface="Arial" panose="020B0604020202020204" pitchFamily="34" charset="0"/>
                <a:cs typeface="Arial" panose="020B0604020202020204" pitchFamily="34" charset="0"/>
              </a:rPr>
            </a:br>
            <a:br>
              <a:rPr lang="en-GB" altLang="en-US" sz="3600" b="1" dirty="0">
                <a:solidFill>
                  <a:schemeClr val="accent1">
                    <a:lumMod val="75000"/>
                  </a:schemeClr>
                </a:solidFill>
                <a:latin typeface="Arial" panose="020B0604020202020204" pitchFamily="34" charset="0"/>
                <a:cs typeface="Arial" panose="020B0604020202020204" pitchFamily="34" charset="0"/>
              </a:rPr>
            </a:br>
            <a:endParaRPr lang="en-GB" dirty="0"/>
          </a:p>
        </p:txBody>
      </p:sp>
    </p:spTree>
    <p:extLst>
      <p:ext uri="{BB962C8B-B14F-4D97-AF65-F5344CB8AC3E}">
        <p14:creationId xmlns:p14="http://schemas.microsoft.com/office/powerpoint/2010/main" val="740097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8A0A2-ABB7-4DD1-8518-A969D45B9565}"/>
              </a:ext>
            </a:extLst>
          </p:cNvPr>
          <p:cNvSpPr>
            <a:spLocks noGrp="1"/>
          </p:cNvSpPr>
          <p:nvPr>
            <p:ph type="title"/>
          </p:nvPr>
        </p:nvSpPr>
        <p:spPr/>
        <p:txBody>
          <a:bodyPr>
            <a:noAutofit/>
          </a:bodyPr>
          <a:lstStyle/>
          <a:p>
            <a:pPr algn="ctr"/>
            <a:r>
              <a:rPr lang="en-GB" sz="4800" b="1" dirty="0" err="1"/>
              <a:t>Goruchwyliaeth</a:t>
            </a:r>
            <a:r>
              <a:rPr lang="en-GB" sz="4800" b="1" dirty="0"/>
              <a:t> </a:t>
            </a:r>
            <a:br>
              <a:rPr lang="en-GB" sz="4800" b="1" dirty="0"/>
            </a:br>
            <a:r>
              <a:rPr lang="en-GB" sz="4800" b="1" dirty="0">
                <a:solidFill>
                  <a:schemeClr val="accent1">
                    <a:lumMod val="75000"/>
                  </a:schemeClr>
                </a:solidFill>
              </a:rPr>
              <a:t>Supervision</a:t>
            </a:r>
          </a:p>
        </p:txBody>
      </p:sp>
      <p:sp>
        <p:nvSpPr>
          <p:cNvPr id="4" name="Content Placeholder 3">
            <a:extLst>
              <a:ext uri="{FF2B5EF4-FFF2-40B4-BE49-F238E27FC236}">
                <a16:creationId xmlns:a16="http://schemas.microsoft.com/office/drawing/2014/main" id="{8A9BCB88-3665-41FB-9572-E4E53E7FB413}"/>
              </a:ext>
            </a:extLst>
          </p:cNvPr>
          <p:cNvSpPr>
            <a:spLocks noGrp="1"/>
          </p:cNvSpPr>
          <p:nvPr>
            <p:ph idx="1"/>
          </p:nvPr>
        </p:nvSpPr>
        <p:spPr>
          <a:xfrm>
            <a:off x="268665" y="1825625"/>
            <a:ext cx="4591367" cy="3575934"/>
          </a:xfrm>
        </p:spPr>
        <p:txBody>
          <a:bodyPr>
            <a:normAutofit/>
          </a:bodyPr>
          <a:lstStyle/>
          <a:p>
            <a:pPr algn="l" fontAlgn="base">
              <a:buFont typeface="Arial" panose="020B0604020202020204" pitchFamily="34" charset="0"/>
              <a:buChar char="•"/>
            </a:pPr>
            <a:r>
              <a:rPr lang="en-GB" sz="2800" b="0" i="0" dirty="0" err="1">
                <a:solidFill>
                  <a:srgbClr val="37394B"/>
                </a:solidFill>
                <a:effectLst/>
              </a:rPr>
              <a:t>fyfyrio</a:t>
            </a:r>
            <a:r>
              <a:rPr lang="en-GB" sz="2800" b="0" i="0" dirty="0">
                <a:solidFill>
                  <a:srgbClr val="37394B"/>
                </a:solidFill>
                <a:effectLst/>
              </a:rPr>
              <a:t> </a:t>
            </a:r>
            <a:r>
              <a:rPr lang="en-GB" sz="2800" b="0" i="0" dirty="0" err="1">
                <a:solidFill>
                  <a:srgbClr val="37394B"/>
                </a:solidFill>
                <a:effectLst/>
              </a:rPr>
              <a:t>ar</a:t>
            </a:r>
            <a:r>
              <a:rPr lang="en-GB" sz="2800" b="0" i="0" dirty="0">
                <a:solidFill>
                  <a:srgbClr val="37394B"/>
                </a:solidFill>
                <a:effectLst/>
              </a:rPr>
              <a:t> </a:t>
            </a:r>
            <a:r>
              <a:rPr lang="en-GB" sz="2800" b="0" i="0" dirty="0" err="1">
                <a:solidFill>
                  <a:srgbClr val="37394B"/>
                </a:solidFill>
                <a:effectLst/>
              </a:rPr>
              <a:t>eu</a:t>
            </a:r>
            <a:r>
              <a:rPr lang="en-GB" sz="2800" b="0" i="0" dirty="0">
                <a:solidFill>
                  <a:srgbClr val="37394B"/>
                </a:solidFill>
                <a:effectLst/>
              </a:rPr>
              <a:t> </a:t>
            </a:r>
            <a:r>
              <a:rPr lang="en-GB" sz="2800" b="0" i="0" dirty="0" err="1">
                <a:solidFill>
                  <a:srgbClr val="37394B"/>
                </a:solidFill>
                <a:effectLst/>
              </a:rPr>
              <a:t>hymarfer</a:t>
            </a:r>
            <a:endParaRPr lang="en-GB" sz="2800" b="0" i="0" dirty="0">
              <a:solidFill>
                <a:srgbClr val="37394B"/>
              </a:solidFill>
              <a:effectLst/>
            </a:endParaRPr>
          </a:p>
          <a:p>
            <a:pPr algn="l" fontAlgn="base">
              <a:buFont typeface="Arial" panose="020B0604020202020204" pitchFamily="34" charset="0"/>
              <a:buChar char="•"/>
            </a:pPr>
            <a:r>
              <a:rPr lang="en-GB" sz="2800" b="0" i="0" dirty="0" err="1">
                <a:solidFill>
                  <a:srgbClr val="37394B"/>
                </a:solidFill>
                <a:effectLst/>
              </a:rPr>
              <a:t>canolbwyntio</a:t>
            </a:r>
            <a:r>
              <a:rPr lang="en-GB" sz="2800" b="0" i="0" dirty="0">
                <a:solidFill>
                  <a:srgbClr val="37394B"/>
                </a:solidFill>
                <a:effectLst/>
              </a:rPr>
              <a:t> </a:t>
            </a:r>
            <a:r>
              <a:rPr lang="en-GB" sz="2800" b="0" i="0" dirty="0" err="1">
                <a:solidFill>
                  <a:srgbClr val="37394B"/>
                </a:solidFill>
                <a:effectLst/>
              </a:rPr>
              <a:t>ar</a:t>
            </a:r>
            <a:r>
              <a:rPr lang="en-GB" sz="2800" b="0" i="0" dirty="0">
                <a:solidFill>
                  <a:srgbClr val="37394B"/>
                </a:solidFill>
                <a:effectLst/>
              </a:rPr>
              <a:t> </a:t>
            </a:r>
            <a:r>
              <a:rPr lang="en-GB" sz="2800" b="0" i="0" dirty="0" err="1">
                <a:solidFill>
                  <a:srgbClr val="37394B"/>
                </a:solidFill>
                <a:effectLst/>
              </a:rPr>
              <a:t>eu</a:t>
            </a:r>
            <a:r>
              <a:rPr lang="en-GB" sz="2800" b="0" i="0" dirty="0">
                <a:solidFill>
                  <a:srgbClr val="37394B"/>
                </a:solidFill>
                <a:effectLst/>
              </a:rPr>
              <a:t> </a:t>
            </a:r>
            <a:r>
              <a:rPr lang="en-GB" sz="2800" b="0" i="0" dirty="0" err="1">
                <a:solidFill>
                  <a:srgbClr val="37394B"/>
                </a:solidFill>
                <a:effectLst/>
              </a:rPr>
              <a:t>cryfderau</a:t>
            </a:r>
            <a:endParaRPr lang="en-GB" sz="2800" b="0" i="0" dirty="0">
              <a:solidFill>
                <a:srgbClr val="37394B"/>
              </a:solidFill>
              <a:effectLst/>
            </a:endParaRPr>
          </a:p>
          <a:p>
            <a:pPr algn="l" fontAlgn="base">
              <a:buFont typeface="Arial" panose="020B0604020202020204" pitchFamily="34" charset="0"/>
              <a:buChar char="•"/>
            </a:pPr>
            <a:r>
              <a:rPr lang="en-GB" sz="2800" b="0" i="0" dirty="0" err="1">
                <a:solidFill>
                  <a:srgbClr val="37394B"/>
                </a:solidFill>
                <a:effectLst/>
              </a:rPr>
              <a:t>derbyn</a:t>
            </a:r>
            <a:r>
              <a:rPr lang="en-GB" sz="2800" b="0" i="0" dirty="0">
                <a:solidFill>
                  <a:srgbClr val="37394B"/>
                </a:solidFill>
                <a:effectLst/>
              </a:rPr>
              <a:t> </a:t>
            </a:r>
            <a:r>
              <a:rPr lang="en-GB" sz="2800" b="0" i="0" dirty="0" err="1">
                <a:solidFill>
                  <a:srgbClr val="37394B"/>
                </a:solidFill>
                <a:effectLst/>
              </a:rPr>
              <a:t>adborth</a:t>
            </a:r>
            <a:r>
              <a:rPr lang="en-GB" sz="2800" b="0" i="0" dirty="0">
                <a:solidFill>
                  <a:srgbClr val="37394B"/>
                </a:solidFill>
                <a:effectLst/>
              </a:rPr>
              <a:t>, </a:t>
            </a:r>
            <a:r>
              <a:rPr lang="en-GB" sz="2800" b="0" i="0" dirty="0" err="1">
                <a:solidFill>
                  <a:srgbClr val="37394B"/>
                </a:solidFill>
                <a:effectLst/>
              </a:rPr>
              <a:t>arweiniad</a:t>
            </a:r>
            <a:r>
              <a:rPr lang="en-GB" sz="2800" b="0" i="0" dirty="0">
                <a:solidFill>
                  <a:srgbClr val="37394B"/>
                </a:solidFill>
                <a:effectLst/>
              </a:rPr>
              <a:t> a </a:t>
            </a:r>
            <a:r>
              <a:rPr lang="en-GB" sz="2800" b="0" i="0" dirty="0" err="1">
                <a:solidFill>
                  <a:srgbClr val="37394B"/>
                </a:solidFill>
                <a:effectLst/>
              </a:rPr>
              <a:t>chefnogaeth</a:t>
            </a:r>
            <a:endParaRPr lang="en-GB" sz="2800" b="0" i="0" dirty="0">
              <a:solidFill>
                <a:srgbClr val="37394B"/>
              </a:solidFill>
              <a:effectLst/>
            </a:endParaRPr>
          </a:p>
          <a:p>
            <a:pPr algn="l" fontAlgn="base">
              <a:buFont typeface="Arial" panose="020B0604020202020204" pitchFamily="34" charset="0"/>
              <a:buChar char="•"/>
            </a:pPr>
            <a:r>
              <a:rPr lang="en-GB" sz="2800" b="0" i="0" dirty="0">
                <a:solidFill>
                  <a:srgbClr val="37394B"/>
                </a:solidFill>
                <a:effectLst/>
              </a:rPr>
              <a:t>nodi ac </a:t>
            </a:r>
            <a:r>
              <a:rPr lang="en-GB" sz="2800" b="0" i="0" dirty="0" err="1">
                <a:solidFill>
                  <a:srgbClr val="37394B"/>
                </a:solidFill>
                <a:effectLst/>
              </a:rPr>
              <a:t>adolygu</a:t>
            </a:r>
            <a:r>
              <a:rPr lang="en-GB" sz="2800" b="0" i="0" dirty="0">
                <a:solidFill>
                  <a:srgbClr val="37394B"/>
                </a:solidFill>
                <a:effectLst/>
              </a:rPr>
              <a:t> </a:t>
            </a:r>
            <a:r>
              <a:rPr lang="en-GB" sz="2800" b="0" i="0" dirty="0" err="1">
                <a:solidFill>
                  <a:srgbClr val="37394B"/>
                </a:solidFill>
                <a:effectLst/>
              </a:rPr>
              <a:t>meysydd</a:t>
            </a:r>
            <a:r>
              <a:rPr lang="en-GB" sz="2800" b="0" i="0" dirty="0">
                <a:solidFill>
                  <a:srgbClr val="37394B"/>
                </a:solidFill>
                <a:effectLst/>
              </a:rPr>
              <a:t> </a:t>
            </a:r>
            <a:r>
              <a:rPr lang="en-GB" sz="2800" b="0" i="0" dirty="0" err="1">
                <a:solidFill>
                  <a:srgbClr val="37394B"/>
                </a:solidFill>
                <a:effectLst/>
              </a:rPr>
              <a:t>datblygiad</a:t>
            </a:r>
            <a:r>
              <a:rPr lang="en-GB" sz="2800" b="0" i="0" dirty="0">
                <a:solidFill>
                  <a:srgbClr val="37394B"/>
                </a:solidFill>
                <a:effectLst/>
              </a:rPr>
              <a:t> </a:t>
            </a:r>
            <a:r>
              <a:rPr lang="en-GB" sz="2800" b="0" i="0" dirty="0" err="1">
                <a:solidFill>
                  <a:srgbClr val="37394B"/>
                </a:solidFill>
                <a:effectLst/>
              </a:rPr>
              <a:t>personol</a:t>
            </a:r>
            <a:r>
              <a:rPr lang="en-GB" sz="2800" b="0" i="0" dirty="0">
                <a:solidFill>
                  <a:srgbClr val="37394B"/>
                </a:solidFill>
                <a:effectLst/>
              </a:rPr>
              <a:t>.</a:t>
            </a:r>
          </a:p>
          <a:p>
            <a:endParaRPr lang="en-GB" dirty="0"/>
          </a:p>
        </p:txBody>
      </p:sp>
      <p:sp>
        <p:nvSpPr>
          <p:cNvPr id="5" name="Content Placeholder 4">
            <a:extLst>
              <a:ext uri="{FF2B5EF4-FFF2-40B4-BE49-F238E27FC236}">
                <a16:creationId xmlns:a16="http://schemas.microsoft.com/office/drawing/2014/main" id="{C4325984-3837-4AD2-8DF8-503C4D7D17AA}"/>
              </a:ext>
            </a:extLst>
          </p:cNvPr>
          <p:cNvSpPr>
            <a:spLocks noGrp="1"/>
          </p:cNvSpPr>
          <p:nvPr>
            <p:ph sz="half" idx="4294967295"/>
          </p:nvPr>
        </p:nvSpPr>
        <p:spPr>
          <a:xfrm>
            <a:off x="4962623" y="1825625"/>
            <a:ext cx="4176712" cy="4351337"/>
          </a:xfrm>
        </p:spPr>
        <p:txBody>
          <a:bodyPr>
            <a:normAutofit/>
          </a:bodyPr>
          <a:lstStyle/>
          <a:p>
            <a:pPr algn="l" fontAlgn="base">
              <a:buFont typeface="Arial" panose="020B0604020202020204" pitchFamily="34" charset="0"/>
              <a:buChar char="•"/>
            </a:pPr>
            <a:r>
              <a:rPr lang="en-GB" sz="2800" b="0" i="0" dirty="0">
                <a:solidFill>
                  <a:schemeClr val="accent1">
                    <a:lumMod val="75000"/>
                  </a:schemeClr>
                </a:solidFill>
                <a:effectLst/>
              </a:rPr>
              <a:t>reflect on their practice</a:t>
            </a:r>
          </a:p>
          <a:p>
            <a:pPr algn="l" fontAlgn="base">
              <a:buFont typeface="Arial" panose="020B0604020202020204" pitchFamily="34" charset="0"/>
              <a:buChar char="•"/>
            </a:pPr>
            <a:r>
              <a:rPr lang="en-GB" sz="2800" b="0" i="0" dirty="0">
                <a:solidFill>
                  <a:schemeClr val="accent1">
                    <a:lumMod val="75000"/>
                  </a:schemeClr>
                </a:solidFill>
                <a:effectLst/>
              </a:rPr>
              <a:t>focus on their strengths</a:t>
            </a:r>
          </a:p>
          <a:p>
            <a:pPr algn="l" fontAlgn="base">
              <a:buFont typeface="Arial" panose="020B0604020202020204" pitchFamily="34" charset="0"/>
              <a:buChar char="•"/>
            </a:pPr>
            <a:r>
              <a:rPr lang="en-GB" sz="2800" b="0" i="0" dirty="0">
                <a:solidFill>
                  <a:schemeClr val="accent1">
                    <a:lumMod val="75000"/>
                  </a:schemeClr>
                </a:solidFill>
                <a:effectLst/>
              </a:rPr>
              <a:t>receive feedback, guidance and support</a:t>
            </a:r>
          </a:p>
          <a:p>
            <a:pPr algn="l" fontAlgn="base">
              <a:buFont typeface="Arial" panose="020B0604020202020204" pitchFamily="34" charset="0"/>
              <a:buChar char="•"/>
            </a:pPr>
            <a:r>
              <a:rPr lang="en-GB" sz="2800" b="0" i="0" dirty="0">
                <a:solidFill>
                  <a:schemeClr val="accent1">
                    <a:lumMod val="75000"/>
                  </a:schemeClr>
                </a:solidFill>
                <a:effectLst/>
              </a:rPr>
              <a:t>identify and review areas for personal development.</a:t>
            </a:r>
          </a:p>
          <a:p>
            <a:endParaRPr lang="en-GB" dirty="0"/>
          </a:p>
        </p:txBody>
      </p:sp>
    </p:spTree>
    <p:extLst>
      <p:ext uri="{BB962C8B-B14F-4D97-AF65-F5344CB8AC3E}">
        <p14:creationId xmlns:p14="http://schemas.microsoft.com/office/powerpoint/2010/main" val="3615395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Arfarniadau</a:t>
            </a:r>
            <a:br>
              <a:rPr lang="en-GB" sz="4800" b="1" dirty="0"/>
            </a:br>
            <a:r>
              <a:rPr lang="en-GB" sz="4800" b="1" dirty="0">
                <a:solidFill>
                  <a:schemeClr val="accent1">
                    <a:lumMod val="75000"/>
                  </a:schemeClr>
                </a:solidFill>
              </a:rPr>
              <a:t>Appraisals</a:t>
            </a:r>
          </a:p>
        </p:txBody>
      </p:sp>
      <p:sp>
        <p:nvSpPr>
          <p:cNvPr id="3" name="Content Placeholder 2"/>
          <p:cNvSpPr>
            <a:spLocks noGrp="1"/>
          </p:cNvSpPr>
          <p:nvPr>
            <p:ph idx="1"/>
          </p:nvPr>
        </p:nvSpPr>
        <p:spPr>
          <a:xfrm>
            <a:off x="268665" y="1825625"/>
            <a:ext cx="4231327" cy="3575934"/>
          </a:xfrm>
        </p:spPr>
        <p:txBody>
          <a:bodyPr>
            <a:normAutofit/>
          </a:bodyPr>
          <a:lstStyle/>
          <a:p>
            <a:r>
              <a:rPr lang="en-GB" sz="2800" dirty="0" err="1"/>
              <a:t>Statudol</a:t>
            </a:r>
            <a:endParaRPr lang="en-GB" sz="2800" dirty="0"/>
          </a:p>
          <a:p>
            <a:r>
              <a:rPr lang="en-GB" sz="2800" dirty="0"/>
              <a:t>O </a:t>
            </a:r>
            <a:r>
              <a:rPr lang="en-GB" sz="2800" dirty="0" err="1"/>
              <a:t>leiaf</a:t>
            </a:r>
            <a:r>
              <a:rPr lang="en-GB" sz="2800" dirty="0"/>
              <a:t> </a:t>
            </a:r>
            <a:r>
              <a:rPr lang="en-GB" sz="2800" dirty="0" err="1"/>
              <a:t>yn</a:t>
            </a:r>
            <a:r>
              <a:rPr lang="en-GB" sz="2800" dirty="0"/>
              <a:t> </a:t>
            </a:r>
            <a:r>
              <a:rPr lang="en-GB" sz="2800" dirty="0" err="1"/>
              <a:t>flynyddol</a:t>
            </a:r>
            <a:endParaRPr lang="en-GB" sz="2800" dirty="0"/>
          </a:p>
          <a:p>
            <a:r>
              <a:rPr lang="en-GB" sz="2800" dirty="0" err="1"/>
              <a:t>Cyfleoedd</a:t>
            </a:r>
            <a:r>
              <a:rPr lang="en-GB" sz="2800" dirty="0"/>
              <a:t> </a:t>
            </a:r>
            <a:r>
              <a:rPr lang="en-GB" sz="2800" dirty="0" err="1"/>
              <a:t>i</a:t>
            </a:r>
            <a:r>
              <a:rPr lang="en-GB" sz="2800" dirty="0"/>
              <a:t> </a:t>
            </a:r>
            <a:r>
              <a:rPr lang="en-GB" sz="2800" dirty="0" err="1"/>
              <a:t>aelodau</a:t>
            </a:r>
            <a:r>
              <a:rPr lang="en-GB" sz="2800" dirty="0"/>
              <a:t> staff </a:t>
            </a:r>
            <a:r>
              <a:rPr lang="en-GB" sz="2800" dirty="0" err="1"/>
              <a:t>i</a:t>
            </a:r>
            <a:r>
              <a:rPr lang="en-GB" sz="2800" dirty="0"/>
              <a:t> </a:t>
            </a:r>
            <a:r>
              <a:rPr lang="en-GB" sz="2800" dirty="0" err="1"/>
              <a:t>drafod</a:t>
            </a:r>
            <a:r>
              <a:rPr lang="en-GB" sz="2800" dirty="0"/>
              <a:t> DPD, </a:t>
            </a:r>
            <a:r>
              <a:rPr lang="en-GB" sz="2800" dirty="0" err="1"/>
              <a:t>materion</a:t>
            </a:r>
            <a:r>
              <a:rPr lang="en-GB" sz="2800" dirty="0"/>
              <a:t> </a:t>
            </a:r>
            <a:r>
              <a:rPr lang="en-GB" sz="2800" dirty="0" err="1"/>
              <a:t>personol</a:t>
            </a:r>
            <a:r>
              <a:rPr lang="en-GB" sz="2800" dirty="0"/>
              <a:t>, </a:t>
            </a:r>
            <a:r>
              <a:rPr lang="en-GB" sz="2800" dirty="0" err="1"/>
              <a:t>targedau</a:t>
            </a:r>
            <a:r>
              <a:rPr lang="en-GB" sz="2800" dirty="0"/>
              <a:t> </a:t>
            </a:r>
            <a:r>
              <a:rPr lang="en-GB" sz="2800" dirty="0" err="1"/>
              <a:t>personol</a:t>
            </a:r>
            <a:r>
              <a:rPr lang="en-GB" sz="2800" dirty="0"/>
              <a:t>, </a:t>
            </a:r>
            <a:r>
              <a:rPr lang="en-GB" sz="2800" dirty="0" err="1"/>
              <a:t>cwynion</a:t>
            </a:r>
            <a:endParaRPr lang="en-GB" sz="2800" dirty="0"/>
          </a:p>
          <a:p>
            <a:r>
              <a:rPr lang="en-GB" sz="2800" dirty="0"/>
              <a:t>Proses </a:t>
            </a:r>
            <a:r>
              <a:rPr lang="en-GB" sz="2800" dirty="0" err="1"/>
              <a:t>ffurfiol</a:t>
            </a:r>
            <a:endParaRPr lang="en-GB" sz="2800" dirty="0"/>
          </a:p>
        </p:txBody>
      </p:sp>
      <p:sp>
        <p:nvSpPr>
          <p:cNvPr id="4" name="Content Placeholder 3"/>
          <p:cNvSpPr>
            <a:spLocks noGrp="1"/>
          </p:cNvSpPr>
          <p:nvPr>
            <p:ph sz="half" idx="4294967295"/>
          </p:nvPr>
        </p:nvSpPr>
        <p:spPr>
          <a:xfrm>
            <a:off x="5257800" y="1825625"/>
            <a:ext cx="3886200" cy="4351338"/>
          </a:xfrm>
        </p:spPr>
        <p:txBody>
          <a:bodyPr>
            <a:normAutofit/>
          </a:bodyPr>
          <a:lstStyle/>
          <a:p>
            <a:r>
              <a:rPr lang="en-GB" sz="2800" dirty="0">
                <a:solidFill>
                  <a:schemeClr val="accent1">
                    <a:lumMod val="75000"/>
                  </a:schemeClr>
                </a:solidFill>
              </a:rPr>
              <a:t>Statutory</a:t>
            </a:r>
          </a:p>
          <a:p>
            <a:r>
              <a:rPr lang="en-GB" sz="2800" dirty="0">
                <a:solidFill>
                  <a:schemeClr val="accent1">
                    <a:lumMod val="75000"/>
                  </a:schemeClr>
                </a:solidFill>
              </a:rPr>
              <a:t>At least annually</a:t>
            </a:r>
          </a:p>
          <a:p>
            <a:r>
              <a:rPr lang="en-GB" sz="2800" dirty="0">
                <a:solidFill>
                  <a:schemeClr val="accent1">
                    <a:lumMod val="75000"/>
                  </a:schemeClr>
                </a:solidFill>
              </a:rPr>
              <a:t>Opportunities for staff members to discuss CPD, personal issues, personal targets, grievances</a:t>
            </a:r>
          </a:p>
          <a:p>
            <a:r>
              <a:rPr lang="en-GB" sz="2800" dirty="0">
                <a:solidFill>
                  <a:schemeClr val="accent1">
                    <a:lumMod val="75000"/>
                  </a:schemeClr>
                </a:solidFill>
              </a:rPr>
              <a:t>Formal process </a:t>
            </a:r>
          </a:p>
        </p:txBody>
      </p:sp>
    </p:spTree>
    <p:extLst>
      <p:ext uri="{BB962C8B-B14F-4D97-AF65-F5344CB8AC3E}">
        <p14:creationId xmlns:p14="http://schemas.microsoft.com/office/powerpoint/2010/main" val="3983289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F6EC74-73BD-DB52-D6F1-7FF0F166AB85}"/>
              </a:ext>
            </a:extLst>
          </p:cNvPr>
          <p:cNvSpPr>
            <a:spLocks noGrp="1"/>
          </p:cNvSpPr>
          <p:nvPr>
            <p:ph type="title"/>
          </p:nvPr>
        </p:nvSpPr>
        <p:spPr/>
        <p:txBody>
          <a:bodyPr/>
          <a:lstStyle/>
          <a:p>
            <a:endParaRPr lang="en-GB"/>
          </a:p>
        </p:txBody>
      </p:sp>
      <p:pic>
        <p:nvPicPr>
          <p:cNvPr id="5" name="Online Media 4" title="HRM - Performance Review">
            <a:hlinkClick r:id="" action="ppaction://media"/>
            <a:extLst>
              <a:ext uri="{FF2B5EF4-FFF2-40B4-BE49-F238E27FC236}">
                <a16:creationId xmlns:a16="http://schemas.microsoft.com/office/drawing/2014/main" id="{B0F00916-F611-4E9E-9F6A-D2865BFB1572}"/>
              </a:ext>
            </a:extLst>
          </p:cNvPr>
          <p:cNvPicPr>
            <a:picLocks noGrp="1" noRot="1" noChangeAspect="1"/>
          </p:cNvPicPr>
          <p:nvPr>
            <p:ph idx="1"/>
            <a:videoFile r:link="rId1"/>
          </p:nvPr>
        </p:nvPicPr>
        <p:blipFill>
          <a:blip r:embed="rId4"/>
          <a:stretch>
            <a:fillRect/>
          </a:stretch>
        </p:blipFill>
        <p:spPr>
          <a:xfrm>
            <a:off x="1619672" y="1844824"/>
            <a:ext cx="5400600" cy="3051336"/>
          </a:xfrm>
          <a:prstGeom prst="rect">
            <a:avLst/>
          </a:prstGeom>
        </p:spPr>
      </p:pic>
    </p:spTree>
    <p:extLst>
      <p:ext uri="{BB962C8B-B14F-4D97-AF65-F5344CB8AC3E}">
        <p14:creationId xmlns:p14="http://schemas.microsoft.com/office/powerpoint/2010/main" val="346474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t>Goruchwyliaeth ac </a:t>
            </a:r>
            <a:r>
              <a:rPr lang="en-GB" sz="4800" b="1" dirty="0" err="1"/>
              <a:t>Arfarnu</a:t>
            </a:r>
            <a:br>
              <a:rPr lang="en-GB" sz="4800" b="1" dirty="0"/>
            </a:br>
            <a:r>
              <a:rPr lang="en-GB" sz="4800" b="1" dirty="0">
                <a:solidFill>
                  <a:schemeClr val="accent1">
                    <a:lumMod val="75000"/>
                  </a:schemeClr>
                </a:solidFill>
              </a:rPr>
              <a:t>Supervision and Appraisal</a:t>
            </a:r>
          </a:p>
        </p:txBody>
      </p:sp>
      <p:sp>
        <p:nvSpPr>
          <p:cNvPr id="3" name="Content Placeholder 2"/>
          <p:cNvSpPr>
            <a:spLocks noGrp="1"/>
          </p:cNvSpPr>
          <p:nvPr>
            <p:ph idx="1"/>
          </p:nvPr>
        </p:nvSpPr>
        <p:spPr>
          <a:xfrm>
            <a:off x="268665" y="1825625"/>
            <a:ext cx="4519359" cy="3575934"/>
          </a:xfrm>
        </p:spPr>
        <p:txBody>
          <a:bodyPr/>
          <a:lstStyle/>
          <a:p>
            <a:r>
              <a:rPr lang="en-GB" sz="2800" dirty="0" err="1"/>
              <a:t>Safonau</a:t>
            </a:r>
            <a:r>
              <a:rPr lang="en-GB" sz="2800" dirty="0"/>
              <a:t> </a:t>
            </a:r>
            <a:r>
              <a:rPr lang="en-GB" sz="2800" dirty="0" err="1"/>
              <a:t>gofynnol</a:t>
            </a:r>
            <a:r>
              <a:rPr lang="en-GB" sz="2800" dirty="0"/>
              <a:t> </a:t>
            </a:r>
            <a:r>
              <a:rPr lang="en-GB" sz="2800" dirty="0" err="1"/>
              <a:t>cenedlaethol</a:t>
            </a:r>
            <a:endParaRPr lang="en-GB" sz="2800" dirty="0"/>
          </a:p>
          <a:p>
            <a:r>
              <a:rPr lang="en-GB" sz="2800" b="1" i="0" dirty="0" err="1">
                <a:solidFill>
                  <a:srgbClr val="37394B"/>
                </a:solidFill>
                <a:effectLst/>
              </a:rPr>
              <a:t>Deddf</a:t>
            </a:r>
            <a:r>
              <a:rPr lang="en-GB" sz="2800" b="1" i="0" dirty="0">
                <a:solidFill>
                  <a:srgbClr val="37394B"/>
                </a:solidFill>
                <a:effectLst/>
              </a:rPr>
              <a:t> </a:t>
            </a:r>
            <a:r>
              <a:rPr lang="en-GB" sz="2800" b="1" i="0" dirty="0" err="1">
                <a:solidFill>
                  <a:srgbClr val="37394B"/>
                </a:solidFill>
                <a:effectLst/>
              </a:rPr>
              <a:t>Rheoleiddio</a:t>
            </a:r>
            <a:r>
              <a:rPr lang="en-GB" sz="2800" b="1" i="0" dirty="0">
                <a:solidFill>
                  <a:srgbClr val="37394B"/>
                </a:solidFill>
                <a:effectLst/>
              </a:rPr>
              <a:t> ac </a:t>
            </a:r>
            <a:r>
              <a:rPr lang="en-GB" sz="2800" b="1" i="0" dirty="0" err="1">
                <a:solidFill>
                  <a:srgbClr val="37394B"/>
                </a:solidFill>
                <a:effectLst/>
              </a:rPr>
              <a:t>Arolygu</a:t>
            </a:r>
            <a:r>
              <a:rPr lang="en-GB" sz="2800" b="1" i="0" dirty="0">
                <a:solidFill>
                  <a:srgbClr val="37394B"/>
                </a:solidFill>
                <a:effectLst/>
              </a:rPr>
              <a:t> </a:t>
            </a:r>
            <a:r>
              <a:rPr lang="en-GB" sz="2800" b="1" i="0" dirty="0" err="1">
                <a:solidFill>
                  <a:srgbClr val="37394B"/>
                </a:solidFill>
                <a:effectLst/>
              </a:rPr>
              <a:t>Gofal</a:t>
            </a:r>
            <a:r>
              <a:rPr lang="en-GB" sz="2800" b="1" i="0" dirty="0">
                <a:solidFill>
                  <a:srgbClr val="37394B"/>
                </a:solidFill>
                <a:effectLst/>
              </a:rPr>
              <a:t> </a:t>
            </a:r>
            <a:r>
              <a:rPr lang="en-GB" sz="2800" b="1" i="0" dirty="0" err="1">
                <a:solidFill>
                  <a:srgbClr val="37394B"/>
                </a:solidFill>
                <a:effectLst/>
              </a:rPr>
              <a:t>Cymdeithasol</a:t>
            </a:r>
            <a:r>
              <a:rPr lang="en-GB" sz="2800" b="1" i="0" dirty="0">
                <a:solidFill>
                  <a:srgbClr val="37394B"/>
                </a:solidFill>
                <a:effectLst/>
              </a:rPr>
              <a:t> (Cymru) 2016</a:t>
            </a:r>
          </a:p>
          <a:p>
            <a:endParaRPr lang="en-GB" dirty="0"/>
          </a:p>
          <a:p>
            <a:endParaRPr lang="en-GB" dirty="0"/>
          </a:p>
        </p:txBody>
      </p:sp>
      <p:sp>
        <p:nvSpPr>
          <p:cNvPr id="4" name="Content Placeholder 3"/>
          <p:cNvSpPr>
            <a:spLocks noGrp="1"/>
          </p:cNvSpPr>
          <p:nvPr>
            <p:ph sz="half" idx="4294967295"/>
          </p:nvPr>
        </p:nvSpPr>
        <p:spPr>
          <a:xfrm>
            <a:off x="4788024" y="1847332"/>
            <a:ext cx="4139952" cy="4351338"/>
          </a:xfrm>
        </p:spPr>
        <p:txBody>
          <a:bodyPr/>
          <a:lstStyle/>
          <a:p>
            <a:r>
              <a:rPr lang="en-GB" sz="2800" dirty="0">
                <a:solidFill>
                  <a:schemeClr val="accent1">
                    <a:lumMod val="75000"/>
                  </a:schemeClr>
                </a:solidFill>
              </a:rPr>
              <a:t>National minimum standards</a:t>
            </a:r>
          </a:p>
          <a:p>
            <a:r>
              <a:rPr lang="en-GB" sz="2800" b="1" dirty="0">
                <a:solidFill>
                  <a:schemeClr val="accent1">
                    <a:lumMod val="75000"/>
                  </a:schemeClr>
                </a:solidFill>
              </a:rPr>
              <a:t>Regulation and Inspection of Social Care (Wales) Act 2016</a:t>
            </a:r>
          </a:p>
          <a:p>
            <a:endParaRPr lang="en-GB" dirty="0"/>
          </a:p>
        </p:txBody>
      </p:sp>
    </p:spTree>
    <p:extLst>
      <p:ext uri="{BB962C8B-B14F-4D97-AF65-F5344CB8AC3E}">
        <p14:creationId xmlns:p14="http://schemas.microsoft.com/office/powerpoint/2010/main" val="3737660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125C3-78E2-4B6E-97B1-75FC3B4F6F43}"/>
              </a:ext>
            </a:extLst>
          </p:cNvPr>
          <p:cNvSpPr>
            <a:spLocks noGrp="1"/>
          </p:cNvSpPr>
          <p:nvPr>
            <p:ph type="title"/>
          </p:nvPr>
        </p:nvSpPr>
        <p:spPr>
          <a:xfrm>
            <a:off x="266307" y="620688"/>
            <a:ext cx="8611385" cy="1325563"/>
          </a:xfrm>
        </p:spPr>
        <p:txBody>
          <a:bodyPr>
            <a:noAutofit/>
          </a:bodyPr>
          <a:lstStyle/>
          <a:p>
            <a:pPr algn="ctr"/>
            <a:r>
              <a:rPr lang="en-GB" sz="4400" b="1" i="0" dirty="0" err="1">
                <a:solidFill>
                  <a:srgbClr val="37394B"/>
                </a:solidFill>
                <a:effectLst/>
              </a:rPr>
              <a:t>Deddf</a:t>
            </a:r>
            <a:r>
              <a:rPr lang="en-GB" sz="4400" b="1" i="0" dirty="0">
                <a:solidFill>
                  <a:srgbClr val="37394B"/>
                </a:solidFill>
                <a:effectLst/>
              </a:rPr>
              <a:t> </a:t>
            </a:r>
            <a:r>
              <a:rPr lang="en-GB" sz="4400" b="1" i="0" dirty="0" err="1">
                <a:solidFill>
                  <a:srgbClr val="37394B"/>
                </a:solidFill>
                <a:effectLst/>
              </a:rPr>
              <a:t>Rheoleiddio</a:t>
            </a:r>
            <a:r>
              <a:rPr lang="en-GB" sz="4400" b="1" i="0" dirty="0">
                <a:solidFill>
                  <a:srgbClr val="37394B"/>
                </a:solidFill>
                <a:effectLst/>
              </a:rPr>
              <a:t> ac </a:t>
            </a:r>
            <a:r>
              <a:rPr lang="en-GB" sz="4400" b="1" i="0" dirty="0" err="1">
                <a:solidFill>
                  <a:srgbClr val="37394B"/>
                </a:solidFill>
                <a:effectLst/>
              </a:rPr>
              <a:t>Arolygu</a:t>
            </a:r>
            <a:r>
              <a:rPr lang="en-GB" sz="4400" b="1" i="0" dirty="0">
                <a:solidFill>
                  <a:srgbClr val="37394B"/>
                </a:solidFill>
                <a:effectLst/>
              </a:rPr>
              <a:t> </a:t>
            </a:r>
            <a:r>
              <a:rPr lang="en-GB" sz="4400" b="1" i="0" dirty="0" err="1">
                <a:solidFill>
                  <a:srgbClr val="37394B"/>
                </a:solidFill>
                <a:effectLst/>
              </a:rPr>
              <a:t>Gofal</a:t>
            </a:r>
            <a:r>
              <a:rPr lang="en-GB" sz="4400" b="1" i="0" dirty="0">
                <a:solidFill>
                  <a:srgbClr val="37394B"/>
                </a:solidFill>
                <a:effectLst/>
              </a:rPr>
              <a:t> </a:t>
            </a:r>
            <a:r>
              <a:rPr lang="en-GB" sz="4400" b="1" i="0" dirty="0" err="1">
                <a:solidFill>
                  <a:srgbClr val="37394B"/>
                </a:solidFill>
                <a:effectLst/>
              </a:rPr>
              <a:t>Cymdeithasol</a:t>
            </a:r>
            <a:r>
              <a:rPr lang="en-GB" sz="4400" b="1" i="0" dirty="0">
                <a:solidFill>
                  <a:srgbClr val="37394B"/>
                </a:solidFill>
                <a:effectLst/>
              </a:rPr>
              <a:t> (Cymru) 2016</a:t>
            </a:r>
            <a:br>
              <a:rPr lang="en-GB" sz="4400" b="1" i="0" dirty="0">
                <a:solidFill>
                  <a:srgbClr val="37394B"/>
                </a:solidFill>
                <a:effectLst/>
              </a:rPr>
            </a:br>
            <a:r>
              <a:rPr lang="en-GB" sz="4400" b="1" dirty="0" err="1">
                <a:solidFill>
                  <a:srgbClr val="37394B"/>
                </a:solidFill>
              </a:rPr>
              <a:t>R</a:t>
            </a:r>
            <a:r>
              <a:rPr lang="en-GB" sz="4400" b="1" i="0" dirty="0" err="1">
                <a:solidFill>
                  <a:srgbClr val="37394B"/>
                </a:solidFill>
                <a:effectLst/>
              </a:rPr>
              <a:t>heoliad</a:t>
            </a:r>
            <a:r>
              <a:rPr lang="en-GB" sz="4400" b="1" i="0" dirty="0">
                <a:solidFill>
                  <a:srgbClr val="37394B"/>
                </a:solidFill>
                <a:effectLst/>
              </a:rPr>
              <a:t> 36</a:t>
            </a:r>
            <a:endParaRPr lang="en-GB" sz="4400" b="1" dirty="0"/>
          </a:p>
        </p:txBody>
      </p:sp>
      <p:sp>
        <p:nvSpPr>
          <p:cNvPr id="3" name="Content Placeholder 2">
            <a:extLst>
              <a:ext uri="{FF2B5EF4-FFF2-40B4-BE49-F238E27FC236}">
                <a16:creationId xmlns:a16="http://schemas.microsoft.com/office/drawing/2014/main" id="{865F56F8-FC79-4956-9DBF-9DCA9B023115}"/>
              </a:ext>
            </a:extLst>
          </p:cNvPr>
          <p:cNvSpPr>
            <a:spLocks noGrp="1"/>
          </p:cNvSpPr>
          <p:nvPr>
            <p:ph idx="1"/>
          </p:nvPr>
        </p:nvSpPr>
        <p:spPr>
          <a:xfrm>
            <a:off x="179512" y="2636912"/>
            <a:ext cx="8611385" cy="3575934"/>
          </a:xfrm>
        </p:spPr>
        <p:txBody>
          <a:bodyPr>
            <a:normAutofit/>
          </a:bodyPr>
          <a:lstStyle/>
          <a:p>
            <a:r>
              <a:rPr lang="en-GB" dirty="0"/>
              <a:t>36.— (1) </a:t>
            </a:r>
            <a:r>
              <a:rPr lang="en-GB" dirty="0" err="1"/>
              <a:t>Rhaid</a:t>
            </a:r>
            <a:r>
              <a:rPr lang="en-GB" dirty="0"/>
              <a:t> </a:t>
            </a:r>
            <a:r>
              <a:rPr lang="en-GB" dirty="0" err="1"/>
              <a:t>i’r</a:t>
            </a:r>
            <a:r>
              <a:rPr lang="en-GB" dirty="0"/>
              <a:t> </a:t>
            </a:r>
            <a:r>
              <a:rPr lang="en-GB" dirty="0" err="1"/>
              <a:t>darparwr</a:t>
            </a:r>
            <a:r>
              <a:rPr lang="en-GB" dirty="0"/>
              <a:t> </a:t>
            </a:r>
            <a:r>
              <a:rPr lang="en-GB" dirty="0" err="1"/>
              <a:t>gwasanaeth</a:t>
            </a:r>
            <a:r>
              <a:rPr lang="en-GB" dirty="0"/>
              <a:t> </a:t>
            </a:r>
            <a:r>
              <a:rPr lang="en-GB" dirty="0" err="1"/>
              <a:t>gael</a:t>
            </a:r>
            <a:r>
              <a:rPr lang="en-GB" dirty="0"/>
              <a:t> </a:t>
            </a:r>
            <a:r>
              <a:rPr lang="en-GB" dirty="0" err="1"/>
              <a:t>polisi</a:t>
            </a:r>
            <a:r>
              <a:rPr lang="en-GB" dirty="0"/>
              <a:t> </a:t>
            </a:r>
            <a:r>
              <a:rPr lang="en-GB" dirty="0" err="1"/>
              <a:t>yn</a:t>
            </a:r>
            <a:r>
              <a:rPr lang="en-GB" dirty="0"/>
              <a:t> </a:t>
            </a:r>
            <a:r>
              <a:rPr lang="en-GB" dirty="0" err="1"/>
              <a:t>ei</a:t>
            </a:r>
            <a:r>
              <a:rPr lang="en-GB" dirty="0"/>
              <a:t> le </a:t>
            </a:r>
            <a:r>
              <a:rPr lang="en-GB" dirty="0" err="1"/>
              <a:t>ar</a:t>
            </a:r>
            <a:r>
              <a:rPr lang="en-GB" dirty="0"/>
              <a:t> </a:t>
            </a:r>
            <a:r>
              <a:rPr lang="en-GB" dirty="0" err="1"/>
              <a:t>gyfer</a:t>
            </a:r>
            <a:r>
              <a:rPr lang="en-GB" dirty="0"/>
              <a:t> </a:t>
            </a:r>
            <a:r>
              <a:rPr lang="en-GB" dirty="0" err="1"/>
              <a:t>cefnogi</a:t>
            </a:r>
            <a:r>
              <a:rPr lang="en-GB" dirty="0"/>
              <a:t> a </a:t>
            </a:r>
            <a:r>
              <a:rPr lang="en-GB" dirty="0" err="1"/>
              <a:t>datblygu</a:t>
            </a:r>
            <a:r>
              <a:rPr lang="en-GB" dirty="0"/>
              <a:t> staff.</a:t>
            </a:r>
          </a:p>
          <a:p>
            <a:r>
              <a:rPr lang="en-GB" dirty="0"/>
              <a:t>(2) </a:t>
            </a:r>
            <a:r>
              <a:rPr lang="en-GB" dirty="0" err="1"/>
              <a:t>Rhaid</a:t>
            </a:r>
            <a:r>
              <a:rPr lang="en-GB" dirty="0"/>
              <a:t> </a:t>
            </a:r>
            <a:r>
              <a:rPr lang="en-GB" dirty="0" err="1"/>
              <a:t>i’r</a:t>
            </a:r>
            <a:r>
              <a:rPr lang="en-GB" dirty="0"/>
              <a:t> </a:t>
            </a:r>
            <a:r>
              <a:rPr lang="en-GB" dirty="0" err="1"/>
              <a:t>darparwr</a:t>
            </a:r>
            <a:r>
              <a:rPr lang="en-GB" dirty="0"/>
              <a:t> </a:t>
            </a:r>
            <a:r>
              <a:rPr lang="en-GB" dirty="0" err="1"/>
              <a:t>gwasanaeth</a:t>
            </a:r>
            <a:r>
              <a:rPr lang="en-GB" dirty="0"/>
              <a:t> </a:t>
            </a:r>
            <a:r>
              <a:rPr lang="en-GB" dirty="0" err="1"/>
              <a:t>sicrhau</a:t>
            </a:r>
            <a:r>
              <a:rPr lang="en-GB" dirty="0"/>
              <a:t> bod </a:t>
            </a:r>
            <a:r>
              <a:rPr lang="en-GB" dirty="0" err="1"/>
              <a:t>unrhyw</a:t>
            </a:r>
            <a:r>
              <a:rPr lang="en-GB" dirty="0"/>
              <a:t> </a:t>
            </a:r>
            <a:r>
              <a:rPr lang="en-GB" dirty="0" err="1"/>
              <a:t>berson</a:t>
            </a:r>
            <a:r>
              <a:rPr lang="en-GB" dirty="0"/>
              <a:t> </a:t>
            </a:r>
            <a:r>
              <a:rPr lang="en-GB" dirty="0" err="1"/>
              <a:t>sy’n</a:t>
            </a:r>
            <a:r>
              <a:rPr lang="en-GB" dirty="0"/>
              <a:t> </a:t>
            </a:r>
            <a:r>
              <a:rPr lang="en-GB" dirty="0" err="1"/>
              <a:t>gweithio</a:t>
            </a:r>
            <a:r>
              <a:rPr lang="en-GB" dirty="0"/>
              <a:t> </a:t>
            </a:r>
            <a:r>
              <a:rPr lang="en-GB" dirty="0" err="1"/>
              <a:t>yn</a:t>
            </a:r>
            <a:r>
              <a:rPr lang="en-GB" dirty="0"/>
              <a:t> y </a:t>
            </a:r>
            <a:r>
              <a:rPr lang="en-GB" dirty="0" err="1"/>
              <a:t>gwasanaeth</a:t>
            </a:r>
            <a:r>
              <a:rPr lang="en-GB" dirty="0"/>
              <a:t> (</a:t>
            </a:r>
            <a:r>
              <a:rPr lang="en-GB" dirty="0" err="1"/>
              <a:t>gan</a:t>
            </a:r>
            <a:r>
              <a:rPr lang="en-GB" dirty="0"/>
              <a:t> </a:t>
            </a:r>
            <a:r>
              <a:rPr lang="en-GB" dirty="0" err="1"/>
              <a:t>gynnwys</a:t>
            </a:r>
            <a:r>
              <a:rPr lang="en-GB" dirty="0"/>
              <a:t> person y </a:t>
            </a:r>
            <a:r>
              <a:rPr lang="en-GB" dirty="0" err="1"/>
              <a:t>caniateir</a:t>
            </a:r>
            <a:r>
              <a:rPr lang="en-GB" dirty="0"/>
              <a:t> </a:t>
            </a:r>
            <a:r>
              <a:rPr lang="en-GB" dirty="0" err="1"/>
              <a:t>iddo</a:t>
            </a:r>
            <a:r>
              <a:rPr lang="en-GB" dirty="0"/>
              <a:t> </a:t>
            </a:r>
            <a:r>
              <a:rPr lang="en-GB" dirty="0" err="1"/>
              <a:t>weithio</a:t>
            </a:r>
            <a:r>
              <a:rPr lang="en-GB" dirty="0"/>
              <a:t> </a:t>
            </a:r>
            <a:r>
              <a:rPr lang="en-GB" dirty="0" err="1"/>
              <a:t>fel</a:t>
            </a:r>
            <a:r>
              <a:rPr lang="en-GB" dirty="0"/>
              <a:t> </a:t>
            </a:r>
            <a:r>
              <a:rPr lang="en-GB" dirty="0" err="1"/>
              <a:t>gwirfoddolwr</a:t>
            </a:r>
            <a:r>
              <a:rPr lang="en-GB" dirty="0"/>
              <a:t>)—</a:t>
            </a:r>
          </a:p>
          <a:p>
            <a:r>
              <a:rPr lang="en-GB" dirty="0"/>
              <a:t>C. </a:t>
            </a:r>
            <a:r>
              <a:rPr lang="en-GB" dirty="0" err="1"/>
              <a:t>yn</a:t>
            </a:r>
            <a:r>
              <a:rPr lang="en-GB" dirty="0"/>
              <a:t> </a:t>
            </a:r>
            <a:r>
              <a:rPr lang="en-GB" dirty="0" err="1"/>
              <a:t>cael</a:t>
            </a:r>
            <a:r>
              <a:rPr lang="en-GB" dirty="0"/>
              <a:t> </a:t>
            </a:r>
            <a:r>
              <a:rPr lang="en-GB" dirty="0" err="1"/>
              <a:t>ei</a:t>
            </a:r>
            <a:r>
              <a:rPr lang="en-GB" dirty="0"/>
              <a:t> </a:t>
            </a:r>
            <a:r>
              <a:rPr lang="en-GB" dirty="0" err="1"/>
              <a:t>oruchwylio</a:t>
            </a:r>
            <a:r>
              <a:rPr lang="en-GB" dirty="0"/>
              <a:t> </a:t>
            </a:r>
            <a:r>
              <a:rPr lang="en-GB" dirty="0" err="1"/>
              <a:t>a’i</a:t>
            </a:r>
            <a:r>
              <a:rPr lang="en-GB" dirty="0"/>
              <a:t> </a:t>
            </a:r>
            <a:r>
              <a:rPr lang="en-GB" dirty="0" err="1"/>
              <a:t>arfarnu’n</a:t>
            </a:r>
            <a:r>
              <a:rPr lang="en-GB" dirty="0"/>
              <a:t> </a:t>
            </a:r>
            <a:r>
              <a:rPr lang="en-GB" dirty="0" err="1"/>
              <a:t>briodol</a:t>
            </a:r>
            <a:r>
              <a:rPr lang="en-GB" dirty="0"/>
              <a:t>;</a:t>
            </a:r>
          </a:p>
        </p:txBody>
      </p:sp>
    </p:spTree>
    <p:extLst>
      <p:ext uri="{BB962C8B-B14F-4D97-AF65-F5344CB8AC3E}">
        <p14:creationId xmlns:p14="http://schemas.microsoft.com/office/powerpoint/2010/main" val="2142423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1263C-45C2-4C15-99AB-D7479D345DBB}"/>
              </a:ext>
            </a:extLst>
          </p:cNvPr>
          <p:cNvSpPr>
            <a:spLocks noGrp="1"/>
          </p:cNvSpPr>
          <p:nvPr>
            <p:ph type="title"/>
          </p:nvPr>
        </p:nvSpPr>
        <p:spPr>
          <a:xfrm>
            <a:off x="261448" y="521360"/>
            <a:ext cx="8611385" cy="1325563"/>
          </a:xfrm>
        </p:spPr>
        <p:txBody>
          <a:bodyPr>
            <a:normAutofit fontScale="90000"/>
          </a:bodyPr>
          <a:lstStyle/>
          <a:p>
            <a:pPr algn="ctr"/>
            <a:r>
              <a:rPr lang="en-GB" sz="4900" b="1" i="0" dirty="0">
                <a:solidFill>
                  <a:schemeClr val="accent1">
                    <a:lumMod val="75000"/>
                  </a:schemeClr>
                </a:solidFill>
                <a:effectLst/>
                <a:latin typeface="+mn-lt"/>
              </a:rPr>
              <a:t>Regulation and Inspection of Social Care (Wales) Act 2016</a:t>
            </a:r>
            <a:br>
              <a:rPr lang="en-GB" sz="4900" b="1" i="0" dirty="0">
                <a:solidFill>
                  <a:schemeClr val="accent1">
                    <a:lumMod val="75000"/>
                  </a:schemeClr>
                </a:solidFill>
                <a:effectLst/>
                <a:latin typeface="+mn-lt"/>
              </a:rPr>
            </a:br>
            <a:r>
              <a:rPr lang="en-GB" sz="4900" b="1" i="0" dirty="0">
                <a:solidFill>
                  <a:schemeClr val="accent1">
                    <a:lumMod val="75000"/>
                  </a:schemeClr>
                </a:solidFill>
                <a:effectLst/>
                <a:latin typeface="+mn-lt"/>
              </a:rPr>
              <a:t>Section 36</a:t>
            </a:r>
            <a:br>
              <a:rPr lang="en-GB" b="1" i="0" dirty="0">
                <a:solidFill>
                  <a:srgbClr val="37394B"/>
                </a:solidFill>
                <a:effectLst/>
                <a:latin typeface="canada-type-gibson"/>
              </a:rPr>
            </a:br>
            <a:endParaRPr lang="en-GB" dirty="0"/>
          </a:p>
        </p:txBody>
      </p:sp>
      <p:sp>
        <p:nvSpPr>
          <p:cNvPr id="3" name="Content Placeholder 2">
            <a:extLst>
              <a:ext uri="{FF2B5EF4-FFF2-40B4-BE49-F238E27FC236}">
                <a16:creationId xmlns:a16="http://schemas.microsoft.com/office/drawing/2014/main" id="{F0A0E2CF-BE22-49C0-9176-EB374D96E4B6}"/>
              </a:ext>
            </a:extLst>
          </p:cNvPr>
          <p:cNvSpPr>
            <a:spLocks noGrp="1"/>
          </p:cNvSpPr>
          <p:nvPr>
            <p:ph idx="1"/>
          </p:nvPr>
        </p:nvSpPr>
        <p:spPr>
          <a:xfrm>
            <a:off x="261447" y="2060848"/>
            <a:ext cx="8611385" cy="3575934"/>
          </a:xfrm>
        </p:spPr>
        <p:txBody>
          <a:bodyPr/>
          <a:lstStyle/>
          <a:p>
            <a:r>
              <a:rPr lang="en-GB" dirty="0">
                <a:solidFill>
                  <a:schemeClr val="accent1">
                    <a:lumMod val="75000"/>
                  </a:schemeClr>
                </a:solidFill>
              </a:rPr>
              <a:t>36.—(1) The service provider must have a policy in place for the support and development of staff.</a:t>
            </a:r>
          </a:p>
          <a:p>
            <a:r>
              <a:rPr lang="en-GB" dirty="0">
                <a:solidFill>
                  <a:schemeClr val="accent1">
                    <a:lumMod val="75000"/>
                  </a:schemeClr>
                </a:solidFill>
              </a:rPr>
              <a:t>(2) The service provider must ensure that any person working at the service (including a person allowed to work as a volunteer)—</a:t>
            </a:r>
          </a:p>
          <a:p>
            <a:r>
              <a:rPr lang="en-GB" dirty="0">
                <a:solidFill>
                  <a:schemeClr val="accent1">
                    <a:lumMod val="75000"/>
                  </a:schemeClr>
                </a:solidFill>
              </a:rPr>
              <a:t>C. receives appropriate supervision and appraisal;</a:t>
            </a:r>
          </a:p>
        </p:txBody>
      </p:sp>
    </p:spTree>
    <p:extLst>
      <p:ext uri="{BB962C8B-B14F-4D97-AF65-F5344CB8AC3E}">
        <p14:creationId xmlns:p14="http://schemas.microsoft.com/office/powerpoint/2010/main" val="34246631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E1DC6-DDF9-40ED-B6D9-20EC8C35EB69}"/>
              </a:ext>
            </a:extLst>
          </p:cNvPr>
          <p:cNvSpPr>
            <a:spLocks noGrp="1"/>
          </p:cNvSpPr>
          <p:nvPr>
            <p:ph type="title"/>
          </p:nvPr>
        </p:nvSpPr>
        <p:spPr/>
        <p:txBody>
          <a:bodyPr>
            <a:normAutofit/>
          </a:bodyPr>
          <a:lstStyle/>
          <a:p>
            <a:pPr algn="ctr"/>
            <a:r>
              <a:rPr lang="en-GB" sz="4800" b="1" dirty="0" err="1"/>
              <a:t>Rheoliad</a:t>
            </a:r>
            <a:r>
              <a:rPr lang="en-GB" sz="4800" b="1" dirty="0"/>
              <a:t> 36 </a:t>
            </a:r>
            <a:r>
              <a:rPr lang="en-GB" sz="4800" b="1" dirty="0" err="1"/>
              <a:t>Canllawiau</a:t>
            </a:r>
            <a:endParaRPr lang="en-GB" sz="4800" b="1" dirty="0"/>
          </a:p>
        </p:txBody>
      </p:sp>
      <p:sp>
        <p:nvSpPr>
          <p:cNvPr id="3" name="Content Placeholder 2">
            <a:extLst>
              <a:ext uri="{FF2B5EF4-FFF2-40B4-BE49-F238E27FC236}">
                <a16:creationId xmlns:a16="http://schemas.microsoft.com/office/drawing/2014/main" id="{B80F3EBB-F841-4E1D-97DD-1E825839A12E}"/>
              </a:ext>
            </a:extLst>
          </p:cNvPr>
          <p:cNvSpPr>
            <a:spLocks noGrp="1"/>
          </p:cNvSpPr>
          <p:nvPr>
            <p:ph idx="1"/>
          </p:nvPr>
        </p:nvSpPr>
        <p:spPr>
          <a:xfrm>
            <a:off x="273280" y="1412776"/>
            <a:ext cx="8611385" cy="3575934"/>
          </a:xfrm>
        </p:spPr>
        <p:txBody>
          <a:bodyPr>
            <a:noAutofit/>
          </a:bodyPr>
          <a:lstStyle/>
          <a:p>
            <a:r>
              <a:rPr lang="en-GB" sz="2400" dirty="0" err="1"/>
              <a:t>Bydd</a:t>
            </a:r>
            <a:r>
              <a:rPr lang="en-GB" sz="2400" dirty="0"/>
              <a:t> staff </a:t>
            </a:r>
            <a:r>
              <a:rPr lang="en-GB" sz="2400" dirty="0" err="1"/>
              <a:t>yn</a:t>
            </a:r>
            <a:r>
              <a:rPr lang="en-GB" sz="2400" dirty="0"/>
              <a:t> </a:t>
            </a:r>
            <a:r>
              <a:rPr lang="en-GB" sz="2400" dirty="0" err="1"/>
              <a:t>cael</a:t>
            </a:r>
            <a:r>
              <a:rPr lang="en-GB" sz="2400" dirty="0"/>
              <a:t> </a:t>
            </a:r>
            <a:r>
              <a:rPr lang="en-GB" sz="2400" dirty="0" err="1"/>
              <a:t>eu</a:t>
            </a:r>
            <a:r>
              <a:rPr lang="en-GB" sz="2400" dirty="0"/>
              <a:t> </a:t>
            </a:r>
            <a:r>
              <a:rPr lang="en-GB" sz="2400" dirty="0" err="1"/>
              <a:t>goruchwylio</a:t>
            </a:r>
            <a:r>
              <a:rPr lang="en-GB" sz="2400" dirty="0"/>
              <a:t> </a:t>
            </a:r>
            <a:r>
              <a:rPr lang="en-GB" sz="2400" dirty="0" err="1"/>
              <a:t>yn</a:t>
            </a:r>
            <a:r>
              <a:rPr lang="en-GB" sz="2400" dirty="0"/>
              <a:t> </a:t>
            </a:r>
            <a:r>
              <a:rPr lang="en-GB" sz="2400" dirty="0" err="1"/>
              <a:t>eu</a:t>
            </a:r>
            <a:r>
              <a:rPr lang="en-GB" sz="2400" dirty="0"/>
              <a:t> </a:t>
            </a:r>
            <a:r>
              <a:rPr lang="en-GB" sz="2400" dirty="0" err="1"/>
              <a:t>rôl</a:t>
            </a:r>
            <a:r>
              <a:rPr lang="en-GB" sz="2400" dirty="0"/>
              <a:t> </a:t>
            </a:r>
            <a:r>
              <a:rPr lang="en-GB" sz="2400" dirty="0" err="1"/>
              <a:t>i</a:t>
            </a:r>
            <a:r>
              <a:rPr lang="en-GB" sz="2400" dirty="0"/>
              <a:t> </a:t>
            </a:r>
            <a:r>
              <a:rPr lang="en-GB" sz="2400" dirty="0" err="1"/>
              <a:t>i’w</a:t>
            </a:r>
            <a:r>
              <a:rPr lang="en-GB" sz="2400" dirty="0"/>
              <a:t> </a:t>
            </a:r>
            <a:r>
              <a:rPr lang="en-GB" sz="2400" dirty="0" err="1"/>
              <a:t>helpu</a:t>
            </a:r>
            <a:r>
              <a:rPr lang="en-GB" sz="2400" dirty="0"/>
              <a:t> </a:t>
            </a:r>
            <a:r>
              <a:rPr lang="en-GB" sz="2400" dirty="0" err="1"/>
              <a:t>i</a:t>
            </a:r>
            <a:r>
              <a:rPr lang="en-GB" sz="2400" dirty="0"/>
              <a:t> </a:t>
            </a:r>
            <a:r>
              <a:rPr lang="en-GB" sz="2400" dirty="0" err="1"/>
              <a:t>bwyso</a:t>
            </a:r>
            <a:r>
              <a:rPr lang="en-GB" sz="2400" dirty="0"/>
              <a:t> a </a:t>
            </a:r>
            <a:r>
              <a:rPr lang="en-GB" sz="2400" dirty="0" err="1"/>
              <a:t>mesur</a:t>
            </a:r>
            <a:r>
              <a:rPr lang="en-GB" sz="2400" dirty="0"/>
              <a:t> </a:t>
            </a:r>
            <a:r>
              <a:rPr lang="en-GB" sz="2400" dirty="0" err="1"/>
              <a:t>eu</a:t>
            </a:r>
            <a:r>
              <a:rPr lang="en-GB" sz="2400" dirty="0"/>
              <a:t> </a:t>
            </a:r>
            <a:r>
              <a:rPr lang="en-GB" sz="2400" dirty="0" err="1"/>
              <a:t>hymarfer</a:t>
            </a:r>
            <a:r>
              <a:rPr lang="en-GB" sz="2400" dirty="0"/>
              <a:t> a </a:t>
            </a:r>
            <a:r>
              <a:rPr lang="en-GB" sz="2400" dirty="0" err="1"/>
              <a:t>sicrhau</a:t>
            </a:r>
            <a:r>
              <a:rPr lang="en-GB" sz="2400" dirty="0"/>
              <a:t> </a:t>
            </a:r>
            <a:r>
              <a:rPr lang="en-GB" sz="2400" dirty="0" err="1"/>
              <a:t>eu</a:t>
            </a:r>
            <a:r>
              <a:rPr lang="en-GB" sz="2400" dirty="0"/>
              <a:t> bod </a:t>
            </a:r>
            <a:r>
              <a:rPr lang="en-GB" sz="2400" dirty="0" err="1"/>
              <a:t>yn</a:t>
            </a:r>
            <a:r>
              <a:rPr lang="en-GB" sz="2400" dirty="0"/>
              <a:t> </a:t>
            </a:r>
            <a:r>
              <a:rPr lang="en-GB" sz="2400" dirty="0" err="1"/>
              <a:t>cynnal</a:t>
            </a:r>
            <a:r>
              <a:rPr lang="en-GB" sz="2400" dirty="0"/>
              <a:t> </a:t>
            </a:r>
            <a:r>
              <a:rPr lang="en-GB" sz="2400" dirty="0" err="1"/>
              <a:t>safon</a:t>
            </a:r>
            <a:r>
              <a:rPr lang="en-GB" sz="2400" dirty="0"/>
              <a:t> </a:t>
            </a:r>
            <a:r>
              <a:rPr lang="en-GB" sz="2400" dirty="0" err="1"/>
              <a:t>eu</a:t>
            </a:r>
            <a:r>
              <a:rPr lang="en-GB" sz="2400" dirty="0"/>
              <a:t> </a:t>
            </a:r>
            <a:r>
              <a:rPr lang="en-GB" sz="2400" dirty="0" err="1"/>
              <a:t>cymhwysedd</a:t>
            </a:r>
            <a:r>
              <a:rPr lang="en-GB" sz="2400" dirty="0"/>
              <a:t> </a:t>
            </a:r>
            <a:r>
              <a:rPr lang="en-GB" sz="2400" dirty="0" err="1"/>
              <a:t>proffesiynol</a:t>
            </a:r>
            <a:r>
              <a:rPr lang="en-GB" sz="2400" dirty="0"/>
              <a:t>. </a:t>
            </a:r>
            <a:r>
              <a:rPr lang="en-GB" sz="2400" dirty="0" err="1"/>
              <a:t>Bydd</a:t>
            </a:r>
            <a:r>
              <a:rPr lang="en-GB" sz="2400" dirty="0"/>
              <a:t> </a:t>
            </a:r>
            <a:r>
              <a:rPr lang="en-GB" sz="2400" dirty="0" err="1"/>
              <a:t>hyn</a:t>
            </a:r>
            <a:r>
              <a:rPr lang="en-GB" sz="2400" dirty="0"/>
              <a:t> </a:t>
            </a:r>
            <a:r>
              <a:rPr lang="en-GB" sz="2400" dirty="0" err="1"/>
              <a:t>yn</a:t>
            </a:r>
            <a:r>
              <a:rPr lang="en-GB" sz="2400" dirty="0"/>
              <a:t> </a:t>
            </a:r>
            <a:r>
              <a:rPr lang="en-GB" sz="2400" dirty="0" err="1"/>
              <a:t>cynnwys</a:t>
            </a:r>
            <a:r>
              <a:rPr lang="en-GB" sz="2400" dirty="0"/>
              <a:t> </a:t>
            </a:r>
            <a:r>
              <a:rPr lang="en-GB" sz="2400" dirty="0" err="1"/>
              <a:t>adborth</a:t>
            </a:r>
            <a:r>
              <a:rPr lang="en-GB" sz="2400" dirty="0"/>
              <a:t> am </a:t>
            </a:r>
            <a:r>
              <a:rPr lang="en-GB" sz="2400" dirty="0" err="1"/>
              <a:t>eu</a:t>
            </a:r>
            <a:r>
              <a:rPr lang="en-GB" sz="2400" dirty="0"/>
              <a:t> </a:t>
            </a:r>
            <a:r>
              <a:rPr lang="en-GB" sz="2400" dirty="0" err="1"/>
              <a:t>perfformiad</a:t>
            </a:r>
            <a:r>
              <a:rPr lang="en-GB" sz="2400" dirty="0"/>
              <a:t> </a:t>
            </a:r>
            <a:r>
              <a:rPr lang="en-GB" sz="2400" dirty="0" err="1"/>
              <a:t>gan</a:t>
            </a:r>
            <a:r>
              <a:rPr lang="en-GB" sz="2400" dirty="0"/>
              <a:t> </a:t>
            </a:r>
            <a:r>
              <a:rPr lang="en-GB" sz="2400" dirty="0" err="1"/>
              <a:t>unigolion</a:t>
            </a:r>
            <a:r>
              <a:rPr lang="en-GB" sz="2400" dirty="0"/>
              <a:t> </a:t>
            </a:r>
            <a:r>
              <a:rPr lang="en-GB" sz="2400" dirty="0" err="1"/>
              <a:t>sy'n</a:t>
            </a:r>
            <a:r>
              <a:rPr lang="en-GB" sz="2400" dirty="0"/>
              <a:t> </a:t>
            </a:r>
            <a:r>
              <a:rPr lang="en-GB" sz="2400" dirty="0" err="1"/>
              <a:t>defnyddio'r</a:t>
            </a:r>
            <a:r>
              <a:rPr lang="en-GB" sz="2400" dirty="0"/>
              <a:t> </a:t>
            </a:r>
            <a:r>
              <a:rPr lang="en-GB" sz="2400" dirty="0" err="1"/>
              <a:t>gwasanaeth</a:t>
            </a:r>
            <a:r>
              <a:rPr lang="en-GB" sz="2400" dirty="0"/>
              <a:t>.</a:t>
            </a:r>
          </a:p>
          <a:p>
            <a:r>
              <a:rPr lang="en-GB" sz="2400" dirty="0" err="1"/>
              <a:t>Bydd</a:t>
            </a:r>
            <a:r>
              <a:rPr lang="en-GB" sz="2400" dirty="0"/>
              <a:t> staff </a:t>
            </a:r>
            <a:r>
              <a:rPr lang="en-GB" sz="2400" dirty="0" err="1"/>
              <a:t>yn</a:t>
            </a:r>
            <a:r>
              <a:rPr lang="en-GB" sz="2400" dirty="0"/>
              <a:t> </a:t>
            </a:r>
            <a:r>
              <a:rPr lang="en-GB" sz="2400" dirty="0" err="1"/>
              <a:t>cyfarfod</a:t>
            </a:r>
            <a:r>
              <a:rPr lang="en-GB" sz="2400" dirty="0"/>
              <a:t> </a:t>
            </a:r>
            <a:r>
              <a:rPr lang="en-GB" sz="2400" dirty="0" err="1"/>
              <a:t>â'u</a:t>
            </a:r>
            <a:r>
              <a:rPr lang="en-GB" sz="2400" dirty="0"/>
              <a:t> </a:t>
            </a:r>
            <a:r>
              <a:rPr lang="en-GB" sz="2400" dirty="0" err="1"/>
              <a:t>rheolwr</a:t>
            </a:r>
            <a:r>
              <a:rPr lang="en-GB" sz="2400" dirty="0"/>
              <a:t> </a:t>
            </a:r>
            <a:r>
              <a:rPr lang="en-GB" sz="2400" dirty="0" err="1"/>
              <a:t>llinell</a:t>
            </a:r>
            <a:r>
              <a:rPr lang="en-GB" sz="2400" dirty="0"/>
              <a:t> neu </a:t>
            </a:r>
            <a:r>
              <a:rPr lang="en-GB" sz="2400" dirty="0" err="1"/>
              <a:t>swyddog</a:t>
            </a:r>
            <a:r>
              <a:rPr lang="en-GB" sz="2400" dirty="0"/>
              <a:t> </a:t>
            </a:r>
            <a:r>
              <a:rPr lang="en-GB" sz="2400" dirty="0" err="1"/>
              <a:t>cyfatebol</a:t>
            </a:r>
            <a:r>
              <a:rPr lang="en-GB" sz="2400" dirty="0"/>
              <a:t>, neu </a:t>
            </a:r>
            <a:r>
              <a:rPr lang="en-GB" sz="2400" dirty="0" err="1"/>
              <a:t>aelod</a:t>
            </a:r>
            <a:r>
              <a:rPr lang="en-GB" sz="2400" dirty="0"/>
              <a:t> </a:t>
            </a:r>
            <a:r>
              <a:rPr lang="en-GB" sz="2400" dirty="0" err="1"/>
              <a:t>uwch</a:t>
            </a:r>
            <a:r>
              <a:rPr lang="en-GB" sz="2400" dirty="0"/>
              <a:t> </a:t>
            </a:r>
            <a:r>
              <a:rPr lang="en-GB" sz="2400" dirty="0" err="1"/>
              <a:t>o’r</a:t>
            </a:r>
            <a:r>
              <a:rPr lang="en-GB" sz="2400" dirty="0"/>
              <a:t> staff, </a:t>
            </a:r>
            <a:r>
              <a:rPr lang="en-GB" sz="2400" dirty="0" err="1"/>
              <a:t>ar</a:t>
            </a:r>
            <a:r>
              <a:rPr lang="en-GB" sz="2400" dirty="0"/>
              <a:t> </a:t>
            </a:r>
            <a:r>
              <a:rPr lang="en-GB" sz="2400" dirty="0" err="1"/>
              <a:t>gyfer</a:t>
            </a:r>
            <a:r>
              <a:rPr lang="en-GB" sz="2400" dirty="0"/>
              <a:t> </a:t>
            </a:r>
            <a:r>
              <a:rPr lang="en-GB" sz="2400" dirty="0" err="1"/>
              <a:t>goruchwyliaeth</a:t>
            </a:r>
            <a:r>
              <a:rPr lang="en-GB" sz="2400" dirty="0"/>
              <a:t> un-</a:t>
            </a:r>
            <a:r>
              <a:rPr lang="en-GB" sz="2400" dirty="0" err="1"/>
              <a:t>i</a:t>
            </a:r>
            <a:r>
              <a:rPr lang="en-GB" sz="2400" dirty="0"/>
              <a:t>-un o </a:t>
            </a:r>
            <a:r>
              <a:rPr lang="en-GB" sz="2400" dirty="0" err="1"/>
              <a:t>leiaf</a:t>
            </a:r>
            <a:r>
              <a:rPr lang="en-GB" sz="2400" dirty="0"/>
              <a:t> bob </a:t>
            </a:r>
            <a:r>
              <a:rPr lang="en-GB" sz="2400" dirty="0" err="1"/>
              <a:t>chwarter</a:t>
            </a:r>
            <a:r>
              <a:rPr lang="en-GB" sz="2400" dirty="0"/>
              <a:t>.</a:t>
            </a:r>
          </a:p>
          <a:p>
            <a:r>
              <a:rPr lang="en-GB" sz="2400" dirty="0" err="1"/>
              <a:t>Bydd</a:t>
            </a:r>
            <a:r>
              <a:rPr lang="en-GB" sz="2400" dirty="0"/>
              <a:t> </a:t>
            </a:r>
            <a:r>
              <a:rPr lang="en-GB" sz="2400" dirty="0" err="1"/>
              <a:t>pob</a:t>
            </a:r>
            <a:r>
              <a:rPr lang="en-GB" sz="2400" dirty="0"/>
              <a:t> </a:t>
            </a:r>
            <a:r>
              <a:rPr lang="en-GB" sz="2400" dirty="0" err="1"/>
              <a:t>aelod</a:t>
            </a:r>
            <a:r>
              <a:rPr lang="en-GB" sz="2400" dirty="0"/>
              <a:t> o staff </a:t>
            </a:r>
            <a:r>
              <a:rPr lang="en-GB" sz="2400" dirty="0" err="1"/>
              <a:t>yn</a:t>
            </a:r>
            <a:r>
              <a:rPr lang="en-GB" sz="2400" dirty="0"/>
              <a:t> </a:t>
            </a:r>
            <a:r>
              <a:rPr lang="en-GB" sz="2400" dirty="0" err="1"/>
              <a:t>cael</a:t>
            </a:r>
            <a:r>
              <a:rPr lang="en-GB" sz="2400" dirty="0"/>
              <a:t> </a:t>
            </a:r>
            <a:r>
              <a:rPr lang="en-GB" sz="2400" dirty="0" err="1"/>
              <a:t>eu</a:t>
            </a:r>
            <a:r>
              <a:rPr lang="en-GB" sz="2400" dirty="0"/>
              <a:t> </a:t>
            </a:r>
            <a:r>
              <a:rPr lang="en-GB" sz="2400" dirty="0" err="1"/>
              <a:t>harfarnu</a:t>
            </a:r>
            <a:r>
              <a:rPr lang="en-GB" sz="2400" dirty="0"/>
              <a:t> bob </a:t>
            </a:r>
            <a:r>
              <a:rPr lang="en-GB" sz="2400" dirty="0" err="1"/>
              <a:t>blwyddyn</a:t>
            </a:r>
            <a:r>
              <a:rPr lang="en-GB" sz="2400" dirty="0"/>
              <a:t> a </a:t>
            </a:r>
            <a:r>
              <a:rPr lang="en-GB" sz="2400" dirty="0" err="1"/>
              <a:t>bydd</a:t>
            </a:r>
            <a:r>
              <a:rPr lang="en-GB" sz="2400" dirty="0"/>
              <a:t> </a:t>
            </a:r>
            <a:r>
              <a:rPr lang="en-GB" sz="2400" dirty="0" err="1"/>
              <a:t>hynny'n</a:t>
            </a:r>
            <a:r>
              <a:rPr lang="en-GB" sz="2400" dirty="0"/>
              <a:t> </a:t>
            </a:r>
            <a:r>
              <a:rPr lang="en-GB" sz="2400" dirty="0" err="1"/>
              <a:t>gyfle</a:t>
            </a:r>
            <a:r>
              <a:rPr lang="en-GB" sz="2400" dirty="0"/>
              <a:t> </a:t>
            </a:r>
            <a:r>
              <a:rPr lang="en-GB" sz="2400" dirty="0" err="1"/>
              <a:t>i</a:t>
            </a:r>
            <a:r>
              <a:rPr lang="en-GB" sz="2400" dirty="0"/>
              <a:t> </a:t>
            </a:r>
            <a:r>
              <a:rPr lang="en-GB" sz="2400" dirty="0" err="1"/>
              <a:t>roi</a:t>
            </a:r>
            <a:r>
              <a:rPr lang="en-GB" sz="2400" dirty="0"/>
              <a:t> </a:t>
            </a:r>
            <a:r>
              <a:rPr lang="en-GB" sz="2400" dirty="0" err="1"/>
              <a:t>adborth</a:t>
            </a:r>
            <a:r>
              <a:rPr lang="en-GB" sz="2400" dirty="0"/>
              <a:t> am </a:t>
            </a:r>
            <a:r>
              <a:rPr lang="en-GB" sz="2400" dirty="0" err="1"/>
              <a:t>eu</a:t>
            </a:r>
            <a:r>
              <a:rPr lang="en-GB" sz="2400" dirty="0"/>
              <a:t> </a:t>
            </a:r>
            <a:r>
              <a:rPr lang="en-GB" sz="2400" dirty="0" err="1"/>
              <a:t>perfformiad</a:t>
            </a:r>
            <a:r>
              <a:rPr lang="en-GB" sz="2400" dirty="0"/>
              <a:t> a nodi  </a:t>
            </a:r>
            <a:r>
              <a:rPr lang="en-GB" sz="2400" dirty="0" err="1"/>
              <a:t>meysydd</a:t>
            </a:r>
            <a:r>
              <a:rPr lang="en-GB" sz="2400" dirty="0"/>
              <a:t> </a:t>
            </a:r>
            <a:r>
              <a:rPr lang="en-GB" sz="2400" dirty="0" err="1"/>
              <a:t>lle</a:t>
            </a:r>
            <a:r>
              <a:rPr lang="en-GB" sz="2400" dirty="0"/>
              <a:t> </a:t>
            </a:r>
            <a:r>
              <a:rPr lang="en-GB" sz="2400" dirty="0" err="1"/>
              <a:t>bydd</a:t>
            </a:r>
            <a:r>
              <a:rPr lang="en-GB" sz="2400" dirty="0"/>
              <a:t> </a:t>
            </a:r>
            <a:r>
              <a:rPr lang="en-GB" sz="2400" dirty="0" err="1"/>
              <a:t>angen</a:t>
            </a:r>
            <a:r>
              <a:rPr lang="en-GB" sz="2400" dirty="0"/>
              <a:t> </a:t>
            </a:r>
            <a:r>
              <a:rPr lang="en-GB" sz="2400" dirty="0" err="1"/>
              <a:t>hyfforddiant</a:t>
            </a:r>
            <a:r>
              <a:rPr lang="en-GB" sz="2400" dirty="0"/>
              <a:t> a </a:t>
            </a:r>
            <a:r>
              <a:rPr lang="en-GB" sz="2400" dirty="0" err="1"/>
              <a:t>datblygu</a:t>
            </a:r>
            <a:r>
              <a:rPr lang="en-GB" sz="2400" dirty="0"/>
              <a:t> er </a:t>
            </a:r>
            <a:r>
              <a:rPr lang="en-GB" sz="2400" dirty="0" err="1"/>
              <a:t>mwyn</a:t>
            </a:r>
            <a:r>
              <a:rPr lang="en-GB" sz="2400" dirty="0"/>
              <a:t> </a:t>
            </a:r>
            <a:r>
              <a:rPr lang="en-GB" sz="2400" dirty="0" err="1"/>
              <a:t>eu</a:t>
            </a:r>
            <a:r>
              <a:rPr lang="en-GB" sz="2400" dirty="0"/>
              <a:t> </a:t>
            </a:r>
            <a:r>
              <a:rPr lang="en-GB" sz="2400" dirty="0" err="1"/>
              <a:t>cynorthwyo</a:t>
            </a:r>
            <a:r>
              <a:rPr lang="en-GB" sz="2400" dirty="0"/>
              <a:t> </a:t>
            </a:r>
            <a:r>
              <a:rPr lang="en-GB" sz="2400" dirty="0" err="1"/>
              <a:t>yn</a:t>
            </a:r>
            <a:r>
              <a:rPr lang="en-GB" sz="2400" dirty="0"/>
              <a:t> </a:t>
            </a:r>
            <a:r>
              <a:rPr lang="en-GB" sz="2400" dirty="0" err="1"/>
              <a:t>eu</a:t>
            </a:r>
            <a:r>
              <a:rPr lang="en-GB" sz="2400" dirty="0"/>
              <a:t> </a:t>
            </a:r>
            <a:r>
              <a:rPr lang="en-GB" sz="2400" dirty="0" err="1"/>
              <a:t>rôl</a:t>
            </a:r>
            <a:r>
              <a:rPr lang="en-GB" sz="2400" dirty="0"/>
              <a:t>.</a:t>
            </a:r>
          </a:p>
        </p:txBody>
      </p:sp>
    </p:spTree>
    <p:extLst>
      <p:ext uri="{BB962C8B-B14F-4D97-AF65-F5344CB8AC3E}">
        <p14:creationId xmlns:p14="http://schemas.microsoft.com/office/powerpoint/2010/main" val="2128934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F9C46-D6DB-43E6-848D-4E0B253BDD35}"/>
              </a:ext>
            </a:extLst>
          </p:cNvPr>
          <p:cNvSpPr>
            <a:spLocks noGrp="1"/>
          </p:cNvSpPr>
          <p:nvPr>
            <p:ph type="title"/>
          </p:nvPr>
        </p:nvSpPr>
        <p:spPr/>
        <p:txBody>
          <a:bodyPr>
            <a:normAutofit/>
          </a:bodyPr>
          <a:lstStyle/>
          <a:p>
            <a:pPr algn="ctr"/>
            <a:r>
              <a:rPr lang="en-GB" sz="4800" b="1" dirty="0">
                <a:solidFill>
                  <a:schemeClr val="accent1">
                    <a:lumMod val="75000"/>
                  </a:schemeClr>
                </a:solidFill>
              </a:rPr>
              <a:t>Section 36 Guidance</a:t>
            </a:r>
          </a:p>
        </p:txBody>
      </p:sp>
      <p:sp>
        <p:nvSpPr>
          <p:cNvPr id="3" name="Content Placeholder 2">
            <a:extLst>
              <a:ext uri="{FF2B5EF4-FFF2-40B4-BE49-F238E27FC236}">
                <a16:creationId xmlns:a16="http://schemas.microsoft.com/office/drawing/2014/main" id="{B2BAF2F2-5666-45C5-9DF3-319AAC2939DC}"/>
              </a:ext>
            </a:extLst>
          </p:cNvPr>
          <p:cNvSpPr>
            <a:spLocks noGrp="1"/>
          </p:cNvSpPr>
          <p:nvPr>
            <p:ph idx="1"/>
          </p:nvPr>
        </p:nvSpPr>
        <p:spPr/>
        <p:txBody>
          <a:bodyPr>
            <a:normAutofit lnSpcReduction="10000"/>
          </a:bodyPr>
          <a:lstStyle/>
          <a:p>
            <a:r>
              <a:rPr lang="en-GB" sz="2400" dirty="0">
                <a:solidFill>
                  <a:schemeClr val="accent1">
                    <a:lumMod val="75000"/>
                  </a:schemeClr>
                </a:solidFill>
              </a:rPr>
              <a:t>Staff receive supervision in their role to help them reflect on their practice and to make sure their professional competence is maintained. This includes feedback about their performance from individuals using the service.</a:t>
            </a:r>
          </a:p>
          <a:p>
            <a:r>
              <a:rPr lang="en-GB" sz="2400" dirty="0">
                <a:solidFill>
                  <a:schemeClr val="accent1">
                    <a:lumMod val="75000"/>
                  </a:schemeClr>
                </a:solidFill>
              </a:rPr>
              <a:t>Staff meet for one to one supervision with their line manager or equivalent officer, or a more senior member of staff, no less than quarterly. </a:t>
            </a:r>
          </a:p>
          <a:p>
            <a:r>
              <a:rPr lang="en-GB" sz="2400" dirty="0">
                <a:solidFill>
                  <a:schemeClr val="accent1">
                    <a:lumMod val="75000"/>
                  </a:schemeClr>
                </a:solidFill>
              </a:rPr>
              <a:t>All staff have an annual appraisal which provides feedback on their performance and identifies areas for training and development in order to support them in their role.</a:t>
            </a:r>
          </a:p>
        </p:txBody>
      </p:sp>
    </p:spTree>
    <p:extLst>
      <p:ext uri="{BB962C8B-B14F-4D97-AF65-F5344CB8AC3E}">
        <p14:creationId xmlns:p14="http://schemas.microsoft.com/office/powerpoint/2010/main" val="3266500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D3027-8C31-4E71-9C40-ECC966BE4E54}"/>
              </a:ext>
            </a:extLst>
          </p:cNvPr>
          <p:cNvSpPr>
            <a:spLocks noGrp="1"/>
          </p:cNvSpPr>
          <p:nvPr>
            <p:ph type="title"/>
          </p:nvPr>
        </p:nvSpPr>
        <p:spPr>
          <a:xfrm>
            <a:off x="-108519" y="365126"/>
            <a:ext cx="8988570" cy="1325563"/>
          </a:xfrm>
        </p:spPr>
        <p:txBody>
          <a:bodyPr>
            <a:noAutofit/>
          </a:bodyPr>
          <a:lstStyle/>
          <a:p>
            <a:pPr algn="ctr"/>
            <a:r>
              <a:rPr lang="en-GB" sz="4000" b="1" dirty="0" err="1"/>
              <a:t>Safonau</a:t>
            </a:r>
            <a:r>
              <a:rPr lang="en-GB" sz="4000" b="1" dirty="0"/>
              <a:t> </a:t>
            </a:r>
            <a:r>
              <a:rPr lang="en-GB" sz="4000" b="1" dirty="0" err="1"/>
              <a:t>Gofynnol</a:t>
            </a:r>
            <a:r>
              <a:rPr lang="en-GB" sz="4000" b="1" dirty="0"/>
              <a:t> </a:t>
            </a:r>
            <a:r>
              <a:rPr lang="en-GB" sz="4000" b="1" dirty="0" err="1"/>
              <a:t>Cenedlaethol</a:t>
            </a:r>
            <a:r>
              <a:rPr lang="en-GB" sz="4000" b="1" dirty="0"/>
              <a:t> (SGC) </a:t>
            </a:r>
            <a:br>
              <a:rPr lang="en-GB" sz="4000" dirty="0"/>
            </a:br>
            <a:r>
              <a:rPr lang="en-GB" sz="4000" b="1" dirty="0">
                <a:solidFill>
                  <a:schemeClr val="accent1">
                    <a:lumMod val="75000"/>
                  </a:schemeClr>
                </a:solidFill>
              </a:rPr>
              <a:t>National Minimum Standards (NMS)</a:t>
            </a:r>
          </a:p>
        </p:txBody>
      </p:sp>
      <p:sp>
        <p:nvSpPr>
          <p:cNvPr id="3" name="Content Placeholder 2">
            <a:extLst>
              <a:ext uri="{FF2B5EF4-FFF2-40B4-BE49-F238E27FC236}">
                <a16:creationId xmlns:a16="http://schemas.microsoft.com/office/drawing/2014/main" id="{F10B9DE3-190E-4280-BE1B-3F917F838AEF}"/>
              </a:ext>
            </a:extLst>
          </p:cNvPr>
          <p:cNvSpPr>
            <a:spLocks noGrp="1"/>
          </p:cNvSpPr>
          <p:nvPr>
            <p:ph idx="1"/>
          </p:nvPr>
        </p:nvSpPr>
        <p:spPr>
          <a:xfrm>
            <a:off x="251520" y="2060848"/>
            <a:ext cx="4375343" cy="3575934"/>
          </a:xfrm>
        </p:spPr>
        <p:txBody>
          <a:bodyPr>
            <a:normAutofit lnSpcReduction="10000"/>
          </a:bodyPr>
          <a:lstStyle/>
          <a:p>
            <a:r>
              <a:rPr lang="en-GB" sz="2400" dirty="0"/>
              <a:t>13.11(GD) bod </a:t>
            </a:r>
            <a:r>
              <a:rPr lang="en-GB" sz="2400" dirty="0" err="1"/>
              <a:t>yr</a:t>
            </a:r>
            <a:r>
              <a:rPr lang="en-GB" sz="2400" dirty="0"/>
              <a:t> </a:t>
            </a:r>
            <a:r>
              <a:rPr lang="en-GB" sz="2400" dirty="0" err="1"/>
              <a:t>holl</a:t>
            </a:r>
            <a:r>
              <a:rPr lang="en-GB" sz="2400" dirty="0"/>
              <a:t> staff </a:t>
            </a:r>
            <a:r>
              <a:rPr lang="en-GB" sz="2400" dirty="0" err="1"/>
              <a:t>cyflogedig</a:t>
            </a:r>
            <a:r>
              <a:rPr lang="en-GB" sz="2400" dirty="0"/>
              <a:t> </a:t>
            </a:r>
            <a:r>
              <a:rPr lang="en-GB" sz="2400" dirty="0" err="1"/>
              <a:t>yn</a:t>
            </a:r>
            <a:r>
              <a:rPr lang="en-GB" sz="2400" dirty="0"/>
              <a:t> </a:t>
            </a:r>
            <a:r>
              <a:rPr lang="en-GB" sz="2400" dirty="0" err="1"/>
              <a:t>derbyn</a:t>
            </a:r>
            <a:r>
              <a:rPr lang="en-GB" sz="2400" dirty="0"/>
              <a:t> </a:t>
            </a:r>
            <a:r>
              <a:rPr lang="en-GB" sz="2400" dirty="0" err="1"/>
              <a:t>goruchwyliaeth</a:t>
            </a:r>
            <a:r>
              <a:rPr lang="en-GB" sz="2400" dirty="0"/>
              <a:t> un-</a:t>
            </a:r>
            <a:r>
              <a:rPr lang="en-GB" sz="2400" dirty="0" err="1"/>
              <a:t>i</a:t>
            </a:r>
            <a:r>
              <a:rPr lang="en-GB" sz="2400" dirty="0"/>
              <a:t>-un </a:t>
            </a:r>
            <a:r>
              <a:rPr lang="en-GB" sz="2400" dirty="0" err="1"/>
              <a:t>yn</a:t>
            </a:r>
            <a:r>
              <a:rPr lang="en-GB" sz="2400" dirty="0"/>
              <a:t> </a:t>
            </a:r>
            <a:r>
              <a:rPr lang="en-GB" sz="2400" dirty="0" err="1"/>
              <a:t>rheolaidd</a:t>
            </a:r>
            <a:r>
              <a:rPr lang="en-GB" sz="2400" dirty="0"/>
              <a:t> </a:t>
            </a:r>
            <a:r>
              <a:rPr lang="en-GB" sz="2400" dirty="0" err="1"/>
              <a:t>sy'n</a:t>
            </a:r>
            <a:r>
              <a:rPr lang="en-GB" sz="2400" dirty="0"/>
              <a:t> </a:t>
            </a:r>
            <a:r>
              <a:rPr lang="en-GB" sz="2400" dirty="0" err="1"/>
              <a:t>eu</a:t>
            </a:r>
            <a:r>
              <a:rPr lang="en-GB" sz="2400" dirty="0"/>
              <a:t> </a:t>
            </a:r>
            <a:r>
              <a:rPr lang="en-GB" sz="2400" dirty="0" err="1"/>
              <a:t>hannog</a:t>
            </a:r>
            <a:r>
              <a:rPr lang="en-GB" sz="2400" dirty="0"/>
              <a:t> </a:t>
            </a:r>
            <a:r>
              <a:rPr lang="en-GB" sz="2400" dirty="0" err="1"/>
              <a:t>i</a:t>
            </a:r>
            <a:r>
              <a:rPr lang="en-GB" sz="2400" dirty="0"/>
              <a:t> </a:t>
            </a:r>
            <a:r>
              <a:rPr lang="en-GB" sz="2400" dirty="0" err="1"/>
              <a:t>feddwl</a:t>
            </a:r>
            <a:r>
              <a:rPr lang="en-GB" sz="2400" dirty="0"/>
              <a:t> am </a:t>
            </a:r>
            <a:r>
              <a:rPr lang="en-GB" sz="2400" dirty="0" err="1"/>
              <a:t>ansawdd</a:t>
            </a:r>
            <a:r>
              <a:rPr lang="en-GB" sz="2400" dirty="0"/>
              <a:t> </a:t>
            </a:r>
            <a:r>
              <a:rPr lang="en-GB" sz="2400" dirty="0" err="1"/>
              <a:t>eu</a:t>
            </a:r>
            <a:r>
              <a:rPr lang="en-GB" sz="2400" dirty="0"/>
              <a:t> </a:t>
            </a:r>
            <a:r>
              <a:rPr lang="en-GB" sz="2400" dirty="0" err="1"/>
              <a:t>dulliau</a:t>
            </a:r>
            <a:r>
              <a:rPr lang="en-GB" sz="2400" dirty="0"/>
              <a:t> </a:t>
            </a:r>
            <a:r>
              <a:rPr lang="en-GB" sz="2400" dirty="0" err="1"/>
              <a:t>ymarfer</a:t>
            </a:r>
            <a:r>
              <a:rPr lang="en-GB" sz="2400" dirty="0"/>
              <a:t> a </a:t>
            </a:r>
            <a:r>
              <a:rPr lang="en-GB" sz="2400" dirty="0" err="1"/>
              <a:t>chodi</a:t>
            </a:r>
            <a:r>
              <a:rPr lang="en-GB" sz="2400" dirty="0"/>
              <a:t> </a:t>
            </a:r>
            <a:r>
              <a:rPr lang="en-GB" sz="2400" dirty="0" err="1"/>
              <a:t>unrhyw</a:t>
            </a:r>
            <a:r>
              <a:rPr lang="en-GB" sz="2400" dirty="0"/>
              <a:t> </a:t>
            </a:r>
            <a:r>
              <a:rPr lang="en-GB" sz="2400" dirty="0" err="1"/>
              <a:t>bryderon</a:t>
            </a:r>
            <a:r>
              <a:rPr lang="en-GB" sz="2400" dirty="0"/>
              <a:t> </a:t>
            </a:r>
            <a:r>
              <a:rPr lang="en-GB" sz="2400" dirty="0" err="1"/>
              <a:t>ynghylch</a:t>
            </a:r>
            <a:r>
              <a:rPr lang="en-GB" sz="2400" dirty="0"/>
              <a:t> </a:t>
            </a:r>
            <a:r>
              <a:rPr lang="en-GB" sz="2400" dirty="0" err="1"/>
              <a:t>materion</a:t>
            </a:r>
            <a:r>
              <a:rPr lang="en-GB" sz="2400" dirty="0"/>
              <a:t> </a:t>
            </a:r>
            <a:r>
              <a:rPr lang="en-GB" sz="2400" dirty="0" err="1"/>
              <a:t>amddiffyn</a:t>
            </a:r>
            <a:r>
              <a:rPr lang="en-GB" sz="2400" dirty="0"/>
              <a:t> plant. </a:t>
            </a:r>
            <a:r>
              <a:rPr lang="en-GB" sz="2400" dirty="0" err="1"/>
              <a:t>Rhaid</a:t>
            </a:r>
            <a:r>
              <a:rPr lang="en-GB" sz="2400" dirty="0"/>
              <a:t> </a:t>
            </a:r>
            <a:r>
              <a:rPr lang="en-GB" sz="2400" dirty="0" err="1"/>
              <a:t>sicrhau</a:t>
            </a:r>
            <a:r>
              <a:rPr lang="en-GB" sz="2400" dirty="0"/>
              <a:t> </a:t>
            </a:r>
            <a:r>
              <a:rPr lang="en-GB" sz="2400" dirty="0" err="1"/>
              <a:t>eu</a:t>
            </a:r>
            <a:r>
              <a:rPr lang="en-GB" sz="2400" dirty="0"/>
              <a:t> bod </a:t>
            </a:r>
            <a:r>
              <a:rPr lang="en-GB" sz="2400" dirty="0" err="1"/>
              <a:t>yn</a:t>
            </a:r>
            <a:r>
              <a:rPr lang="en-GB" sz="2400" dirty="0"/>
              <a:t> </a:t>
            </a:r>
            <a:r>
              <a:rPr lang="en-GB" sz="2400" dirty="0" err="1"/>
              <a:t>cael</a:t>
            </a:r>
            <a:r>
              <a:rPr lang="en-GB" sz="2400" dirty="0"/>
              <a:t> </a:t>
            </a:r>
            <a:r>
              <a:rPr lang="en-GB" sz="2400" dirty="0" err="1"/>
              <a:t>eu</a:t>
            </a:r>
            <a:r>
              <a:rPr lang="en-GB" sz="2400" dirty="0"/>
              <a:t> </a:t>
            </a:r>
            <a:r>
              <a:rPr lang="en-GB" sz="2400" dirty="0" err="1"/>
              <a:t>harfarnu'n</a:t>
            </a:r>
            <a:r>
              <a:rPr lang="en-GB" sz="2400" dirty="0"/>
              <a:t> </a:t>
            </a:r>
            <a:r>
              <a:rPr lang="en-GB" sz="2400" dirty="0" err="1"/>
              <a:t>ffurfiol</a:t>
            </a:r>
            <a:r>
              <a:rPr lang="en-GB" sz="2400" dirty="0"/>
              <a:t> o </a:t>
            </a:r>
            <a:r>
              <a:rPr lang="en-GB" sz="2400" dirty="0" err="1"/>
              <a:t>leiaf</a:t>
            </a:r>
            <a:r>
              <a:rPr lang="en-GB" sz="2400" dirty="0"/>
              <a:t> </a:t>
            </a:r>
            <a:r>
              <a:rPr lang="en-GB" sz="2400" dirty="0" err="1"/>
              <a:t>unwaith</a:t>
            </a:r>
            <a:r>
              <a:rPr lang="en-GB" sz="2400" dirty="0"/>
              <a:t> y </a:t>
            </a:r>
            <a:r>
              <a:rPr lang="en-GB" sz="2400" dirty="0" err="1"/>
              <a:t>flwyddyn</a:t>
            </a:r>
            <a:r>
              <a:rPr lang="en-GB" sz="2400" dirty="0"/>
              <a:t> </a:t>
            </a:r>
            <a:r>
              <a:rPr lang="en-GB" sz="2400" dirty="0" err="1"/>
              <a:t>hefyd</a:t>
            </a:r>
            <a:r>
              <a:rPr lang="en-GB" sz="2400" dirty="0"/>
              <a:t>;</a:t>
            </a:r>
          </a:p>
        </p:txBody>
      </p:sp>
      <p:sp>
        <p:nvSpPr>
          <p:cNvPr id="4" name="Content Placeholder 3">
            <a:extLst>
              <a:ext uri="{FF2B5EF4-FFF2-40B4-BE49-F238E27FC236}">
                <a16:creationId xmlns:a16="http://schemas.microsoft.com/office/drawing/2014/main" id="{37DF9C8B-970E-4703-9B81-9CBEE0C9EFE4}"/>
              </a:ext>
            </a:extLst>
          </p:cNvPr>
          <p:cNvSpPr>
            <a:spLocks noGrp="1"/>
          </p:cNvSpPr>
          <p:nvPr>
            <p:ph sz="half" idx="4294967295"/>
          </p:nvPr>
        </p:nvSpPr>
        <p:spPr>
          <a:xfrm>
            <a:off x="4788024" y="2060848"/>
            <a:ext cx="4248150" cy="4351337"/>
          </a:xfrm>
        </p:spPr>
        <p:txBody>
          <a:bodyPr>
            <a:normAutofit/>
          </a:bodyPr>
          <a:lstStyle/>
          <a:p>
            <a:r>
              <a:rPr lang="en-GB" sz="2400" dirty="0">
                <a:solidFill>
                  <a:schemeClr val="accent1">
                    <a:lumMod val="75000"/>
                  </a:schemeClr>
                </a:solidFill>
              </a:rPr>
              <a:t>13.11(DC) all paid staff receive regular one-to-one supervision which encourages them to think about the quality of their practice and raise any safeguarding concerns. They also receive formal appraisal at least once a year;</a:t>
            </a:r>
          </a:p>
        </p:txBody>
      </p:sp>
    </p:spTree>
    <p:extLst>
      <p:ext uri="{BB962C8B-B14F-4D97-AF65-F5344CB8AC3E}">
        <p14:creationId xmlns:p14="http://schemas.microsoft.com/office/powerpoint/2010/main" val="1106947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77E3D-87E3-40BC-AC4C-91FA0C3504AB}"/>
              </a:ext>
            </a:extLst>
          </p:cNvPr>
          <p:cNvSpPr>
            <a:spLocks noGrp="1"/>
          </p:cNvSpPr>
          <p:nvPr>
            <p:ph type="title"/>
          </p:nvPr>
        </p:nvSpPr>
        <p:spPr>
          <a:xfrm>
            <a:off x="179512" y="27518"/>
            <a:ext cx="8611385" cy="1325563"/>
          </a:xfrm>
        </p:spPr>
        <p:txBody>
          <a:bodyPr>
            <a:normAutofit/>
          </a:bodyPr>
          <a:lstStyle/>
          <a:p>
            <a:pPr algn="ctr"/>
            <a:r>
              <a:rPr lang="cy-GB" sz="4400" b="1" dirty="0">
                <a:effectLst/>
                <a:latin typeface="Arial" panose="020B0604020202020204" pitchFamily="34" charset="0"/>
                <a:ea typeface="Calibri" panose="020F0502020204030204" pitchFamily="34" charset="0"/>
                <a:cs typeface="Times New Roman" panose="02020603050405020304" pitchFamily="18" charset="0"/>
              </a:rPr>
              <a:t>Polisi goruchwylio </a:t>
            </a:r>
            <a:br>
              <a:rPr lang="cy-GB" sz="4400" b="1" dirty="0">
                <a:effectLst/>
                <a:latin typeface="Arial" panose="020B0604020202020204" pitchFamily="34" charset="0"/>
                <a:ea typeface="Calibri" panose="020F0502020204030204" pitchFamily="34" charset="0"/>
                <a:cs typeface="Times New Roman" panose="02020603050405020304" pitchFamily="18" charset="0"/>
              </a:rPr>
            </a:br>
            <a:r>
              <a:rPr lang="en-GB" sz="4400" b="1" dirty="0">
                <a:solidFill>
                  <a:schemeClr val="accent1">
                    <a:lumMod val="75000"/>
                  </a:schemeClr>
                </a:solidFill>
                <a:effectLst/>
                <a:latin typeface="Arial" panose="020B0604020202020204" pitchFamily="34" charset="0"/>
                <a:ea typeface="Calibri" panose="020F0502020204030204" pitchFamily="34" charset="0"/>
              </a:rPr>
              <a:t>Supervision policy </a:t>
            </a:r>
            <a:endParaRPr lang="en-GB" b="1" dirty="0">
              <a:solidFill>
                <a:schemeClr val="accent1">
                  <a:lumMod val="75000"/>
                </a:schemeClr>
              </a:solidFill>
            </a:endParaRPr>
          </a:p>
        </p:txBody>
      </p:sp>
      <p:sp>
        <p:nvSpPr>
          <p:cNvPr id="3" name="Content Placeholder 2">
            <a:extLst>
              <a:ext uri="{FF2B5EF4-FFF2-40B4-BE49-F238E27FC236}">
                <a16:creationId xmlns:a16="http://schemas.microsoft.com/office/drawing/2014/main" id="{CAF06453-869A-4D02-A7A7-39A9CC0A0D1D}"/>
              </a:ext>
            </a:extLst>
          </p:cNvPr>
          <p:cNvSpPr>
            <a:spLocks noGrp="1"/>
          </p:cNvSpPr>
          <p:nvPr>
            <p:ph idx="1"/>
          </p:nvPr>
        </p:nvSpPr>
        <p:spPr>
          <a:xfrm>
            <a:off x="107505" y="1724728"/>
            <a:ext cx="4896544" cy="3575934"/>
          </a:xfrm>
        </p:spPr>
        <p:txBody>
          <a:bodyPr>
            <a:normAutofit fontScale="92500" lnSpcReduction="10000"/>
          </a:bodyPr>
          <a:lstStyle/>
          <a:p>
            <a:pPr marL="342900" lvl="0" indent="-342900">
              <a:buFont typeface="+mj-lt"/>
              <a:buAutoNum type="arabicPeriod"/>
            </a:pPr>
            <a:r>
              <a:rPr lang="cy-GB" sz="2400" b="1" dirty="0">
                <a:solidFill>
                  <a:srgbClr val="000000"/>
                </a:solidFill>
                <a:effectLst/>
                <a:latin typeface="Arial" panose="020B0604020202020204" pitchFamily="34" charset="0"/>
              </a:rPr>
              <a:t>Diben </a:t>
            </a:r>
            <a:r>
              <a:rPr lang="en-GB" sz="2400" dirty="0">
                <a:solidFill>
                  <a:srgbClr val="000000"/>
                </a:solidFill>
                <a:effectLst/>
                <a:latin typeface="Arial" panose="020B0604020202020204" pitchFamily="34" charset="0"/>
                <a:ea typeface="Calibri" panose="020F0502020204030204" pitchFamily="34" charset="0"/>
                <a:cs typeface="Frutiger 45 Light"/>
              </a:rPr>
              <a:t> </a:t>
            </a:r>
            <a:endParaRPr lang="en-GB" sz="2400" dirty="0">
              <a:solidFill>
                <a:srgbClr val="000000"/>
              </a:solidFill>
              <a:effectLst/>
              <a:latin typeface="Frutiger 45 Light"/>
              <a:ea typeface="Calibri" panose="020F0502020204030204" pitchFamily="34" charset="0"/>
              <a:cs typeface="Frutiger 45 Light"/>
            </a:endParaRPr>
          </a:p>
          <a:p>
            <a:pPr marL="0" indent="0">
              <a:buNone/>
            </a:pPr>
            <a:r>
              <a:rPr lang="cy-GB" sz="2400" dirty="0">
                <a:solidFill>
                  <a:srgbClr val="000000"/>
                </a:solidFill>
                <a:effectLst/>
                <a:latin typeface="Arial" panose="020B0604020202020204" pitchFamily="34" charset="0"/>
                <a:ea typeface="Calibri" panose="020F0502020204030204" pitchFamily="34" charset="0"/>
                <a:cs typeface="Frutiger 45 Light"/>
              </a:rPr>
              <a:t>Bydd y polisi hwn yn darparu canllaw ar gyfer goruchwyliaeth un-i-un o'r holl staff, waeth a ydynt yn weithwyr dros dro (gan gynnwys staff asiantaeth) neu'n weithwyr parhaol (yn llawn amser neu'n rhan-amser). Mae'r polisi hwn yn nodi sut y gall staff ddisgwyl cael eu goruchwylio, ac mae'n nodi prif nodweddion goruchwyliaeth effeithiol ar gyfer goruchwylwyr.</a:t>
            </a:r>
            <a:endParaRPr lang="en-GB" sz="2400" dirty="0">
              <a:solidFill>
                <a:srgbClr val="000000"/>
              </a:solidFill>
              <a:effectLst/>
              <a:latin typeface="Frutiger 45 Light"/>
              <a:ea typeface="Calibri" panose="020F0502020204030204" pitchFamily="34" charset="0"/>
              <a:cs typeface="Frutiger 45 Light"/>
            </a:endParaRPr>
          </a:p>
          <a:p>
            <a:endParaRPr lang="en-GB" dirty="0"/>
          </a:p>
        </p:txBody>
      </p:sp>
      <p:sp>
        <p:nvSpPr>
          <p:cNvPr id="4" name="Content Placeholder 3">
            <a:extLst>
              <a:ext uri="{FF2B5EF4-FFF2-40B4-BE49-F238E27FC236}">
                <a16:creationId xmlns:a16="http://schemas.microsoft.com/office/drawing/2014/main" id="{FADF0E65-8E1E-4FB0-B094-B36A605C1CCB}"/>
              </a:ext>
            </a:extLst>
          </p:cNvPr>
          <p:cNvSpPr>
            <a:spLocks noGrp="1"/>
          </p:cNvSpPr>
          <p:nvPr>
            <p:ph sz="half" idx="4294967295"/>
          </p:nvPr>
        </p:nvSpPr>
        <p:spPr>
          <a:xfrm>
            <a:off x="4891608" y="1628800"/>
            <a:ext cx="4283968" cy="4351337"/>
          </a:xfrm>
        </p:spPr>
        <p:txBody>
          <a:bodyPr>
            <a:normAutofit/>
          </a:bodyPr>
          <a:lstStyle/>
          <a:p>
            <a:pPr marL="342900" lvl="0" indent="-342900">
              <a:buFont typeface="+mj-lt"/>
              <a:buAutoNum type="arabicPeriod"/>
            </a:pPr>
            <a:r>
              <a:rPr lang="en-GB" sz="2200" b="1" dirty="0">
                <a:solidFill>
                  <a:schemeClr val="accent1">
                    <a:lumMod val="75000"/>
                  </a:schemeClr>
                </a:solidFill>
                <a:effectLst/>
                <a:latin typeface="Arial" panose="020B0604020202020204" pitchFamily="34" charset="0"/>
              </a:rPr>
              <a:t>Purpose </a:t>
            </a:r>
          </a:p>
          <a:p>
            <a:pPr marL="0" indent="0">
              <a:buNone/>
            </a:pPr>
            <a:r>
              <a:rPr lang="en-GB" sz="2200" dirty="0">
                <a:solidFill>
                  <a:schemeClr val="accent1">
                    <a:lumMod val="75000"/>
                  </a:schemeClr>
                </a:solidFill>
                <a:effectLst/>
                <a:latin typeface="Arial" panose="020B0604020202020204" pitchFamily="34" charset="0"/>
                <a:ea typeface="Calibri" panose="020F0502020204030204" pitchFamily="34" charset="0"/>
                <a:cs typeface="Frutiger 45 Light"/>
              </a:rPr>
              <a:t>This policy will provide a guide for the one-to-one supervision of all staff whether on a temporary (including agency staff), permanent, full-time or part-time basis. This policy sets out how staff can expect to be supervised and provides supervisors with the main points of effective supervision.</a:t>
            </a:r>
            <a:endParaRPr lang="en-GB" sz="2200" dirty="0">
              <a:solidFill>
                <a:schemeClr val="accent1">
                  <a:lumMod val="75000"/>
                </a:schemeClr>
              </a:solidFill>
              <a:effectLst/>
              <a:latin typeface="Frutiger 45 Light"/>
              <a:ea typeface="Calibri" panose="020F0502020204030204" pitchFamily="34" charset="0"/>
              <a:cs typeface="Frutiger 45 Light"/>
            </a:endParaRPr>
          </a:p>
          <a:p>
            <a:pPr marL="0" indent="0">
              <a:buNone/>
            </a:pPr>
            <a:endParaRPr lang="en-GB" sz="1800" dirty="0">
              <a:solidFill>
                <a:srgbClr val="000000"/>
              </a:solidFill>
              <a:effectLst/>
              <a:latin typeface="Frutiger 45 Light"/>
              <a:ea typeface="Calibri" panose="020F0502020204030204" pitchFamily="34" charset="0"/>
              <a:cs typeface="Frutiger 45 Light"/>
            </a:endParaRPr>
          </a:p>
        </p:txBody>
      </p:sp>
    </p:spTree>
    <p:extLst>
      <p:ext uri="{BB962C8B-B14F-4D97-AF65-F5344CB8AC3E}">
        <p14:creationId xmlns:p14="http://schemas.microsoft.com/office/powerpoint/2010/main" val="846734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2A62B-0D30-498B-A851-0DF5BB93D8EB}"/>
              </a:ext>
            </a:extLst>
          </p:cNvPr>
          <p:cNvSpPr>
            <a:spLocks noGrp="1"/>
          </p:cNvSpPr>
          <p:nvPr>
            <p:ph type="title"/>
          </p:nvPr>
        </p:nvSpPr>
        <p:spPr>
          <a:xfrm>
            <a:off x="266307" y="0"/>
            <a:ext cx="8611385" cy="1325563"/>
          </a:xfrm>
        </p:spPr>
        <p:txBody>
          <a:bodyPr>
            <a:normAutofit/>
          </a:bodyPr>
          <a:lstStyle/>
          <a:p>
            <a:pPr algn="ctr"/>
            <a:r>
              <a:rPr lang="cy-GB" sz="4400" b="1" dirty="0">
                <a:effectLst/>
                <a:latin typeface="Arial" panose="020B0604020202020204" pitchFamily="34" charset="0"/>
                <a:ea typeface="Calibri" panose="020F0502020204030204" pitchFamily="34" charset="0"/>
                <a:cs typeface="Times New Roman" panose="02020603050405020304" pitchFamily="18" charset="0"/>
              </a:rPr>
              <a:t>Polisi goruchwylio </a:t>
            </a:r>
            <a:br>
              <a:rPr lang="cy-GB" sz="4400" b="1" dirty="0">
                <a:effectLst/>
                <a:latin typeface="Arial" panose="020B0604020202020204" pitchFamily="34" charset="0"/>
                <a:ea typeface="Calibri" panose="020F0502020204030204" pitchFamily="34" charset="0"/>
                <a:cs typeface="Times New Roman" panose="02020603050405020304" pitchFamily="18" charset="0"/>
              </a:rPr>
            </a:br>
            <a:r>
              <a:rPr lang="en-GB" sz="4400" b="1" dirty="0">
                <a:solidFill>
                  <a:schemeClr val="accent1">
                    <a:lumMod val="75000"/>
                  </a:schemeClr>
                </a:solidFill>
                <a:effectLst/>
                <a:latin typeface="Arial" panose="020B0604020202020204" pitchFamily="34" charset="0"/>
                <a:ea typeface="Calibri" panose="020F0502020204030204" pitchFamily="34" charset="0"/>
              </a:rPr>
              <a:t>Supervision policy </a:t>
            </a:r>
            <a:endParaRPr lang="en-GB" b="1" dirty="0">
              <a:solidFill>
                <a:schemeClr val="accent1">
                  <a:lumMod val="75000"/>
                </a:schemeClr>
              </a:solidFill>
            </a:endParaRPr>
          </a:p>
        </p:txBody>
      </p:sp>
      <p:sp>
        <p:nvSpPr>
          <p:cNvPr id="3" name="Content Placeholder 2">
            <a:extLst>
              <a:ext uri="{FF2B5EF4-FFF2-40B4-BE49-F238E27FC236}">
                <a16:creationId xmlns:a16="http://schemas.microsoft.com/office/drawing/2014/main" id="{27A2C171-671E-44DB-89DB-BB016894E0B3}"/>
              </a:ext>
            </a:extLst>
          </p:cNvPr>
          <p:cNvSpPr>
            <a:spLocks noGrp="1"/>
          </p:cNvSpPr>
          <p:nvPr>
            <p:ph idx="1"/>
          </p:nvPr>
        </p:nvSpPr>
        <p:spPr>
          <a:xfrm>
            <a:off x="157539" y="1581472"/>
            <a:ext cx="4414460" cy="4214361"/>
          </a:xfrm>
        </p:spPr>
        <p:txBody>
          <a:bodyPr>
            <a:normAutofit fontScale="62500" lnSpcReduction="20000"/>
          </a:bodyPr>
          <a:lstStyle/>
          <a:p>
            <a:pPr marL="342900" lvl="0" indent="-342900">
              <a:buFont typeface="+mj-lt"/>
              <a:buAutoNum type="arabicPeriod"/>
            </a:pPr>
            <a:r>
              <a:rPr lang="cy-GB" sz="2900" b="1" dirty="0">
                <a:solidFill>
                  <a:srgbClr val="000000"/>
                </a:solidFill>
                <a:effectLst/>
                <a:latin typeface="Arial" panose="020B0604020202020204" pitchFamily="34" charset="0"/>
              </a:rPr>
              <a:t>Nodau goruchwylio </a:t>
            </a:r>
            <a:r>
              <a:rPr lang="en-GB" sz="2900" b="1" dirty="0">
                <a:solidFill>
                  <a:srgbClr val="000000"/>
                </a:solidFill>
                <a:effectLst/>
                <a:latin typeface="Arial" panose="020B0604020202020204" pitchFamily="34" charset="0"/>
                <a:ea typeface="Calibri" panose="020F0502020204030204" pitchFamily="34" charset="0"/>
                <a:cs typeface="Frutiger 45 Light"/>
              </a:rPr>
              <a:t> </a:t>
            </a:r>
            <a:endParaRPr lang="en-GB" sz="2900" dirty="0">
              <a:solidFill>
                <a:srgbClr val="000000"/>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cy-GB" sz="2900" dirty="0">
                <a:solidFill>
                  <a:srgbClr val="000000"/>
                </a:solidFill>
                <a:effectLst/>
                <a:latin typeface="Arial" panose="020B0604020202020204" pitchFamily="34" charset="0"/>
                <a:ea typeface="Calibri" panose="020F0502020204030204" pitchFamily="34" charset="0"/>
                <a:cs typeface="Frutiger 45 Light"/>
              </a:rPr>
              <a:t>yn sicrhau bod staff yn gwybod beth a ddisgwylir ganddynt </a:t>
            </a:r>
            <a:endParaRPr lang="en-GB" sz="2900" dirty="0">
              <a:solidFill>
                <a:srgbClr val="000000"/>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cy-GB" sz="2900" dirty="0">
                <a:solidFill>
                  <a:srgbClr val="000000"/>
                </a:solidFill>
                <a:effectLst/>
                <a:latin typeface="Arial" panose="020B0604020202020204" pitchFamily="34" charset="0"/>
                <a:ea typeface="Calibri" panose="020F0502020204030204" pitchFamily="34" charset="0"/>
                <a:cs typeface="Frutiger 45 Light"/>
              </a:rPr>
              <a:t>yn sicrhau bod staff yn cyfrannu at ganlyniadau'r sefydliad trwy gyflawni eu dyletswyddau yn effeithiol ac yn effeithlon </a:t>
            </a:r>
            <a:endParaRPr lang="en-GB" sz="2900" dirty="0">
              <a:solidFill>
                <a:srgbClr val="000000"/>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cy-GB" sz="2900" dirty="0">
                <a:solidFill>
                  <a:srgbClr val="000000"/>
                </a:solidFill>
                <a:effectLst/>
                <a:latin typeface="Arial" panose="020B0604020202020204" pitchFamily="34" charset="0"/>
                <a:ea typeface="Calibri" panose="020F0502020204030204" pitchFamily="34" charset="0"/>
                <a:cs typeface="Frutiger 45 Light"/>
              </a:rPr>
              <a:t>yn sicrhau arfer da, gan herio ac yn rheoli arfer gwael </a:t>
            </a:r>
            <a:endParaRPr lang="en-GB" sz="2900" dirty="0">
              <a:solidFill>
                <a:srgbClr val="000000"/>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cy-GB" sz="2900" dirty="0">
                <a:solidFill>
                  <a:srgbClr val="000000"/>
                </a:solidFill>
                <a:effectLst/>
                <a:latin typeface="Arial" panose="020B0604020202020204" pitchFamily="34" charset="0"/>
                <a:ea typeface="Calibri" panose="020F0502020204030204" pitchFamily="34" charset="0"/>
                <a:cs typeface="Frutiger 45 Light"/>
              </a:rPr>
              <a:t>yn sicrhau bod materion sy'n ymwneud ag iechyd a llesiant yn derbyn sylw </a:t>
            </a:r>
            <a:endParaRPr lang="en-GB" sz="2900" dirty="0">
              <a:solidFill>
                <a:srgbClr val="000000"/>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cy-GB" sz="2900" dirty="0">
                <a:solidFill>
                  <a:srgbClr val="000000"/>
                </a:solidFill>
                <a:effectLst/>
                <a:latin typeface="Arial" panose="020B0604020202020204" pitchFamily="34" charset="0"/>
                <a:ea typeface="Calibri" panose="020F0502020204030204" pitchFamily="34" charset="0"/>
                <a:cs typeface="Frutiger 45 Light"/>
              </a:rPr>
              <a:t>yn cefnogi datblygiad proffesiynol parhaus (DPP) staff </a:t>
            </a:r>
          </a:p>
          <a:p>
            <a:pPr marL="342900" indent="-342900">
              <a:buClr>
                <a:srgbClr val="138368"/>
              </a:buClr>
              <a:buFont typeface="Symbol" panose="05050102010706020507" pitchFamily="18" charset="2"/>
              <a:buChar char=""/>
            </a:pPr>
            <a:r>
              <a:rPr lang="cy-GB" sz="2900" dirty="0">
                <a:effectLst/>
                <a:latin typeface="Arial" panose="020B0604020202020204" pitchFamily="34" charset="0"/>
                <a:ea typeface="Calibri" panose="020F0502020204030204" pitchFamily="34" charset="0"/>
              </a:rPr>
              <a:t>yn sicrhau bod cydraddoldeb yn cael ei hyrwyddo a bod amrywiaeth yn cael ei gwerthfawrogi, ar lefel bersonol ac o fewn y sefydliad</a:t>
            </a:r>
            <a:endParaRPr lang="en-GB" sz="2900" dirty="0"/>
          </a:p>
          <a:p>
            <a:pPr marL="342900" lvl="0" indent="-342900">
              <a:buClr>
                <a:srgbClr val="138368"/>
              </a:buClr>
              <a:buFont typeface="Symbol" panose="05050102010706020507" pitchFamily="18" charset="2"/>
              <a:buChar char=""/>
            </a:pPr>
            <a:endParaRPr lang="en-GB" sz="1800" dirty="0">
              <a:solidFill>
                <a:srgbClr val="000000"/>
              </a:solidFill>
              <a:effectLst/>
              <a:latin typeface="Frutiger 45 Light"/>
              <a:ea typeface="Calibri" panose="020F0502020204030204" pitchFamily="34" charset="0"/>
              <a:cs typeface="Frutiger 45 Light"/>
            </a:endParaRPr>
          </a:p>
        </p:txBody>
      </p:sp>
      <p:sp>
        <p:nvSpPr>
          <p:cNvPr id="4" name="Content Placeholder 3">
            <a:extLst>
              <a:ext uri="{FF2B5EF4-FFF2-40B4-BE49-F238E27FC236}">
                <a16:creationId xmlns:a16="http://schemas.microsoft.com/office/drawing/2014/main" id="{ACFD290E-9862-49A4-A3CC-0DD372CD5087}"/>
              </a:ext>
            </a:extLst>
          </p:cNvPr>
          <p:cNvSpPr>
            <a:spLocks noGrp="1"/>
          </p:cNvSpPr>
          <p:nvPr>
            <p:ph sz="half" idx="4294967295"/>
          </p:nvPr>
        </p:nvSpPr>
        <p:spPr>
          <a:xfrm>
            <a:off x="4683125" y="1600200"/>
            <a:ext cx="4460875" cy="3989388"/>
          </a:xfrm>
        </p:spPr>
        <p:txBody>
          <a:bodyPr>
            <a:normAutofit fontScale="70000" lnSpcReduction="20000"/>
          </a:bodyPr>
          <a:lstStyle/>
          <a:p>
            <a:pPr marL="342900" lvl="0" indent="-342900">
              <a:buFont typeface="+mj-lt"/>
              <a:buAutoNum type="arabicPeriod"/>
            </a:pPr>
            <a:r>
              <a:rPr lang="en-GB" sz="2600" b="1" dirty="0">
                <a:solidFill>
                  <a:schemeClr val="accent1">
                    <a:lumMod val="75000"/>
                  </a:schemeClr>
                </a:solidFill>
                <a:effectLst/>
                <a:latin typeface="Arial" panose="020B0604020202020204" pitchFamily="34" charset="0"/>
              </a:rPr>
              <a:t>The aims of supervision </a:t>
            </a:r>
            <a:r>
              <a:rPr lang="en-GB" sz="2600" b="1" dirty="0">
                <a:solidFill>
                  <a:schemeClr val="accent1">
                    <a:lumMod val="75000"/>
                  </a:schemeClr>
                </a:solidFill>
                <a:effectLst/>
                <a:latin typeface="Arial" panose="020B0604020202020204" pitchFamily="34" charset="0"/>
                <a:ea typeface="Calibri" panose="020F0502020204030204" pitchFamily="34" charset="0"/>
                <a:cs typeface="Frutiger 45 Light"/>
              </a:rPr>
              <a:t> </a:t>
            </a:r>
            <a:endParaRPr lang="en-GB" sz="2600" dirty="0">
              <a:solidFill>
                <a:schemeClr val="accent1">
                  <a:lumMod val="75000"/>
                </a:schemeClr>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en-GB" sz="2600" dirty="0">
                <a:solidFill>
                  <a:schemeClr val="accent1">
                    <a:lumMod val="75000"/>
                  </a:schemeClr>
                </a:solidFill>
                <a:effectLst/>
                <a:latin typeface="Arial" panose="020B0604020202020204" pitchFamily="34" charset="0"/>
                <a:ea typeface="Calibri" panose="020F0502020204030204" pitchFamily="34" charset="0"/>
                <a:cs typeface="Frutiger 45 Light"/>
              </a:rPr>
              <a:t>makes sure staff know what is expected of them </a:t>
            </a:r>
            <a:endParaRPr lang="en-GB" sz="2600" dirty="0">
              <a:solidFill>
                <a:schemeClr val="accent1">
                  <a:lumMod val="75000"/>
                </a:schemeClr>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en-GB" sz="2600" dirty="0">
                <a:solidFill>
                  <a:schemeClr val="accent1">
                    <a:lumMod val="75000"/>
                  </a:schemeClr>
                </a:solidFill>
                <a:effectLst/>
                <a:latin typeface="Arial" panose="020B0604020202020204" pitchFamily="34" charset="0"/>
                <a:ea typeface="Calibri" panose="020F0502020204030204" pitchFamily="34" charset="0"/>
                <a:cs typeface="Frutiger 45 Light"/>
              </a:rPr>
              <a:t>makes sure staff contribute to the organisation’s outcomes by carrying out their duties effectively and efficiently </a:t>
            </a:r>
            <a:endParaRPr lang="en-GB" sz="2600" dirty="0">
              <a:solidFill>
                <a:schemeClr val="accent1">
                  <a:lumMod val="75000"/>
                </a:schemeClr>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en-GB" sz="2600" dirty="0">
                <a:solidFill>
                  <a:schemeClr val="accent1">
                    <a:lumMod val="75000"/>
                  </a:schemeClr>
                </a:solidFill>
                <a:effectLst/>
                <a:latin typeface="Arial" panose="020B0604020202020204" pitchFamily="34" charset="0"/>
                <a:ea typeface="Calibri" panose="020F0502020204030204" pitchFamily="34" charset="0"/>
                <a:cs typeface="Frutiger 45 Light"/>
              </a:rPr>
              <a:t>ensures good practice, and challenges and manages poor practice </a:t>
            </a:r>
            <a:endParaRPr lang="en-GB" sz="2600" dirty="0">
              <a:solidFill>
                <a:schemeClr val="accent1">
                  <a:lumMod val="75000"/>
                </a:schemeClr>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en-GB" sz="2600" dirty="0">
                <a:solidFill>
                  <a:schemeClr val="accent1">
                    <a:lumMod val="75000"/>
                  </a:schemeClr>
                </a:solidFill>
                <a:effectLst/>
                <a:latin typeface="Arial" panose="020B0604020202020204" pitchFamily="34" charset="0"/>
                <a:ea typeface="Calibri" panose="020F0502020204030204" pitchFamily="34" charset="0"/>
                <a:cs typeface="Frutiger 45 Light"/>
              </a:rPr>
              <a:t>makes sure issues relating to health and well-being at work are addressed </a:t>
            </a:r>
            <a:endParaRPr lang="en-GB" sz="2600" dirty="0">
              <a:solidFill>
                <a:schemeClr val="accent1">
                  <a:lumMod val="75000"/>
                </a:schemeClr>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en-GB" sz="2600" dirty="0">
                <a:solidFill>
                  <a:schemeClr val="accent1">
                    <a:lumMod val="75000"/>
                  </a:schemeClr>
                </a:solidFill>
                <a:effectLst/>
                <a:latin typeface="Arial" panose="020B0604020202020204" pitchFamily="34" charset="0"/>
                <a:ea typeface="Calibri" panose="020F0502020204030204" pitchFamily="34" charset="0"/>
                <a:cs typeface="Frutiger 45 Light"/>
              </a:rPr>
              <a:t>supports the continuous professional development (CPD) of staff </a:t>
            </a:r>
            <a:endParaRPr lang="en-GB" sz="2600" dirty="0">
              <a:solidFill>
                <a:schemeClr val="accent1">
                  <a:lumMod val="75000"/>
                </a:schemeClr>
              </a:solidFill>
              <a:effectLst/>
              <a:latin typeface="Frutiger 45 Light"/>
              <a:ea typeface="Calibri" panose="020F0502020204030204" pitchFamily="34" charset="0"/>
              <a:cs typeface="Frutiger 45 Light"/>
            </a:endParaRPr>
          </a:p>
          <a:p>
            <a:pPr marL="342900" lvl="0" indent="-342900">
              <a:buClr>
                <a:srgbClr val="138368"/>
              </a:buClr>
              <a:buFont typeface="Symbol" panose="05050102010706020507" pitchFamily="18" charset="2"/>
              <a:buChar char=""/>
            </a:pPr>
            <a:r>
              <a:rPr lang="en-GB" sz="2600" dirty="0">
                <a:solidFill>
                  <a:schemeClr val="accent1">
                    <a:lumMod val="75000"/>
                  </a:schemeClr>
                </a:solidFill>
                <a:effectLst/>
                <a:latin typeface="Arial" panose="020B0604020202020204" pitchFamily="34" charset="0"/>
                <a:ea typeface="Calibri" panose="020F0502020204030204" pitchFamily="34" charset="0"/>
                <a:cs typeface="Frutiger 45 Light"/>
              </a:rPr>
              <a:t>makes sure equality is promoted and diversity valued, personally and within the organisation. </a:t>
            </a:r>
            <a:endParaRPr lang="en-GB" sz="2600" dirty="0">
              <a:solidFill>
                <a:schemeClr val="accent1">
                  <a:lumMod val="75000"/>
                </a:schemeClr>
              </a:solidFill>
              <a:effectLst/>
              <a:latin typeface="Frutiger 45 Light"/>
              <a:ea typeface="Calibri" panose="020F0502020204030204" pitchFamily="34" charset="0"/>
              <a:cs typeface="Frutiger 45 Light"/>
            </a:endParaRPr>
          </a:p>
          <a:p>
            <a:endParaRPr lang="en-GB" dirty="0"/>
          </a:p>
        </p:txBody>
      </p:sp>
    </p:spTree>
    <p:extLst>
      <p:ext uri="{BB962C8B-B14F-4D97-AF65-F5344CB8AC3E}">
        <p14:creationId xmlns:p14="http://schemas.microsoft.com/office/powerpoint/2010/main" val="2078196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84653-88BF-41A0-956F-682ED93C15A8}"/>
              </a:ext>
            </a:extLst>
          </p:cNvPr>
          <p:cNvSpPr>
            <a:spLocks noGrp="1"/>
          </p:cNvSpPr>
          <p:nvPr>
            <p:ph type="title"/>
          </p:nvPr>
        </p:nvSpPr>
        <p:spPr/>
        <p:txBody>
          <a:bodyPr>
            <a:noAutofit/>
          </a:bodyPr>
          <a:lstStyle/>
          <a:p>
            <a:pPr algn="ctr"/>
            <a:r>
              <a:rPr lang="cy-GB" sz="4400" b="1" dirty="0">
                <a:effectLst/>
                <a:latin typeface="Arial" panose="020B0604020202020204" pitchFamily="34" charset="0"/>
                <a:ea typeface="Calibri" panose="020F0502020204030204" pitchFamily="34" charset="0"/>
                <a:cs typeface="Times New Roman" panose="02020603050405020304" pitchFamily="18" charset="0"/>
              </a:rPr>
              <a:t>Polisi goruchwylio </a:t>
            </a:r>
            <a:br>
              <a:rPr lang="cy-GB" sz="4400" b="1" dirty="0">
                <a:effectLst/>
                <a:latin typeface="Arial" panose="020B0604020202020204" pitchFamily="34" charset="0"/>
                <a:ea typeface="Calibri" panose="020F0502020204030204" pitchFamily="34" charset="0"/>
                <a:cs typeface="Times New Roman" panose="02020603050405020304" pitchFamily="18" charset="0"/>
              </a:rPr>
            </a:br>
            <a:r>
              <a:rPr lang="en-GB" sz="4400" b="1" dirty="0">
                <a:solidFill>
                  <a:schemeClr val="accent1">
                    <a:lumMod val="75000"/>
                  </a:schemeClr>
                </a:solidFill>
                <a:effectLst/>
                <a:latin typeface="Arial" panose="020B0604020202020204" pitchFamily="34" charset="0"/>
                <a:ea typeface="Calibri" panose="020F0502020204030204" pitchFamily="34" charset="0"/>
              </a:rPr>
              <a:t>Supervision policy </a:t>
            </a:r>
            <a:endParaRPr lang="en-GB" sz="4400" b="1" dirty="0">
              <a:solidFill>
                <a:schemeClr val="accent1">
                  <a:lumMod val="75000"/>
                </a:schemeClr>
              </a:solidFill>
            </a:endParaRPr>
          </a:p>
        </p:txBody>
      </p:sp>
      <p:sp>
        <p:nvSpPr>
          <p:cNvPr id="3" name="Content Placeholder 2">
            <a:extLst>
              <a:ext uri="{FF2B5EF4-FFF2-40B4-BE49-F238E27FC236}">
                <a16:creationId xmlns:a16="http://schemas.microsoft.com/office/drawing/2014/main" id="{6A650506-9C99-431A-BE19-0326A15668F6}"/>
              </a:ext>
            </a:extLst>
          </p:cNvPr>
          <p:cNvSpPr>
            <a:spLocks noGrp="1"/>
          </p:cNvSpPr>
          <p:nvPr>
            <p:ph idx="1"/>
          </p:nvPr>
        </p:nvSpPr>
        <p:spPr>
          <a:xfrm>
            <a:off x="88645" y="1690689"/>
            <a:ext cx="4807391" cy="3575934"/>
          </a:xfrm>
        </p:spPr>
        <p:txBody>
          <a:bodyPr>
            <a:normAutofit fontScale="85000" lnSpcReduction="20000"/>
          </a:bodyPr>
          <a:lstStyle/>
          <a:p>
            <a:pPr marL="0" lvl="0" indent="0">
              <a:buNone/>
            </a:pPr>
            <a:r>
              <a:rPr lang="cy-GB" sz="2600" b="1" dirty="0">
                <a:solidFill>
                  <a:srgbClr val="000000"/>
                </a:solidFill>
                <a:effectLst/>
                <a:latin typeface="Arial" panose="020B0604020202020204" pitchFamily="34" charset="0"/>
              </a:rPr>
              <a:t>7. Cyfrifoldebau goruchwylwyr</a:t>
            </a:r>
            <a:endParaRPr lang="en-GB" sz="2600" b="1" dirty="0">
              <a:solidFill>
                <a:srgbClr val="000000"/>
              </a:solidFill>
              <a:effectLst/>
              <a:latin typeface="Arial" panose="020B0604020202020204" pitchFamily="34" charset="0"/>
            </a:endParaRPr>
          </a:p>
          <a:p>
            <a:pPr marL="0" indent="0">
              <a:buNone/>
            </a:pPr>
            <a:r>
              <a:rPr lang="cy-GB" sz="2600" dirty="0">
                <a:solidFill>
                  <a:srgbClr val="000000"/>
                </a:solidFill>
                <a:effectLst/>
                <a:latin typeface="Arial" panose="020B0604020202020204" pitchFamily="34" charset="0"/>
                <a:ea typeface="Calibri" panose="020F0502020204030204" pitchFamily="34" charset="0"/>
                <a:cs typeface="Frutiger 45 Light"/>
              </a:rPr>
              <a:t>Dylai goruchwylwyr fod ag agwedd gadarnhaol wrth fynychu cyfarfodydd goruchwylio. Rhaid iddynt sicrhau bod goruchwyliaeth yn cael ei darparu ar gyfer yr holl staff y maent yn gyfrifol amdanynt, yn unol â'r polisi hwn a'r canllawiau statudol a'r Safonau Gofynnol Cenedlaethol perthnasol. Mae goruchwylwyr yn gyfrifol am sicrhau bod sesiynau'n cael eu cynllunio a'u paratoi, a bod pob sesiwn yn cael ei chofnodi at ddibenion archwilio. </a:t>
            </a:r>
            <a:endParaRPr lang="en-GB" sz="2600" dirty="0">
              <a:solidFill>
                <a:srgbClr val="000000"/>
              </a:solidFill>
              <a:latin typeface="Frutiger 45 Light"/>
              <a:ea typeface="Calibri" panose="020F0502020204030204" pitchFamily="34" charset="0"/>
              <a:cs typeface="Frutiger 45 Light"/>
            </a:endParaRPr>
          </a:p>
          <a:p>
            <a:endParaRPr lang="en-GB" dirty="0"/>
          </a:p>
        </p:txBody>
      </p:sp>
      <p:sp>
        <p:nvSpPr>
          <p:cNvPr id="5" name="TextBox 4">
            <a:extLst>
              <a:ext uri="{FF2B5EF4-FFF2-40B4-BE49-F238E27FC236}">
                <a16:creationId xmlns:a16="http://schemas.microsoft.com/office/drawing/2014/main" id="{EDB6249D-C1ED-0EE6-6F7F-45628855F2B3}"/>
              </a:ext>
            </a:extLst>
          </p:cNvPr>
          <p:cNvSpPr txBox="1"/>
          <p:nvPr/>
        </p:nvSpPr>
        <p:spPr>
          <a:xfrm>
            <a:off x="4738656" y="1591377"/>
            <a:ext cx="4248472" cy="4370427"/>
          </a:xfrm>
          <a:prstGeom prst="rect">
            <a:avLst/>
          </a:prstGeom>
          <a:noFill/>
        </p:spPr>
        <p:txBody>
          <a:bodyPr wrap="square" rtlCol="0">
            <a:spAutoFit/>
          </a:bodyPr>
          <a:lstStyle/>
          <a:p>
            <a:pPr marL="0" lvl="0" indent="0">
              <a:buNone/>
            </a:pPr>
            <a:r>
              <a:rPr lang="en-GB" sz="2000" b="1" dirty="0">
                <a:solidFill>
                  <a:schemeClr val="accent1">
                    <a:lumMod val="75000"/>
                  </a:schemeClr>
                </a:solidFill>
                <a:effectLst/>
                <a:latin typeface="Arial" panose="020B0604020202020204" pitchFamily="34" charset="0"/>
              </a:rPr>
              <a:t>7. Supervisors’ responsibilities</a:t>
            </a:r>
          </a:p>
          <a:p>
            <a:pPr marL="0" indent="0">
              <a:buNone/>
            </a:pPr>
            <a:r>
              <a:rPr lang="en-GB" sz="2000" dirty="0">
                <a:solidFill>
                  <a:schemeClr val="accent1">
                    <a:lumMod val="75000"/>
                  </a:schemeClr>
                </a:solidFill>
                <a:effectLst/>
                <a:latin typeface="Arial" panose="020B0604020202020204" pitchFamily="34" charset="0"/>
                <a:ea typeface="Calibri" panose="020F0502020204030204" pitchFamily="34" charset="0"/>
                <a:cs typeface="Frutiger 45 Light"/>
              </a:rPr>
              <a:t>Supervisors should attend supervision meetings with a positive attitude. They must make sure that supervision takes place for all the staff they are responsible for, in line with this policy and the relevant statutory guidance and National Minimum Standards. Supervisors are responsible for making sure sessions are planned and prepared, and  there is a record of the sessions that can be audited. </a:t>
            </a:r>
            <a:endParaRPr lang="en-GB" sz="2000" dirty="0">
              <a:solidFill>
                <a:schemeClr val="accent1">
                  <a:lumMod val="75000"/>
                </a:schemeClr>
              </a:solidFill>
              <a:effectLst/>
              <a:latin typeface="Frutiger 45 Light"/>
              <a:ea typeface="Calibri" panose="020F0502020204030204" pitchFamily="34" charset="0"/>
              <a:cs typeface="Frutiger 45 Light"/>
            </a:endParaRPr>
          </a:p>
          <a:p>
            <a:endParaRPr lang="en-GB" dirty="0"/>
          </a:p>
        </p:txBody>
      </p:sp>
    </p:spTree>
    <p:extLst>
      <p:ext uri="{BB962C8B-B14F-4D97-AF65-F5344CB8AC3E}">
        <p14:creationId xmlns:p14="http://schemas.microsoft.com/office/powerpoint/2010/main" val="38224641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84653-88BF-41A0-956F-682ED93C15A8}"/>
              </a:ext>
            </a:extLst>
          </p:cNvPr>
          <p:cNvSpPr>
            <a:spLocks noGrp="1"/>
          </p:cNvSpPr>
          <p:nvPr>
            <p:ph type="title"/>
          </p:nvPr>
        </p:nvSpPr>
        <p:spPr/>
        <p:txBody>
          <a:bodyPr>
            <a:noAutofit/>
          </a:bodyPr>
          <a:lstStyle/>
          <a:p>
            <a:pPr algn="ctr"/>
            <a:r>
              <a:rPr lang="cy-GB" sz="4400" b="1" dirty="0">
                <a:effectLst/>
                <a:latin typeface="Arial" panose="020B0604020202020204" pitchFamily="34" charset="0"/>
                <a:ea typeface="Calibri" panose="020F0502020204030204" pitchFamily="34" charset="0"/>
                <a:cs typeface="Times New Roman" panose="02020603050405020304" pitchFamily="18" charset="0"/>
              </a:rPr>
              <a:t>Polisi goruchwylio </a:t>
            </a:r>
            <a:br>
              <a:rPr lang="cy-GB" sz="4400" b="1" dirty="0">
                <a:effectLst/>
                <a:latin typeface="Arial" panose="020B0604020202020204" pitchFamily="34" charset="0"/>
                <a:ea typeface="Calibri" panose="020F0502020204030204" pitchFamily="34" charset="0"/>
                <a:cs typeface="Times New Roman" panose="02020603050405020304" pitchFamily="18" charset="0"/>
              </a:rPr>
            </a:br>
            <a:r>
              <a:rPr lang="en-GB" sz="4400" b="1" dirty="0">
                <a:solidFill>
                  <a:schemeClr val="accent1">
                    <a:lumMod val="75000"/>
                  </a:schemeClr>
                </a:solidFill>
                <a:effectLst/>
                <a:latin typeface="Arial" panose="020B0604020202020204" pitchFamily="34" charset="0"/>
                <a:ea typeface="Calibri" panose="020F0502020204030204" pitchFamily="34" charset="0"/>
              </a:rPr>
              <a:t>Supervision policy </a:t>
            </a:r>
            <a:endParaRPr lang="en-GB" sz="4400" b="1" dirty="0">
              <a:solidFill>
                <a:schemeClr val="accent1">
                  <a:lumMod val="75000"/>
                </a:schemeClr>
              </a:solidFill>
            </a:endParaRPr>
          </a:p>
        </p:txBody>
      </p:sp>
      <p:sp>
        <p:nvSpPr>
          <p:cNvPr id="3" name="Content Placeholder 2">
            <a:extLst>
              <a:ext uri="{FF2B5EF4-FFF2-40B4-BE49-F238E27FC236}">
                <a16:creationId xmlns:a16="http://schemas.microsoft.com/office/drawing/2014/main" id="{6A650506-9C99-431A-BE19-0326A15668F6}"/>
              </a:ext>
            </a:extLst>
          </p:cNvPr>
          <p:cNvSpPr>
            <a:spLocks noGrp="1"/>
          </p:cNvSpPr>
          <p:nvPr>
            <p:ph idx="1"/>
          </p:nvPr>
        </p:nvSpPr>
        <p:spPr>
          <a:xfrm>
            <a:off x="268665" y="1825625"/>
            <a:ext cx="4032449" cy="3575934"/>
          </a:xfrm>
        </p:spPr>
        <p:txBody>
          <a:bodyPr>
            <a:normAutofit/>
          </a:bodyPr>
          <a:lstStyle/>
          <a:p>
            <a:pPr marL="0" lvl="0" indent="0">
              <a:buNone/>
            </a:pPr>
            <a:r>
              <a:rPr lang="en-GB" sz="2400" b="1" dirty="0">
                <a:solidFill>
                  <a:srgbClr val="000000"/>
                </a:solidFill>
                <a:effectLst/>
                <a:latin typeface="Frutiger 45 Light"/>
              </a:rPr>
              <a:t>8. </a:t>
            </a:r>
            <a:r>
              <a:rPr lang="cy-GB" sz="2400" b="1" dirty="0">
                <a:solidFill>
                  <a:srgbClr val="000000"/>
                </a:solidFill>
                <a:effectLst/>
                <a:latin typeface="Arial" panose="020B0604020202020204" pitchFamily="34" charset="0"/>
              </a:rPr>
              <a:t>Cyfrifoldebau gweithwyr</a:t>
            </a:r>
            <a:endParaRPr lang="en-GB" sz="2400" b="1" dirty="0">
              <a:solidFill>
                <a:srgbClr val="000000"/>
              </a:solidFill>
              <a:effectLst/>
              <a:latin typeface="Arial" panose="020B0604020202020204" pitchFamily="34" charset="0"/>
            </a:endParaRPr>
          </a:p>
          <a:p>
            <a:pPr marL="0" indent="0">
              <a:buNone/>
            </a:pPr>
            <a:r>
              <a:rPr lang="cy-GB" sz="2400" dirty="0">
                <a:solidFill>
                  <a:srgbClr val="000000"/>
                </a:solidFill>
                <a:effectLst/>
                <a:latin typeface="Arial" panose="020B0604020202020204" pitchFamily="34" charset="0"/>
                <a:ea typeface="Calibri" panose="020F0502020204030204" pitchFamily="34" charset="0"/>
                <a:cs typeface="Frutiger 45 Light"/>
              </a:rPr>
              <a:t>Mae gweithwyr yn gyfrifol am fod ag agwedd gadarnhaol tuag at sesiynau goruchwylio, gan drafod a myfyrio ar eu gwaith. Hefyd, maent yn gyfrifol am roi unrhyw gamau y cytunir arnynt ar waith. </a:t>
            </a:r>
            <a:endParaRPr lang="en-GB" sz="2400" dirty="0">
              <a:solidFill>
                <a:srgbClr val="000000"/>
              </a:solidFill>
              <a:effectLst/>
              <a:latin typeface="Frutiger 45 Light"/>
              <a:ea typeface="Calibri" panose="020F0502020204030204" pitchFamily="34" charset="0"/>
              <a:cs typeface="Frutiger 45 Light"/>
            </a:endParaRPr>
          </a:p>
          <a:p>
            <a:endParaRPr lang="en-GB" dirty="0"/>
          </a:p>
        </p:txBody>
      </p:sp>
      <p:sp>
        <p:nvSpPr>
          <p:cNvPr id="5" name="TextBox 4">
            <a:extLst>
              <a:ext uri="{FF2B5EF4-FFF2-40B4-BE49-F238E27FC236}">
                <a16:creationId xmlns:a16="http://schemas.microsoft.com/office/drawing/2014/main" id="{EDB6249D-C1ED-0EE6-6F7F-45628855F2B3}"/>
              </a:ext>
            </a:extLst>
          </p:cNvPr>
          <p:cNvSpPr txBox="1"/>
          <p:nvPr/>
        </p:nvSpPr>
        <p:spPr>
          <a:xfrm>
            <a:off x="4932040" y="1791683"/>
            <a:ext cx="4032448" cy="4062651"/>
          </a:xfrm>
          <a:prstGeom prst="rect">
            <a:avLst/>
          </a:prstGeom>
          <a:noFill/>
        </p:spPr>
        <p:txBody>
          <a:bodyPr wrap="square" rtlCol="0">
            <a:spAutoFit/>
          </a:bodyPr>
          <a:lstStyle/>
          <a:p>
            <a:pPr marL="0" lvl="0" indent="0">
              <a:buNone/>
            </a:pPr>
            <a:r>
              <a:rPr lang="en-GB" sz="2400" b="1" dirty="0">
                <a:solidFill>
                  <a:schemeClr val="accent1">
                    <a:lumMod val="75000"/>
                  </a:schemeClr>
                </a:solidFill>
                <a:effectLst/>
                <a:latin typeface="Arial" panose="020B0604020202020204" pitchFamily="34" charset="0"/>
              </a:rPr>
              <a:t>8. Workers’ responsibilities</a:t>
            </a:r>
            <a:r>
              <a:rPr lang="en-GB" sz="2400" dirty="0">
                <a:solidFill>
                  <a:schemeClr val="accent1">
                    <a:lumMod val="75000"/>
                  </a:schemeClr>
                </a:solidFill>
                <a:effectLst/>
                <a:latin typeface="Arial" panose="020B0604020202020204" pitchFamily="34" charset="0"/>
                <a:ea typeface="Calibri" panose="020F0502020204030204" pitchFamily="34" charset="0"/>
                <a:cs typeface="Frutiger 45 Light"/>
              </a:rPr>
              <a:t> </a:t>
            </a:r>
            <a:endParaRPr lang="en-GB" sz="2400" dirty="0">
              <a:solidFill>
                <a:schemeClr val="accent1">
                  <a:lumMod val="75000"/>
                </a:schemeClr>
              </a:solidFill>
              <a:effectLst/>
              <a:latin typeface="Frutiger 45 Light"/>
              <a:ea typeface="Calibri" panose="020F0502020204030204" pitchFamily="34" charset="0"/>
              <a:cs typeface="Frutiger 45 Light"/>
            </a:endParaRPr>
          </a:p>
          <a:p>
            <a:pPr marL="0" indent="0">
              <a:buNone/>
            </a:pPr>
            <a:r>
              <a:rPr lang="en-GB" sz="2400" dirty="0">
                <a:solidFill>
                  <a:schemeClr val="accent1">
                    <a:lumMod val="75000"/>
                  </a:schemeClr>
                </a:solidFill>
                <a:effectLst/>
                <a:latin typeface="Arial" panose="020B0604020202020204" pitchFamily="34" charset="0"/>
                <a:ea typeface="Calibri" panose="020F0502020204030204" pitchFamily="34" charset="0"/>
                <a:cs typeface="Frutiger 45 Light"/>
              </a:rPr>
              <a:t>Workers are responsible for attending supervision sessions with a positive attitude to discussing and reflecting on their work. They are also responsible for putting any actions that are agreed into practice. </a:t>
            </a:r>
            <a:endParaRPr lang="en-GB" sz="2400" dirty="0">
              <a:solidFill>
                <a:schemeClr val="accent1">
                  <a:lumMod val="75000"/>
                </a:schemeClr>
              </a:solidFill>
              <a:effectLst/>
              <a:latin typeface="Frutiger 45 Light"/>
              <a:ea typeface="Calibri" panose="020F0502020204030204" pitchFamily="34" charset="0"/>
              <a:cs typeface="Frutiger 45 Light"/>
            </a:endParaRPr>
          </a:p>
          <a:p>
            <a:pPr marL="0" lvl="0" indent="0">
              <a:buNone/>
            </a:pPr>
            <a:endParaRPr lang="en-GB" dirty="0"/>
          </a:p>
        </p:txBody>
      </p:sp>
    </p:spTree>
    <p:extLst>
      <p:ext uri="{BB962C8B-B14F-4D97-AF65-F5344CB8AC3E}">
        <p14:creationId xmlns:p14="http://schemas.microsoft.com/office/powerpoint/2010/main" val="2376461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6D3B3-6A53-4DE6-99D3-AB8AA62FB051}"/>
              </a:ext>
            </a:extLst>
          </p:cNvPr>
          <p:cNvSpPr>
            <a:spLocks noGrp="1"/>
          </p:cNvSpPr>
          <p:nvPr>
            <p:ph type="title"/>
          </p:nvPr>
        </p:nvSpPr>
        <p:spPr/>
        <p:txBody>
          <a:bodyPr>
            <a:noAutofit/>
          </a:bodyPr>
          <a:lstStyle/>
          <a:p>
            <a:pPr algn="ctr"/>
            <a:r>
              <a:rPr lang="en-GB" sz="4400" b="1" dirty="0"/>
              <a:t>Sut </a:t>
            </a:r>
            <a:r>
              <a:rPr lang="en-GB" sz="4400" b="1" dirty="0" err="1"/>
              <a:t>i</a:t>
            </a:r>
            <a:r>
              <a:rPr lang="en-GB" sz="4400" b="1" dirty="0"/>
              <a:t> </a:t>
            </a:r>
            <a:r>
              <a:rPr lang="en-GB" sz="4400" b="1" dirty="0" err="1"/>
              <a:t>gyfathrebu'n</a:t>
            </a:r>
            <a:r>
              <a:rPr lang="en-GB" sz="4400" b="1" dirty="0"/>
              <a:t> </a:t>
            </a:r>
            <a:r>
              <a:rPr lang="en-GB" sz="4400" b="1" dirty="0" err="1"/>
              <a:t>effeithiol</a:t>
            </a:r>
            <a:r>
              <a:rPr lang="en-GB" sz="4400" b="1" dirty="0"/>
              <a:t> </a:t>
            </a:r>
            <a:br>
              <a:rPr lang="en-GB" sz="4400" b="1" dirty="0"/>
            </a:br>
            <a:r>
              <a:rPr lang="en-GB" sz="4400" b="1" dirty="0">
                <a:solidFill>
                  <a:schemeClr val="accent1">
                    <a:lumMod val="75000"/>
                  </a:schemeClr>
                </a:solidFill>
              </a:rPr>
              <a:t>How to communicate effectively</a:t>
            </a:r>
          </a:p>
        </p:txBody>
      </p:sp>
      <p:sp>
        <p:nvSpPr>
          <p:cNvPr id="3" name="Content Placeholder 2">
            <a:extLst>
              <a:ext uri="{FF2B5EF4-FFF2-40B4-BE49-F238E27FC236}">
                <a16:creationId xmlns:a16="http://schemas.microsoft.com/office/drawing/2014/main" id="{A563B7E9-3B76-460D-9874-9D296E5EE381}"/>
              </a:ext>
            </a:extLst>
          </p:cNvPr>
          <p:cNvSpPr>
            <a:spLocks noGrp="1"/>
          </p:cNvSpPr>
          <p:nvPr>
            <p:ph idx="1"/>
          </p:nvPr>
        </p:nvSpPr>
        <p:spPr>
          <a:xfrm>
            <a:off x="268665" y="2276475"/>
            <a:ext cx="4087311" cy="3575934"/>
          </a:xfrm>
        </p:spPr>
        <p:txBody>
          <a:bodyPr>
            <a:normAutofit/>
          </a:bodyPr>
          <a:lstStyle/>
          <a:p>
            <a:pPr algn="l" fontAlgn="base"/>
            <a:r>
              <a:rPr lang="en-GB" sz="2400" b="0" i="0" dirty="0" err="1">
                <a:solidFill>
                  <a:srgbClr val="37394B"/>
                </a:solidFill>
                <a:effectLst/>
              </a:rPr>
              <a:t>Defnyddiwch</a:t>
            </a:r>
            <a:r>
              <a:rPr lang="en-GB" sz="2400" b="0" i="0" dirty="0">
                <a:solidFill>
                  <a:srgbClr val="37394B"/>
                </a:solidFill>
                <a:effectLst/>
              </a:rPr>
              <a:t> </a:t>
            </a:r>
            <a:r>
              <a:rPr lang="en-GB" sz="2400" b="0" i="0" dirty="0" err="1">
                <a:solidFill>
                  <a:srgbClr val="37394B"/>
                </a:solidFill>
                <a:effectLst/>
              </a:rPr>
              <a:t>gwestiynau</a:t>
            </a:r>
            <a:r>
              <a:rPr lang="en-GB" sz="2400" b="0" i="0" dirty="0">
                <a:solidFill>
                  <a:srgbClr val="37394B"/>
                </a:solidFill>
                <a:effectLst/>
              </a:rPr>
              <a:t> </a:t>
            </a:r>
            <a:r>
              <a:rPr lang="en-GB" sz="2400" b="0" i="0" dirty="0" err="1">
                <a:solidFill>
                  <a:srgbClr val="37394B"/>
                </a:solidFill>
                <a:effectLst/>
              </a:rPr>
              <a:t>agored</a:t>
            </a:r>
            <a:r>
              <a:rPr lang="en-GB" sz="2400" b="0" i="0" dirty="0">
                <a:solidFill>
                  <a:srgbClr val="37394B"/>
                </a:solidFill>
                <a:effectLst/>
              </a:rPr>
              <a:t> er </a:t>
            </a:r>
            <a:r>
              <a:rPr lang="en-GB" sz="2400" b="0" i="0" dirty="0" err="1">
                <a:solidFill>
                  <a:srgbClr val="37394B"/>
                </a:solidFill>
                <a:effectLst/>
              </a:rPr>
              <a:t>mwyn</a:t>
            </a:r>
            <a:r>
              <a:rPr lang="en-GB" sz="2400" b="0" i="0" dirty="0">
                <a:solidFill>
                  <a:srgbClr val="37394B"/>
                </a:solidFill>
                <a:effectLst/>
              </a:rPr>
              <a:t> </a:t>
            </a:r>
            <a:r>
              <a:rPr lang="en-GB" sz="2400" b="0" i="0" dirty="0" err="1">
                <a:solidFill>
                  <a:srgbClr val="37394B"/>
                </a:solidFill>
                <a:effectLst/>
              </a:rPr>
              <a:t>hwyluso'r</a:t>
            </a:r>
            <a:r>
              <a:rPr lang="en-GB" sz="2400" b="0" i="0" dirty="0">
                <a:solidFill>
                  <a:srgbClr val="37394B"/>
                </a:solidFill>
                <a:effectLst/>
              </a:rPr>
              <a:t> </a:t>
            </a:r>
            <a:r>
              <a:rPr lang="en-GB" sz="2400" b="0" i="0" dirty="0" err="1">
                <a:solidFill>
                  <a:srgbClr val="37394B"/>
                </a:solidFill>
                <a:effectLst/>
              </a:rPr>
              <a:t>drafodaeth</a:t>
            </a:r>
            <a:r>
              <a:rPr lang="en-GB" sz="2400" b="0" i="0" dirty="0">
                <a:solidFill>
                  <a:srgbClr val="37394B"/>
                </a:solidFill>
                <a:effectLst/>
              </a:rPr>
              <a:t>, </a:t>
            </a:r>
            <a:r>
              <a:rPr lang="en-GB" sz="2400" b="0" i="0" dirty="0" err="1">
                <a:solidFill>
                  <a:srgbClr val="37394B"/>
                </a:solidFill>
                <a:effectLst/>
              </a:rPr>
              <a:t>fel</a:t>
            </a:r>
            <a:r>
              <a:rPr lang="en-GB" sz="2400" b="0" i="0" dirty="0">
                <a:solidFill>
                  <a:srgbClr val="37394B"/>
                </a:solidFill>
                <a:effectLst/>
              </a:rPr>
              <a:t> '</a:t>
            </a:r>
            <a:r>
              <a:rPr lang="en-GB" sz="2400" b="0" i="0" dirty="0" err="1">
                <a:solidFill>
                  <a:srgbClr val="37394B"/>
                </a:solidFill>
                <a:effectLst/>
              </a:rPr>
              <a:t>beth</a:t>
            </a:r>
            <a:r>
              <a:rPr lang="en-GB" sz="2400" b="0" i="0" dirty="0">
                <a:solidFill>
                  <a:srgbClr val="37394B"/>
                </a:solidFill>
                <a:effectLst/>
              </a:rPr>
              <a:t>', '</a:t>
            </a:r>
            <a:r>
              <a:rPr lang="en-GB" sz="2400" b="0" i="0" dirty="0" err="1">
                <a:solidFill>
                  <a:srgbClr val="37394B"/>
                </a:solidFill>
                <a:effectLst/>
              </a:rPr>
              <a:t>sut</a:t>
            </a:r>
            <a:r>
              <a:rPr lang="en-GB" sz="2400" b="0" i="0" dirty="0">
                <a:solidFill>
                  <a:srgbClr val="37394B"/>
                </a:solidFill>
                <a:effectLst/>
              </a:rPr>
              <a:t>', 'pam' a '</a:t>
            </a:r>
            <a:r>
              <a:rPr lang="en-GB" sz="2400" b="0" i="0" dirty="0" err="1">
                <a:solidFill>
                  <a:srgbClr val="37394B"/>
                </a:solidFill>
                <a:effectLst/>
              </a:rPr>
              <a:t>phryd</a:t>
            </a:r>
            <a:r>
              <a:rPr lang="en-GB" sz="2400" b="0" i="0" dirty="0">
                <a:solidFill>
                  <a:srgbClr val="37394B"/>
                </a:solidFill>
                <a:effectLst/>
              </a:rPr>
              <a:t>', ac </a:t>
            </a:r>
            <a:r>
              <a:rPr lang="en-GB" sz="2400" b="0" i="0" dirty="0" err="1">
                <a:solidFill>
                  <a:srgbClr val="37394B"/>
                </a:solidFill>
                <a:effectLst/>
              </a:rPr>
              <a:t>osgoi</a:t>
            </a:r>
            <a:r>
              <a:rPr lang="en-GB" sz="2400" b="0" i="0" dirty="0">
                <a:solidFill>
                  <a:srgbClr val="37394B"/>
                </a:solidFill>
                <a:effectLst/>
              </a:rPr>
              <a:t> </a:t>
            </a:r>
            <a:r>
              <a:rPr lang="en-GB" sz="2400" b="0" i="0" dirty="0" err="1">
                <a:solidFill>
                  <a:srgbClr val="37394B"/>
                </a:solidFill>
                <a:effectLst/>
              </a:rPr>
              <a:t>defnyddio</a:t>
            </a:r>
            <a:r>
              <a:rPr lang="en-GB" sz="2400" b="0" i="0" dirty="0">
                <a:solidFill>
                  <a:srgbClr val="37394B"/>
                </a:solidFill>
                <a:effectLst/>
              </a:rPr>
              <a:t> </a:t>
            </a:r>
            <a:r>
              <a:rPr lang="en-GB" sz="2400" b="0" i="0" dirty="0" err="1">
                <a:solidFill>
                  <a:srgbClr val="37394B"/>
                </a:solidFill>
                <a:effectLst/>
              </a:rPr>
              <a:t>cwestiynau</a:t>
            </a:r>
            <a:r>
              <a:rPr lang="en-GB" sz="2400" b="0" i="0" dirty="0">
                <a:solidFill>
                  <a:srgbClr val="37394B"/>
                </a:solidFill>
                <a:effectLst/>
              </a:rPr>
              <a:t> </a:t>
            </a:r>
            <a:r>
              <a:rPr lang="en-GB" sz="2400" b="0" i="0" dirty="0" err="1">
                <a:solidFill>
                  <a:srgbClr val="37394B"/>
                </a:solidFill>
                <a:effectLst/>
              </a:rPr>
              <a:t>sy'n</a:t>
            </a:r>
            <a:r>
              <a:rPr lang="en-GB" sz="2400" b="0" i="0" dirty="0">
                <a:solidFill>
                  <a:srgbClr val="37394B"/>
                </a:solidFill>
                <a:effectLst/>
              </a:rPr>
              <a:t> </a:t>
            </a:r>
            <a:r>
              <a:rPr lang="en-GB" sz="2400" b="0" i="0" dirty="0" err="1">
                <a:solidFill>
                  <a:srgbClr val="37394B"/>
                </a:solidFill>
                <a:effectLst/>
              </a:rPr>
              <a:t>arwain</a:t>
            </a:r>
            <a:r>
              <a:rPr lang="en-GB" sz="2400" b="0" i="0" dirty="0">
                <a:solidFill>
                  <a:srgbClr val="37394B"/>
                </a:solidFill>
                <a:effectLst/>
              </a:rPr>
              <a:t> at </a:t>
            </a:r>
            <a:r>
              <a:rPr lang="en-GB" sz="2400" b="0" i="0" dirty="0" err="1">
                <a:solidFill>
                  <a:srgbClr val="37394B"/>
                </a:solidFill>
                <a:effectLst/>
              </a:rPr>
              <a:t>atebion</a:t>
            </a:r>
            <a:r>
              <a:rPr lang="en-GB" sz="2400" b="0" i="0" dirty="0">
                <a:solidFill>
                  <a:srgbClr val="37394B"/>
                </a:solidFill>
                <a:effectLst/>
              </a:rPr>
              <a:t> </a:t>
            </a:r>
            <a:r>
              <a:rPr lang="en-GB" sz="2400" b="0" i="0" dirty="0" err="1">
                <a:solidFill>
                  <a:srgbClr val="37394B"/>
                </a:solidFill>
                <a:effectLst/>
              </a:rPr>
              <a:t>cadarnhaol</a:t>
            </a:r>
            <a:r>
              <a:rPr lang="en-GB" sz="2400" b="0" i="0" dirty="0">
                <a:solidFill>
                  <a:srgbClr val="37394B"/>
                </a:solidFill>
                <a:effectLst/>
              </a:rPr>
              <a:t> neu </a:t>
            </a:r>
            <a:r>
              <a:rPr lang="en-GB" sz="2400" b="0" i="0" dirty="0" err="1">
                <a:solidFill>
                  <a:srgbClr val="37394B"/>
                </a:solidFill>
                <a:effectLst/>
              </a:rPr>
              <a:t>negyddol</a:t>
            </a:r>
            <a:r>
              <a:rPr lang="en-GB" sz="2400" b="0" i="0" dirty="0">
                <a:solidFill>
                  <a:srgbClr val="37394B"/>
                </a:solidFill>
                <a:effectLst/>
              </a:rPr>
              <a:t> </a:t>
            </a:r>
            <a:r>
              <a:rPr lang="en-GB" sz="2400" b="0" i="0" dirty="0" err="1">
                <a:solidFill>
                  <a:srgbClr val="37394B"/>
                </a:solidFill>
                <a:effectLst/>
              </a:rPr>
              <a:t>yn</a:t>
            </a:r>
            <a:r>
              <a:rPr lang="en-GB" sz="2400" b="0" i="0" dirty="0">
                <a:solidFill>
                  <a:srgbClr val="37394B"/>
                </a:solidFill>
                <a:effectLst/>
              </a:rPr>
              <a:t> </a:t>
            </a:r>
            <a:r>
              <a:rPr lang="en-GB" sz="2400" b="0" i="0" dirty="0" err="1">
                <a:solidFill>
                  <a:srgbClr val="37394B"/>
                </a:solidFill>
                <a:effectLst/>
              </a:rPr>
              <a:t>unig</a:t>
            </a:r>
            <a:r>
              <a:rPr lang="en-GB" sz="2400" b="0" i="0" dirty="0">
                <a:solidFill>
                  <a:srgbClr val="37394B"/>
                </a:solidFill>
                <a:effectLst/>
              </a:rPr>
              <a:t>.</a:t>
            </a:r>
          </a:p>
          <a:p>
            <a:pPr marL="0" indent="0" algn="l" fontAlgn="base">
              <a:buNone/>
            </a:pPr>
            <a:endParaRPr lang="en-GB" b="0" i="0" dirty="0">
              <a:solidFill>
                <a:srgbClr val="37394B"/>
              </a:solidFill>
              <a:effectLst/>
              <a:latin typeface="canada-type-gibson"/>
            </a:endParaRPr>
          </a:p>
          <a:p>
            <a:endParaRPr lang="en-GB" dirty="0"/>
          </a:p>
        </p:txBody>
      </p:sp>
      <p:sp>
        <p:nvSpPr>
          <p:cNvPr id="4" name="Content Placeholder 3">
            <a:extLst>
              <a:ext uri="{FF2B5EF4-FFF2-40B4-BE49-F238E27FC236}">
                <a16:creationId xmlns:a16="http://schemas.microsoft.com/office/drawing/2014/main" id="{ECE39389-C22D-47D9-8221-D4AF61B95387}"/>
              </a:ext>
            </a:extLst>
          </p:cNvPr>
          <p:cNvSpPr>
            <a:spLocks noGrp="1"/>
          </p:cNvSpPr>
          <p:nvPr>
            <p:ph sz="half" idx="4294967295"/>
          </p:nvPr>
        </p:nvSpPr>
        <p:spPr>
          <a:xfrm>
            <a:off x="4989135" y="2276475"/>
            <a:ext cx="3886200" cy="4351338"/>
          </a:xfrm>
        </p:spPr>
        <p:txBody>
          <a:bodyPr>
            <a:normAutofit/>
          </a:bodyPr>
          <a:lstStyle/>
          <a:p>
            <a:pPr algn="l" fontAlgn="base"/>
            <a:r>
              <a:rPr lang="en-GB" sz="2400" b="0" i="0" dirty="0">
                <a:solidFill>
                  <a:schemeClr val="accent1">
                    <a:lumMod val="75000"/>
                  </a:schemeClr>
                </a:solidFill>
                <a:effectLst/>
              </a:rPr>
              <a:t>Use open questions to get the discussion going, such as those beginning with ‘what’, ‘how’, ‘why’ and ‘when’, and avoid using questions that lead to ‘yes’ or ‘no’ answers.</a:t>
            </a:r>
          </a:p>
        </p:txBody>
      </p:sp>
    </p:spTree>
    <p:extLst>
      <p:ext uri="{BB962C8B-B14F-4D97-AF65-F5344CB8AC3E}">
        <p14:creationId xmlns:p14="http://schemas.microsoft.com/office/powerpoint/2010/main" val="99130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6D3B3-6A53-4DE6-99D3-AB8AA62FB051}"/>
              </a:ext>
            </a:extLst>
          </p:cNvPr>
          <p:cNvSpPr>
            <a:spLocks noGrp="1"/>
          </p:cNvSpPr>
          <p:nvPr>
            <p:ph type="title"/>
          </p:nvPr>
        </p:nvSpPr>
        <p:spPr/>
        <p:txBody>
          <a:bodyPr>
            <a:noAutofit/>
          </a:bodyPr>
          <a:lstStyle/>
          <a:p>
            <a:pPr algn="ctr"/>
            <a:r>
              <a:rPr lang="en-GB" sz="4400" b="1" dirty="0"/>
              <a:t>Sut </a:t>
            </a:r>
            <a:r>
              <a:rPr lang="en-GB" sz="4400" b="1" dirty="0" err="1"/>
              <a:t>i</a:t>
            </a:r>
            <a:r>
              <a:rPr lang="en-GB" sz="4400" b="1" dirty="0"/>
              <a:t> </a:t>
            </a:r>
            <a:r>
              <a:rPr lang="en-GB" sz="4400" b="1" dirty="0" err="1"/>
              <a:t>gyfathrebu'n</a:t>
            </a:r>
            <a:r>
              <a:rPr lang="en-GB" sz="4400" b="1" dirty="0"/>
              <a:t> </a:t>
            </a:r>
            <a:r>
              <a:rPr lang="en-GB" sz="4400" b="1" dirty="0" err="1"/>
              <a:t>effeithiol</a:t>
            </a:r>
            <a:r>
              <a:rPr lang="en-GB" sz="4400" b="1" dirty="0"/>
              <a:t> </a:t>
            </a:r>
            <a:br>
              <a:rPr lang="en-GB" sz="4400" b="1" dirty="0"/>
            </a:br>
            <a:r>
              <a:rPr lang="en-GB" sz="4400" b="1" dirty="0">
                <a:solidFill>
                  <a:schemeClr val="accent1">
                    <a:lumMod val="75000"/>
                  </a:schemeClr>
                </a:solidFill>
              </a:rPr>
              <a:t>How to communicate effectively</a:t>
            </a:r>
          </a:p>
        </p:txBody>
      </p:sp>
      <p:sp>
        <p:nvSpPr>
          <p:cNvPr id="3" name="Content Placeholder 2">
            <a:extLst>
              <a:ext uri="{FF2B5EF4-FFF2-40B4-BE49-F238E27FC236}">
                <a16:creationId xmlns:a16="http://schemas.microsoft.com/office/drawing/2014/main" id="{A563B7E9-3B76-460D-9874-9D296E5EE381}"/>
              </a:ext>
            </a:extLst>
          </p:cNvPr>
          <p:cNvSpPr>
            <a:spLocks noGrp="1"/>
          </p:cNvSpPr>
          <p:nvPr>
            <p:ph idx="1"/>
          </p:nvPr>
        </p:nvSpPr>
        <p:spPr>
          <a:xfrm>
            <a:off x="268665" y="2132856"/>
            <a:ext cx="4447351" cy="3575934"/>
          </a:xfrm>
        </p:spPr>
        <p:txBody>
          <a:bodyPr>
            <a:normAutofit/>
          </a:bodyPr>
          <a:lstStyle/>
          <a:p>
            <a:pPr algn="l" fontAlgn="base"/>
            <a:r>
              <a:rPr lang="en-GB" sz="2400" b="0" i="0" dirty="0" err="1">
                <a:solidFill>
                  <a:srgbClr val="37394B"/>
                </a:solidFill>
                <a:effectLst/>
              </a:rPr>
              <a:t>Dyma'r</a:t>
            </a:r>
            <a:r>
              <a:rPr lang="en-GB" sz="2400" b="0" i="0" dirty="0">
                <a:solidFill>
                  <a:srgbClr val="37394B"/>
                </a:solidFill>
                <a:effectLst/>
              </a:rPr>
              <a:t> </a:t>
            </a:r>
            <a:r>
              <a:rPr lang="en-GB" sz="2400" b="0" i="0" dirty="0" err="1">
                <a:solidFill>
                  <a:srgbClr val="37394B"/>
                </a:solidFill>
                <a:effectLst/>
              </a:rPr>
              <a:t>sgiliau</a:t>
            </a:r>
            <a:r>
              <a:rPr lang="en-GB" sz="2400" b="0" i="0" dirty="0">
                <a:solidFill>
                  <a:srgbClr val="37394B"/>
                </a:solidFill>
                <a:effectLst/>
              </a:rPr>
              <a:t> </a:t>
            </a:r>
            <a:r>
              <a:rPr lang="en-GB" sz="2400" b="0" i="0" dirty="0" err="1">
                <a:solidFill>
                  <a:srgbClr val="37394B"/>
                </a:solidFill>
                <a:effectLst/>
              </a:rPr>
              <a:t>sydd</a:t>
            </a:r>
            <a:r>
              <a:rPr lang="en-GB" sz="2400" b="0" i="0" dirty="0">
                <a:solidFill>
                  <a:srgbClr val="37394B"/>
                </a:solidFill>
                <a:effectLst/>
              </a:rPr>
              <a:t> </a:t>
            </a:r>
            <a:r>
              <a:rPr lang="en-GB" sz="2400" b="0" i="0" dirty="0" err="1">
                <a:solidFill>
                  <a:srgbClr val="37394B"/>
                </a:solidFill>
                <a:effectLst/>
              </a:rPr>
              <a:t>eu</a:t>
            </a:r>
            <a:r>
              <a:rPr lang="en-GB" sz="2400" b="0" i="0" dirty="0">
                <a:solidFill>
                  <a:srgbClr val="37394B"/>
                </a:solidFill>
                <a:effectLst/>
              </a:rPr>
              <a:t> </a:t>
            </a:r>
            <a:r>
              <a:rPr lang="en-GB" sz="2400" b="0" i="0" dirty="0" err="1">
                <a:solidFill>
                  <a:srgbClr val="37394B"/>
                </a:solidFill>
                <a:effectLst/>
              </a:rPr>
              <a:t>hangen</a:t>
            </a:r>
            <a:r>
              <a:rPr lang="en-GB" sz="2400" b="0" i="0" dirty="0">
                <a:solidFill>
                  <a:srgbClr val="37394B"/>
                </a:solidFill>
                <a:effectLst/>
              </a:rPr>
              <a:t> </a:t>
            </a:r>
            <a:r>
              <a:rPr lang="en-GB" sz="2400" b="0" i="0" dirty="0" err="1">
                <a:solidFill>
                  <a:srgbClr val="37394B"/>
                </a:solidFill>
                <a:effectLst/>
              </a:rPr>
              <a:t>arnoch</a:t>
            </a:r>
            <a:r>
              <a:rPr lang="en-GB" sz="2400" b="0" i="0" dirty="0">
                <a:solidFill>
                  <a:srgbClr val="37394B"/>
                </a:solidFill>
                <a:effectLst/>
              </a:rPr>
              <a:t> </a:t>
            </a:r>
            <a:r>
              <a:rPr lang="en-GB" sz="2400" b="0" i="0" dirty="0" err="1">
                <a:solidFill>
                  <a:srgbClr val="37394B"/>
                </a:solidFill>
                <a:effectLst/>
              </a:rPr>
              <a:t>i</a:t>
            </a:r>
            <a:r>
              <a:rPr lang="en-GB" sz="2400" b="0" i="0" dirty="0">
                <a:solidFill>
                  <a:srgbClr val="37394B"/>
                </a:solidFill>
                <a:effectLst/>
              </a:rPr>
              <a:t> </a:t>
            </a:r>
            <a:r>
              <a:rPr lang="en-GB" sz="2400" b="0" i="0" dirty="0" err="1">
                <a:solidFill>
                  <a:srgbClr val="37394B"/>
                </a:solidFill>
                <a:effectLst/>
              </a:rPr>
              <a:t>gynnal</a:t>
            </a:r>
            <a:r>
              <a:rPr lang="en-GB" sz="2400" b="0" i="0" dirty="0">
                <a:solidFill>
                  <a:srgbClr val="37394B"/>
                </a:solidFill>
                <a:effectLst/>
              </a:rPr>
              <a:t> </a:t>
            </a:r>
            <a:r>
              <a:rPr lang="en-GB" sz="2400" b="0" i="0" dirty="0" err="1">
                <a:solidFill>
                  <a:srgbClr val="37394B"/>
                </a:solidFill>
                <a:effectLst/>
              </a:rPr>
              <a:t>sgwrs</a:t>
            </a:r>
            <a:r>
              <a:rPr lang="en-GB" sz="2400" b="0" i="0" dirty="0">
                <a:solidFill>
                  <a:srgbClr val="37394B"/>
                </a:solidFill>
                <a:effectLst/>
              </a:rPr>
              <a:t> </a:t>
            </a:r>
            <a:r>
              <a:rPr lang="en-GB" sz="2400" b="0" i="0" dirty="0" err="1">
                <a:solidFill>
                  <a:srgbClr val="37394B"/>
                </a:solidFill>
                <a:effectLst/>
              </a:rPr>
              <a:t>dda</a:t>
            </a:r>
            <a:r>
              <a:rPr lang="en-GB" sz="2400" b="1" i="0" dirty="0">
                <a:solidFill>
                  <a:srgbClr val="37394B"/>
                </a:solidFill>
                <a:effectLst/>
              </a:rPr>
              <a:t>:</a:t>
            </a:r>
            <a:endParaRPr lang="en-GB" sz="2400" b="0" i="0" dirty="0">
              <a:solidFill>
                <a:srgbClr val="37394B"/>
              </a:solidFill>
              <a:effectLst/>
            </a:endParaRPr>
          </a:p>
          <a:p>
            <a:pPr algn="l" fontAlgn="base">
              <a:buFont typeface="Arial" panose="020B0604020202020204" pitchFamily="34" charset="0"/>
              <a:buChar char="•"/>
            </a:pPr>
            <a:r>
              <a:rPr lang="en-GB" sz="2400" b="0" i="0" dirty="0" err="1">
                <a:solidFill>
                  <a:srgbClr val="37394B"/>
                </a:solidFill>
                <a:effectLst/>
              </a:rPr>
              <a:t>cwestiynau</a:t>
            </a:r>
            <a:r>
              <a:rPr lang="en-GB" sz="2400" b="0" i="0" dirty="0">
                <a:solidFill>
                  <a:srgbClr val="37394B"/>
                </a:solidFill>
                <a:effectLst/>
              </a:rPr>
              <a:t> </a:t>
            </a:r>
            <a:r>
              <a:rPr lang="en-GB" sz="2400" b="0" i="0" dirty="0" err="1">
                <a:solidFill>
                  <a:srgbClr val="37394B"/>
                </a:solidFill>
                <a:effectLst/>
              </a:rPr>
              <a:t>penagored</a:t>
            </a:r>
            <a:endParaRPr lang="en-GB" sz="2400" b="0" i="0" dirty="0">
              <a:solidFill>
                <a:srgbClr val="37394B"/>
              </a:solidFill>
              <a:effectLst/>
            </a:endParaRPr>
          </a:p>
          <a:p>
            <a:pPr algn="l" fontAlgn="base">
              <a:buFont typeface="Arial" panose="020B0604020202020204" pitchFamily="34" charset="0"/>
              <a:buChar char="•"/>
            </a:pPr>
            <a:r>
              <a:rPr lang="en-GB" sz="2400" b="0" i="0" dirty="0" err="1">
                <a:solidFill>
                  <a:srgbClr val="37394B"/>
                </a:solidFill>
                <a:effectLst/>
              </a:rPr>
              <a:t>cadarnhau</a:t>
            </a:r>
            <a:r>
              <a:rPr lang="en-GB" sz="2400" b="0" i="0" dirty="0">
                <a:solidFill>
                  <a:srgbClr val="37394B"/>
                </a:solidFill>
                <a:effectLst/>
              </a:rPr>
              <a:t> – </a:t>
            </a:r>
            <a:r>
              <a:rPr lang="en-GB" sz="2400" b="0" i="0" dirty="0" err="1">
                <a:solidFill>
                  <a:srgbClr val="37394B"/>
                </a:solidFill>
                <a:effectLst/>
              </a:rPr>
              <a:t>sylwi</a:t>
            </a:r>
            <a:r>
              <a:rPr lang="en-GB" sz="2400" b="0" i="0" dirty="0">
                <a:solidFill>
                  <a:srgbClr val="37394B"/>
                </a:solidFill>
                <a:effectLst/>
              </a:rPr>
              <a:t> </a:t>
            </a:r>
            <a:r>
              <a:rPr lang="en-GB" sz="2400" b="0" i="0" dirty="0" err="1">
                <a:solidFill>
                  <a:srgbClr val="37394B"/>
                </a:solidFill>
                <a:effectLst/>
              </a:rPr>
              <a:t>ar</a:t>
            </a:r>
            <a:r>
              <a:rPr lang="en-GB" sz="2400" b="0" i="0" dirty="0">
                <a:solidFill>
                  <a:srgbClr val="37394B"/>
                </a:solidFill>
                <a:effectLst/>
              </a:rPr>
              <a:t> </a:t>
            </a:r>
            <a:r>
              <a:rPr lang="en-GB" sz="2400" b="0" i="0" dirty="0" err="1">
                <a:solidFill>
                  <a:srgbClr val="37394B"/>
                </a:solidFill>
                <a:effectLst/>
              </a:rPr>
              <a:t>gryfderau</a:t>
            </a:r>
            <a:endParaRPr lang="en-GB" sz="2400" b="0" i="0" dirty="0">
              <a:solidFill>
                <a:srgbClr val="37394B"/>
              </a:solidFill>
              <a:effectLst/>
            </a:endParaRPr>
          </a:p>
          <a:p>
            <a:pPr algn="l" fontAlgn="base">
              <a:buFont typeface="Arial" panose="020B0604020202020204" pitchFamily="34" charset="0"/>
              <a:buChar char="•"/>
            </a:pPr>
            <a:r>
              <a:rPr lang="en-GB" sz="2400" b="0" i="0" dirty="0" err="1">
                <a:solidFill>
                  <a:srgbClr val="37394B"/>
                </a:solidFill>
                <a:effectLst/>
              </a:rPr>
              <a:t>gwrando</a:t>
            </a:r>
            <a:r>
              <a:rPr lang="en-GB" sz="2400" b="0" i="0" dirty="0">
                <a:solidFill>
                  <a:srgbClr val="37394B"/>
                </a:solidFill>
                <a:effectLst/>
              </a:rPr>
              <a:t> </a:t>
            </a:r>
            <a:r>
              <a:rPr lang="en-GB" sz="2400" b="0" i="0" dirty="0" err="1">
                <a:solidFill>
                  <a:srgbClr val="37394B"/>
                </a:solidFill>
                <a:effectLst/>
              </a:rPr>
              <a:t>mewn</a:t>
            </a:r>
            <a:r>
              <a:rPr lang="en-GB" sz="2400" b="0" i="0" dirty="0">
                <a:solidFill>
                  <a:srgbClr val="37394B"/>
                </a:solidFill>
                <a:effectLst/>
              </a:rPr>
              <a:t> </a:t>
            </a:r>
            <a:r>
              <a:rPr lang="en-GB" sz="2400" b="0" i="0" dirty="0" err="1">
                <a:solidFill>
                  <a:srgbClr val="37394B"/>
                </a:solidFill>
                <a:effectLst/>
              </a:rPr>
              <a:t>ffordd</a:t>
            </a:r>
            <a:r>
              <a:rPr lang="en-GB" sz="2400" b="0" i="0" dirty="0">
                <a:solidFill>
                  <a:srgbClr val="37394B"/>
                </a:solidFill>
                <a:effectLst/>
              </a:rPr>
              <a:t> </a:t>
            </a:r>
            <a:r>
              <a:rPr lang="en-GB" sz="2400" b="0" i="0" dirty="0" err="1">
                <a:solidFill>
                  <a:srgbClr val="37394B"/>
                </a:solidFill>
                <a:effectLst/>
              </a:rPr>
              <a:t>fyfyriol</a:t>
            </a:r>
            <a:endParaRPr lang="en-GB" sz="2400" b="0" i="0" dirty="0">
              <a:solidFill>
                <a:srgbClr val="37394B"/>
              </a:solidFill>
              <a:effectLst/>
            </a:endParaRPr>
          </a:p>
          <a:p>
            <a:pPr algn="l" fontAlgn="base">
              <a:buFont typeface="Arial" panose="020B0604020202020204" pitchFamily="34" charset="0"/>
              <a:buChar char="•"/>
            </a:pPr>
            <a:r>
              <a:rPr lang="en-GB" sz="2400" b="0" i="0" dirty="0" err="1">
                <a:solidFill>
                  <a:srgbClr val="37394B"/>
                </a:solidFill>
                <a:effectLst/>
              </a:rPr>
              <a:t>crynhoi</a:t>
            </a:r>
            <a:r>
              <a:rPr lang="en-GB" sz="2400" b="0" i="0" dirty="0">
                <a:solidFill>
                  <a:srgbClr val="37394B"/>
                </a:solidFill>
                <a:effectLst/>
              </a:rPr>
              <a:t> </a:t>
            </a:r>
            <a:r>
              <a:rPr lang="en-GB" sz="2400" b="0" i="0" dirty="0" err="1">
                <a:solidFill>
                  <a:srgbClr val="37394B"/>
                </a:solidFill>
                <a:effectLst/>
              </a:rPr>
              <a:t>mewn</a:t>
            </a:r>
            <a:r>
              <a:rPr lang="en-GB" sz="2400" b="0" i="0" dirty="0">
                <a:solidFill>
                  <a:srgbClr val="37394B"/>
                </a:solidFill>
                <a:effectLst/>
              </a:rPr>
              <a:t> </a:t>
            </a:r>
            <a:r>
              <a:rPr lang="en-GB" sz="2400" b="0" i="0" dirty="0" err="1">
                <a:solidFill>
                  <a:srgbClr val="37394B"/>
                </a:solidFill>
                <a:effectLst/>
              </a:rPr>
              <a:t>ffordd</a:t>
            </a:r>
            <a:r>
              <a:rPr lang="en-GB" sz="2400" b="0" i="0" dirty="0">
                <a:solidFill>
                  <a:srgbClr val="37394B"/>
                </a:solidFill>
                <a:effectLst/>
              </a:rPr>
              <a:t> </a:t>
            </a:r>
            <a:r>
              <a:rPr lang="en-GB" sz="2400" b="0" i="0" dirty="0" err="1">
                <a:solidFill>
                  <a:srgbClr val="37394B"/>
                </a:solidFill>
                <a:effectLst/>
              </a:rPr>
              <a:t>sy'n</a:t>
            </a:r>
            <a:r>
              <a:rPr lang="en-GB" sz="2400" b="0" i="0" dirty="0">
                <a:solidFill>
                  <a:srgbClr val="37394B"/>
                </a:solidFill>
                <a:effectLst/>
              </a:rPr>
              <a:t> </a:t>
            </a:r>
            <a:r>
              <a:rPr lang="en-GB" sz="2400" b="0" i="0" dirty="0" err="1">
                <a:solidFill>
                  <a:srgbClr val="37394B"/>
                </a:solidFill>
                <a:effectLst/>
              </a:rPr>
              <a:t>grymuso</a:t>
            </a:r>
            <a:r>
              <a:rPr lang="en-GB" sz="2400" b="0" i="0" dirty="0">
                <a:solidFill>
                  <a:srgbClr val="37394B"/>
                </a:solidFill>
                <a:effectLst/>
              </a:rPr>
              <a:t>.</a:t>
            </a:r>
          </a:p>
          <a:p>
            <a:endParaRPr lang="en-GB" dirty="0"/>
          </a:p>
        </p:txBody>
      </p:sp>
      <p:sp>
        <p:nvSpPr>
          <p:cNvPr id="4" name="Content Placeholder 3">
            <a:extLst>
              <a:ext uri="{FF2B5EF4-FFF2-40B4-BE49-F238E27FC236}">
                <a16:creationId xmlns:a16="http://schemas.microsoft.com/office/drawing/2014/main" id="{ECE39389-C22D-47D9-8221-D4AF61B95387}"/>
              </a:ext>
            </a:extLst>
          </p:cNvPr>
          <p:cNvSpPr>
            <a:spLocks noGrp="1"/>
          </p:cNvSpPr>
          <p:nvPr>
            <p:ph sz="half" idx="4294967295"/>
          </p:nvPr>
        </p:nvSpPr>
        <p:spPr>
          <a:xfrm>
            <a:off x="5076056" y="2132856"/>
            <a:ext cx="3886200" cy="4351337"/>
          </a:xfrm>
        </p:spPr>
        <p:txBody>
          <a:bodyPr>
            <a:normAutofit/>
          </a:bodyPr>
          <a:lstStyle/>
          <a:p>
            <a:pPr algn="l" fontAlgn="base"/>
            <a:r>
              <a:rPr lang="en-GB" sz="2400" b="0" i="0" dirty="0">
                <a:solidFill>
                  <a:schemeClr val="accent1">
                    <a:lumMod val="75000"/>
                  </a:schemeClr>
                </a:solidFill>
                <a:effectLst/>
              </a:rPr>
              <a:t>The word </a:t>
            </a:r>
            <a:r>
              <a:rPr lang="en-GB" sz="2400" b="1" i="0" dirty="0">
                <a:solidFill>
                  <a:schemeClr val="accent1">
                    <a:lumMod val="75000"/>
                  </a:schemeClr>
                </a:solidFill>
                <a:effectLst/>
              </a:rPr>
              <a:t>OARS </a:t>
            </a:r>
            <a:r>
              <a:rPr lang="en-GB" sz="2400" b="0" i="0" dirty="0">
                <a:solidFill>
                  <a:schemeClr val="accent1">
                    <a:lumMod val="75000"/>
                  </a:schemeClr>
                </a:solidFill>
                <a:effectLst/>
              </a:rPr>
              <a:t>can help you remember the skills needed to have a good conversation</a:t>
            </a:r>
            <a:r>
              <a:rPr lang="en-GB" sz="2400" b="1" i="0" dirty="0">
                <a:solidFill>
                  <a:schemeClr val="accent1">
                    <a:lumMod val="75000"/>
                  </a:schemeClr>
                </a:solidFill>
                <a:effectLst/>
              </a:rPr>
              <a:t>:</a:t>
            </a:r>
            <a:endParaRPr lang="en-GB" sz="2400" b="0" i="0" dirty="0">
              <a:solidFill>
                <a:schemeClr val="accent1">
                  <a:lumMod val="75000"/>
                </a:schemeClr>
              </a:solidFill>
              <a:effectLst/>
            </a:endParaRPr>
          </a:p>
          <a:p>
            <a:pPr algn="l" fontAlgn="base">
              <a:buFont typeface="Arial" panose="020B0604020202020204" pitchFamily="34" charset="0"/>
              <a:buChar char="•"/>
            </a:pPr>
            <a:r>
              <a:rPr lang="en-GB" sz="2400" b="1" i="0" dirty="0">
                <a:solidFill>
                  <a:schemeClr val="accent1">
                    <a:lumMod val="75000"/>
                  </a:schemeClr>
                </a:solidFill>
                <a:effectLst/>
              </a:rPr>
              <a:t>O</a:t>
            </a:r>
            <a:r>
              <a:rPr lang="en-GB" sz="2400" b="0" i="0" dirty="0">
                <a:solidFill>
                  <a:schemeClr val="accent1">
                    <a:lumMod val="75000"/>
                  </a:schemeClr>
                </a:solidFill>
                <a:effectLst/>
              </a:rPr>
              <a:t>pen-ended questions</a:t>
            </a:r>
          </a:p>
          <a:p>
            <a:pPr algn="l" fontAlgn="base">
              <a:buFont typeface="Arial" panose="020B0604020202020204" pitchFamily="34" charset="0"/>
              <a:buChar char="•"/>
            </a:pPr>
            <a:r>
              <a:rPr lang="en-GB" sz="2400" b="1" i="0" dirty="0">
                <a:solidFill>
                  <a:schemeClr val="accent1">
                    <a:lumMod val="75000"/>
                  </a:schemeClr>
                </a:solidFill>
                <a:effectLst/>
              </a:rPr>
              <a:t>A</a:t>
            </a:r>
            <a:r>
              <a:rPr lang="en-GB" sz="2400" b="0" i="0" dirty="0">
                <a:solidFill>
                  <a:schemeClr val="accent1">
                    <a:lumMod val="75000"/>
                  </a:schemeClr>
                </a:solidFill>
                <a:effectLst/>
              </a:rPr>
              <a:t>ffirm – notice strengths</a:t>
            </a:r>
          </a:p>
          <a:p>
            <a:pPr algn="l" fontAlgn="base">
              <a:buFont typeface="Arial" panose="020B0604020202020204" pitchFamily="34" charset="0"/>
              <a:buChar char="•"/>
            </a:pPr>
            <a:r>
              <a:rPr lang="en-GB" sz="2400" b="0" i="0" dirty="0">
                <a:solidFill>
                  <a:schemeClr val="accent1">
                    <a:lumMod val="75000"/>
                  </a:schemeClr>
                </a:solidFill>
                <a:effectLst/>
              </a:rPr>
              <a:t>Listen </a:t>
            </a:r>
            <a:r>
              <a:rPr lang="en-GB" sz="2400" b="1" i="0" dirty="0">
                <a:solidFill>
                  <a:schemeClr val="accent1">
                    <a:lumMod val="75000"/>
                  </a:schemeClr>
                </a:solidFill>
                <a:effectLst/>
              </a:rPr>
              <a:t>R</a:t>
            </a:r>
            <a:r>
              <a:rPr lang="en-GB" sz="2400" b="0" i="0" dirty="0">
                <a:solidFill>
                  <a:schemeClr val="accent1">
                    <a:lumMod val="75000"/>
                  </a:schemeClr>
                </a:solidFill>
                <a:effectLst/>
              </a:rPr>
              <a:t>eflectively</a:t>
            </a:r>
          </a:p>
          <a:p>
            <a:pPr algn="l" fontAlgn="base">
              <a:buFont typeface="Arial" panose="020B0604020202020204" pitchFamily="34" charset="0"/>
              <a:buChar char="•"/>
            </a:pPr>
            <a:r>
              <a:rPr lang="en-GB" sz="2400" b="1" i="0" dirty="0">
                <a:solidFill>
                  <a:schemeClr val="accent1">
                    <a:lumMod val="75000"/>
                  </a:schemeClr>
                </a:solidFill>
                <a:effectLst/>
              </a:rPr>
              <a:t>S</a:t>
            </a:r>
            <a:r>
              <a:rPr lang="en-GB" sz="2400" b="0" i="0" dirty="0">
                <a:solidFill>
                  <a:schemeClr val="accent1">
                    <a:lumMod val="75000"/>
                  </a:schemeClr>
                </a:solidFill>
                <a:effectLst/>
              </a:rPr>
              <a:t>ummarise in an empowering way.</a:t>
            </a:r>
          </a:p>
          <a:p>
            <a:endParaRPr lang="en-GB" dirty="0"/>
          </a:p>
        </p:txBody>
      </p:sp>
    </p:spTree>
    <p:extLst>
      <p:ext uri="{BB962C8B-B14F-4D97-AF65-F5344CB8AC3E}">
        <p14:creationId xmlns:p14="http://schemas.microsoft.com/office/powerpoint/2010/main" val="28747963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FC1D1-A719-4F32-9A7B-EE4365160874}"/>
              </a:ext>
            </a:extLst>
          </p:cNvPr>
          <p:cNvSpPr>
            <a:spLocks noGrp="1"/>
          </p:cNvSpPr>
          <p:nvPr>
            <p:ph type="title"/>
          </p:nvPr>
        </p:nvSpPr>
        <p:spPr>
          <a:xfrm>
            <a:off x="266307" y="476672"/>
            <a:ext cx="8611385" cy="1325563"/>
          </a:xfrm>
        </p:spPr>
        <p:txBody>
          <a:bodyPr>
            <a:normAutofit fontScale="90000"/>
          </a:bodyPr>
          <a:lstStyle/>
          <a:p>
            <a:pPr algn="ctr"/>
            <a:br>
              <a:rPr lang="en-GB" b="1" dirty="0">
                <a:solidFill>
                  <a:srgbClr val="37394B"/>
                </a:solidFill>
                <a:latin typeface="canada-type-gibson"/>
              </a:rPr>
            </a:br>
            <a:r>
              <a:rPr lang="en-GB" sz="4400" b="1" i="0" dirty="0">
                <a:solidFill>
                  <a:srgbClr val="37394B"/>
                </a:solidFill>
                <a:effectLst/>
                <a:latin typeface="Arial" panose="020B0604020202020204" pitchFamily="34" charset="0"/>
                <a:cs typeface="Arial" panose="020B0604020202020204" pitchFamily="34" charset="0"/>
              </a:rPr>
              <a:t>Sut </a:t>
            </a:r>
            <a:r>
              <a:rPr lang="en-GB" sz="4400" b="1" i="0" dirty="0" err="1">
                <a:solidFill>
                  <a:srgbClr val="37394B"/>
                </a:solidFill>
                <a:effectLst/>
                <a:latin typeface="Arial" panose="020B0604020202020204" pitchFamily="34" charset="0"/>
                <a:cs typeface="Arial" panose="020B0604020202020204" pitchFamily="34" charset="0"/>
              </a:rPr>
              <a:t>i</a:t>
            </a:r>
            <a:r>
              <a:rPr lang="en-GB" sz="4400" b="1" i="0" dirty="0">
                <a:solidFill>
                  <a:srgbClr val="37394B"/>
                </a:solidFill>
                <a:effectLst/>
                <a:latin typeface="Arial" panose="020B0604020202020204" pitchFamily="34" charset="0"/>
                <a:cs typeface="Arial" panose="020B0604020202020204" pitchFamily="34" charset="0"/>
              </a:rPr>
              <a:t> </a:t>
            </a:r>
            <a:r>
              <a:rPr lang="en-GB" sz="4400" b="1" i="0" dirty="0" err="1">
                <a:solidFill>
                  <a:srgbClr val="37394B"/>
                </a:solidFill>
                <a:effectLst/>
                <a:latin typeface="Arial" panose="020B0604020202020204" pitchFamily="34" charset="0"/>
                <a:cs typeface="Arial" panose="020B0604020202020204" pitchFamily="34" charset="0"/>
              </a:rPr>
              <a:t>ddefnyddio</a:t>
            </a:r>
            <a:r>
              <a:rPr lang="en-GB" sz="4400" b="1" i="0" dirty="0">
                <a:solidFill>
                  <a:srgbClr val="37394B"/>
                </a:solidFill>
                <a:effectLst/>
                <a:latin typeface="Arial" panose="020B0604020202020204" pitchFamily="34" charset="0"/>
                <a:cs typeface="Arial" panose="020B0604020202020204" pitchFamily="34" charset="0"/>
              </a:rPr>
              <a:t> dull </a:t>
            </a:r>
            <a:r>
              <a:rPr lang="en-GB" sz="4400" b="1" i="0" dirty="0" err="1">
                <a:solidFill>
                  <a:srgbClr val="37394B"/>
                </a:solidFill>
                <a:effectLst/>
                <a:latin typeface="Arial" panose="020B0604020202020204" pitchFamily="34" charset="0"/>
                <a:cs typeface="Arial" panose="020B0604020202020204" pitchFamily="34" charset="0"/>
              </a:rPr>
              <a:t>sy'n</a:t>
            </a:r>
            <a:r>
              <a:rPr lang="en-GB" sz="4400" b="1" i="0" dirty="0">
                <a:solidFill>
                  <a:srgbClr val="37394B"/>
                </a:solidFill>
                <a:effectLst/>
                <a:latin typeface="Arial" panose="020B0604020202020204" pitchFamily="34" charset="0"/>
                <a:cs typeface="Arial" panose="020B0604020202020204" pitchFamily="34" charset="0"/>
              </a:rPr>
              <a:t> </a:t>
            </a:r>
            <a:r>
              <a:rPr lang="en-GB" sz="4400" b="1" i="0" dirty="0" err="1">
                <a:solidFill>
                  <a:srgbClr val="37394B"/>
                </a:solidFill>
                <a:effectLst/>
                <a:latin typeface="Arial" panose="020B0604020202020204" pitchFamily="34" charset="0"/>
                <a:cs typeface="Arial" panose="020B0604020202020204" pitchFamily="34" charset="0"/>
              </a:rPr>
              <a:t>seiliedig</a:t>
            </a:r>
            <a:r>
              <a:rPr lang="en-GB" sz="4400" b="1" i="0" dirty="0">
                <a:solidFill>
                  <a:srgbClr val="37394B"/>
                </a:solidFill>
                <a:effectLst/>
                <a:latin typeface="Arial" panose="020B0604020202020204" pitchFamily="34" charset="0"/>
                <a:cs typeface="Arial" panose="020B0604020202020204" pitchFamily="34" charset="0"/>
              </a:rPr>
              <a:t> </a:t>
            </a:r>
            <a:r>
              <a:rPr lang="en-GB" sz="4400" b="1" i="0" dirty="0" err="1">
                <a:solidFill>
                  <a:srgbClr val="37394B"/>
                </a:solidFill>
                <a:effectLst/>
                <a:latin typeface="Arial" panose="020B0604020202020204" pitchFamily="34" charset="0"/>
                <a:cs typeface="Arial" panose="020B0604020202020204" pitchFamily="34" charset="0"/>
              </a:rPr>
              <a:t>ar</a:t>
            </a:r>
            <a:r>
              <a:rPr lang="en-GB" sz="4400" b="1" i="0" dirty="0">
                <a:solidFill>
                  <a:srgbClr val="37394B"/>
                </a:solidFill>
                <a:effectLst/>
                <a:latin typeface="Arial" panose="020B0604020202020204" pitchFamily="34" charset="0"/>
                <a:cs typeface="Arial" panose="020B0604020202020204" pitchFamily="34" charset="0"/>
              </a:rPr>
              <a:t> </a:t>
            </a:r>
            <a:r>
              <a:rPr lang="en-GB" sz="4400" b="1" i="0" dirty="0" err="1">
                <a:solidFill>
                  <a:srgbClr val="37394B"/>
                </a:solidFill>
                <a:effectLst/>
                <a:latin typeface="Arial" panose="020B0604020202020204" pitchFamily="34" charset="0"/>
                <a:cs typeface="Arial" panose="020B0604020202020204" pitchFamily="34" charset="0"/>
              </a:rPr>
              <a:t>gryfderau</a:t>
            </a:r>
            <a:br>
              <a:rPr lang="en-GB" sz="4400" b="1" i="0" dirty="0">
                <a:solidFill>
                  <a:srgbClr val="37394B"/>
                </a:solidFill>
                <a:effectLst/>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cs typeface="Arial" panose="020B0604020202020204" pitchFamily="34" charset="0"/>
              </a:rPr>
              <a:t>How to use a strengths-based approach</a:t>
            </a:r>
            <a:br>
              <a:rPr lang="en-GB" sz="3600" b="1" dirty="0">
                <a:solidFill>
                  <a:srgbClr val="37394B"/>
                </a:solidFill>
                <a:latin typeface="canada-type-gibson"/>
              </a:rPr>
            </a:br>
            <a:endParaRPr lang="en-GB" sz="3600" dirty="0"/>
          </a:p>
        </p:txBody>
      </p:sp>
      <p:sp>
        <p:nvSpPr>
          <p:cNvPr id="3" name="Content Placeholder 2">
            <a:extLst>
              <a:ext uri="{FF2B5EF4-FFF2-40B4-BE49-F238E27FC236}">
                <a16:creationId xmlns:a16="http://schemas.microsoft.com/office/drawing/2014/main" id="{6DDDBC98-7BA5-484B-B51B-E332F5564BDF}"/>
              </a:ext>
            </a:extLst>
          </p:cNvPr>
          <p:cNvSpPr>
            <a:spLocks noGrp="1"/>
          </p:cNvSpPr>
          <p:nvPr>
            <p:ph idx="1"/>
          </p:nvPr>
        </p:nvSpPr>
        <p:spPr>
          <a:xfrm>
            <a:off x="-36512" y="2204864"/>
            <a:ext cx="5023415" cy="3575934"/>
          </a:xfrm>
        </p:spPr>
        <p:txBody>
          <a:bodyPr>
            <a:normAutofit/>
          </a:bodyPr>
          <a:lstStyle/>
          <a:p>
            <a:pPr algn="l" fontAlgn="base"/>
            <a:r>
              <a:rPr lang="en-GB" sz="2400" b="0" i="0" dirty="0" err="1">
                <a:solidFill>
                  <a:srgbClr val="37394B"/>
                </a:solidFill>
                <a:effectLst/>
              </a:rPr>
              <a:t>Ceisiwch</a:t>
            </a:r>
            <a:r>
              <a:rPr lang="en-GB" sz="2400" b="0" i="0" dirty="0">
                <a:solidFill>
                  <a:srgbClr val="37394B"/>
                </a:solidFill>
                <a:effectLst/>
              </a:rPr>
              <a:t> </a:t>
            </a:r>
            <a:r>
              <a:rPr lang="en-GB" sz="2400" b="0" i="0" dirty="0" err="1">
                <a:solidFill>
                  <a:srgbClr val="37394B"/>
                </a:solidFill>
                <a:effectLst/>
              </a:rPr>
              <a:t>osgoi'r</a:t>
            </a:r>
            <a:r>
              <a:rPr lang="en-GB" sz="2400" b="0" i="0" dirty="0">
                <a:solidFill>
                  <a:srgbClr val="37394B"/>
                </a:solidFill>
                <a:effectLst/>
              </a:rPr>
              <a:t> </a:t>
            </a:r>
            <a:r>
              <a:rPr lang="en-GB" sz="2400" b="0" i="0" dirty="0" err="1">
                <a:solidFill>
                  <a:srgbClr val="37394B"/>
                </a:solidFill>
                <a:effectLst/>
              </a:rPr>
              <a:t>camgymeriadau</a:t>
            </a:r>
            <a:r>
              <a:rPr lang="en-GB" sz="2400" b="0" i="0" dirty="0">
                <a:solidFill>
                  <a:srgbClr val="37394B"/>
                </a:solidFill>
                <a:effectLst/>
              </a:rPr>
              <a:t> </a:t>
            </a:r>
            <a:r>
              <a:rPr lang="en-GB" sz="2400" b="0" i="0" dirty="0" err="1">
                <a:solidFill>
                  <a:srgbClr val="37394B"/>
                </a:solidFill>
                <a:effectLst/>
              </a:rPr>
              <a:t>canlynol</a:t>
            </a:r>
            <a:r>
              <a:rPr lang="en-GB" sz="2400" b="0" i="0" dirty="0">
                <a:solidFill>
                  <a:srgbClr val="37394B"/>
                </a:solidFill>
                <a:effectLst/>
              </a:rPr>
              <a:t>:</a:t>
            </a:r>
          </a:p>
          <a:p>
            <a:pPr algn="l" fontAlgn="base">
              <a:buFont typeface="Arial" panose="020B0604020202020204" pitchFamily="34" charset="0"/>
              <a:buChar char="•"/>
            </a:pPr>
            <a:r>
              <a:rPr lang="en-GB" sz="2400" b="1" i="0" dirty="0">
                <a:solidFill>
                  <a:srgbClr val="37394B"/>
                </a:solidFill>
                <a:effectLst/>
              </a:rPr>
              <a:t>bod </a:t>
            </a:r>
            <a:r>
              <a:rPr lang="en-GB" sz="2400" b="1" i="0" dirty="0" err="1">
                <a:solidFill>
                  <a:srgbClr val="37394B"/>
                </a:solidFill>
                <a:effectLst/>
              </a:rPr>
              <a:t>yn</a:t>
            </a:r>
            <a:r>
              <a:rPr lang="en-GB" sz="2400" b="1" i="0" dirty="0">
                <a:solidFill>
                  <a:srgbClr val="37394B"/>
                </a:solidFill>
                <a:effectLst/>
              </a:rPr>
              <a:t> </a:t>
            </a:r>
            <a:r>
              <a:rPr lang="en-GB" sz="2400" b="1" i="0" dirty="0" err="1">
                <a:solidFill>
                  <a:srgbClr val="37394B"/>
                </a:solidFill>
                <a:effectLst/>
              </a:rPr>
              <a:t>arbenigwr</a:t>
            </a:r>
            <a:r>
              <a:rPr lang="en-GB" sz="2400" b="0" i="0" dirty="0">
                <a:solidFill>
                  <a:srgbClr val="37394B"/>
                </a:solidFill>
                <a:effectLst/>
              </a:rPr>
              <a:t> </a:t>
            </a:r>
            <a:r>
              <a:rPr lang="en-GB" sz="2400" b="1" i="0" dirty="0">
                <a:solidFill>
                  <a:srgbClr val="37394B"/>
                </a:solidFill>
                <a:effectLst/>
              </a:rPr>
              <a:t>– </a:t>
            </a:r>
            <a:r>
              <a:rPr lang="en-GB" sz="2400" b="0" i="0" dirty="0" err="1">
                <a:solidFill>
                  <a:srgbClr val="37394B"/>
                </a:solidFill>
                <a:effectLst/>
              </a:rPr>
              <a:t>mae'n</a:t>
            </a:r>
            <a:r>
              <a:rPr lang="en-GB" sz="2400" b="0" i="0" dirty="0">
                <a:solidFill>
                  <a:srgbClr val="37394B"/>
                </a:solidFill>
                <a:effectLst/>
              </a:rPr>
              <a:t> </a:t>
            </a:r>
            <a:r>
              <a:rPr lang="en-GB" sz="2400" b="0" i="0" dirty="0" err="1">
                <a:solidFill>
                  <a:srgbClr val="37394B"/>
                </a:solidFill>
                <a:effectLst/>
              </a:rPr>
              <a:t>bosibl</a:t>
            </a:r>
            <a:r>
              <a:rPr lang="en-GB" sz="2400" b="0" i="0" dirty="0">
                <a:solidFill>
                  <a:srgbClr val="37394B"/>
                </a:solidFill>
                <a:effectLst/>
              </a:rPr>
              <a:t> y </a:t>
            </a:r>
            <a:r>
              <a:rPr lang="en-GB" sz="2400" b="0" i="0" dirty="0" err="1">
                <a:solidFill>
                  <a:srgbClr val="37394B"/>
                </a:solidFill>
                <a:effectLst/>
              </a:rPr>
              <a:t>byddwch</a:t>
            </a:r>
            <a:r>
              <a:rPr lang="en-GB" sz="2400" b="0" i="0" dirty="0">
                <a:solidFill>
                  <a:srgbClr val="37394B"/>
                </a:solidFill>
                <a:effectLst/>
              </a:rPr>
              <a:t> am </a:t>
            </a:r>
            <a:r>
              <a:rPr lang="en-GB" sz="2400" b="0" i="0" dirty="0" err="1">
                <a:solidFill>
                  <a:srgbClr val="37394B"/>
                </a:solidFill>
                <a:effectLst/>
              </a:rPr>
              <a:t>ddefnyddio</a:t>
            </a:r>
            <a:r>
              <a:rPr lang="en-GB" sz="2400" b="0" i="0" dirty="0">
                <a:solidFill>
                  <a:srgbClr val="37394B"/>
                </a:solidFill>
                <a:effectLst/>
              </a:rPr>
              <a:t> </a:t>
            </a:r>
            <a:r>
              <a:rPr lang="en-GB" sz="2400" b="0" i="0" dirty="0" err="1">
                <a:solidFill>
                  <a:srgbClr val="37394B"/>
                </a:solidFill>
                <a:effectLst/>
              </a:rPr>
              <a:t>eich</a:t>
            </a:r>
            <a:r>
              <a:rPr lang="en-GB" sz="2400" b="0" i="0" dirty="0">
                <a:solidFill>
                  <a:srgbClr val="37394B"/>
                </a:solidFill>
                <a:effectLst/>
              </a:rPr>
              <a:t> </a:t>
            </a:r>
            <a:r>
              <a:rPr lang="en-GB" sz="2400" b="0" i="0" dirty="0" err="1">
                <a:solidFill>
                  <a:srgbClr val="37394B"/>
                </a:solidFill>
                <a:effectLst/>
              </a:rPr>
              <a:t>gwybodaeth</a:t>
            </a:r>
            <a:r>
              <a:rPr lang="en-GB" sz="2400" b="0" i="0" dirty="0">
                <a:solidFill>
                  <a:srgbClr val="37394B"/>
                </a:solidFill>
                <a:effectLst/>
              </a:rPr>
              <a:t> </a:t>
            </a:r>
            <a:r>
              <a:rPr lang="en-GB" sz="2400" b="0" i="0" dirty="0" err="1">
                <a:solidFill>
                  <a:srgbClr val="37394B"/>
                </a:solidFill>
                <a:effectLst/>
              </a:rPr>
              <a:t>a'ch</a:t>
            </a:r>
            <a:r>
              <a:rPr lang="en-GB" sz="2400" b="0" i="0" dirty="0">
                <a:solidFill>
                  <a:srgbClr val="37394B"/>
                </a:solidFill>
                <a:effectLst/>
              </a:rPr>
              <a:t> </a:t>
            </a:r>
            <a:r>
              <a:rPr lang="en-GB" sz="2400" b="0" i="0" dirty="0" err="1">
                <a:solidFill>
                  <a:srgbClr val="37394B"/>
                </a:solidFill>
                <a:effectLst/>
              </a:rPr>
              <a:t>arbenigedd</a:t>
            </a:r>
            <a:r>
              <a:rPr lang="en-GB" sz="2400" b="0" i="0" dirty="0">
                <a:solidFill>
                  <a:srgbClr val="37394B"/>
                </a:solidFill>
                <a:effectLst/>
              </a:rPr>
              <a:t> </a:t>
            </a:r>
            <a:r>
              <a:rPr lang="en-GB" sz="2400" b="0" i="0" dirty="0" err="1">
                <a:solidFill>
                  <a:srgbClr val="37394B"/>
                </a:solidFill>
                <a:effectLst/>
              </a:rPr>
              <a:t>i</a:t>
            </a:r>
            <a:r>
              <a:rPr lang="en-GB" sz="2400" b="0" i="0" dirty="0">
                <a:solidFill>
                  <a:srgbClr val="37394B"/>
                </a:solidFill>
                <a:effectLst/>
              </a:rPr>
              <a:t> </a:t>
            </a:r>
            <a:r>
              <a:rPr lang="en-GB" sz="2400" b="0" i="0" dirty="0" err="1">
                <a:solidFill>
                  <a:srgbClr val="37394B"/>
                </a:solidFill>
                <a:effectLst/>
              </a:rPr>
              <a:t>ddatrys</a:t>
            </a:r>
            <a:r>
              <a:rPr lang="en-GB" sz="2400" b="0" i="0" dirty="0">
                <a:solidFill>
                  <a:srgbClr val="37394B"/>
                </a:solidFill>
                <a:effectLst/>
              </a:rPr>
              <a:t> </a:t>
            </a:r>
            <a:r>
              <a:rPr lang="en-GB" sz="2400" b="0" i="0" dirty="0" err="1">
                <a:solidFill>
                  <a:srgbClr val="37394B"/>
                </a:solidFill>
                <a:effectLst/>
              </a:rPr>
              <a:t>rhai</a:t>
            </a:r>
            <a:r>
              <a:rPr lang="en-GB" sz="2400" b="0" i="0" dirty="0">
                <a:solidFill>
                  <a:srgbClr val="37394B"/>
                </a:solidFill>
                <a:effectLst/>
              </a:rPr>
              <a:t> </a:t>
            </a:r>
            <a:r>
              <a:rPr lang="en-GB" sz="2400" b="0" i="0" dirty="0" err="1">
                <a:solidFill>
                  <a:srgbClr val="37394B"/>
                </a:solidFill>
                <a:effectLst/>
              </a:rPr>
              <a:t>sefyllfaoedd</a:t>
            </a:r>
            <a:r>
              <a:rPr lang="en-GB" sz="2400" b="0" i="0" dirty="0">
                <a:solidFill>
                  <a:srgbClr val="37394B"/>
                </a:solidFill>
                <a:effectLst/>
              </a:rPr>
              <a:t>, </a:t>
            </a:r>
            <a:r>
              <a:rPr lang="en-GB" sz="2400" b="0" i="0" dirty="0" err="1">
                <a:solidFill>
                  <a:srgbClr val="37394B"/>
                </a:solidFill>
                <a:effectLst/>
              </a:rPr>
              <a:t>ond</a:t>
            </a:r>
            <a:r>
              <a:rPr lang="en-GB" sz="2400" b="0" i="0" dirty="0">
                <a:solidFill>
                  <a:srgbClr val="37394B"/>
                </a:solidFill>
                <a:effectLst/>
              </a:rPr>
              <a:t> </a:t>
            </a:r>
            <a:r>
              <a:rPr lang="en-GB" sz="2400" b="0" i="0" dirty="0" err="1">
                <a:solidFill>
                  <a:srgbClr val="37394B"/>
                </a:solidFill>
                <a:effectLst/>
              </a:rPr>
              <a:t>dylech</a:t>
            </a:r>
            <a:r>
              <a:rPr lang="en-GB" sz="2400" b="0" i="0" dirty="0">
                <a:solidFill>
                  <a:srgbClr val="37394B"/>
                </a:solidFill>
                <a:effectLst/>
              </a:rPr>
              <a:t> </a:t>
            </a:r>
            <a:r>
              <a:rPr lang="en-GB" sz="2400" b="0" i="0" dirty="0" err="1">
                <a:solidFill>
                  <a:srgbClr val="37394B"/>
                </a:solidFill>
                <a:effectLst/>
              </a:rPr>
              <a:t>wrando</a:t>
            </a:r>
            <a:r>
              <a:rPr lang="en-GB" sz="2400" b="0" i="0" dirty="0">
                <a:solidFill>
                  <a:srgbClr val="37394B"/>
                </a:solidFill>
                <a:effectLst/>
              </a:rPr>
              <a:t> </a:t>
            </a:r>
            <a:r>
              <a:rPr lang="en-GB" sz="2400" b="0" i="0" dirty="0" err="1">
                <a:solidFill>
                  <a:srgbClr val="37394B"/>
                </a:solidFill>
                <a:effectLst/>
              </a:rPr>
              <a:t>ar</a:t>
            </a:r>
            <a:r>
              <a:rPr lang="en-GB" sz="2400" b="0" i="0" dirty="0">
                <a:solidFill>
                  <a:srgbClr val="37394B"/>
                </a:solidFill>
                <a:effectLst/>
              </a:rPr>
              <a:t> y </a:t>
            </a:r>
            <a:r>
              <a:rPr lang="en-GB" sz="2400" b="0" i="0" dirty="0" err="1">
                <a:solidFill>
                  <a:srgbClr val="37394B"/>
                </a:solidFill>
                <a:effectLst/>
              </a:rPr>
              <a:t>rhai</a:t>
            </a:r>
            <a:r>
              <a:rPr lang="en-GB" sz="2400" b="0" i="0" dirty="0">
                <a:solidFill>
                  <a:srgbClr val="37394B"/>
                </a:solidFill>
                <a:effectLst/>
              </a:rPr>
              <a:t> </a:t>
            </a:r>
            <a:r>
              <a:rPr lang="en-GB" sz="2400" b="0" i="0" dirty="0" err="1">
                <a:solidFill>
                  <a:srgbClr val="37394B"/>
                </a:solidFill>
                <a:effectLst/>
              </a:rPr>
              <a:t>sy'n</a:t>
            </a:r>
            <a:r>
              <a:rPr lang="en-GB" sz="2400" b="0" i="0" dirty="0">
                <a:solidFill>
                  <a:srgbClr val="37394B"/>
                </a:solidFill>
                <a:effectLst/>
              </a:rPr>
              <a:t> </a:t>
            </a:r>
            <a:r>
              <a:rPr lang="en-GB" sz="2400" b="0" i="0" dirty="0" err="1">
                <a:solidFill>
                  <a:srgbClr val="37394B"/>
                </a:solidFill>
                <a:effectLst/>
              </a:rPr>
              <a:t>cael</a:t>
            </a:r>
            <a:r>
              <a:rPr lang="en-GB" sz="2400" b="0" i="0" dirty="0">
                <a:solidFill>
                  <a:srgbClr val="37394B"/>
                </a:solidFill>
                <a:effectLst/>
              </a:rPr>
              <a:t> </a:t>
            </a:r>
            <a:r>
              <a:rPr lang="en-GB" sz="2400" b="0" i="0" dirty="0" err="1">
                <a:solidFill>
                  <a:srgbClr val="37394B"/>
                </a:solidFill>
                <a:effectLst/>
              </a:rPr>
              <a:t>eu</a:t>
            </a:r>
            <a:r>
              <a:rPr lang="en-GB" sz="2400" b="0" i="0" dirty="0">
                <a:solidFill>
                  <a:srgbClr val="37394B"/>
                </a:solidFill>
                <a:effectLst/>
              </a:rPr>
              <a:t> </a:t>
            </a:r>
            <a:r>
              <a:rPr lang="en-GB" sz="2400" b="0" i="0" dirty="0" err="1">
                <a:solidFill>
                  <a:srgbClr val="37394B"/>
                </a:solidFill>
                <a:effectLst/>
              </a:rPr>
              <a:t>goruchwylio</a:t>
            </a:r>
            <a:r>
              <a:rPr lang="en-GB" sz="2400" b="0" i="0" dirty="0">
                <a:solidFill>
                  <a:srgbClr val="37394B"/>
                </a:solidFill>
                <a:effectLst/>
              </a:rPr>
              <a:t> </a:t>
            </a:r>
            <a:r>
              <a:rPr lang="en-GB" sz="2400" b="0" i="0" dirty="0" err="1">
                <a:solidFill>
                  <a:srgbClr val="37394B"/>
                </a:solidFill>
                <a:effectLst/>
              </a:rPr>
              <a:t>gennych</a:t>
            </a:r>
            <a:r>
              <a:rPr lang="en-GB" sz="2400" b="0" i="0" dirty="0">
                <a:solidFill>
                  <a:srgbClr val="37394B"/>
                </a:solidFill>
                <a:effectLst/>
              </a:rPr>
              <a:t> a </a:t>
            </a:r>
            <a:r>
              <a:rPr lang="en-GB" sz="2400" b="0" i="0" dirty="0" err="1">
                <a:solidFill>
                  <a:srgbClr val="37394B"/>
                </a:solidFill>
                <a:effectLst/>
              </a:rPr>
              <a:t>gadael</a:t>
            </a:r>
            <a:r>
              <a:rPr lang="en-GB" sz="2400" b="0" i="0" dirty="0">
                <a:solidFill>
                  <a:srgbClr val="37394B"/>
                </a:solidFill>
                <a:effectLst/>
              </a:rPr>
              <a:t> </a:t>
            </a:r>
            <a:r>
              <a:rPr lang="en-GB" sz="2400" b="0" i="0" dirty="0" err="1">
                <a:solidFill>
                  <a:srgbClr val="37394B"/>
                </a:solidFill>
                <a:effectLst/>
              </a:rPr>
              <a:t>iddynt</a:t>
            </a:r>
            <a:r>
              <a:rPr lang="en-GB" sz="2400" b="0" i="0" dirty="0">
                <a:solidFill>
                  <a:srgbClr val="37394B"/>
                </a:solidFill>
                <a:effectLst/>
              </a:rPr>
              <a:t> </a:t>
            </a:r>
            <a:r>
              <a:rPr lang="en-GB" sz="2400" b="0" i="0" dirty="0" err="1">
                <a:solidFill>
                  <a:srgbClr val="37394B"/>
                </a:solidFill>
                <a:effectLst/>
              </a:rPr>
              <a:t>ddefnyddio</a:t>
            </a:r>
            <a:r>
              <a:rPr lang="en-GB" sz="2400" b="0" i="0" dirty="0">
                <a:solidFill>
                  <a:srgbClr val="37394B"/>
                </a:solidFill>
                <a:effectLst/>
              </a:rPr>
              <a:t> </a:t>
            </a:r>
            <a:r>
              <a:rPr lang="en-GB" sz="2400" b="0" i="0" dirty="0" err="1">
                <a:solidFill>
                  <a:srgbClr val="37394B"/>
                </a:solidFill>
                <a:effectLst/>
              </a:rPr>
              <a:t>eu</a:t>
            </a:r>
            <a:r>
              <a:rPr lang="en-GB" sz="2400" b="0" i="0" dirty="0">
                <a:solidFill>
                  <a:srgbClr val="37394B"/>
                </a:solidFill>
                <a:effectLst/>
              </a:rPr>
              <a:t> </a:t>
            </a:r>
            <a:r>
              <a:rPr lang="en-GB" sz="2400" b="0" i="0" dirty="0" err="1">
                <a:solidFill>
                  <a:srgbClr val="37394B"/>
                </a:solidFill>
                <a:effectLst/>
              </a:rPr>
              <a:t>harbenigedd</a:t>
            </a:r>
            <a:r>
              <a:rPr lang="en-GB" sz="2400" b="0" i="0" dirty="0">
                <a:solidFill>
                  <a:srgbClr val="37394B"/>
                </a:solidFill>
                <a:effectLst/>
              </a:rPr>
              <a:t> </a:t>
            </a:r>
            <a:r>
              <a:rPr lang="en-GB" sz="2400" b="0" i="0" dirty="0" err="1">
                <a:solidFill>
                  <a:srgbClr val="37394B"/>
                </a:solidFill>
                <a:effectLst/>
              </a:rPr>
              <a:t>a'u</a:t>
            </a:r>
            <a:r>
              <a:rPr lang="en-GB" sz="2400" b="0" i="0" dirty="0">
                <a:solidFill>
                  <a:srgbClr val="37394B"/>
                </a:solidFill>
                <a:effectLst/>
              </a:rPr>
              <a:t> </a:t>
            </a:r>
            <a:r>
              <a:rPr lang="en-GB" sz="2400" b="0" i="0" dirty="0" err="1">
                <a:solidFill>
                  <a:srgbClr val="37394B"/>
                </a:solidFill>
                <a:effectLst/>
              </a:rPr>
              <a:t>cryfderau</a:t>
            </a:r>
            <a:r>
              <a:rPr lang="en-GB" sz="2400" b="0" i="0" dirty="0">
                <a:solidFill>
                  <a:srgbClr val="37394B"/>
                </a:solidFill>
                <a:effectLst/>
              </a:rPr>
              <a:t> </a:t>
            </a:r>
            <a:r>
              <a:rPr lang="en-GB" sz="2400" b="0" i="0" dirty="0" err="1">
                <a:solidFill>
                  <a:srgbClr val="37394B"/>
                </a:solidFill>
                <a:effectLst/>
              </a:rPr>
              <a:t>eu</a:t>
            </a:r>
            <a:r>
              <a:rPr lang="en-GB" sz="2400" b="0" i="0" dirty="0">
                <a:solidFill>
                  <a:srgbClr val="37394B"/>
                </a:solidFill>
                <a:effectLst/>
              </a:rPr>
              <a:t> </a:t>
            </a:r>
            <a:r>
              <a:rPr lang="en-GB" sz="2400" b="0" i="0" dirty="0" err="1">
                <a:solidFill>
                  <a:srgbClr val="37394B"/>
                </a:solidFill>
                <a:effectLst/>
              </a:rPr>
              <a:t>hunain</a:t>
            </a:r>
            <a:endParaRPr lang="en-GB" sz="2400" b="0" i="0" dirty="0">
              <a:solidFill>
                <a:srgbClr val="37394B"/>
              </a:solidFill>
              <a:effectLst/>
            </a:endParaRPr>
          </a:p>
          <a:p>
            <a:pPr marL="0" indent="0">
              <a:buNone/>
            </a:pPr>
            <a:endParaRPr lang="en-GB" dirty="0"/>
          </a:p>
        </p:txBody>
      </p:sp>
      <p:sp>
        <p:nvSpPr>
          <p:cNvPr id="4" name="Content Placeholder 3">
            <a:extLst>
              <a:ext uri="{FF2B5EF4-FFF2-40B4-BE49-F238E27FC236}">
                <a16:creationId xmlns:a16="http://schemas.microsoft.com/office/drawing/2014/main" id="{A7351984-DAE1-40D7-9910-501555A6DE74}"/>
              </a:ext>
            </a:extLst>
          </p:cNvPr>
          <p:cNvSpPr>
            <a:spLocks noGrp="1"/>
          </p:cNvSpPr>
          <p:nvPr>
            <p:ph sz="half" idx="4294967295"/>
          </p:nvPr>
        </p:nvSpPr>
        <p:spPr>
          <a:xfrm>
            <a:off x="4986903" y="2209394"/>
            <a:ext cx="4157097" cy="4351338"/>
          </a:xfrm>
        </p:spPr>
        <p:txBody>
          <a:bodyPr>
            <a:normAutofit/>
          </a:bodyPr>
          <a:lstStyle/>
          <a:p>
            <a:pPr algn="l" fontAlgn="base"/>
            <a:r>
              <a:rPr lang="en-GB" sz="2400" b="0" i="0" dirty="0">
                <a:solidFill>
                  <a:schemeClr val="accent1">
                    <a:lumMod val="75000"/>
                  </a:schemeClr>
                </a:solidFill>
                <a:effectLst/>
              </a:rPr>
              <a:t>Try to avoid:</a:t>
            </a:r>
          </a:p>
          <a:p>
            <a:pPr algn="l" fontAlgn="base">
              <a:buFont typeface="Arial" panose="020B0604020202020204" pitchFamily="34" charset="0"/>
              <a:buChar char="•"/>
            </a:pPr>
            <a:r>
              <a:rPr lang="en-GB" sz="2400" b="1" i="0" dirty="0">
                <a:solidFill>
                  <a:schemeClr val="accent1">
                    <a:lumMod val="75000"/>
                  </a:schemeClr>
                </a:solidFill>
                <a:effectLst/>
              </a:rPr>
              <a:t>the expert trap</a:t>
            </a:r>
            <a:r>
              <a:rPr lang="en-GB" sz="2400" b="0" i="0" dirty="0">
                <a:solidFill>
                  <a:schemeClr val="accent1">
                    <a:lumMod val="75000"/>
                  </a:schemeClr>
                </a:solidFill>
                <a:effectLst/>
              </a:rPr>
              <a:t> </a:t>
            </a:r>
            <a:r>
              <a:rPr lang="en-GB" sz="2400" b="1" i="0" dirty="0">
                <a:solidFill>
                  <a:schemeClr val="accent1">
                    <a:lumMod val="75000"/>
                  </a:schemeClr>
                </a:solidFill>
                <a:effectLst/>
              </a:rPr>
              <a:t>–</a:t>
            </a:r>
            <a:r>
              <a:rPr lang="en-GB" sz="2400" b="0" i="0" dirty="0">
                <a:solidFill>
                  <a:schemeClr val="accent1">
                    <a:lumMod val="75000"/>
                  </a:schemeClr>
                </a:solidFill>
                <a:effectLst/>
              </a:rPr>
              <a:t> you may want to fix some situations with your knowledge and expertise, but you should listen to your supervisees and let them use their own expertise and strengths</a:t>
            </a:r>
          </a:p>
        </p:txBody>
      </p:sp>
    </p:spTree>
    <p:extLst>
      <p:ext uri="{BB962C8B-B14F-4D97-AF65-F5344CB8AC3E}">
        <p14:creationId xmlns:p14="http://schemas.microsoft.com/office/powerpoint/2010/main" val="1240603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FC1D1-A719-4F32-9A7B-EE4365160874}"/>
              </a:ext>
            </a:extLst>
          </p:cNvPr>
          <p:cNvSpPr>
            <a:spLocks noGrp="1"/>
          </p:cNvSpPr>
          <p:nvPr>
            <p:ph type="title"/>
          </p:nvPr>
        </p:nvSpPr>
        <p:spPr>
          <a:xfrm>
            <a:off x="266307" y="404664"/>
            <a:ext cx="8611385" cy="1325563"/>
          </a:xfrm>
        </p:spPr>
        <p:txBody>
          <a:bodyPr>
            <a:normAutofit fontScale="90000"/>
          </a:bodyPr>
          <a:lstStyle/>
          <a:p>
            <a:pPr algn="ctr"/>
            <a:br>
              <a:rPr lang="en-GB" sz="4900" b="1" dirty="0">
                <a:solidFill>
                  <a:srgbClr val="37394B"/>
                </a:solidFill>
                <a:latin typeface="+mn-lt"/>
              </a:rPr>
            </a:br>
            <a:r>
              <a:rPr lang="en-GB" sz="4900" b="1" i="0" dirty="0">
                <a:effectLst/>
                <a:latin typeface="+mn-lt"/>
              </a:rPr>
              <a:t>Sut </a:t>
            </a:r>
            <a:r>
              <a:rPr lang="en-GB" sz="4900" b="1" i="0" dirty="0" err="1">
                <a:effectLst/>
                <a:latin typeface="+mn-lt"/>
              </a:rPr>
              <a:t>i</a:t>
            </a:r>
            <a:r>
              <a:rPr lang="en-GB" sz="4900" b="1" i="0" dirty="0">
                <a:effectLst/>
                <a:latin typeface="+mn-lt"/>
              </a:rPr>
              <a:t> </a:t>
            </a:r>
            <a:r>
              <a:rPr lang="en-GB" sz="4900" b="1" i="0" dirty="0" err="1">
                <a:effectLst/>
                <a:latin typeface="+mn-lt"/>
              </a:rPr>
              <a:t>ddefnyddio</a:t>
            </a:r>
            <a:r>
              <a:rPr lang="en-GB" sz="4900" b="1" i="0" dirty="0">
                <a:effectLst/>
                <a:latin typeface="+mn-lt"/>
              </a:rPr>
              <a:t> dull </a:t>
            </a:r>
            <a:r>
              <a:rPr lang="en-GB" sz="4900" b="1" i="0" dirty="0" err="1">
                <a:effectLst/>
                <a:latin typeface="+mn-lt"/>
              </a:rPr>
              <a:t>sy'n</a:t>
            </a:r>
            <a:r>
              <a:rPr lang="en-GB" sz="4900" b="1" i="0" dirty="0">
                <a:effectLst/>
                <a:latin typeface="+mn-lt"/>
              </a:rPr>
              <a:t> </a:t>
            </a:r>
            <a:r>
              <a:rPr lang="en-GB" sz="4900" b="1" i="0" dirty="0" err="1">
                <a:effectLst/>
                <a:latin typeface="+mn-lt"/>
              </a:rPr>
              <a:t>seiliedig</a:t>
            </a:r>
            <a:r>
              <a:rPr lang="en-GB" sz="4900" b="1" i="0" dirty="0">
                <a:effectLst/>
                <a:latin typeface="+mn-lt"/>
              </a:rPr>
              <a:t> </a:t>
            </a:r>
            <a:r>
              <a:rPr lang="en-GB" sz="4900" b="1" i="0" dirty="0" err="1">
                <a:effectLst/>
                <a:latin typeface="+mn-lt"/>
              </a:rPr>
              <a:t>ar</a:t>
            </a:r>
            <a:r>
              <a:rPr lang="en-GB" sz="4900" b="1" i="0" dirty="0">
                <a:effectLst/>
                <a:latin typeface="+mn-lt"/>
              </a:rPr>
              <a:t> </a:t>
            </a:r>
            <a:r>
              <a:rPr lang="en-GB" sz="4900" b="1" i="0" dirty="0" err="1">
                <a:effectLst/>
                <a:latin typeface="+mn-lt"/>
              </a:rPr>
              <a:t>gryfderau</a:t>
            </a:r>
            <a:br>
              <a:rPr lang="en-GB" sz="4900" b="1" i="0" dirty="0">
                <a:effectLst/>
                <a:latin typeface="+mn-lt"/>
              </a:rPr>
            </a:br>
            <a:r>
              <a:rPr lang="en-GB" sz="4900" b="1" dirty="0">
                <a:solidFill>
                  <a:schemeClr val="accent1">
                    <a:lumMod val="75000"/>
                  </a:schemeClr>
                </a:solidFill>
                <a:latin typeface="+mn-lt"/>
              </a:rPr>
              <a:t>How to use a strengths-based approach</a:t>
            </a:r>
            <a:br>
              <a:rPr lang="en-GB" sz="3600" b="1" dirty="0">
                <a:solidFill>
                  <a:srgbClr val="37394B"/>
                </a:solidFill>
                <a:latin typeface="canada-type-gibson"/>
              </a:rPr>
            </a:br>
            <a:endParaRPr lang="en-GB" sz="3600" dirty="0"/>
          </a:p>
        </p:txBody>
      </p:sp>
      <p:sp>
        <p:nvSpPr>
          <p:cNvPr id="3" name="Content Placeholder 2">
            <a:extLst>
              <a:ext uri="{FF2B5EF4-FFF2-40B4-BE49-F238E27FC236}">
                <a16:creationId xmlns:a16="http://schemas.microsoft.com/office/drawing/2014/main" id="{6DDDBC98-7BA5-484B-B51B-E332F5564BDF}"/>
              </a:ext>
            </a:extLst>
          </p:cNvPr>
          <p:cNvSpPr>
            <a:spLocks noGrp="1"/>
          </p:cNvSpPr>
          <p:nvPr>
            <p:ph idx="1"/>
          </p:nvPr>
        </p:nvSpPr>
        <p:spPr>
          <a:xfrm>
            <a:off x="107504" y="2277037"/>
            <a:ext cx="4231327" cy="3575934"/>
          </a:xfrm>
        </p:spPr>
        <p:txBody>
          <a:bodyPr>
            <a:normAutofit lnSpcReduction="10000"/>
          </a:bodyPr>
          <a:lstStyle/>
          <a:p>
            <a:pPr algn="l" fontAlgn="base">
              <a:buFont typeface="Arial" panose="020B0604020202020204" pitchFamily="34" charset="0"/>
              <a:buChar char="•"/>
            </a:pPr>
            <a:r>
              <a:rPr lang="en-GB" sz="2200" b="1" i="0" dirty="0" err="1">
                <a:solidFill>
                  <a:srgbClr val="37394B"/>
                </a:solidFill>
                <a:effectLst/>
              </a:rPr>
              <a:t>datrys</a:t>
            </a:r>
            <a:r>
              <a:rPr lang="en-GB" sz="2200" b="1" i="0" dirty="0">
                <a:solidFill>
                  <a:srgbClr val="37394B"/>
                </a:solidFill>
                <a:effectLst/>
              </a:rPr>
              <a:t> y </a:t>
            </a:r>
            <a:r>
              <a:rPr lang="en-GB" sz="2200" b="1" i="0" dirty="0" err="1">
                <a:solidFill>
                  <a:srgbClr val="37394B"/>
                </a:solidFill>
                <a:effectLst/>
              </a:rPr>
              <a:t>broblem</a:t>
            </a:r>
            <a:r>
              <a:rPr lang="en-GB" sz="2200" b="1" i="0" dirty="0">
                <a:solidFill>
                  <a:srgbClr val="37394B"/>
                </a:solidFill>
                <a:effectLst/>
              </a:rPr>
              <a:t> </a:t>
            </a:r>
            <a:r>
              <a:rPr lang="en-GB" sz="2200" b="1" i="0" dirty="0" err="1">
                <a:solidFill>
                  <a:srgbClr val="37394B"/>
                </a:solidFill>
                <a:effectLst/>
              </a:rPr>
              <a:t>eich</a:t>
            </a:r>
            <a:r>
              <a:rPr lang="en-GB" sz="2200" b="1" i="0" dirty="0">
                <a:solidFill>
                  <a:srgbClr val="37394B"/>
                </a:solidFill>
                <a:effectLst/>
              </a:rPr>
              <a:t> </a:t>
            </a:r>
            <a:r>
              <a:rPr lang="en-GB" sz="2200" b="1" i="0" dirty="0" err="1">
                <a:solidFill>
                  <a:srgbClr val="37394B"/>
                </a:solidFill>
                <a:effectLst/>
              </a:rPr>
              <a:t>hun</a:t>
            </a:r>
            <a:r>
              <a:rPr lang="en-GB" sz="2200" b="1" i="0" dirty="0">
                <a:solidFill>
                  <a:srgbClr val="37394B"/>
                </a:solidFill>
                <a:effectLst/>
              </a:rPr>
              <a:t> – </a:t>
            </a:r>
            <a:r>
              <a:rPr lang="en-GB" sz="2200" b="0" i="0" dirty="0" err="1">
                <a:solidFill>
                  <a:srgbClr val="37394B"/>
                </a:solidFill>
                <a:effectLst/>
              </a:rPr>
              <a:t>yn</a:t>
            </a:r>
            <a:r>
              <a:rPr lang="en-GB" sz="2200" b="0" i="0" dirty="0">
                <a:solidFill>
                  <a:srgbClr val="37394B"/>
                </a:solidFill>
                <a:effectLst/>
              </a:rPr>
              <a:t> </a:t>
            </a:r>
            <a:r>
              <a:rPr lang="en-GB" sz="2200" b="0" i="0" dirty="0" err="1">
                <a:solidFill>
                  <a:srgbClr val="37394B"/>
                </a:solidFill>
                <a:effectLst/>
              </a:rPr>
              <a:t>hytrach</a:t>
            </a:r>
            <a:r>
              <a:rPr lang="en-GB" sz="2200" b="0" i="0" dirty="0">
                <a:solidFill>
                  <a:srgbClr val="37394B"/>
                </a:solidFill>
                <a:effectLst/>
              </a:rPr>
              <a:t> </a:t>
            </a:r>
            <a:r>
              <a:rPr lang="en-GB" sz="2200" b="0" i="0" dirty="0" err="1">
                <a:solidFill>
                  <a:srgbClr val="37394B"/>
                </a:solidFill>
                <a:effectLst/>
              </a:rPr>
              <a:t>na</a:t>
            </a:r>
            <a:r>
              <a:rPr lang="en-GB" sz="2200" b="0" i="0" dirty="0">
                <a:solidFill>
                  <a:srgbClr val="37394B"/>
                </a:solidFill>
                <a:effectLst/>
              </a:rPr>
              <a:t> </a:t>
            </a:r>
            <a:r>
              <a:rPr lang="en-GB" sz="2200" b="0" i="0" dirty="0" err="1">
                <a:solidFill>
                  <a:srgbClr val="37394B"/>
                </a:solidFill>
                <a:effectLst/>
              </a:rPr>
              <a:t>cheisio</a:t>
            </a:r>
            <a:r>
              <a:rPr lang="en-GB" sz="2200" b="0" i="0" dirty="0">
                <a:solidFill>
                  <a:srgbClr val="37394B"/>
                </a:solidFill>
                <a:effectLst/>
              </a:rPr>
              <a:t> </a:t>
            </a:r>
            <a:r>
              <a:rPr lang="en-GB" sz="2200" b="0" i="0" dirty="0" err="1">
                <a:solidFill>
                  <a:srgbClr val="37394B"/>
                </a:solidFill>
                <a:effectLst/>
              </a:rPr>
              <a:t>meddwl</a:t>
            </a:r>
            <a:r>
              <a:rPr lang="en-GB" sz="2200" b="0" i="0" dirty="0">
                <a:solidFill>
                  <a:srgbClr val="37394B"/>
                </a:solidFill>
                <a:effectLst/>
              </a:rPr>
              <a:t> am bob </a:t>
            </a:r>
            <a:r>
              <a:rPr lang="en-GB" sz="2200" b="0" i="0" dirty="0" err="1">
                <a:solidFill>
                  <a:srgbClr val="37394B"/>
                </a:solidFill>
                <a:effectLst/>
              </a:rPr>
              <a:t>syniad</a:t>
            </a:r>
            <a:r>
              <a:rPr lang="en-GB" sz="2200" b="0" i="0" dirty="0">
                <a:solidFill>
                  <a:srgbClr val="37394B"/>
                </a:solidFill>
                <a:effectLst/>
              </a:rPr>
              <a:t>, </a:t>
            </a:r>
            <a:r>
              <a:rPr lang="en-GB" sz="2200" b="0" i="0" dirty="0" err="1">
                <a:solidFill>
                  <a:srgbClr val="37394B"/>
                </a:solidFill>
                <a:effectLst/>
              </a:rPr>
              <a:t>dylech</a:t>
            </a:r>
            <a:r>
              <a:rPr lang="en-GB" sz="2200" b="0" i="0" dirty="0">
                <a:solidFill>
                  <a:srgbClr val="37394B"/>
                </a:solidFill>
                <a:effectLst/>
              </a:rPr>
              <a:t> </a:t>
            </a:r>
            <a:r>
              <a:rPr lang="en-GB" sz="2200" b="0" i="0" dirty="0" err="1">
                <a:solidFill>
                  <a:srgbClr val="37394B"/>
                </a:solidFill>
                <a:effectLst/>
              </a:rPr>
              <a:t>ofyn</a:t>
            </a:r>
            <a:r>
              <a:rPr lang="en-GB" sz="2200" b="0" i="0" dirty="0">
                <a:solidFill>
                  <a:srgbClr val="37394B"/>
                </a:solidFill>
                <a:effectLst/>
              </a:rPr>
              <a:t> </a:t>
            </a:r>
            <a:r>
              <a:rPr lang="en-GB" sz="2200" b="0" i="0" dirty="0" err="1">
                <a:solidFill>
                  <a:srgbClr val="37394B"/>
                </a:solidFill>
                <a:effectLst/>
              </a:rPr>
              <a:t>cwestiynau</a:t>
            </a:r>
            <a:r>
              <a:rPr lang="en-GB" sz="2200" b="0" i="0" dirty="0">
                <a:solidFill>
                  <a:srgbClr val="37394B"/>
                </a:solidFill>
                <a:effectLst/>
              </a:rPr>
              <a:t> </a:t>
            </a:r>
            <a:r>
              <a:rPr lang="en-GB" sz="2200" b="0" i="0" dirty="0" err="1">
                <a:solidFill>
                  <a:srgbClr val="37394B"/>
                </a:solidFill>
                <a:effectLst/>
              </a:rPr>
              <a:t>fel</a:t>
            </a:r>
            <a:r>
              <a:rPr lang="en-GB" sz="2200" b="0" i="0" dirty="0">
                <a:solidFill>
                  <a:srgbClr val="37394B"/>
                </a:solidFill>
                <a:effectLst/>
              </a:rPr>
              <a:t>: "</a:t>
            </a:r>
            <a:r>
              <a:rPr lang="en-GB" sz="2200" b="0" i="0" dirty="0" err="1">
                <a:solidFill>
                  <a:srgbClr val="37394B"/>
                </a:solidFill>
                <a:effectLst/>
              </a:rPr>
              <a:t>beth</a:t>
            </a:r>
            <a:r>
              <a:rPr lang="en-GB" sz="2200" b="0" i="0" dirty="0">
                <a:solidFill>
                  <a:srgbClr val="37394B"/>
                </a:solidFill>
                <a:effectLst/>
              </a:rPr>
              <a:t> </a:t>
            </a:r>
            <a:r>
              <a:rPr lang="en-GB" sz="2200" b="0" i="0" dirty="0" err="1">
                <a:solidFill>
                  <a:srgbClr val="37394B"/>
                </a:solidFill>
                <a:effectLst/>
              </a:rPr>
              <a:t>ydych</a:t>
            </a:r>
            <a:r>
              <a:rPr lang="en-GB" sz="2200" b="0" i="0" dirty="0">
                <a:solidFill>
                  <a:srgbClr val="37394B"/>
                </a:solidFill>
                <a:effectLst/>
              </a:rPr>
              <a:t> chi </a:t>
            </a:r>
            <a:r>
              <a:rPr lang="en-GB" sz="2200" b="0" i="0" dirty="0" err="1">
                <a:solidFill>
                  <a:srgbClr val="37394B"/>
                </a:solidFill>
                <a:effectLst/>
              </a:rPr>
              <a:t>wedi'i</a:t>
            </a:r>
            <a:r>
              <a:rPr lang="en-GB" sz="2200" b="0" i="0" dirty="0">
                <a:solidFill>
                  <a:srgbClr val="37394B"/>
                </a:solidFill>
                <a:effectLst/>
              </a:rPr>
              <a:t> </a:t>
            </a:r>
            <a:r>
              <a:rPr lang="en-GB" sz="2200" b="0" i="0" dirty="0" err="1">
                <a:solidFill>
                  <a:srgbClr val="37394B"/>
                </a:solidFill>
                <a:effectLst/>
              </a:rPr>
              <a:t>wneud</a:t>
            </a:r>
            <a:r>
              <a:rPr lang="en-GB" sz="2200" b="0" i="0" dirty="0">
                <a:solidFill>
                  <a:srgbClr val="37394B"/>
                </a:solidFill>
                <a:effectLst/>
              </a:rPr>
              <a:t> </a:t>
            </a:r>
            <a:r>
              <a:rPr lang="en-GB" sz="2200" b="0" i="0" dirty="0" err="1">
                <a:solidFill>
                  <a:srgbClr val="37394B"/>
                </a:solidFill>
                <a:effectLst/>
              </a:rPr>
              <a:t>i</a:t>
            </a:r>
            <a:r>
              <a:rPr lang="en-GB" sz="2200" b="0" i="0" dirty="0">
                <a:solidFill>
                  <a:srgbClr val="37394B"/>
                </a:solidFill>
                <a:effectLst/>
              </a:rPr>
              <a:t> </a:t>
            </a:r>
            <a:r>
              <a:rPr lang="en-GB" sz="2200" b="0" i="0" dirty="0" err="1">
                <a:solidFill>
                  <a:srgbClr val="37394B"/>
                </a:solidFill>
                <a:effectLst/>
              </a:rPr>
              <a:t>ddatrys</a:t>
            </a:r>
            <a:r>
              <a:rPr lang="en-GB" sz="2200" b="0" i="0" dirty="0">
                <a:solidFill>
                  <a:srgbClr val="37394B"/>
                </a:solidFill>
                <a:effectLst/>
              </a:rPr>
              <a:t> y </a:t>
            </a:r>
            <a:r>
              <a:rPr lang="en-GB" sz="2200" b="0" i="0" dirty="0" err="1">
                <a:solidFill>
                  <a:srgbClr val="37394B"/>
                </a:solidFill>
                <a:effectLst/>
              </a:rPr>
              <a:t>broblem</a:t>
            </a:r>
            <a:r>
              <a:rPr lang="en-GB" sz="2200" b="0" i="0" dirty="0">
                <a:solidFill>
                  <a:srgbClr val="37394B"/>
                </a:solidFill>
                <a:effectLst/>
              </a:rPr>
              <a:t>?", "</a:t>
            </a:r>
            <a:r>
              <a:rPr lang="en-GB" sz="2200" b="0" i="0" dirty="0" err="1">
                <a:solidFill>
                  <a:srgbClr val="37394B"/>
                </a:solidFill>
                <a:effectLst/>
              </a:rPr>
              <a:t>ydy</a:t>
            </a:r>
            <a:r>
              <a:rPr lang="en-GB" sz="2200" b="0" i="0" dirty="0">
                <a:solidFill>
                  <a:srgbClr val="37394B"/>
                </a:solidFill>
                <a:effectLst/>
              </a:rPr>
              <a:t> </a:t>
            </a:r>
            <a:r>
              <a:rPr lang="en-GB" sz="2200" b="0" i="0" dirty="0" err="1">
                <a:solidFill>
                  <a:srgbClr val="37394B"/>
                </a:solidFill>
                <a:effectLst/>
              </a:rPr>
              <a:t>hynny</a:t>
            </a:r>
            <a:r>
              <a:rPr lang="en-GB" sz="2200" b="0" i="0" dirty="0">
                <a:solidFill>
                  <a:srgbClr val="37394B"/>
                </a:solidFill>
                <a:effectLst/>
              </a:rPr>
              <a:t> </a:t>
            </a:r>
            <a:r>
              <a:rPr lang="en-GB" sz="2200" b="0" i="0" dirty="0" err="1">
                <a:solidFill>
                  <a:srgbClr val="37394B"/>
                </a:solidFill>
                <a:effectLst/>
              </a:rPr>
              <a:t>wedi</a:t>
            </a:r>
            <a:r>
              <a:rPr lang="en-GB" sz="2200" b="0" i="0" dirty="0">
                <a:solidFill>
                  <a:srgbClr val="37394B"/>
                </a:solidFill>
                <a:effectLst/>
              </a:rPr>
              <a:t> </a:t>
            </a:r>
            <a:r>
              <a:rPr lang="en-GB" sz="2200" b="0" i="0" dirty="0" err="1">
                <a:solidFill>
                  <a:srgbClr val="37394B"/>
                </a:solidFill>
                <a:effectLst/>
              </a:rPr>
              <a:t>helpu</a:t>
            </a:r>
            <a:r>
              <a:rPr lang="en-GB" sz="2200" b="0" i="0" dirty="0">
                <a:solidFill>
                  <a:srgbClr val="37394B"/>
                </a:solidFill>
                <a:effectLst/>
              </a:rPr>
              <a:t>?" a "</a:t>
            </a:r>
            <a:r>
              <a:rPr lang="en-GB" sz="2200" b="0" i="0" dirty="0" err="1">
                <a:solidFill>
                  <a:srgbClr val="37394B"/>
                </a:solidFill>
                <a:effectLst/>
              </a:rPr>
              <a:t>beth</a:t>
            </a:r>
            <a:r>
              <a:rPr lang="en-GB" sz="2200" b="0" i="0" dirty="0">
                <a:solidFill>
                  <a:srgbClr val="37394B"/>
                </a:solidFill>
                <a:effectLst/>
              </a:rPr>
              <a:t> </a:t>
            </a:r>
            <a:r>
              <a:rPr lang="en-GB" sz="2200" b="0" i="0" dirty="0" err="1">
                <a:solidFill>
                  <a:srgbClr val="37394B"/>
                </a:solidFill>
                <a:effectLst/>
              </a:rPr>
              <a:t>allwch</a:t>
            </a:r>
            <a:r>
              <a:rPr lang="en-GB" sz="2200" b="0" i="0" dirty="0">
                <a:solidFill>
                  <a:srgbClr val="37394B"/>
                </a:solidFill>
                <a:effectLst/>
              </a:rPr>
              <a:t> chi </a:t>
            </a:r>
            <a:r>
              <a:rPr lang="en-GB" sz="2200" b="0" i="0" dirty="0" err="1">
                <a:solidFill>
                  <a:srgbClr val="37394B"/>
                </a:solidFill>
                <a:effectLst/>
              </a:rPr>
              <a:t>ei</a:t>
            </a:r>
            <a:r>
              <a:rPr lang="en-GB" sz="2200" b="0" i="0" dirty="0">
                <a:solidFill>
                  <a:srgbClr val="37394B"/>
                </a:solidFill>
                <a:effectLst/>
              </a:rPr>
              <a:t> </a:t>
            </a:r>
            <a:r>
              <a:rPr lang="en-GB" sz="2200" b="0" i="0" dirty="0" err="1">
                <a:solidFill>
                  <a:srgbClr val="37394B"/>
                </a:solidFill>
                <a:effectLst/>
              </a:rPr>
              <a:t>wneud</a:t>
            </a:r>
            <a:r>
              <a:rPr lang="en-GB" sz="2200" b="0" i="0" dirty="0">
                <a:solidFill>
                  <a:srgbClr val="37394B"/>
                </a:solidFill>
                <a:effectLst/>
              </a:rPr>
              <a:t> </a:t>
            </a:r>
            <a:r>
              <a:rPr lang="en-GB" sz="2200" b="0" i="0" dirty="0" err="1">
                <a:solidFill>
                  <a:srgbClr val="37394B"/>
                </a:solidFill>
                <a:effectLst/>
              </a:rPr>
              <a:t>yn</a:t>
            </a:r>
            <a:r>
              <a:rPr lang="en-GB" sz="2200" b="0" i="0" dirty="0">
                <a:solidFill>
                  <a:srgbClr val="37394B"/>
                </a:solidFill>
                <a:effectLst/>
              </a:rPr>
              <a:t> </a:t>
            </a:r>
            <a:r>
              <a:rPr lang="en-GB" sz="2200" b="0" i="0" dirty="0" err="1">
                <a:solidFill>
                  <a:srgbClr val="37394B"/>
                </a:solidFill>
                <a:effectLst/>
              </a:rPr>
              <a:t>wahanol</a:t>
            </a:r>
            <a:r>
              <a:rPr lang="en-GB" sz="2200" b="0" i="0" dirty="0">
                <a:solidFill>
                  <a:srgbClr val="37394B"/>
                </a:solidFill>
                <a:effectLst/>
              </a:rPr>
              <a:t>?”</a:t>
            </a:r>
          </a:p>
          <a:p>
            <a:pPr algn="l" fontAlgn="base">
              <a:buFont typeface="Arial" panose="020B0604020202020204" pitchFamily="34" charset="0"/>
              <a:buChar char="•"/>
            </a:pPr>
            <a:r>
              <a:rPr lang="en-GB" sz="2200" b="1" i="0" dirty="0" err="1">
                <a:solidFill>
                  <a:srgbClr val="37394B"/>
                </a:solidFill>
                <a:effectLst/>
              </a:rPr>
              <a:t>anwybyddu'r</a:t>
            </a:r>
            <a:r>
              <a:rPr lang="en-GB" sz="2200" b="1" i="0" dirty="0">
                <a:solidFill>
                  <a:srgbClr val="37394B"/>
                </a:solidFill>
                <a:effectLst/>
              </a:rPr>
              <a:t> </a:t>
            </a:r>
            <a:r>
              <a:rPr lang="en-GB" sz="2200" b="1" i="0" dirty="0" err="1">
                <a:solidFill>
                  <a:srgbClr val="37394B"/>
                </a:solidFill>
                <a:effectLst/>
              </a:rPr>
              <a:t>broblem</a:t>
            </a:r>
            <a:r>
              <a:rPr lang="en-GB" sz="2200" b="1" i="0" dirty="0">
                <a:solidFill>
                  <a:srgbClr val="37394B"/>
                </a:solidFill>
                <a:effectLst/>
              </a:rPr>
              <a:t> – </a:t>
            </a:r>
            <a:r>
              <a:rPr lang="en-GB" sz="2200" b="0" i="0" dirty="0" err="1">
                <a:solidFill>
                  <a:srgbClr val="37394B"/>
                </a:solidFill>
                <a:effectLst/>
              </a:rPr>
              <a:t>dylech</a:t>
            </a:r>
            <a:r>
              <a:rPr lang="en-GB" sz="2200" b="0" i="0" dirty="0">
                <a:solidFill>
                  <a:srgbClr val="37394B"/>
                </a:solidFill>
                <a:effectLst/>
              </a:rPr>
              <a:t> </a:t>
            </a:r>
            <a:r>
              <a:rPr lang="en-GB" sz="2200" b="0" i="0" dirty="0" err="1">
                <a:solidFill>
                  <a:srgbClr val="37394B"/>
                </a:solidFill>
                <a:effectLst/>
              </a:rPr>
              <a:t>wrando</a:t>
            </a:r>
            <a:r>
              <a:rPr lang="en-GB" sz="2200" b="0" i="0" dirty="0">
                <a:solidFill>
                  <a:srgbClr val="37394B"/>
                </a:solidFill>
                <a:effectLst/>
              </a:rPr>
              <a:t> </a:t>
            </a:r>
            <a:r>
              <a:rPr lang="en-GB" sz="2200" b="0" i="0" dirty="0" err="1">
                <a:solidFill>
                  <a:srgbClr val="37394B"/>
                </a:solidFill>
                <a:effectLst/>
              </a:rPr>
              <a:t>ar</a:t>
            </a:r>
            <a:r>
              <a:rPr lang="en-GB" sz="2200" b="0" i="0" dirty="0">
                <a:solidFill>
                  <a:srgbClr val="37394B"/>
                </a:solidFill>
                <a:effectLst/>
              </a:rPr>
              <a:t> </a:t>
            </a:r>
            <a:r>
              <a:rPr lang="en-GB" sz="2200" b="0" i="0" dirty="0" err="1">
                <a:solidFill>
                  <a:srgbClr val="37394B"/>
                </a:solidFill>
                <a:effectLst/>
              </a:rPr>
              <a:t>yr</a:t>
            </a:r>
            <a:r>
              <a:rPr lang="en-GB" sz="2200" b="0" i="0" dirty="0">
                <a:solidFill>
                  <a:srgbClr val="37394B"/>
                </a:solidFill>
                <a:effectLst/>
              </a:rPr>
              <a:t> </a:t>
            </a:r>
            <a:r>
              <a:rPr lang="en-GB" sz="2200" b="0" i="0" dirty="0" err="1">
                <a:solidFill>
                  <a:srgbClr val="37394B"/>
                </a:solidFill>
                <a:effectLst/>
              </a:rPr>
              <a:t>unigolyn</a:t>
            </a:r>
            <a:r>
              <a:rPr lang="en-GB" sz="2200" b="0" i="0" dirty="0">
                <a:solidFill>
                  <a:srgbClr val="37394B"/>
                </a:solidFill>
                <a:effectLst/>
              </a:rPr>
              <a:t> </a:t>
            </a:r>
            <a:r>
              <a:rPr lang="en-GB" sz="2200" b="0" i="0" dirty="0" err="1">
                <a:solidFill>
                  <a:srgbClr val="37394B"/>
                </a:solidFill>
                <a:effectLst/>
              </a:rPr>
              <a:t>sy'n</a:t>
            </a:r>
            <a:r>
              <a:rPr lang="en-GB" sz="2200" b="0" i="0" dirty="0">
                <a:solidFill>
                  <a:srgbClr val="37394B"/>
                </a:solidFill>
                <a:effectLst/>
              </a:rPr>
              <a:t> </a:t>
            </a:r>
            <a:r>
              <a:rPr lang="en-GB" sz="2200" b="0" i="0" dirty="0" err="1">
                <a:solidFill>
                  <a:srgbClr val="37394B"/>
                </a:solidFill>
                <a:effectLst/>
              </a:rPr>
              <a:t>cael</a:t>
            </a:r>
            <a:r>
              <a:rPr lang="en-GB" sz="2200" b="0" i="0" dirty="0">
                <a:solidFill>
                  <a:srgbClr val="37394B"/>
                </a:solidFill>
                <a:effectLst/>
              </a:rPr>
              <a:t> </a:t>
            </a:r>
            <a:r>
              <a:rPr lang="en-GB" sz="2200" b="0" i="0" dirty="0" err="1">
                <a:solidFill>
                  <a:srgbClr val="37394B"/>
                </a:solidFill>
                <a:effectLst/>
              </a:rPr>
              <a:t>ei</a:t>
            </a:r>
            <a:r>
              <a:rPr lang="en-GB" sz="2200" b="0" i="0" dirty="0">
                <a:solidFill>
                  <a:srgbClr val="37394B"/>
                </a:solidFill>
                <a:effectLst/>
              </a:rPr>
              <a:t> </a:t>
            </a:r>
            <a:r>
              <a:rPr lang="en-GB" sz="2200" b="0" i="0" dirty="0" err="1">
                <a:solidFill>
                  <a:srgbClr val="37394B"/>
                </a:solidFill>
                <a:effectLst/>
              </a:rPr>
              <a:t>oruchwylio</a:t>
            </a:r>
            <a:r>
              <a:rPr lang="en-GB" sz="2200" b="0" i="0" dirty="0">
                <a:solidFill>
                  <a:srgbClr val="37394B"/>
                </a:solidFill>
                <a:effectLst/>
              </a:rPr>
              <a:t> </a:t>
            </a:r>
            <a:r>
              <a:rPr lang="en-GB" sz="2200" b="0" i="0" dirty="0" err="1">
                <a:solidFill>
                  <a:srgbClr val="37394B"/>
                </a:solidFill>
                <a:effectLst/>
              </a:rPr>
              <a:t>gennych</a:t>
            </a:r>
            <a:r>
              <a:rPr lang="en-GB" sz="2200" b="0" i="0" dirty="0">
                <a:solidFill>
                  <a:srgbClr val="37394B"/>
                </a:solidFill>
                <a:effectLst/>
              </a:rPr>
              <a:t> bob </a:t>
            </a:r>
            <a:r>
              <a:rPr lang="en-GB" sz="2200" b="0" i="0" dirty="0" err="1">
                <a:solidFill>
                  <a:srgbClr val="37394B"/>
                </a:solidFill>
                <a:effectLst/>
              </a:rPr>
              <a:t>tro</a:t>
            </a:r>
            <a:r>
              <a:rPr lang="en-GB" sz="2200" b="0" i="0" dirty="0">
                <a:solidFill>
                  <a:srgbClr val="37394B"/>
                </a:solidFill>
                <a:effectLst/>
              </a:rPr>
              <a:t>.</a:t>
            </a:r>
          </a:p>
          <a:p>
            <a:endParaRPr lang="en-GB" dirty="0"/>
          </a:p>
        </p:txBody>
      </p:sp>
      <p:sp>
        <p:nvSpPr>
          <p:cNvPr id="4" name="Content Placeholder 3">
            <a:extLst>
              <a:ext uri="{FF2B5EF4-FFF2-40B4-BE49-F238E27FC236}">
                <a16:creationId xmlns:a16="http://schemas.microsoft.com/office/drawing/2014/main" id="{A7351984-DAE1-40D7-9910-501555A6DE74}"/>
              </a:ext>
            </a:extLst>
          </p:cNvPr>
          <p:cNvSpPr>
            <a:spLocks noGrp="1"/>
          </p:cNvSpPr>
          <p:nvPr>
            <p:ph sz="half" idx="4294967295"/>
          </p:nvPr>
        </p:nvSpPr>
        <p:spPr>
          <a:xfrm>
            <a:off x="5019881" y="2294616"/>
            <a:ext cx="3886200" cy="4351337"/>
          </a:xfrm>
        </p:spPr>
        <p:txBody>
          <a:bodyPr>
            <a:normAutofit/>
          </a:bodyPr>
          <a:lstStyle/>
          <a:p>
            <a:pPr algn="l" fontAlgn="base">
              <a:buFont typeface="Arial" panose="020B0604020202020204" pitchFamily="34" charset="0"/>
              <a:buChar char="•"/>
            </a:pPr>
            <a:r>
              <a:rPr lang="en-GB" sz="2200" b="1" i="0" dirty="0">
                <a:solidFill>
                  <a:schemeClr val="accent1">
                    <a:lumMod val="75000"/>
                  </a:schemeClr>
                </a:solidFill>
                <a:effectLst/>
              </a:rPr>
              <a:t>the problem-solving trap</a:t>
            </a:r>
            <a:r>
              <a:rPr lang="en-GB" sz="2200" b="0" i="0" dirty="0">
                <a:solidFill>
                  <a:schemeClr val="accent1">
                    <a:lumMod val="75000"/>
                  </a:schemeClr>
                </a:solidFill>
                <a:effectLst/>
              </a:rPr>
              <a:t> </a:t>
            </a:r>
            <a:r>
              <a:rPr lang="en-GB" sz="2200" b="1" i="0" dirty="0">
                <a:solidFill>
                  <a:schemeClr val="accent1">
                    <a:lumMod val="75000"/>
                  </a:schemeClr>
                </a:solidFill>
                <a:effectLst/>
              </a:rPr>
              <a:t>–</a:t>
            </a:r>
            <a:r>
              <a:rPr lang="en-GB" sz="2200" b="0" i="0" dirty="0">
                <a:solidFill>
                  <a:schemeClr val="accent1">
                    <a:lumMod val="75000"/>
                  </a:schemeClr>
                </a:solidFill>
                <a:effectLst/>
              </a:rPr>
              <a:t> try not to come up with all the ideas, instead ask your supervisee “what have you tried?”, “how did it help?” and “what can you do differently?”</a:t>
            </a:r>
          </a:p>
          <a:p>
            <a:pPr algn="l" fontAlgn="base">
              <a:buFont typeface="Arial" panose="020B0604020202020204" pitchFamily="34" charset="0"/>
              <a:buChar char="•"/>
            </a:pPr>
            <a:r>
              <a:rPr lang="en-GB" sz="2200" b="1" i="0" dirty="0">
                <a:solidFill>
                  <a:schemeClr val="accent1">
                    <a:lumMod val="75000"/>
                  </a:schemeClr>
                </a:solidFill>
                <a:effectLst/>
              </a:rPr>
              <a:t>the ‘it will be okay trap’</a:t>
            </a:r>
            <a:r>
              <a:rPr lang="en-GB" sz="2200" b="0" i="0" dirty="0">
                <a:solidFill>
                  <a:schemeClr val="accent1">
                    <a:lumMod val="75000"/>
                  </a:schemeClr>
                </a:solidFill>
                <a:effectLst/>
              </a:rPr>
              <a:t> </a:t>
            </a:r>
            <a:r>
              <a:rPr lang="en-GB" sz="2200" b="1" i="0" dirty="0">
                <a:solidFill>
                  <a:schemeClr val="accent1">
                    <a:lumMod val="75000"/>
                  </a:schemeClr>
                </a:solidFill>
                <a:effectLst/>
              </a:rPr>
              <a:t>–</a:t>
            </a:r>
            <a:r>
              <a:rPr lang="en-GB" sz="2200" b="0" i="0" dirty="0">
                <a:solidFill>
                  <a:schemeClr val="accent1">
                    <a:lumMod val="75000"/>
                  </a:schemeClr>
                </a:solidFill>
                <a:effectLst/>
              </a:rPr>
              <a:t> instead, listen to your supervisees.</a:t>
            </a:r>
          </a:p>
          <a:p>
            <a:endParaRPr lang="en-GB" dirty="0"/>
          </a:p>
        </p:txBody>
      </p:sp>
    </p:spTree>
    <p:extLst>
      <p:ext uri="{BB962C8B-B14F-4D97-AF65-F5344CB8AC3E}">
        <p14:creationId xmlns:p14="http://schemas.microsoft.com/office/powerpoint/2010/main" val="12884858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5B57E-6ED8-4676-9809-CDA69242B49F}"/>
              </a:ext>
            </a:extLst>
          </p:cNvPr>
          <p:cNvSpPr>
            <a:spLocks noGrp="1"/>
          </p:cNvSpPr>
          <p:nvPr>
            <p:ph type="title"/>
          </p:nvPr>
        </p:nvSpPr>
        <p:spPr/>
        <p:txBody>
          <a:bodyPr>
            <a:noAutofit/>
          </a:bodyPr>
          <a:lstStyle/>
          <a:p>
            <a:pPr algn="ctr"/>
            <a:r>
              <a:rPr lang="en-GB" sz="4800" b="1" dirty="0" err="1"/>
              <a:t>Ystyried</a:t>
            </a:r>
            <a:br>
              <a:rPr lang="en-GB" sz="4800" b="1" dirty="0"/>
            </a:br>
            <a:r>
              <a:rPr lang="en-GB" sz="4800" b="1" dirty="0">
                <a:solidFill>
                  <a:schemeClr val="accent1">
                    <a:lumMod val="75000"/>
                  </a:schemeClr>
                </a:solidFill>
              </a:rPr>
              <a:t>Consider</a:t>
            </a:r>
          </a:p>
        </p:txBody>
      </p:sp>
      <p:sp>
        <p:nvSpPr>
          <p:cNvPr id="3" name="Content Placeholder 2">
            <a:extLst>
              <a:ext uri="{FF2B5EF4-FFF2-40B4-BE49-F238E27FC236}">
                <a16:creationId xmlns:a16="http://schemas.microsoft.com/office/drawing/2014/main" id="{DA672A58-A15D-4B57-9963-9F25676F53F5}"/>
              </a:ext>
            </a:extLst>
          </p:cNvPr>
          <p:cNvSpPr>
            <a:spLocks noGrp="1"/>
          </p:cNvSpPr>
          <p:nvPr>
            <p:ph idx="1"/>
          </p:nvPr>
        </p:nvSpPr>
        <p:spPr>
          <a:xfrm>
            <a:off x="268665" y="1825625"/>
            <a:ext cx="4447351" cy="3575934"/>
          </a:xfrm>
        </p:spPr>
        <p:txBody>
          <a:bodyPr/>
          <a:lstStyle/>
          <a:p>
            <a:r>
              <a:rPr lang="cy-GB" sz="2400" kern="0" dirty="0">
                <a:effectLst/>
                <a:latin typeface="Arial" panose="020B0604020202020204" pitchFamily="34" charset="0"/>
                <a:cs typeface="Times New Roman" panose="02020603050405020304" pitchFamily="18" charset="0"/>
              </a:rPr>
              <a:t>Cynnal sgyrsiau anodd</a:t>
            </a:r>
          </a:p>
          <a:p>
            <a:endParaRPr lang="cy-GB" sz="2400" kern="0" dirty="0">
              <a:effectLst/>
              <a:latin typeface="Arial" panose="020B0604020202020204" pitchFamily="34" charset="0"/>
              <a:cs typeface="Times New Roman" panose="02020603050405020304" pitchFamily="18" charset="0"/>
            </a:endParaRPr>
          </a:p>
          <a:p>
            <a:r>
              <a:rPr lang="en-GB" sz="2400" kern="0" dirty="0" err="1">
                <a:effectLst/>
                <a:latin typeface="Arial" panose="020B0604020202020204" pitchFamily="34" charset="0"/>
              </a:rPr>
              <a:t>Enghraifft</a:t>
            </a:r>
            <a:r>
              <a:rPr lang="en-GB" sz="2400" kern="0" dirty="0">
                <a:effectLst/>
                <a:latin typeface="Arial" panose="020B0604020202020204" pitchFamily="34" charset="0"/>
              </a:rPr>
              <a:t> – </a:t>
            </a:r>
            <a:r>
              <a:rPr lang="en-GB" sz="2400" kern="0" dirty="0" err="1">
                <a:effectLst/>
                <a:latin typeface="Arial" panose="020B0604020202020204" pitchFamily="34" charset="0"/>
              </a:rPr>
              <a:t>Cytundeb</a:t>
            </a:r>
            <a:r>
              <a:rPr lang="en-GB" sz="2400" kern="0" dirty="0">
                <a:effectLst/>
                <a:latin typeface="Arial" panose="020B0604020202020204" pitchFamily="34" charset="0"/>
              </a:rPr>
              <a:t>/Contract </a:t>
            </a:r>
            <a:r>
              <a:rPr lang="en-GB" sz="2400" kern="0" dirty="0" err="1">
                <a:effectLst/>
                <a:latin typeface="Arial" panose="020B0604020202020204" pitchFamily="34" charset="0"/>
              </a:rPr>
              <a:t>goruchwylio</a:t>
            </a:r>
            <a:endParaRPr lang="en-GB" sz="2400" kern="0" dirty="0">
              <a:effectLst/>
              <a:latin typeface="Arial" panose="020B0604020202020204" pitchFamily="34" charset="0"/>
            </a:endParaRPr>
          </a:p>
          <a:p>
            <a:endParaRPr lang="en-GB" sz="2400" kern="0" dirty="0">
              <a:effectLst/>
              <a:latin typeface="Arial" panose="020B0604020202020204" pitchFamily="34" charset="0"/>
            </a:endParaRPr>
          </a:p>
          <a:p>
            <a:r>
              <a:rPr lang="cy-GB" sz="2400" kern="0" dirty="0">
                <a:effectLst/>
                <a:latin typeface="Arial" panose="020B0604020202020204" pitchFamily="34" charset="0"/>
                <a:cs typeface="Times New Roman" panose="02020603050405020304" pitchFamily="18" charset="0"/>
              </a:rPr>
              <a:t>Rhestr wirio cyfathrebu effeithiol </a:t>
            </a:r>
            <a:endParaRPr lang="en-GB" sz="2400" kern="0" dirty="0">
              <a:effectLst/>
              <a:latin typeface="Arial" panose="020B0604020202020204" pitchFamily="34" charset="0"/>
              <a:cs typeface="Times New Roman" panose="02020603050405020304" pitchFamily="18" charset="0"/>
            </a:endParaRPr>
          </a:p>
          <a:p>
            <a:endParaRPr lang="en-GB" sz="1800" b="1" kern="0" dirty="0">
              <a:effectLst/>
              <a:latin typeface="Arial" panose="020B0604020202020204" pitchFamily="34"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B8399B67-3EC2-4D11-BA28-FA02B04CC4E2}"/>
              </a:ext>
            </a:extLst>
          </p:cNvPr>
          <p:cNvSpPr>
            <a:spLocks noGrp="1"/>
          </p:cNvSpPr>
          <p:nvPr>
            <p:ph sz="half" idx="4294967295"/>
          </p:nvPr>
        </p:nvSpPr>
        <p:spPr>
          <a:xfrm>
            <a:off x="5257800" y="1825625"/>
            <a:ext cx="3886200" cy="4351338"/>
          </a:xfrm>
        </p:spPr>
        <p:txBody>
          <a:bodyPr/>
          <a:lstStyle/>
          <a:p>
            <a:r>
              <a:rPr lang="en-GB" sz="2400" kern="0" dirty="0">
                <a:solidFill>
                  <a:schemeClr val="accent1">
                    <a:lumMod val="75000"/>
                  </a:schemeClr>
                </a:solidFill>
                <a:effectLst/>
                <a:latin typeface="Arial" panose="020B0604020202020204" pitchFamily="34" charset="0"/>
                <a:cs typeface="Times New Roman" panose="02020603050405020304" pitchFamily="18" charset="0"/>
              </a:rPr>
              <a:t>Managing difficult conversations</a:t>
            </a:r>
          </a:p>
          <a:p>
            <a:endParaRPr lang="en-GB" sz="2400" kern="0" dirty="0">
              <a:solidFill>
                <a:schemeClr val="accent1">
                  <a:lumMod val="75000"/>
                </a:schemeClr>
              </a:solidFill>
              <a:effectLst/>
              <a:latin typeface="Arial" panose="020B0604020202020204" pitchFamily="34" charset="0"/>
              <a:cs typeface="Times New Roman" panose="02020603050405020304" pitchFamily="18" charset="0"/>
            </a:endParaRPr>
          </a:p>
          <a:p>
            <a:r>
              <a:rPr lang="en-GB" sz="2400" kern="0" dirty="0">
                <a:solidFill>
                  <a:schemeClr val="accent1">
                    <a:lumMod val="75000"/>
                  </a:schemeClr>
                </a:solidFill>
                <a:effectLst/>
                <a:latin typeface="Arial" panose="020B0604020202020204" pitchFamily="34" charset="0"/>
              </a:rPr>
              <a:t>Example – Supervision agreement/contract</a:t>
            </a:r>
          </a:p>
          <a:p>
            <a:endParaRPr lang="en-GB" sz="2400" kern="0" dirty="0">
              <a:solidFill>
                <a:schemeClr val="accent1">
                  <a:lumMod val="75000"/>
                </a:schemeClr>
              </a:solidFill>
              <a:effectLst/>
              <a:latin typeface="Arial" panose="020B0604020202020204" pitchFamily="34" charset="0"/>
            </a:endParaRPr>
          </a:p>
          <a:p>
            <a:r>
              <a:rPr lang="en-GB" sz="2400" kern="0" dirty="0">
                <a:solidFill>
                  <a:schemeClr val="accent1">
                    <a:lumMod val="75000"/>
                  </a:schemeClr>
                </a:solidFill>
                <a:effectLst/>
                <a:latin typeface="Arial" panose="020B0604020202020204" pitchFamily="34" charset="0"/>
                <a:cs typeface="Times New Roman" panose="02020603050405020304" pitchFamily="18" charset="0"/>
              </a:rPr>
              <a:t>Effective communication checklist </a:t>
            </a:r>
          </a:p>
          <a:p>
            <a:endParaRPr lang="en-GB" sz="1800" b="1" kern="0" dirty="0">
              <a:effectLst/>
              <a:latin typeface="Arial" panose="020B0604020202020204" pitchFamily="34" charset="0"/>
            </a:endParaRPr>
          </a:p>
          <a:p>
            <a:endParaRPr lang="en-GB" sz="1800" b="1" kern="0" dirty="0">
              <a:effectLst/>
              <a:latin typeface="Arial" panose="020B06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14013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C02A-6354-43B0-B51F-FA4D53C17447}"/>
              </a:ext>
            </a:extLst>
          </p:cNvPr>
          <p:cNvSpPr>
            <a:spLocks noGrp="1"/>
          </p:cNvSpPr>
          <p:nvPr>
            <p:ph type="title"/>
          </p:nvPr>
        </p:nvSpPr>
        <p:spPr>
          <a:xfrm>
            <a:off x="-126856" y="500062"/>
            <a:ext cx="9276602" cy="1325563"/>
          </a:xfrm>
        </p:spPr>
        <p:txBody>
          <a:bodyPr>
            <a:normAutofit fontScale="90000"/>
          </a:bodyPr>
          <a:lstStyle/>
          <a:p>
            <a:pPr algn="ctr"/>
            <a:r>
              <a:rPr lang="cy-GB" sz="4900" b="1" kern="0" dirty="0">
                <a:effectLst/>
                <a:latin typeface="Arial" panose="020B0604020202020204" pitchFamily="34" charset="0"/>
                <a:cs typeface="Times New Roman" panose="02020603050405020304" pitchFamily="18" charset="0"/>
              </a:rPr>
              <a:t>Rhestr wirio cyfathrebu effeithiol</a:t>
            </a:r>
            <a:br>
              <a:rPr lang="cy-GB" sz="4900" b="1" kern="0" dirty="0">
                <a:effectLst/>
                <a:latin typeface="Arial" panose="020B0604020202020204" pitchFamily="34" charset="0"/>
                <a:cs typeface="Times New Roman" panose="02020603050405020304" pitchFamily="18" charset="0"/>
              </a:rPr>
            </a:br>
            <a:r>
              <a:rPr lang="en-GB" sz="4900" b="1" kern="0" dirty="0">
                <a:solidFill>
                  <a:schemeClr val="accent1">
                    <a:lumMod val="75000"/>
                  </a:schemeClr>
                </a:solidFill>
                <a:effectLst/>
                <a:latin typeface="Arial" panose="020B0604020202020204" pitchFamily="34" charset="0"/>
                <a:cs typeface="Times New Roman" panose="02020603050405020304" pitchFamily="18" charset="0"/>
              </a:rPr>
              <a:t>Effective communication checklist</a:t>
            </a:r>
            <a:br>
              <a:rPr lang="en-GB" sz="4400" b="1" kern="0" dirty="0">
                <a:effectLst/>
                <a:latin typeface="Arial" panose="020B060402020202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9A5472D-DAE6-4A95-94C9-6D008BCEF961}"/>
              </a:ext>
            </a:extLst>
          </p:cNvPr>
          <p:cNvSpPr>
            <a:spLocks noGrp="1"/>
          </p:cNvSpPr>
          <p:nvPr>
            <p:ph idx="1"/>
          </p:nvPr>
        </p:nvSpPr>
        <p:spPr>
          <a:xfrm>
            <a:off x="266307" y="2213327"/>
            <a:ext cx="8611385" cy="3575934"/>
          </a:xfrm>
        </p:spPr>
        <p:txBody>
          <a:bodyPr>
            <a:normAutofit/>
          </a:bodyPr>
          <a:lstStyle/>
          <a:p>
            <a:r>
              <a:rPr lang="en-GB" sz="2400" dirty="0" err="1"/>
              <a:t>Gwrando</a:t>
            </a:r>
            <a:r>
              <a:rPr lang="en-GB" sz="2400" dirty="0"/>
              <a:t> </a:t>
            </a:r>
            <a:r>
              <a:rPr lang="en-GB" sz="2400" dirty="0" err="1"/>
              <a:t>gweithredol</a:t>
            </a:r>
            <a:endParaRPr lang="en-GB" sz="2400" dirty="0"/>
          </a:p>
          <a:p>
            <a:r>
              <a:rPr lang="en-GB" sz="2400" dirty="0" err="1"/>
              <a:t>Cyfatherebu</a:t>
            </a:r>
            <a:r>
              <a:rPr lang="en-GB" sz="2400" dirty="0"/>
              <a:t> </a:t>
            </a:r>
            <a:r>
              <a:rPr lang="en-GB" sz="2400" dirty="0" err="1"/>
              <a:t>dieiriau</a:t>
            </a:r>
            <a:endParaRPr lang="en-GB" sz="2400" dirty="0"/>
          </a:p>
          <a:p>
            <a:r>
              <a:rPr lang="en-GB" sz="2400" dirty="0" err="1"/>
              <a:t>Eglurder</a:t>
            </a:r>
            <a:endParaRPr lang="en-GB" sz="2400" dirty="0"/>
          </a:p>
          <a:p>
            <a:r>
              <a:rPr lang="en-GB" sz="2400" dirty="0" err="1"/>
              <a:t>Ymddwyn</a:t>
            </a:r>
            <a:r>
              <a:rPr lang="en-GB" sz="2400" dirty="0"/>
              <a:t> </a:t>
            </a:r>
            <a:r>
              <a:rPr lang="en-GB" sz="2400" dirty="0" err="1"/>
              <a:t>yn</a:t>
            </a:r>
            <a:r>
              <a:rPr lang="en-GB" sz="2400" dirty="0"/>
              <a:t> </a:t>
            </a:r>
            <a:r>
              <a:rPr lang="en-GB" sz="2400" dirty="0" err="1"/>
              <a:t>gyfeillgar</a:t>
            </a:r>
            <a:endParaRPr lang="en-GB" sz="2400" dirty="0"/>
          </a:p>
          <a:p>
            <a:r>
              <a:rPr lang="en-GB" sz="2400" dirty="0" err="1"/>
              <a:t>Empathi</a:t>
            </a:r>
            <a:endParaRPr lang="en-GB" sz="2400" dirty="0"/>
          </a:p>
          <a:p>
            <a:r>
              <a:rPr lang="en-GB" sz="2400" dirty="0" err="1"/>
              <a:t>Meddwl</a:t>
            </a:r>
            <a:r>
              <a:rPr lang="en-GB" sz="2400" dirty="0"/>
              <a:t> </a:t>
            </a:r>
            <a:r>
              <a:rPr lang="en-GB" sz="2400" dirty="0" err="1"/>
              <a:t>agored</a:t>
            </a:r>
            <a:endParaRPr lang="en-GB" sz="2400" dirty="0"/>
          </a:p>
        </p:txBody>
      </p:sp>
      <p:sp>
        <p:nvSpPr>
          <p:cNvPr id="4" name="Content Placeholder 3">
            <a:extLst>
              <a:ext uri="{FF2B5EF4-FFF2-40B4-BE49-F238E27FC236}">
                <a16:creationId xmlns:a16="http://schemas.microsoft.com/office/drawing/2014/main" id="{6FD40DB8-6443-4302-A5A4-5A1EF5F0DA2F}"/>
              </a:ext>
            </a:extLst>
          </p:cNvPr>
          <p:cNvSpPr>
            <a:spLocks noGrp="1"/>
          </p:cNvSpPr>
          <p:nvPr>
            <p:ph sz="half" idx="4294967295"/>
          </p:nvPr>
        </p:nvSpPr>
        <p:spPr>
          <a:xfrm>
            <a:off x="5257800" y="2213327"/>
            <a:ext cx="3886200" cy="4351338"/>
          </a:xfrm>
        </p:spPr>
        <p:txBody>
          <a:bodyPr>
            <a:normAutofit/>
          </a:bodyPr>
          <a:lstStyle/>
          <a:p>
            <a:r>
              <a:rPr lang="en-GB" sz="2400" dirty="0">
                <a:solidFill>
                  <a:schemeClr val="accent1">
                    <a:lumMod val="75000"/>
                  </a:schemeClr>
                </a:solidFill>
              </a:rPr>
              <a:t>Active Listening</a:t>
            </a:r>
          </a:p>
          <a:p>
            <a:r>
              <a:rPr lang="en-GB" sz="2400" dirty="0">
                <a:solidFill>
                  <a:schemeClr val="accent1">
                    <a:lumMod val="75000"/>
                  </a:schemeClr>
                </a:solidFill>
              </a:rPr>
              <a:t>Non-Verbal Communication</a:t>
            </a:r>
          </a:p>
          <a:p>
            <a:r>
              <a:rPr lang="en-GB" sz="2400" dirty="0">
                <a:solidFill>
                  <a:schemeClr val="accent1">
                    <a:lumMod val="75000"/>
                  </a:schemeClr>
                </a:solidFill>
              </a:rPr>
              <a:t>Clarity</a:t>
            </a:r>
          </a:p>
          <a:p>
            <a:r>
              <a:rPr lang="en-GB" sz="2400" dirty="0">
                <a:solidFill>
                  <a:schemeClr val="accent1">
                    <a:lumMod val="75000"/>
                  </a:schemeClr>
                </a:solidFill>
              </a:rPr>
              <a:t>Friendliness</a:t>
            </a:r>
          </a:p>
          <a:p>
            <a:r>
              <a:rPr lang="en-GB" sz="2400" dirty="0">
                <a:solidFill>
                  <a:schemeClr val="accent1">
                    <a:lumMod val="75000"/>
                  </a:schemeClr>
                </a:solidFill>
              </a:rPr>
              <a:t>Empathy</a:t>
            </a:r>
          </a:p>
          <a:p>
            <a:r>
              <a:rPr lang="en-GB" sz="2400" dirty="0">
                <a:solidFill>
                  <a:schemeClr val="accent1">
                    <a:lumMod val="75000"/>
                  </a:schemeClr>
                </a:solidFill>
              </a:rPr>
              <a:t>Open-mindedness</a:t>
            </a:r>
          </a:p>
        </p:txBody>
      </p:sp>
    </p:spTree>
    <p:extLst>
      <p:ext uri="{BB962C8B-B14F-4D97-AF65-F5344CB8AC3E}">
        <p14:creationId xmlns:p14="http://schemas.microsoft.com/office/powerpoint/2010/main" val="2136819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FBE7122-4625-A4EA-A94D-93928212B974}"/>
              </a:ext>
            </a:extLst>
          </p:cNvPr>
          <p:cNvSpPr>
            <a:spLocks noGrp="1"/>
          </p:cNvSpPr>
          <p:nvPr>
            <p:ph type="title"/>
          </p:nvPr>
        </p:nvSpPr>
        <p:spPr/>
        <p:txBody>
          <a:bodyPr/>
          <a:lstStyle/>
          <a:p>
            <a:endParaRPr lang="en-GB"/>
          </a:p>
        </p:txBody>
      </p:sp>
      <p:pic>
        <p:nvPicPr>
          <p:cNvPr id="5" name="Online Media 4" title="Supervision - it's about checking in, not checking up">
            <a:hlinkClick r:id="" action="ppaction://media"/>
            <a:extLst>
              <a:ext uri="{FF2B5EF4-FFF2-40B4-BE49-F238E27FC236}">
                <a16:creationId xmlns:a16="http://schemas.microsoft.com/office/drawing/2014/main" id="{7E30CC29-4D33-4F04-BF00-0E49188922B8}"/>
              </a:ext>
            </a:extLst>
          </p:cNvPr>
          <p:cNvPicPr>
            <a:picLocks noGrp="1" noRot="1" noChangeAspect="1"/>
          </p:cNvPicPr>
          <p:nvPr>
            <p:ph idx="1"/>
            <a:videoFile r:link="rId1"/>
          </p:nvPr>
        </p:nvPicPr>
        <p:blipFill>
          <a:blip r:embed="rId4"/>
          <a:stretch>
            <a:fillRect/>
          </a:stretch>
        </p:blipFill>
        <p:spPr>
          <a:xfrm>
            <a:off x="1757851" y="1988840"/>
            <a:ext cx="5628297" cy="3179985"/>
          </a:xfrm>
          <a:prstGeom prst="rect">
            <a:avLst/>
          </a:prstGeom>
        </p:spPr>
      </p:pic>
    </p:spTree>
    <p:extLst>
      <p:ext uri="{BB962C8B-B14F-4D97-AF65-F5344CB8AC3E}">
        <p14:creationId xmlns:p14="http://schemas.microsoft.com/office/powerpoint/2010/main" val="398789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6f7fa8c4d3758573bbaca1a8f25a9e44">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321a60e2ba4629a87b1845f21f2496ff"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D50D19-3D4D-452D-945B-7189208A30CB}"/>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purl.org/dc/terms/"/>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175a304c-2342-45ef-8dc6-82622f85b28d"/>
    <ds:schemaRef ds:uri="30bab34e-cbd2-460d-9227-52c21590b64b"/>
    <ds:schemaRef ds:uri="http://purl.org/dc/dcmitype/"/>
    <ds:schemaRef ds:uri="http://purl.org/dc/elements/1.1/"/>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1588</Words>
  <Application>Microsoft Office PowerPoint</Application>
  <PresentationFormat>On-screen Show (4:3)</PresentationFormat>
  <Paragraphs>139</Paragraphs>
  <Slides>23</Slides>
  <Notes>16</Notes>
  <HiddenSlides>0</HiddenSlides>
  <MMClips>2</MMClips>
  <ScaleCrop>false</ScaleCrop>
  <HeadingPairs>
    <vt:vector size="4" baseType="variant">
      <vt:variant>
        <vt:lpstr>Theme</vt:lpstr>
      </vt:variant>
      <vt:variant>
        <vt:i4>7</vt:i4>
      </vt:variant>
      <vt:variant>
        <vt:lpstr>Slide Titles</vt:lpstr>
      </vt:variant>
      <vt:variant>
        <vt:i4>23</vt:i4>
      </vt:variant>
    </vt:vector>
  </HeadingPairs>
  <TitlesOfParts>
    <vt:vector size="30" baseType="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ECEY6011/C Arweinyddiaeth ar gyfer systemau o ansawdd Leadership for systems of quality  Darlith 6 Lecture 6 </vt:lpstr>
      <vt:lpstr> Goruchwylio ac Arfarnu Supervision and Appraisal  </vt:lpstr>
      <vt:lpstr>Goruchwyliaeth  Supervision</vt:lpstr>
      <vt:lpstr>Arfarniadau Appraisals</vt:lpstr>
      <vt:lpstr>PowerPoint Presentation</vt:lpstr>
      <vt:lpstr>Goruchwyliaeth ac Arfarnu Supervision and Appraisal</vt:lpstr>
      <vt:lpstr>Deddf Rheoleiddio ac Arolygu Gofal Cymdeithasol (Cymru) 2016 Rheoliad 36</vt:lpstr>
      <vt:lpstr>Regulation and Inspection of Social Care (Wales) Act 2016 Section 36 </vt:lpstr>
      <vt:lpstr>Rheoliad 36 Canllawiau</vt:lpstr>
      <vt:lpstr>Section 36 Guidance</vt:lpstr>
      <vt:lpstr>Safonau Gofynnol Cenedlaethol (SGC)  National Minimum Standards (NMS)</vt:lpstr>
      <vt:lpstr>Polisi goruchwylio  Supervision policy </vt:lpstr>
      <vt:lpstr>Polisi goruchwylio  Supervision policy </vt:lpstr>
      <vt:lpstr>Polisi goruchwylio  Supervision policy </vt:lpstr>
      <vt:lpstr>Polisi goruchwylio  Supervision policy </vt:lpstr>
      <vt:lpstr>Sut i gyfathrebu'n effeithiol  How to communicate effectively</vt:lpstr>
      <vt:lpstr>Sut i gyfathrebu'n effeithiol  How to communicate effectively</vt:lpstr>
      <vt:lpstr> Sut i ddefnyddio dull sy'n seiliedig ar gryfderau How to use a strengths-based approach </vt:lpstr>
      <vt:lpstr> Sut i ddefnyddio dull sy'n seiliedig ar gryfderau How to use a strengths-based approach </vt:lpstr>
      <vt:lpstr>Ystyried Consider</vt:lpstr>
      <vt:lpstr>Rhestr wirio cyfathrebu effeithiol Effective communication checklist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Natasha Young</cp:lastModifiedBy>
  <cp:revision>111</cp:revision>
  <cp:lastPrinted>2018-05-17T07:46:57Z</cp:lastPrinted>
  <dcterms:created xsi:type="dcterms:W3CDTF">2015-04-14T15:21:28Z</dcterms:created>
  <dcterms:modified xsi:type="dcterms:W3CDTF">2024-02-19T13:34:55Z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Order">
    <vt:lpwstr>240500.000000000</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xd_ProgID">
    <vt:lpwstr/>
  </property>
  <property fmtid="{D5CDD505-2E9C-101B-9397-08002B2CF9AE}" pid="10" name="TemplateUrl">
    <vt:lpwstr/>
  </property>
  <property fmtid="{D5CDD505-2E9C-101B-9397-08002B2CF9AE}" pid="11" name="xd_Signature">
    <vt:lpwstr/>
  </property>
</Properties>
</file>