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rts/chart1.xml" ContentType="application/vnd.openxmlformats-officedocument.drawingml.chart+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2.xml" ContentType="application/vnd.openxmlformats-officedocument.drawingml.chart+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7" d="100"/>
          <a:sy n="97" d="100"/>
        </p:scale>
        <p:origin x="10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1B2B3A"/>
                </a:solidFill>
                <a:latin typeface="Calibri"/>
              </a:defRPr>
            </a:pPr>
            <a:r>
              <a:rPr lang="en-GB" sz="1400" b="0" i="0" u="none" strike="noStrike">
                <a:solidFill>
                  <a:srgbClr val="1B2B3A"/>
                </a:solidFill>
                <a:latin typeface="Calibri"/>
              </a:rPr>
              <a:t>Jobs expected to be created and displaced by 2030 (millions)</a:t>
            </a:r>
          </a:p>
        </c:rich>
      </c:tx>
      <c:overlay val="0"/>
    </c:title>
    <c:autoTitleDeleted val="0"/>
    <c:plotArea>
      <c:layout/>
      <c:barChart>
        <c:barDir val="col"/>
        <c:grouping val="clustered"/>
        <c:varyColors val="0"/>
        <c:ser>
          <c:idx val="0"/>
          <c:order val="0"/>
          <c:tx>
            <c:strRef>
              <c:f>Sheet1!$B$1</c:f>
              <c:strCache>
                <c:ptCount val="1"/>
                <c:pt idx="0">
                  <c:v>Millions of jobs</c:v>
                </c:pt>
              </c:strCache>
            </c:strRef>
          </c:tx>
          <c:spPr>
            <a:solidFill>
              <a:srgbClr val="0E8FB0"/>
            </a:solidFill>
            <a:effectLst/>
          </c:spPr>
          <c:invertIfNegative val="0"/>
          <c:dPt>
            <c:idx val="0"/>
            <c:invertIfNegative val="0"/>
            <c:bubble3D val="0"/>
            <c:extLst>
              <c:ext xmlns:c16="http://schemas.microsoft.com/office/drawing/2014/chart" uri="{C3380CC4-5D6E-409C-BE32-E72D297353CC}">
                <c16:uniqueId val="{00000001-E3B8-4652-8D79-9C93D4708FED}"/>
              </c:ext>
            </c:extLst>
          </c:dPt>
          <c:dPt>
            <c:idx val="1"/>
            <c:invertIfNegative val="0"/>
            <c:bubble3D val="0"/>
            <c:spPr>
              <a:solidFill>
                <a:srgbClr val="E4572E"/>
              </a:solidFill>
              <a:effectLst/>
            </c:spPr>
            <c:extLst>
              <c:ext xmlns:c16="http://schemas.microsoft.com/office/drawing/2014/chart" uri="{C3380CC4-5D6E-409C-BE32-E72D297353CC}">
                <c16:uniqueId val="{00000003-E3B8-4652-8D79-9C93D4708FED}"/>
              </c:ext>
            </c:extLst>
          </c:dPt>
          <c:dPt>
            <c:idx val="2"/>
            <c:invertIfNegative val="0"/>
            <c:bubble3D val="0"/>
            <c:spPr>
              <a:solidFill>
                <a:srgbClr val="023B59"/>
              </a:solidFill>
              <a:effectLst/>
            </c:spPr>
            <c:extLst>
              <c:ext xmlns:c16="http://schemas.microsoft.com/office/drawing/2014/chart" uri="{C3380CC4-5D6E-409C-BE32-E72D297353CC}">
                <c16:uniqueId val="{00000005-E3B8-4652-8D79-9C93D4708FED}"/>
              </c:ext>
            </c:extLst>
          </c:dPt>
          <c:dLbls>
            <c:numFmt formatCode="0&quot; m&quot;" sourceLinked="0"/>
            <c:spPr>
              <a:noFill/>
              <a:ln>
                <a:noFill/>
              </a:ln>
              <a:effectLst/>
            </c:spPr>
            <c:txPr>
              <a:bodyPr/>
              <a:lstStyle/>
              <a:p>
                <a:pPr>
                  <a:defRPr sz="1600" b="1" i="0" u="none" strike="noStrike">
                    <a:solidFill>
                      <a:srgbClr val="1B2B3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Created</c:v>
                </c:pt>
                <c:pt idx="1">
                  <c:v>Displaced</c:v>
                </c:pt>
                <c:pt idx="2">
                  <c:v>Net change</c:v>
                </c:pt>
              </c:strCache>
            </c:strRef>
          </c:cat>
          <c:val>
            <c:numRef>
              <c:f>Sheet1!$B$2:$B$4</c:f>
              <c:numCache>
                <c:formatCode>General</c:formatCode>
                <c:ptCount val="3"/>
                <c:pt idx="0">
                  <c:v>170</c:v>
                </c:pt>
                <c:pt idx="1">
                  <c:v>92</c:v>
                </c:pt>
                <c:pt idx="2">
                  <c:v>78</c:v>
                </c:pt>
              </c:numCache>
            </c:numRef>
          </c:val>
          <c:extLst>
            <c:ext xmlns:c16="http://schemas.microsoft.com/office/drawing/2014/chart" uri="{C3380CC4-5D6E-409C-BE32-E72D297353CC}">
              <c16:uniqueId val="{00000006-E3B8-4652-8D79-9C93D4708FED}"/>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400" b="0" i="0" u="none" strike="noStrike">
                <a:solidFill>
                  <a:srgbClr val="1B2B3A"/>
                </a:solidFill>
                <a:latin typeface="Arial"/>
              </a:defRPr>
            </a:pPr>
            <a:endParaRPr lang="en-US"/>
          </a:p>
        </c:txPr>
        <c:crossAx val="2094734552"/>
        <c:crosses val="autoZero"/>
        <c:auto val="1"/>
        <c:lblAlgn val="ctr"/>
        <c:lblOffset val="100"/>
        <c:noMultiLvlLbl val="1"/>
      </c:catAx>
      <c:valAx>
        <c:axId val="2094734552"/>
        <c:scaling>
          <c:orientation val="minMax"/>
          <c:max val="200"/>
          <c:min val="0"/>
        </c:scaling>
        <c:delete val="0"/>
        <c:axPos val="l"/>
        <c:majorGridlines>
          <c:spPr>
            <a:ln w="9525" cap="flat">
              <a:solidFill>
                <a:srgbClr val="E3EC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B6B7A"/>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5B6B7A"/>
                </a:solidFill>
                <a:latin typeface="Arial"/>
              </a:defRPr>
            </a:pPr>
            <a:r>
              <a:rPr lang="en-GB" sz="1300" b="0" i="0" u="none" strike="noStrike">
                <a:solidFill>
                  <a:srgbClr val="5B6B7A"/>
                </a:solidFill>
                <a:latin typeface="Arial"/>
              </a:rPr>
              <a:t>Time from idea to lock in</a:t>
            </a:r>
          </a:p>
        </c:rich>
      </c:tx>
      <c:overlay val="0"/>
    </c:title>
    <c:autoTitleDeleted val="0"/>
    <c:plotArea>
      <c:layout/>
      <c:lineChart>
        <c:grouping val="standard"/>
        <c:varyColors val="0"/>
        <c:ser>
          <c:idx val="0"/>
          <c:order val="0"/>
          <c:tx>
            <c:strRef>
              <c:f>Sheet1!$B$1</c:f>
              <c:strCache>
                <c:ptCount val="1"/>
                <c:pt idx="0">
                  <c:v>Ability to change course</c:v>
                </c:pt>
              </c:strCache>
            </c:strRef>
          </c:tx>
          <c:spPr>
            <a:ln w="50800" cap="flat">
              <a:solidFill>
                <a:srgbClr val="E4572E"/>
              </a:solidFill>
              <a:prstDash val="solid"/>
              <a:round/>
            </a:ln>
            <a:effectLst/>
          </c:spPr>
          <c:marker>
            <c:symbol val="circle"/>
            <c:size val="9"/>
            <c:spPr>
              <a:solidFill>
                <a:srgbClr val="E4572E"/>
              </a:solidFill>
              <a:ln w="9525" cap="flat">
                <a:solidFill>
                  <a:srgbClr val="E4572E"/>
                </a:solidFill>
                <a:prstDash val="solid"/>
                <a:round/>
              </a:ln>
              <a:effectLst/>
            </c:spPr>
          </c:marker>
          <c:cat>
            <c:strRef>
              <c:f>Sheet1!$A$2:$A$6</c:f>
              <c:strCache>
                <c:ptCount val="5"/>
                <c:pt idx="0">
                  <c:v>Idea</c:v>
                </c:pt>
                <c:pt idx="1">
                  <c:v>Prototype</c:v>
                </c:pt>
                <c:pt idx="2">
                  <c:v>Early adoption</c:v>
                </c:pt>
                <c:pt idx="3">
                  <c:v>Wide use</c:v>
                </c:pt>
                <c:pt idx="4">
                  <c:v>Locked in</c:v>
                </c:pt>
              </c:strCache>
            </c:strRef>
          </c:cat>
          <c:val>
            <c:numRef>
              <c:f>Sheet1!$B$2:$B$6</c:f>
              <c:numCache>
                <c:formatCode>General</c:formatCode>
                <c:ptCount val="5"/>
                <c:pt idx="0">
                  <c:v>95</c:v>
                </c:pt>
                <c:pt idx="1">
                  <c:v>78</c:v>
                </c:pt>
                <c:pt idx="2">
                  <c:v>48</c:v>
                </c:pt>
                <c:pt idx="3">
                  <c:v>22</c:v>
                </c:pt>
                <c:pt idx="4">
                  <c:v>6</c:v>
                </c:pt>
              </c:numCache>
            </c:numRef>
          </c:val>
          <c:smooth val="0"/>
          <c:extLst>
            <c:ext xmlns:c16="http://schemas.microsoft.com/office/drawing/2014/chart" uri="{C3380CC4-5D6E-409C-BE32-E72D297353CC}">
              <c16:uniqueId val="{00000000-CE54-4FBC-A07C-1C027103D1B7}"/>
            </c:ext>
          </c:extLst>
        </c:ser>
        <c:ser>
          <c:idx val="1"/>
          <c:order val="1"/>
          <c:tx>
            <c:strRef>
              <c:f>Sheet1!$C$1</c:f>
              <c:strCache>
                <c:ptCount val="1"/>
                <c:pt idx="0">
                  <c:v>Knowledge of impacts</c:v>
                </c:pt>
              </c:strCache>
            </c:strRef>
          </c:tx>
          <c:spPr>
            <a:ln w="50800" cap="flat">
              <a:solidFill>
                <a:srgbClr val="0E8FB0"/>
              </a:solidFill>
              <a:prstDash val="solid"/>
              <a:round/>
            </a:ln>
            <a:effectLst/>
          </c:spPr>
          <c:marker>
            <c:symbol val="circle"/>
            <c:size val="9"/>
            <c:spPr>
              <a:solidFill>
                <a:srgbClr val="0E8FB0"/>
              </a:solidFill>
              <a:ln w="9525" cap="flat">
                <a:solidFill>
                  <a:srgbClr val="0E8FB0"/>
                </a:solidFill>
                <a:prstDash val="solid"/>
                <a:round/>
              </a:ln>
              <a:effectLst/>
            </c:spPr>
          </c:marker>
          <c:cat>
            <c:strRef>
              <c:f>Sheet1!$A$2:$A$6</c:f>
              <c:strCache>
                <c:ptCount val="5"/>
                <c:pt idx="0">
                  <c:v>Idea</c:v>
                </c:pt>
                <c:pt idx="1">
                  <c:v>Prototype</c:v>
                </c:pt>
                <c:pt idx="2">
                  <c:v>Early adoption</c:v>
                </c:pt>
                <c:pt idx="3">
                  <c:v>Wide use</c:v>
                </c:pt>
                <c:pt idx="4">
                  <c:v>Locked in</c:v>
                </c:pt>
              </c:strCache>
            </c:strRef>
          </c:cat>
          <c:val>
            <c:numRef>
              <c:f>Sheet1!$C$2:$C$6</c:f>
              <c:numCache>
                <c:formatCode>General</c:formatCode>
                <c:ptCount val="5"/>
                <c:pt idx="0">
                  <c:v>6</c:v>
                </c:pt>
                <c:pt idx="1">
                  <c:v>24</c:v>
                </c:pt>
                <c:pt idx="2">
                  <c:v>50</c:v>
                </c:pt>
                <c:pt idx="3">
                  <c:v>78</c:v>
                </c:pt>
                <c:pt idx="4">
                  <c:v>95</c:v>
                </c:pt>
              </c:numCache>
            </c:numRef>
          </c:val>
          <c:smooth val="0"/>
          <c:extLst>
            <c:ext xmlns:c16="http://schemas.microsoft.com/office/drawing/2014/chart" uri="{C3380CC4-5D6E-409C-BE32-E72D297353CC}">
              <c16:uniqueId val="{00000001-CE54-4FBC-A07C-1C027103D1B7}"/>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B2B3A"/>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legend>
      <c:legendPos val="b"/>
      <c:overlay val="0"/>
      <c:txPr>
        <a:bodyPr/>
        <a:lstStyle/>
        <a:p>
          <a:pPr>
            <a:defRPr sz="1300">
              <a:solidFill>
                <a:srgbClr val="1B2B3A"/>
              </a:solidFil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9647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Today has three parts: creativity (how ideas form), innovation (how ideas become value), and responsibility (how we do both without causing harm). This maps to both learning outcomes of ACCA5033.</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aims from the original deck are grouped into three parts. Point out the module learning outcomes at the bottom.</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message for the whole session. Creativity generates novel ideas, implementation turns them into value, responsibility asks whether the value is real, fair and sustainable.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class: where do you see creativity in everyday cloud or IT work? Emphasise that creativity is recombination, not magic. Amabile's definition adds the test of usefulness.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Boden distinguishes combinational, exploratory and transformational creativity. Ask students to place their own ideas in one of the three.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the original question from the creativity process slide. Creativity depends on expertise, thinking skills and motivation, all of which can be developed, and on the environment around us.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Wallas gives the classic four stages. Clear's five steps in the original deck map onto them. Stress incubation: step away from the problem.</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Creative work alternates between opening up (many ideas) and closing down (choosing). Stopping judgement during divergence links back to Clear's habit of not judging your own work too early.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Five practical habits. Ask students which is hardest for them. Linking to portfolio: they can log one habit for a week.</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Original five tips, rewritten in a friendlier voice. The right-hand panel connects to the module theme of making do with less.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six prompts were photo panels in the original deck. They are now short answers with named techniques students can look up.</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Replace old anecdotal claims with data. WEF: 39 percent of workers' core skills expected to change by 2030, and creative thinking expected to keep rising in importance. McKinsey 2010: 84 percent of executives say innovation is extremely or very important to growth strategy.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slide. Students post on the module forum and respond to a classmate. Encourage them to keep these posts as evidence for their online portfolio.</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prehistoric times to the 21st century, innovation has helped humans produce more food and energy and establish social order and cultural meaning. Ask students which milestone mattered most to their own field.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Redrawn from the original hub diagram. Activity: pick an everyday technology and answer the six questions.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original deck had three definitions as paragraphs. The Oslo Manual definition has been added as the standard international reference. Ask students to find the words they agree 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slide. Students post on the module forum and respond to a classmate. Encourage them to keep these posts as evidence for their online portfolio.</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Kogabayev and Maziliauskas review how researchers define innovation as a process, a change, or a result. The path below is the innovation path for efficiency from the original slide.</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Incremental versus radical is from Pedersen and Dalum. Disruptive is from Christensen. Schumpeter's creative destruction links to responsibility: who loses when old ways are replaced?</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Original content kept: the four ages and the type of worker. Note the shift toward creators and empathisers, which is why creativity and empathy matter for changemakers.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drivers from Nolan (2016). Successful organisations anticipate future demand as well as serving current customers. The 84 percent figure is from the McKinsey Global Survey (2010).</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examples come from the original slide. New question: who might be left out? For example people without a smartphone or a reliable data connection.</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Macro impacts on society and micro impacts on organisations. The gold callout is the bridge to Part 3: change is inevitable, but the direction and distribution of benefits are choices.</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Updated to WEF 2025 projections: about 170 million jobs created and 92 million displaced by 2030, a net gain of about 78 million. Point out that the new jobs need different skills, including creative thinking.</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smart future is one where people can pursue well-being and feel optimistic. The original list of smart pillars is drawn as a hub. Enablers: connectivity, sensors, AI and IoT.</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Section break. This is the focus of the redesigned session: doing creativity and innovation responsibly. Ties to the module's creative and ethical leadership content.</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Collingridge dilemma: early in a technology's life it is easy to change but hard to predict its impacts; later the impacts are clear but change is costly. The response in responsible innovation is to anticipate early, stay reflexive, and keep options open.</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current examples relevant to computing. Gender Shades: error up to 34.7 percent for darker-skinned women versus at most 0.8 percent for lighter-skinned men across three commercial systems. IEA: data centres about 1.5 percent of global electricity in 2024, projected to roughly 945 TWh by 2030. Doshi and Hauser: AI ideas raised individual creativity ratings but made stories more similar.</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Responsible innovation means caring for the future by collectively stewarding innovation in the present (Stilgoe et al., 2013). The four dimensions are usually taught in the UK as the AREA framework.</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worked example for Cloud Computing students. Ask groups to add one more question to each column. The Act column can mention data protection duties under UK GDPR and the BCS Code of Conduct.</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Amabile's definition gives two tests, novelty and appropriateness. Responsible innovation adds a third, consequences. This synthesis is offered as a working tool for the portfolio exercises.</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Value creation for the common good. An innovation should help people meet basic needs without pushing past planetary limits. Use it as a quick check in the portfolio task.</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Module content: being resourceful, making do with less. Six principles of jugaad or frugal innovation from Radjou et al. M-Pesa: Suri and Jack estimate mobile money access lifted about 194,000 Kenyan households, around 2 percent, out of poverty.</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Module indicative content: contemporary technologies such as VR, AR and AI to enhance creativity. Doshi and Hauser found AI story ideas made stories rate as more creative, especially for less creative writers, but stories became more similar to each other.</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exercise that draws on Activity 1 and the whole session. Students complete the six boxes in about 300 to 400 words, post to the forum, and give peer feedback. Adapt to the assessment brief.</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by returning to the equation: creativity plus implementation gives innovation, and responsibility decides whether it is worth having.</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Harvard style. Check against the current UWTSD referencing guide.</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Harvard style. Check against the current UWTSD referencing guide.</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Harvard style. Check against the current UWTSD referencing guide.</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Remind students of the forum activities and the responsible idea canvas.</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3.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3.png"/><Relationship Id="rId7"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3.png"/><Relationship Id="rId7"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29.png"/><Relationship Id="rId4" Type="http://schemas.openxmlformats.org/officeDocument/2006/relationships/image" Target="../media/image18.png"/><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33.pn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png"/><Relationship Id="rId7"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png"/><Relationship Id="rId7"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0.png"/><Relationship Id="rId11" Type="http://schemas.openxmlformats.org/officeDocument/2006/relationships/image" Target="../media/image44.png"/><Relationship Id="rId5" Type="http://schemas.openxmlformats.org/officeDocument/2006/relationships/image" Target="../media/image39.png"/><Relationship Id="rId10" Type="http://schemas.openxmlformats.org/officeDocument/2006/relationships/image" Target="../media/image43.png"/><Relationship Id="rId4" Type="http://schemas.openxmlformats.org/officeDocument/2006/relationships/image" Target="../media/image9.png"/><Relationship Id="rId9" Type="http://schemas.openxmlformats.org/officeDocument/2006/relationships/image" Target="../media/image3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3.png"/><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47.png"/><Relationship Id="rId5" Type="http://schemas.openxmlformats.org/officeDocument/2006/relationships/image" Target="../media/image36.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png"/><Relationship Id="rId7"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53.png"/><Relationship Id="rId5" Type="http://schemas.openxmlformats.org/officeDocument/2006/relationships/image" Target="../media/image47.pn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3.png"/><Relationship Id="rId7"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58.png"/><Relationship Id="rId5" Type="http://schemas.openxmlformats.org/officeDocument/2006/relationships/image" Target="../media/image34.png"/><Relationship Id="rId4" Type="http://schemas.openxmlformats.org/officeDocument/2006/relationships/image" Target="../media/image57.png"/><Relationship Id="rId9" Type="http://schemas.openxmlformats.org/officeDocument/2006/relationships/image" Target="../media/image59.png"/></Relationships>
</file>

<file path=ppt/slides/_rels/slide2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png"/><Relationship Id="rId7" Type="http://schemas.openxmlformats.org/officeDocument/2006/relationships/image" Target="../media/image62.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45.png"/><Relationship Id="rId4" Type="http://schemas.openxmlformats.org/officeDocument/2006/relationships/image" Target="../media/image60.png"/></Relationships>
</file>

<file path=ppt/slides/_rels/slide23.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3.png"/><Relationship Id="rId7" Type="http://schemas.openxmlformats.org/officeDocument/2006/relationships/image" Target="../media/image66.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 Id="rId9"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47.png"/><Relationship Id="rId4" Type="http://schemas.openxmlformats.org/officeDocument/2006/relationships/chart" Target="../charts/char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2.png"/><Relationship Id="rId4" Type="http://schemas.openxmlformats.org/officeDocument/2006/relationships/image" Target="../media/image69.png"/></Relationships>
</file>

<file path=ppt/slides/_rels/slide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71.png"/><Relationship Id="rId5" Type="http://schemas.openxmlformats.org/officeDocument/2006/relationships/image" Target="../media/image19.png"/><Relationship Id="rId4" Type="http://schemas.openxmlformats.org/officeDocument/2006/relationships/chart" Target="../charts/char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1.png"/><Relationship Id="rId4" Type="http://schemas.openxmlformats.org/officeDocument/2006/relationships/image" Target="../media/image72.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3.png"/><Relationship Id="rId7"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 Id="rId9" Type="http://schemas.openxmlformats.org/officeDocument/2006/relationships/image" Target="../media/image17.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77.png"/><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3.png"/><Relationship Id="rId7" Type="http://schemas.openxmlformats.org/officeDocument/2006/relationships/image" Target="../media/image77.png"/><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57.png"/><Relationship Id="rId5" Type="http://schemas.openxmlformats.org/officeDocument/2006/relationships/image" Target="../media/image36.png"/><Relationship Id="rId4" Type="http://schemas.openxmlformats.org/officeDocument/2006/relationships/image" Target="../media/image19.png"/><Relationship Id="rId9" Type="http://schemas.openxmlformats.org/officeDocument/2006/relationships/image" Target="../media/image15.png"/></Relationships>
</file>

<file path=ppt/slides/_rels/slide36.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79.png"/><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Image 0" descr="/home/claude/build/assets/logo_white.png"/>
          <p:cNvPicPr>
            <a:picLocks noChangeAspect="1"/>
          </p:cNvPicPr>
          <p:nvPr/>
        </p:nvPicPr>
        <p:blipFill>
          <a:blip r:embed="rId4"/>
          <a:stretch>
            <a:fillRect/>
          </a:stretch>
        </p:blipFill>
        <p:spPr>
          <a:xfrm>
            <a:off x="548640" y="457200"/>
            <a:ext cx="2194560" cy="819302"/>
          </a:xfrm>
          <a:prstGeom prst="rect">
            <a:avLst/>
          </a:prstGeom>
        </p:spPr>
      </p:pic>
      <p:sp>
        <p:nvSpPr>
          <p:cNvPr id="3" name="Text 0"/>
          <p:cNvSpPr txBox="1"/>
          <p:nvPr/>
        </p:nvSpPr>
        <p:spPr>
          <a:xfrm>
            <a:off x="548640" y="2148840"/>
            <a:ext cx="6949440" cy="320040"/>
          </a:xfrm>
          <a:prstGeom prst="rect">
            <a:avLst/>
          </a:prstGeom>
          <a:noFill/>
          <a:ln/>
        </p:spPr>
        <p:txBody>
          <a:bodyPr wrap="square" lIns="0" tIns="0" rIns="0" bIns="0" rtlCol="0" anchor="t"/>
          <a:lstStyle/>
          <a:p>
            <a:pPr marL="0" indent="0">
              <a:buNone/>
            </a:pPr>
            <a:r>
              <a:rPr lang="en-US" sz="1300" b="1" kern="0" spc="300" dirty="0">
                <a:solidFill>
                  <a:srgbClr val="24B9D9"/>
                </a:solidFill>
                <a:latin typeface="Calibri" pitchFamily="34" charset="0"/>
                <a:ea typeface="Calibri" pitchFamily="34" charset="-122"/>
                <a:cs typeface="Calibri" pitchFamily="34" charset="-120"/>
              </a:rPr>
              <a:t>ACCA5033  CHANGEMAKERS: CREATIVITY AND VALUE CREATION</a:t>
            </a:r>
            <a:endParaRPr lang="en-US" sz="1300" dirty="0"/>
          </a:p>
        </p:txBody>
      </p:sp>
      <p:sp>
        <p:nvSpPr>
          <p:cNvPr id="4" name="Text 1"/>
          <p:cNvSpPr txBox="1"/>
          <p:nvPr/>
        </p:nvSpPr>
        <p:spPr>
          <a:xfrm>
            <a:off x="548640" y="2560320"/>
            <a:ext cx="6675120" cy="1371600"/>
          </a:xfrm>
          <a:prstGeom prst="rect">
            <a:avLst/>
          </a:prstGeom>
          <a:noFill/>
          <a:ln/>
        </p:spPr>
        <p:txBody>
          <a:bodyPr wrap="square" lIns="0" tIns="0" rIns="0" bIns="0" rtlCol="0" anchor="t"/>
          <a:lstStyle/>
          <a:p>
            <a:pPr marL="0" indent="0">
              <a:buNone/>
            </a:pPr>
            <a:r>
              <a:rPr lang="en-US" sz="4600" b="1" dirty="0">
                <a:solidFill>
                  <a:srgbClr val="FFFFFF"/>
                </a:solidFill>
                <a:latin typeface="Cambria" pitchFamily="34" charset="0"/>
                <a:ea typeface="Cambria" pitchFamily="34" charset="-122"/>
                <a:cs typeface="Cambria" pitchFamily="34" charset="-120"/>
              </a:rPr>
              <a:t>Innovation and Creativity</a:t>
            </a:r>
            <a:endParaRPr lang="en-US" sz="4600" dirty="0"/>
          </a:p>
        </p:txBody>
      </p:sp>
      <p:sp>
        <p:nvSpPr>
          <p:cNvPr id="5" name="Text 2"/>
          <p:cNvSpPr txBox="1"/>
          <p:nvPr/>
        </p:nvSpPr>
        <p:spPr>
          <a:xfrm>
            <a:off x="548640" y="3977640"/>
            <a:ext cx="6675120" cy="548640"/>
          </a:xfrm>
          <a:prstGeom prst="rect">
            <a:avLst/>
          </a:prstGeom>
          <a:noFill/>
          <a:ln/>
        </p:spPr>
        <p:txBody>
          <a:bodyPr wrap="square" lIns="0" tIns="0" rIns="0" bIns="0" rtlCol="0" anchor="t"/>
          <a:lstStyle/>
          <a:p>
            <a:pPr marL="0" indent="0">
              <a:buNone/>
            </a:pPr>
            <a:r>
              <a:rPr lang="en-US" sz="2800" i="1" dirty="0">
                <a:solidFill>
                  <a:srgbClr val="F2B632"/>
                </a:solidFill>
                <a:latin typeface="Cambria" pitchFamily="34" charset="0"/>
                <a:ea typeface="Cambria" pitchFamily="34" charset="-122"/>
                <a:cs typeface="Cambria" pitchFamily="34" charset="-120"/>
              </a:rPr>
              <a:t>Doing both, responsibly</a:t>
            </a:r>
            <a:endParaRPr lang="en-US" sz="2800" dirty="0"/>
          </a:p>
        </p:txBody>
      </p:sp>
      <p:sp>
        <p:nvSpPr>
          <p:cNvPr id="6" name="Text 3"/>
          <p:cNvSpPr txBox="1"/>
          <p:nvPr/>
        </p:nvSpPr>
        <p:spPr>
          <a:xfrm>
            <a:off x="548640" y="4892040"/>
            <a:ext cx="6675120" cy="32004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Week 1, Session 2   |   BSc Cloud Computing, London Campus</a:t>
            </a:r>
            <a:endParaRPr lang="en-US" sz="1500" dirty="0"/>
          </a:p>
        </p:txBody>
      </p:sp>
      <p:sp>
        <p:nvSpPr>
          <p:cNvPr id="7" name="Text 4"/>
          <p:cNvSpPr txBox="1"/>
          <p:nvPr/>
        </p:nvSpPr>
        <p:spPr>
          <a:xfrm>
            <a:off x="548640" y="5257800"/>
            <a:ext cx="6675120" cy="320040"/>
          </a:xfrm>
          <a:prstGeom prst="rect">
            <a:avLst/>
          </a:prstGeom>
          <a:noFill/>
          <a:ln/>
        </p:spPr>
        <p:txBody>
          <a:bodyPr wrap="square" lIns="0" tIns="0" rIns="0" bIns="0" rtlCol="0" anchor="t"/>
          <a:lstStyle/>
          <a:p>
            <a:pPr marL="0" indent="0">
              <a:buNone/>
            </a:pPr>
            <a:r>
              <a:rPr lang="en-US" sz="1500" dirty="0">
                <a:solidFill>
                  <a:srgbClr val="BFD6E3"/>
                </a:solidFill>
                <a:latin typeface="Calibri" pitchFamily="34" charset="0"/>
                <a:ea typeface="Calibri" pitchFamily="34" charset="-122"/>
                <a:cs typeface="Calibri" pitchFamily="34" charset="-120"/>
              </a:rPr>
              <a:t>Dr Fahad Ahmed, Lecturer in Computing</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TODAY'S ROUTE</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Three parts: creativity, innovation, responsibility</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Shape 3"/>
          <p:cNvSpPr/>
          <p:nvPr/>
        </p:nvSpPr>
        <p:spPr>
          <a:xfrm>
            <a:off x="548640" y="1508760"/>
            <a:ext cx="3429000" cy="3246120"/>
          </a:xfrm>
          <a:prstGeom prst="roundRect">
            <a:avLst>
              <a:gd name="adj" fmla="val 22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8" name="Shape 4"/>
          <p:cNvSpPr/>
          <p:nvPr/>
        </p:nvSpPr>
        <p:spPr>
          <a:xfrm>
            <a:off x="548640" y="1508760"/>
            <a:ext cx="3429000" cy="1143000"/>
          </a:xfrm>
          <a:prstGeom prst="roundRect">
            <a:avLst>
              <a:gd name="adj" fmla="val 6400"/>
            </a:avLst>
          </a:prstGeom>
          <a:solidFill>
            <a:srgbClr val="0E8FB0"/>
          </a:solidFill>
          <a:ln w="12700">
            <a:solidFill>
              <a:srgbClr val="0E8FB0"/>
            </a:solidFill>
            <a:prstDash val="solid"/>
          </a:ln>
        </p:spPr>
        <p:txBody>
          <a:bodyPr/>
          <a:lstStyle/>
          <a:p>
            <a:endParaRPr lang="en-GB"/>
          </a:p>
        </p:txBody>
      </p:sp>
      <p:sp>
        <p:nvSpPr>
          <p:cNvPr id="9" name="Shape 5"/>
          <p:cNvSpPr/>
          <p:nvPr/>
        </p:nvSpPr>
        <p:spPr>
          <a:xfrm>
            <a:off x="548640" y="2286000"/>
            <a:ext cx="3429000" cy="365760"/>
          </a:xfrm>
          <a:prstGeom prst="rect">
            <a:avLst/>
          </a:prstGeom>
          <a:solidFill>
            <a:srgbClr val="0E8FB0"/>
          </a:solidFill>
          <a:ln w="12700">
            <a:solidFill>
              <a:srgbClr val="0E8FB0"/>
            </a:solidFill>
            <a:prstDash val="solid"/>
          </a:ln>
        </p:spPr>
        <p:txBody>
          <a:bodyPr/>
          <a:lstStyle/>
          <a:p>
            <a:endParaRPr lang="en-GB"/>
          </a:p>
        </p:txBody>
      </p:sp>
      <p:sp>
        <p:nvSpPr>
          <p:cNvPr id="10" name="Shape 6"/>
          <p:cNvSpPr/>
          <p:nvPr/>
        </p:nvSpPr>
        <p:spPr>
          <a:xfrm>
            <a:off x="777240" y="1709928"/>
            <a:ext cx="731520" cy="731520"/>
          </a:xfrm>
          <a:prstGeom prst="ellipse">
            <a:avLst/>
          </a:prstGeom>
          <a:solidFill>
            <a:srgbClr val="FFFFFF"/>
          </a:solidFill>
          <a:ln w="12700">
            <a:solidFill>
              <a:srgbClr val="FFFFF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960120" y="1892808"/>
            <a:ext cx="365760" cy="365760"/>
          </a:xfrm>
          <a:prstGeom prst="rect">
            <a:avLst/>
          </a:prstGeom>
        </p:spPr>
      </p:pic>
      <p:sp>
        <p:nvSpPr>
          <p:cNvPr id="12" name="Text 7"/>
          <p:cNvSpPr txBox="1"/>
          <p:nvPr/>
        </p:nvSpPr>
        <p:spPr>
          <a:xfrm>
            <a:off x="1645920" y="1691640"/>
            <a:ext cx="2194560" cy="41148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1  Creativity</a:t>
            </a:r>
            <a:endParaRPr lang="en-US" sz="2200" dirty="0"/>
          </a:p>
        </p:txBody>
      </p:sp>
      <p:sp>
        <p:nvSpPr>
          <p:cNvPr id="13" name="Text 8"/>
          <p:cNvSpPr txBox="1"/>
          <p:nvPr/>
        </p:nvSpPr>
        <p:spPr>
          <a:xfrm>
            <a:off x="1645920" y="2103120"/>
            <a:ext cx="2194560" cy="365760"/>
          </a:xfrm>
          <a:prstGeom prst="rect">
            <a:avLst/>
          </a:prstGeom>
          <a:noFill/>
          <a:ln/>
        </p:spPr>
        <p:txBody>
          <a:bodyPr wrap="square" lIns="0" tIns="0" rIns="0" bIns="0" rtlCol="0" anchor="t"/>
          <a:lstStyle/>
          <a:p>
            <a:pPr marL="0" indent="0">
              <a:buNone/>
            </a:pPr>
            <a:r>
              <a:rPr lang="en-US" sz="1300" i="1" dirty="0">
                <a:solidFill>
                  <a:srgbClr val="FFFFFF"/>
                </a:solidFill>
                <a:latin typeface="Calibri" pitchFamily="34" charset="0"/>
                <a:ea typeface="Calibri" pitchFamily="34" charset="-122"/>
                <a:cs typeface="Calibri" pitchFamily="34" charset="-120"/>
              </a:rPr>
              <a:t>How new ideas form</a:t>
            </a:r>
            <a:endParaRPr lang="en-US" sz="1300" dirty="0"/>
          </a:p>
        </p:txBody>
      </p:sp>
      <p:sp>
        <p:nvSpPr>
          <p:cNvPr id="14" name="Text 9"/>
          <p:cNvSpPr txBox="1"/>
          <p:nvPr/>
        </p:nvSpPr>
        <p:spPr>
          <a:xfrm>
            <a:off x="777240" y="2880360"/>
            <a:ext cx="3017520" cy="1737360"/>
          </a:xfrm>
          <a:prstGeom prst="rect">
            <a:avLst/>
          </a:prstGeom>
          <a:noFill/>
          <a:ln/>
        </p:spPr>
        <p:txBody>
          <a:bodyPr wrap="square" lIns="0" tIns="0" rIns="0" bIns="0" rtlCol="0" anchor="t"/>
          <a:lstStyle/>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What creativity is and how it works</a:t>
            </a:r>
            <a:endParaRPr lang="en-US" sz="1550" dirty="0"/>
          </a:p>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The creative process and how to be creative</a:t>
            </a:r>
            <a:endParaRPr lang="en-US" sz="1550" dirty="0"/>
          </a:p>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Tips for idea generation</a:t>
            </a:r>
            <a:endParaRPr lang="en-US" sz="1550" dirty="0"/>
          </a:p>
        </p:txBody>
      </p:sp>
      <p:sp>
        <p:nvSpPr>
          <p:cNvPr id="15" name="Shape 10"/>
          <p:cNvSpPr/>
          <p:nvPr/>
        </p:nvSpPr>
        <p:spPr>
          <a:xfrm>
            <a:off x="4379976" y="1508760"/>
            <a:ext cx="3429000" cy="3246120"/>
          </a:xfrm>
          <a:prstGeom prst="roundRect">
            <a:avLst>
              <a:gd name="adj" fmla="val 22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6" name="Shape 11"/>
          <p:cNvSpPr/>
          <p:nvPr/>
        </p:nvSpPr>
        <p:spPr>
          <a:xfrm>
            <a:off x="4379976" y="1508760"/>
            <a:ext cx="3429000" cy="1143000"/>
          </a:xfrm>
          <a:prstGeom prst="roundRect">
            <a:avLst>
              <a:gd name="adj" fmla="val 6400"/>
            </a:avLst>
          </a:prstGeom>
          <a:solidFill>
            <a:srgbClr val="023B59"/>
          </a:solidFill>
          <a:ln w="12700">
            <a:solidFill>
              <a:srgbClr val="023B59"/>
            </a:solidFill>
            <a:prstDash val="solid"/>
          </a:ln>
        </p:spPr>
        <p:txBody>
          <a:bodyPr/>
          <a:lstStyle/>
          <a:p>
            <a:endParaRPr lang="en-GB"/>
          </a:p>
        </p:txBody>
      </p:sp>
      <p:sp>
        <p:nvSpPr>
          <p:cNvPr id="17" name="Shape 12"/>
          <p:cNvSpPr/>
          <p:nvPr/>
        </p:nvSpPr>
        <p:spPr>
          <a:xfrm>
            <a:off x="4379976" y="2286000"/>
            <a:ext cx="3429000" cy="365760"/>
          </a:xfrm>
          <a:prstGeom prst="rect">
            <a:avLst/>
          </a:prstGeom>
          <a:solidFill>
            <a:srgbClr val="023B59"/>
          </a:solidFill>
          <a:ln w="12700">
            <a:solidFill>
              <a:srgbClr val="023B59"/>
            </a:solidFill>
            <a:prstDash val="solid"/>
          </a:ln>
        </p:spPr>
        <p:txBody>
          <a:bodyPr/>
          <a:lstStyle/>
          <a:p>
            <a:endParaRPr lang="en-GB"/>
          </a:p>
        </p:txBody>
      </p:sp>
      <p:sp>
        <p:nvSpPr>
          <p:cNvPr id="18" name="Shape 13"/>
          <p:cNvSpPr/>
          <p:nvPr/>
        </p:nvSpPr>
        <p:spPr>
          <a:xfrm>
            <a:off x="4608576" y="1709928"/>
            <a:ext cx="731520" cy="731520"/>
          </a:xfrm>
          <a:prstGeom prst="ellipse">
            <a:avLst/>
          </a:prstGeom>
          <a:solidFill>
            <a:srgbClr val="FFFFFF"/>
          </a:solidFill>
          <a:ln w="12700">
            <a:solidFill>
              <a:srgbClr val="FFFFFF"/>
            </a:solidFill>
            <a:prstDash val="solid"/>
          </a:ln>
        </p:spPr>
        <p:txBody>
          <a:bodyPr/>
          <a:lstStyle/>
          <a:p>
            <a:endParaRPr lang="en-GB"/>
          </a:p>
        </p:txBody>
      </p:sp>
      <p:pic>
        <p:nvPicPr>
          <p:cNvPr id="19" name="Image 2" descr="preencoded.png"/>
          <p:cNvPicPr>
            <a:picLocks noChangeAspect="1"/>
          </p:cNvPicPr>
          <p:nvPr/>
        </p:nvPicPr>
        <p:blipFill>
          <a:blip r:embed="rId5"/>
          <a:stretch>
            <a:fillRect/>
          </a:stretch>
        </p:blipFill>
        <p:spPr>
          <a:xfrm>
            <a:off x="4791456" y="1892808"/>
            <a:ext cx="365760" cy="365760"/>
          </a:xfrm>
          <a:prstGeom prst="rect">
            <a:avLst/>
          </a:prstGeom>
        </p:spPr>
      </p:pic>
      <p:sp>
        <p:nvSpPr>
          <p:cNvPr id="20" name="Text 14"/>
          <p:cNvSpPr txBox="1"/>
          <p:nvPr/>
        </p:nvSpPr>
        <p:spPr>
          <a:xfrm>
            <a:off x="5477256" y="1691640"/>
            <a:ext cx="2194560" cy="41148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2  Innovation</a:t>
            </a:r>
            <a:endParaRPr lang="en-US" sz="2200" dirty="0"/>
          </a:p>
        </p:txBody>
      </p:sp>
      <p:sp>
        <p:nvSpPr>
          <p:cNvPr id="21" name="Text 15"/>
          <p:cNvSpPr txBox="1"/>
          <p:nvPr/>
        </p:nvSpPr>
        <p:spPr>
          <a:xfrm>
            <a:off x="5477256" y="2103120"/>
            <a:ext cx="2194560" cy="365760"/>
          </a:xfrm>
          <a:prstGeom prst="rect">
            <a:avLst/>
          </a:prstGeom>
          <a:noFill/>
          <a:ln/>
        </p:spPr>
        <p:txBody>
          <a:bodyPr wrap="square" lIns="0" tIns="0" rIns="0" bIns="0" rtlCol="0" anchor="t"/>
          <a:lstStyle/>
          <a:p>
            <a:pPr marL="0" indent="0">
              <a:buNone/>
            </a:pPr>
            <a:r>
              <a:rPr lang="en-US" sz="1300" i="1" dirty="0">
                <a:solidFill>
                  <a:srgbClr val="FFFFFF"/>
                </a:solidFill>
                <a:latin typeface="Calibri" pitchFamily="34" charset="0"/>
                <a:ea typeface="Calibri" pitchFamily="34" charset="-122"/>
                <a:cs typeface="Calibri" pitchFamily="34" charset="-120"/>
              </a:rPr>
              <a:t>How ideas become value</a:t>
            </a:r>
            <a:endParaRPr lang="en-US" sz="1300" dirty="0"/>
          </a:p>
        </p:txBody>
      </p:sp>
      <p:sp>
        <p:nvSpPr>
          <p:cNvPr id="22" name="Text 16"/>
          <p:cNvSpPr txBox="1"/>
          <p:nvPr/>
        </p:nvSpPr>
        <p:spPr>
          <a:xfrm>
            <a:off x="4608576" y="2880360"/>
            <a:ext cx="3017520" cy="1737360"/>
          </a:xfrm>
          <a:prstGeom prst="rect">
            <a:avLst/>
          </a:prstGeom>
          <a:noFill/>
          <a:ln/>
        </p:spPr>
        <p:txBody>
          <a:bodyPr wrap="square" lIns="0" tIns="0" rIns="0" bIns="0" rtlCol="0" anchor="t"/>
          <a:lstStyle/>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What innovation is and why it matters</a:t>
            </a:r>
            <a:endParaRPr lang="en-US" sz="1550" dirty="0"/>
          </a:p>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Development roadmap and everyday innovation</a:t>
            </a:r>
            <a:endParaRPr lang="en-US" sz="1550" dirty="0"/>
          </a:p>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Impact on society and a smart future</a:t>
            </a:r>
            <a:endParaRPr lang="en-US" sz="1550" dirty="0"/>
          </a:p>
        </p:txBody>
      </p:sp>
      <p:sp>
        <p:nvSpPr>
          <p:cNvPr id="23" name="Shape 17"/>
          <p:cNvSpPr/>
          <p:nvPr/>
        </p:nvSpPr>
        <p:spPr>
          <a:xfrm>
            <a:off x="8211312" y="1508760"/>
            <a:ext cx="3429000" cy="3246120"/>
          </a:xfrm>
          <a:prstGeom prst="roundRect">
            <a:avLst>
              <a:gd name="adj" fmla="val 22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4" name="Shape 18"/>
          <p:cNvSpPr/>
          <p:nvPr/>
        </p:nvSpPr>
        <p:spPr>
          <a:xfrm>
            <a:off x="8211312" y="1508760"/>
            <a:ext cx="3429000" cy="1143000"/>
          </a:xfrm>
          <a:prstGeom prst="roundRect">
            <a:avLst>
              <a:gd name="adj" fmla="val 6400"/>
            </a:avLst>
          </a:prstGeom>
          <a:solidFill>
            <a:srgbClr val="F2B632"/>
          </a:solidFill>
          <a:ln w="12700">
            <a:solidFill>
              <a:srgbClr val="F2B632"/>
            </a:solidFill>
            <a:prstDash val="solid"/>
          </a:ln>
        </p:spPr>
        <p:txBody>
          <a:bodyPr/>
          <a:lstStyle/>
          <a:p>
            <a:endParaRPr lang="en-GB"/>
          </a:p>
        </p:txBody>
      </p:sp>
      <p:sp>
        <p:nvSpPr>
          <p:cNvPr id="25" name="Shape 19"/>
          <p:cNvSpPr/>
          <p:nvPr/>
        </p:nvSpPr>
        <p:spPr>
          <a:xfrm>
            <a:off x="8211312" y="2286000"/>
            <a:ext cx="3429000" cy="365760"/>
          </a:xfrm>
          <a:prstGeom prst="rect">
            <a:avLst/>
          </a:prstGeom>
          <a:solidFill>
            <a:srgbClr val="F2B632"/>
          </a:solidFill>
          <a:ln w="12700">
            <a:solidFill>
              <a:srgbClr val="F2B632"/>
            </a:solidFill>
            <a:prstDash val="solid"/>
          </a:ln>
        </p:spPr>
        <p:txBody>
          <a:bodyPr/>
          <a:lstStyle/>
          <a:p>
            <a:endParaRPr lang="en-GB"/>
          </a:p>
        </p:txBody>
      </p:sp>
      <p:sp>
        <p:nvSpPr>
          <p:cNvPr id="26" name="Shape 20"/>
          <p:cNvSpPr/>
          <p:nvPr/>
        </p:nvSpPr>
        <p:spPr>
          <a:xfrm>
            <a:off x="8439912" y="1709928"/>
            <a:ext cx="731520" cy="731520"/>
          </a:xfrm>
          <a:prstGeom prst="ellipse">
            <a:avLst/>
          </a:prstGeom>
          <a:solidFill>
            <a:srgbClr val="1B2B3A"/>
          </a:solidFill>
          <a:ln w="12700">
            <a:solidFill>
              <a:srgbClr val="1B2B3A"/>
            </a:solidFill>
            <a:prstDash val="solid"/>
          </a:ln>
        </p:spPr>
        <p:txBody>
          <a:bodyPr/>
          <a:lstStyle/>
          <a:p>
            <a:endParaRPr lang="en-GB"/>
          </a:p>
        </p:txBody>
      </p:sp>
      <p:pic>
        <p:nvPicPr>
          <p:cNvPr id="27" name="Image 3" descr="preencoded.png"/>
          <p:cNvPicPr>
            <a:picLocks noChangeAspect="1"/>
          </p:cNvPicPr>
          <p:nvPr/>
        </p:nvPicPr>
        <p:blipFill>
          <a:blip r:embed="rId6"/>
          <a:stretch>
            <a:fillRect/>
          </a:stretch>
        </p:blipFill>
        <p:spPr>
          <a:xfrm>
            <a:off x="8622792" y="1892808"/>
            <a:ext cx="365760" cy="365760"/>
          </a:xfrm>
          <a:prstGeom prst="rect">
            <a:avLst/>
          </a:prstGeom>
        </p:spPr>
      </p:pic>
      <p:sp>
        <p:nvSpPr>
          <p:cNvPr id="28" name="Text 21"/>
          <p:cNvSpPr txBox="1"/>
          <p:nvPr/>
        </p:nvSpPr>
        <p:spPr>
          <a:xfrm>
            <a:off x="9308592" y="1691640"/>
            <a:ext cx="2194560" cy="411480"/>
          </a:xfrm>
          <a:prstGeom prst="rect">
            <a:avLst/>
          </a:prstGeom>
          <a:noFill/>
          <a:ln/>
        </p:spPr>
        <p:txBody>
          <a:bodyPr wrap="square" lIns="0" tIns="0" rIns="0" bIns="0" rtlCol="0" anchor="ctr"/>
          <a:lstStyle/>
          <a:p>
            <a:pPr marL="0" indent="0">
              <a:buNone/>
            </a:pPr>
            <a:r>
              <a:rPr lang="en-US" sz="2200" b="1" dirty="0">
                <a:solidFill>
                  <a:srgbClr val="1B2B3A"/>
                </a:solidFill>
                <a:latin typeface="Cambria" pitchFamily="34" charset="0"/>
                <a:ea typeface="Cambria" pitchFamily="34" charset="-122"/>
                <a:cs typeface="Cambria" pitchFamily="34" charset="-120"/>
              </a:rPr>
              <a:t>3  Responsibility</a:t>
            </a:r>
            <a:endParaRPr lang="en-US" sz="2200" dirty="0"/>
          </a:p>
        </p:txBody>
      </p:sp>
      <p:sp>
        <p:nvSpPr>
          <p:cNvPr id="29" name="Text 22"/>
          <p:cNvSpPr txBox="1"/>
          <p:nvPr/>
        </p:nvSpPr>
        <p:spPr>
          <a:xfrm>
            <a:off x="9308592" y="2103120"/>
            <a:ext cx="2194560" cy="365760"/>
          </a:xfrm>
          <a:prstGeom prst="rect">
            <a:avLst/>
          </a:prstGeom>
          <a:noFill/>
          <a:ln/>
        </p:spPr>
        <p:txBody>
          <a:bodyPr wrap="square" lIns="0" tIns="0" rIns="0" bIns="0" rtlCol="0" anchor="t"/>
          <a:lstStyle/>
          <a:p>
            <a:pPr marL="0" indent="0">
              <a:buNone/>
            </a:pPr>
            <a:r>
              <a:rPr lang="en-US" sz="1300" i="1" dirty="0">
                <a:solidFill>
                  <a:srgbClr val="1B2B3A"/>
                </a:solidFill>
                <a:latin typeface="Calibri" pitchFamily="34" charset="0"/>
                <a:ea typeface="Calibri" pitchFamily="34" charset="-122"/>
                <a:cs typeface="Calibri" pitchFamily="34" charset="-120"/>
              </a:rPr>
              <a:t>How to do both without harm</a:t>
            </a:r>
            <a:endParaRPr lang="en-US" sz="1300" dirty="0"/>
          </a:p>
        </p:txBody>
      </p:sp>
      <p:sp>
        <p:nvSpPr>
          <p:cNvPr id="30" name="Text 23"/>
          <p:cNvSpPr txBox="1"/>
          <p:nvPr/>
        </p:nvSpPr>
        <p:spPr>
          <a:xfrm>
            <a:off x="8439912" y="2880360"/>
            <a:ext cx="3017520" cy="1737360"/>
          </a:xfrm>
          <a:prstGeom prst="rect">
            <a:avLst/>
          </a:prstGeom>
          <a:noFill/>
          <a:ln/>
        </p:spPr>
        <p:txBody>
          <a:bodyPr wrap="square" lIns="0" tIns="0" rIns="0" bIns="0" rtlCol="0" anchor="t"/>
          <a:lstStyle/>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Anticipate, reflect, engage, act</a:t>
            </a:r>
            <a:endParaRPr lang="en-US" sz="1550" dirty="0"/>
          </a:p>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Creativity with AI, VR and AR</a:t>
            </a:r>
            <a:endParaRPr lang="en-US" sz="1550" dirty="0"/>
          </a:p>
          <a:p>
            <a:pPr marL="342900" indent="-342900">
              <a:spcAft>
                <a:spcPts val="800"/>
              </a:spcAft>
              <a:buSzPct val="100000"/>
              <a:buChar char="•"/>
            </a:pPr>
            <a:r>
              <a:rPr lang="en-US" sz="1550" dirty="0">
                <a:solidFill>
                  <a:srgbClr val="1B2B3A"/>
                </a:solidFill>
                <a:latin typeface="Calibri" pitchFamily="34" charset="0"/>
                <a:ea typeface="Calibri" pitchFamily="34" charset="-122"/>
                <a:cs typeface="Calibri" pitchFamily="34" charset="-120"/>
              </a:rPr>
              <a:t>Making do with less, for the common good</a:t>
            </a:r>
            <a:endParaRPr lang="en-US" sz="1550" dirty="0"/>
          </a:p>
        </p:txBody>
      </p:sp>
      <p:sp>
        <p:nvSpPr>
          <p:cNvPr id="31" name="Shape 24"/>
          <p:cNvSpPr/>
          <p:nvPr/>
        </p:nvSpPr>
        <p:spPr>
          <a:xfrm>
            <a:off x="548640" y="4983480"/>
            <a:ext cx="11091672" cy="914400"/>
          </a:xfrm>
          <a:prstGeom prst="roundRect">
            <a:avLst>
              <a:gd name="adj" fmla="val 8000"/>
            </a:avLst>
          </a:prstGeom>
          <a:solidFill>
            <a:srgbClr val="EEF5F9"/>
          </a:solidFill>
          <a:ln w="9525">
            <a:solidFill>
              <a:srgbClr val="D2E1E9"/>
            </a:solidFill>
            <a:prstDash val="solid"/>
          </a:ln>
        </p:spPr>
        <p:txBody>
          <a:bodyPr/>
          <a:lstStyle/>
          <a:p>
            <a:endParaRPr lang="en-GB"/>
          </a:p>
        </p:txBody>
      </p:sp>
      <p:sp>
        <p:nvSpPr>
          <p:cNvPr id="32" name="Text 25"/>
          <p:cNvSpPr txBox="1"/>
          <p:nvPr/>
        </p:nvSpPr>
        <p:spPr>
          <a:xfrm>
            <a:off x="777240" y="5074920"/>
            <a:ext cx="3657600" cy="228600"/>
          </a:xfrm>
          <a:prstGeom prst="rect">
            <a:avLst/>
          </a:prstGeom>
          <a:noFill/>
          <a:ln/>
        </p:spPr>
        <p:txBody>
          <a:bodyPr wrap="square" lIns="0" tIns="0" rIns="0" bIns="0" rtlCol="0" anchor="t"/>
          <a:lstStyle/>
          <a:p>
            <a:pPr marL="0" indent="0">
              <a:buNone/>
            </a:pPr>
            <a:r>
              <a:rPr lang="en-US" sz="1100" b="1" kern="0" spc="200" dirty="0">
                <a:solidFill>
                  <a:srgbClr val="0E8FB0"/>
                </a:solidFill>
                <a:latin typeface="Calibri" pitchFamily="34" charset="0"/>
                <a:ea typeface="Calibri" pitchFamily="34" charset="-122"/>
                <a:cs typeface="Calibri" pitchFamily="34" charset="-120"/>
              </a:rPr>
              <a:t>ACCA5033 LEARNING OUTCOMES</a:t>
            </a:r>
            <a:endParaRPr lang="en-US" sz="1100" dirty="0"/>
          </a:p>
        </p:txBody>
      </p:sp>
      <p:sp>
        <p:nvSpPr>
          <p:cNvPr id="33" name="Text 26"/>
          <p:cNvSpPr txBox="1"/>
          <p:nvPr/>
        </p:nvSpPr>
        <p:spPr>
          <a:xfrm>
            <a:off x="777240" y="5321808"/>
            <a:ext cx="10698480" cy="548640"/>
          </a:xfrm>
          <a:prstGeom prst="rect">
            <a:avLst/>
          </a:prstGeom>
          <a:noFill/>
          <a:ln/>
        </p:spPr>
        <p:txBody>
          <a:bodyPr wrap="square" lIns="0" tIns="0" rIns="0" bIns="0" rtlCol="0" anchor="t"/>
          <a:lstStyle/>
          <a:p>
            <a:pPr marL="0" indent="0">
              <a:buNone/>
            </a:pPr>
            <a:r>
              <a:rPr lang="en-US" sz="1250" b="1" dirty="0">
                <a:solidFill>
                  <a:srgbClr val="023B59"/>
                </a:solidFill>
                <a:latin typeface="Calibri" pitchFamily="34" charset="0"/>
                <a:ea typeface="Calibri" pitchFamily="34" charset="-122"/>
                <a:cs typeface="Calibri" pitchFamily="34" charset="-120"/>
              </a:rPr>
              <a:t>LO1  </a:t>
            </a:r>
            <a:r>
              <a:rPr lang="en-US" sz="1250" dirty="0">
                <a:solidFill>
                  <a:srgbClr val="1B2B3A"/>
                </a:solidFill>
                <a:latin typeface="Calibri" pitchFamily="34" charset="0"/>
                <a:ea typeface="Calibri" pitchFamily="34" charset="-122"/>
                <a:cs typeface="Calibri" pitchFamily="34" charset="-120"/>
              </a:rPr>
              <a:t>Critical understanding of innovation, creativity and an enterprising mindset, and the contribution creativity makes to the common good</a:t>
            </a:r>
            <a:endParaRPr lang="en-US" sz="1250" dirty="0"/>
          </a:p>
          <a:p>
            <a:pPr marL="0" indent="0">
              <a:buNone/>
            </a:pPr>
            <a:r>
              <a:rPr lang="en-US" sz="1250" b="1" dirty="0">
                <a:solidFill>
                  <a:srgbClr val="023B59"/>
                </a:solidFill>
                <a:latin typeface="Calibri" pitchFamily="34" charset="0"/>
                <a:ea typeface="Calibri" pitchFamily="34" charset="-122"/>
                <a:cs typeface="Calibri" pitchFamily="34" charset="-120"/>
              </a:rPr>
              <a:t>LO2  </a:t>
            </a:r>
            <a:r>
              <a:rPr lang="en-US" sz="1250" dirty="0">
                <a:solidFill>
                  <a:srgbClr val="1B2B3A"/>
                </a:solidFill>
                <a:latin typeface="Calibri" pitchFamily="34" charset="0"/>
                <a:ea typeface="Calibri" pitchFamily="34" charset="-122"/>
                <a:cs typeface="Calibri" pitchFamily="34" charset="-120"/>
              </a:rPr>
              <a:t>Conceive, articulate and apply creative thinking to develop novel solutions and value creation</a:t>
            </a:r>
            <a:endParaRPr lang="en-US" sz="1250" dirty="0"/>
          </a:p>
        </p:txBody>
      </p:sp>
      <p:sp>
        <p:nvSpPr>
          <p:cNvPr id="6"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THE BIG IDEA</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Innovation is creativity put to work, responsibly</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Innovation as creativity plus commercialisation is from the original module slides. The responsibility step is added after Stilgoe, Owen and Macnaghten (2013).</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600200"/>
            <a:ext cx="3063240" cy="1691640"/>
          </a:xfrm>
          <a:prstGeom prst="roundRect">
            <a:avLst>
              <a:gd name="adj" fmla="val 4324"/>
            </a:avLst>
          </a:prstGeom>
          <a:solidFill>
            <a:srgbClr val="0E8FB0"/>
          </a:solidFill>
          <a:ln w="12700">
            <a:solidFill>
              <a:srgbClr val="0E8FB0"/>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31520" y="1783080"/>
            <a:ext cx="566928" cy="566928"/>
          </a:xfrm>
          <a:prstGeom prst="ellipse">
            <a:avLst/>
          </a:prstGeom>
          <a:solidFill>
            <a:srgbClr val="FFFFFF"/>
          </a:solidFill>
          <a:ln w="12700">
            <a:solidFill>
              <a:srgbClr val="FFFFF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873252" y="1924812"/>
            <a:ext cx="283464" cy="283464"/>
          </a:xfrm>
          <a:prstGeom prst="rect">
            <a:avLst/>
          </a:prstGeom>
        </p:spPr>
      </p:pic>
      <p:sp>
        <p:nvSpPr>
          <p:cNvPr id="11" name="Text 6"/>
          <p:cNvSpPr txBox="1"/>
          <p:nvPr/>
        </p:nvSpPr>
        <p:spPr>
          <a:xfrm>
            <a:off x="1417320" y="1783080"/>
            <a:ext cx="2057400" cy="566928"/>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Creativity</a:t>
            </a:r>
            <a:endParaRPr lang="en-US" sz="2000" dirty="0"/>
          </a:p>
        </p:txBody>
      </p:sp>
      <p:sp>
        <p:nvSpPr>
          <p:cNvPr id="12" name="Text 7"/>
          <p:cNvSpPr txBox="1"/>
          <p:nvPr/>
        </p:nvSpPr>
        <p:spPr>
          <a:xfrm>
            <a:off x="777240" y="2496312"/>
            <a:ext cx="2606040" cy="685800"/>
          </a:xfrm>
          <a:prstGeom prst="rect">
            <a:avLst/>
          </a:prstGeom>
          <a:noFill/>
          <a:ln/>
        </p:spPr>
        <p:txBody>
          <a:bodyPr wrap="square" lIns="0" tIns="0" rIns="0" bIns="0" rtlCol="0" anchor="t"/>
          <a:lstStyle/>
          <a:p>
            <a:pPr marL="0" indent="0">
              <a:buNone/>
            </a:pPr>
            <a:r>
              <a:rPr lang="en-US" sz="1350" dirty="0">
                <a:solidFill>
                  <a:srgbClr val="FFFFFF"/>
                </a:solidFill>
                <a:latin typeface="Calibri" pitchFamily="34" charset="0"/>
                <a:ea typeface="Calibri" pitchFamily="34" charset="-122"/>
                <a:cs typeface="Calibri" pitchFamily="34" charset="-120"/>
              </a:rPr>
              <a:t>New and useful ideas, made by connecting things in fresh ways</a:t>
            </a:r>
            <a:endParaRPr lang="en-US" sz="1350" dirty="0"/>
          </a:p>
        </p:txBody>
      </p:sp>
      <p:sp>
        <p:nvSpPr>
          <p:cNvPr id="13" name="Text 8"/>
          <p:cNvSpPr txBox="1"/>
          <p:nvPr/>
        </p:nvSpPr>
        <p:spPr>
          <a:xfrm>
            <a:off x="3611880" y="1664208"/>
            <a:ext cx="731520" cy="1554480"/>
          </a:xfrm>
          <a:prstGeom prst="rect">
            <a:avLst/>
          </a:prstGeom>
          <a:noFill/>
          <a:ln/>
        </p:spPr>
        <p:txBody>
          <a:bodyPr wrap="square" lIns="0" tIns="0" rIns="0" bIns="0" rtlCol="0" anchor="ctr"/>
          <a:lstStyle/>
          <a:p>
            <a:pPr marL="0" indent="0" algn="ctr">
              <a:buNone/>
            </a:pPr>
            <a:r>
              <a:rPr lang="en-US" sz="4400" b="1" dirty="0">
                <a:solidFill>
                  <a:srgbClr val="5B6B7A"/>
                </a:solidFill>
                <a:latin typeface="Cambria" pitchFamily="34" charset="0"/>
                <a:ea typeface="Cambria" pitchFamily="34" charset="-122"/>
                <a:cs typeface="Cambria" pitchFamily="34" charset="-120"/>
              </a:rPr>
              <a:t>+</a:t>
            </a:r>
            <a:endParaRPr lang="en-US" sz="4400" dirty="0"/>
          </a:p>
        </p:txBody>
      </p:sp>
      <p:sp>
        <p:nvSpPr>
          <p:cNvPr id="14" name="Shape 9"/>
          <p:cNvSpPr/>
          <p:nvPr/>
        </p:nvSpPr>
        <p:spPr>
          <a:xfrm>
            <a:off x="4343400" y="1600200"/>
            <a:ext cx="3063240" cy="1691640"/>
          </a:xfrm>
          <a:prstGeom prst="roundRect">
            <a:avLst>
              <a:gd name="adj" fmla="val 4324"/>
            </a:avLst>
          </a:prstGeom>
          <a:solidFill>
            <a:srgbClr val="2B98B7"/>
          </a:solidFill>
          <a:ln w="12700">
            <a:solidFill>
              <a:srgbClr val="2B98B7"/>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10"/>
          <p:cNvSpPr/>
          <p:nvPr/>
        </p:nvSpPr>
        <p:spPr>
          <a:xfrm>
            <a:off x="4526280" y="1783080"/>
            <a:ext cx="566928" cy="566928"/>
          </a:xfrm>
          <a:prstGeom prst="ellipse">
            <a:avLst/>
          </a:prstGeom>
          <a:solidFill>
            <a:srgbClr val="FFFFFF"/>
          </a:solidFill>
          <a:ln w="12700">
            <a:solidFill>
              <a:srgbClr val="FFFFFF"/>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4668012" y="1924812"/>
            <a:ext cx="283464" cy="283464"/>
          </a:xfrm>
          <a:prstGeom prst="rect">
            <a:avLst/>
          </a:prstGeom>
        </p:spPr>
      </p:pic>
      <p:sp>
        <p:nvSpPr>
          <p:cNvPr id="17" name="Text 11"/>
          <p:cNvSpPr txBox="1"/>
          <p:nvPr/>
        </p:nvSpPr>
        <p:spPr>
          <a:xfrm>
            <a:off x="5212080" y="1783080"/>
            <a:ext cx="2057400" cy="566928"/>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Implementation</a:t>
            </a:r>
            <a:endParaRPr lang="en-US" sz="2000" dirty="0"/>
          </a:p>
        </p:txBody>
      </p:sp>
      <p:sp>
        <p:nvSpPr>
          <p:cNvPr id="18" name="Text 12"/>
          <p:cNvSpPr txBox="1"/>
          <p:nvPr/>
        </p:nvSpPr>
        <p:spPr>
          <a:xfrm>
            <a:off x="4572000" y="2496312"/>
            <a:ext cx="2606040" cy="685800"/>
          </a:xfrm>
          <a:prstGeom prst="rect">
            <a:avLst/>
          </a:prstGeom>
          <a:noFill/>
          <a:ln/>
        </p:spPr>
        <p:txBody>
          <a:bodyPr wrap="square" lIns="0" tIns="0" rIns="0" bIns="0" rtlCol="0" anchor="t"/>
          <a:lstStyle/>
          <a:p>
            <a:pPr marL="0" indent="0">
              <a:buNone/>
            </a:pPr>
            <a:r>
              <a:rPr lang="en-US" sz="1350" dirty="0">
                <a:solidFill>
                  <a:srgbClr val="FFFFFF"/>
                </a:solidFill>
                <a:latin typeface="Calibri" pitchFamily="34" charset="0"/>
                <a:ea typeface="Calibri" pitchFamily="34" charset="-122"/>
                <a:cs typeface="Calibri" pitchFamily="34" charset="-120"/>
              </a:rPr>
              <a:t>Turning ideas into products, processes or services people actually use</a:t>
            </a:r>
            <a:endParaRPr lang="en-US" sz="1350" dirty="0"/>
          </a:p>
        </p:txBody>
      </p:sp>
      <p:sp>
        <p:nvSpPr>
          <p:cNvPr id="19" name="Text 13"/>
          <p:cNvSpPr txBox="1"/>
          <p:nvPr/>
        </p:nvSpPr>
        <p:spPr>
          <a:xfrm>
            <a:off x="7406640" y="1664208"/>
            <a:ext cx="731520" cy="1554480"/>
          </a:xfrm>
          <a:prstGeom prst="rect">
            <a:avLst/>
          </a:prstGeom>
          <a:noFill/>
          <a:ln/>
        </p:spPr>
        <p:txBody>
          <a:bodyPr wrap="square" lIns="0" tIns="0" rIns="0" bIns="0" rtlCol="0" anchor="ctr"/>
          <a:lstStyle/>
          <a:p>
            <a:pPr marL="0" indent="0" algn="ctr">
              <a:buNone/>
            </a:pPr>
            <a:r>
              <a:rPr lang="en-US" sz="4400" b="1" dirty="0">
                <a:solidFill>
                  <a:srgbClr val="5B6B7A"/>
                </a:solidFill>
                <a:latin typeface="Cambria" pitchFamily="34" charset="0"/>
                <a:ea typeface="Cambria" pitchFamily="34" charset="-122"/>
                <a:cs typeface="Cambria" pitchFamily="34" charset="-120"/>
              </a:rPr>
              <a:t>=</a:t>
            </a:r>
            <a:endParaRPr lang="en-US" sz="4400" dirty="0"/>
          </a:p>
        </p:txBody>
      </p:sp>
      <p:sp>
        <p:nvSpPr>
          <p:cNvPr id="20" name="Shape 14"/>
          <p:cNvSpPr/>
          <p:nvPr/>
        </p:nvSpPr>
        <p:spPr>
          <a:xfrm>
            <a:off x="8138160" y="1600200"/>
            <a:ext cx="3502152" cy="1691640"/>
          </a:xfrm>
          <a:prstGeom prst="roundRect">
            <a:avLst>
              <a:gd name="adj" fmla="val 4324"/>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21" name="Shape 15"/>
          <p:cNvSpPr/>
          <p:nvPr/>
        </p:nvSpPr>
        <p:spPr>
          <a:xfrm>
            <a:off x="8321040" y="1783080"/>
            <a:ext cx="566928" cy="566928"/>
          </a:xfrm>
          <a:prstGeom prst="ellipse">
            <a:avLst/>
          </a:prstGeom>
          <a:solidFill>
            <a:srgbClr val="FFFFFF"/>
          </a:solidFill>
          <a:ln w="12700">
            <a:solidFill>
              <a:srgbClr val="FFFFFF"/>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8462772" y="1924812"/>
            <a:ext cx="283464" cy="283464"/>
          </a:xfrm>
          <a:prstGeom prst="rect">
            <a:avLst/>
          </a:prstGeom>
        </p:spPr>
      </p:pic>
      <p:sp>
        <p:nvSpPr>
          <p:cNvPr id="23" name="Text 16"/>
          <p:cNvSpPr txBox="1"/>
          <p:nvPr/>
        </p:nvSpPr>
        <p:spPr>
          <a:xfrm>
            <a:off x="9006840" y="1783080"/>
            <a:ext cx="2496312" cy="566928"/>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Innovation</a:t>
            </a:r>
            <a:endParaRPr lang="en-US" sz="2000" dirty="0"/>
          </a:p>
        </p:txBody>
      </p:sp>
      <p:sp>
        <p:nvSpPr>
          <p:cNvPr id="24" name="Text 17"/>
          <p:cNvSpPr txBox="1"/>
          <p:nvPr/>
        </p:nvSpPr>
        <p:spPr>
          <a:xfrm>
            <a:off x="8366760" y="2496312"/>
            <a:ext cx="3044952" cy="685800"/>
          </a:xfrm>
          <a:prstGeom prst="rect">
            <a:avLst/>
          </a:prstGeom>
          <a:noFill/>
          <a:ln/>
        </p:spPr>
        <p:txBody>
          <a:bodyPr wrap="square" lIns="0" tIns="0" rIns="0" bIns="0" rtlCol="0" anchor="t"/>
          <a:lstStyle/>
          <a:p>
            <a:pPr marL="0" indent="0">
              <a:buNone/>
            </a:pPr>
            <a:r>
              <a:rPr lang="en-US" sz="1350" dirty="0">
                <a:solidFill>
                  <a:srgbClr val="FFFFFF"/>
                </a:solidFill>
                <a:latin typeface="Calibri" pitchFamily="34" charset="0"/>
                <a:ea typeface="Calibri" pitchFamily="34" charset="-122"/>
                <a:cs typeface="Calibri" pitchFamily="34" charset="-120"/>
              </a:rPr>
              <a:t>New or improved things that create value</a:t>
            </a:r>
            <a:endParaRPr lang="en-US" sz="1350" dirty="0"/>
          </a:p>
        </p:txBody>
      </p:sp>
      <p:sp>
        <p:nvSpPr>
          <p:cNvPr id="25" name="Shape 18"/>
          <p:cNvSpPr/>
          <p:nvPr/>
        </p:nvSpPr>
        <p:spPr>
          <a:xfrm>
            <a:off x="548640" y="3840480"/>
            <a:ext cx="3063240" cy="1691640"/>
          </a:xfrm>
          <a:prstGeom prst="roundRect">
            <a:avLst>
              <a:gd name="adj" fmla="val 4324"/>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26" name="Shape 19"/>
          <p:cNvSpPr/>
          <p:nvPr/>
        </p:nvSpPr>
        <p:spPr>
          <a:xfrm>
            <a:off x="731520" y="4023360"/>
            <a:ext cx="566928" cy="566928"/>
          </a:xfrm>
          <a:prstGeom prst="ellipse">
            <a:avLst/>
          </a:prstGeom>
          <a:solidFill>
            <a:srgbClr val="FFFFFF"/>
          </a:solidFill>
          <a:ln w="12700">
            <a:solidFill>
              <a:srgbClr val="FFFFFF"/>
            </a:solidFill>
            <a:prstDash val="solid"/>
          </a:ln>
        </p:spPr>
        <p:txBody>
          <a:bodyPr/>
          <a:lstStyle/>
          <a:p>
            <a:endParaRPr lang="en-GB"/>
          </a:p>
        </p:txBody>
      </p:sp>
      <p:pic>
        <p:nvPicPr>
          <p:cNvPr id="27" name="Image 4" descr="preencoded.png"/>
          <p:cNvPicPr>
            <a:picLocks noChangeAspect="1"/>
          </p:cNvPicPr>
          <p:nvPr/>
        </p:nvPicPr>
        <p:blipFill>
          <a:blip r:embed="rId6"/>
          <a:stretch>
            <a:fillRect/>
          </a:stretch>
        </p:blipFill>
        <p:spPr>
          <a:xfrm>
            <a:off x="873252" y="4165092"/>
            <a:ext cx="283464" cy="283464"/>
          </a:xfrm>
          <a:prstGeom prst="rect">
            <a:avLst/>
          </a:prstGeom>
        </p:spPr>
      </p:pic>
      <p:sp>
        <p:nvSpPr>
          <p:cNvPr id="28" name="Text 20"/>
          <p:cNvSpPr txBox="1"/>
          <p:nvPr/>
        </p:nvSpPr>
        <p:spPr>
          <a:xfrm>
            <a:off x="1417320" y="4023360"/>
            <a:ext cx="2057400" cy="566928"/>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Innovation</a:t>
            </a:r>
            <a:endParaRPr lang="en-US" sz="2000" dirty="0"/>
          </a:p>
        </p:txBody>
      </p:sp>
      <p:sp>
        <p:nvSpPr>
          <p:cNvPr id="29" name="Text 21"/>
          <p:cNvSpPr txBox="1"/>
          <p:nvPr/>
        </p:nvSpPr>
        <p:spPr>
          <a:xfrm>
            <a:off x="777240" y="4736592"/>
            <a:ext cx="2606040" cy="685800"/>
          </a:xfrm>
          <a:prstGeom prst="rect">
            <a:avLst/>
          </a:prstGeom>
          <a:noFill/>
          <a:ln/>
        </p:spPr>
        <p:txBody>
          <a:bodyPr wrap="square" lIns="0" tIns="0" rIns="0" bIns="0" rtlCol="0" anchor="t"/>
          <a:lstStyle/>
          <a:p>
            <a:pPr marL="0" indent="0">
              <a:buNone/>
            </a:pPr>
            <a:r>
              <a:rPr lang="en-US" sz="1350" dirty="0">
                <a:solidFill>
                  <a:srgbClr val="FFFFFF"/>
                </a:solidFill>
                <a:latin typeface="Calibri" pitchFamily="34" charset="0"/>
                <a:ea typeface="Calibri" pitchFamily="34" charset="-122"/>
                <a:cs typeface="Calibri" pitchFamily="34" charset="-120"/>
              </a:rPr>
              <a:t>The power to change how people live and work</a:t>
            </a:r>
            <a:endParaRPr lang="en-US" sz="1350" dirty="0"/>
          </a:p>
        </p:txBody>
      </p:sp>
      <p:sp>
        <p:nvSpPr>
          <p:cNvPr id="30" name="Text 22"/>
          <p:cNvSpPr txBox="1"/>
          <p:nvPr/>
        </p:nvSpPr>
        <p:spPr>
          <a:xfrm>
            <a:off x="3611880" y="3904488"/>
            <a:ext cx="731520" cy="1554480"/>
          </a:xfrm>
          <a:prstGeom prst="rect">
            <a:avLst/>
          </a:prstGeom>
          <a:noFill/>
          <a:ln/>
        </p:spPr>
        <p:txBody>
          <a:bodyPr wrap="square" lIns="0" tIns="0" rIns="0" bIns="0" rtlCol="0" anchor="ctr"/>
          <a:lstStyle/>
          <a:p>
            <a:pPr marL="0" indent="0" algn="ctr">
              <a:buNone/>
            </a:pPr>
            <a:r>
              <a:rPr lang="en-US" sz="4400" b="1" dirty="0">
                <a:solidFill>
                  <a:srgbClr val="5B6B7A"/>
                </a:solidFill>
                <a:latin typeface="Cambria" pitchFamily="34" charset="0"/>
                <a:ea typeface="Cambria" pitchFamily="34" charset="-122"/>
                <a:cs typeface="Cambria" pitchFamily="34" charset="-120"/>
              </a:rPr>
              <a:t>+</a:t>
            </a:r>
            <a:endParaRPr lang="en-US" sz="4400" dirty="0"/>
          </a:p>
        </p:txBody>
      </p:sp>
      <p:sp>
        <p:nvSpPr>
          <p:cNvPr id="31" name="Shape 23"/>
          <p:cNvSpPr/>
          <p:nvPr/>
        </p:nvSpPr>
        <p:spPr>
          <a:xfrm>
            <a:off x="4343400" y="3840480"/>
            <a:ext cx="3063240" cy="1691640"/>
          </a:xfrm>
          <a:prstGeom prst="roundRect">
            <a:avLst>
              <a:gd name="adj" fmla="val 4324"/>
            </a:avLst>
          </a:prstGeom>
          <a:solidFill>
            <a:srgbClr val="F2B632"/>
          </a:solidFill>
          <a:ln w="12700">
            <a:solidFill>
              <a:srgbClr val="F2B632"/>
            </a:solidFill>
            <a:prstDash val="solid"/>
          </a:ln>
          <a:effectLst>
            <a:outerShdw blurRad="101600" dist="25400" dir="5400000" algn="bl" rotWithShape="0">
              <a:srgbClr val="000000">
                <a:alpha val="14000"/>
              </a:srgbClr>
            </a:outerShdw>
          </a:effectLst>
        </p:spPr>
        <p:txBody>
          <a:bodyPr/>
          <a:lstStyle/>
          <a:p>
            <a:endParaRPr lang="en-GB"/>
          </a:p>
        </p:txBody>
      </p:sp>
      <p:sp>
        <p:nvSpPr>
          <p:cNvPr id="32" name="Shape 24"/>
          <p:cNvSpPr/>
          <p:nvPr/>
        </p:nvSpPr>
        <p:spPr>
          <a:xfrm>
            <a:off x="4526280" y="4023360"/>
            <a:ext cx="566928" cy="566928"/>
          </a:xfrm>
          <a:prstGeom prst="ellipse">
            <a:avLst/>
          </a:prstGeom>
          <a:solidFill>
            <a:srgbClr val="1B2B3A"/>
          </a:solidFill>
          <a:ln w="12700">
            <a:solidFill>
              <a:srgbClr val="1B2B3A"/>
            </a:solidFill>
            <a:prstDash val="solid"/>
          </a:ln>
        </p:spPr>
        <p:txBody>
          <a:bodyPr/>
          <a:lstStyle/>
          <a:p>
            <a:endParaRPr lang="en-GB"/>
          </a:p>
        </p:txBody>
      </p:sp>
      <p:pic>
        <p:nvPicPr>
          <p:cNvPr id="33" name="Image 5" descr="preencoded.png"/>
          <p:cNvPicPr>
            <a:picLocks noChangeAspect="1"/>
          </p:cNvPicPr>
          <p:nvPr/>
        </p:nvPicPr>
        <p:blipFill>
          <a:blip r:embed="rId7"/>
          <a:stretch>
            <a:fillRect/>
          </a:stretch>
        </p:blipFill>
        <p:spPr>
          <a:xfrm>
            <a:off x="4668012" y="4165092"/>
            <a:ext cx="283464" cy="283464"/>
          </a:xfrm>
          <a:prstGeom prst="rect">
            <a:avLst/>
          </a:prstGeom>
        </p:spPr>
      </p:pic>
      <p:sp>
        <p:nvSpPr>
          <p:cNvPr id="34" name="Text 25"/>
          <p:cNvSpPr txBox="1"/>
          <p:nvPr/>
        </p:nvSpPr>
        <p:spPr>
          <a:xfrm>
            <a:off x="5212080" y="4023360"/>
            <a:ext cx="2057400" cy="566928"/>
          </a:xfrm>
          <a:prstGeom prst="rect">
            <a:avLst/>
          </a:prstGeom>
          <a:noFill/>
          <a:ln/>
        </p:spPr>
        <p:txBody>
          <a:bodyPr wrap="square" lIns="0" tIns="0" rIns="0" bIns="0" rtlCol="0" anchor="ctr"/>
          <a:lstStyle/>
          <a:p>
            <a:pPr marL="0" indent="0">
              <a:buNone/>
            </a:pPr>
            <a:r>
              <a:rPr lang="en-US" sz="2000" b="1" dirty="0">
                <a:solidFill>
                  <a:srgbClr val="1B2B3A"/>
                </a:solidFill>
                <a:latin typeface="Cambria" pitchFamily="34" charset="0"/>
                <a:ea typeface="Cambria" pitchFamily="34" charset="-122"/>
                <a:cs typeface="Cambria" pitchFamily="34" charset="-120"/>
              </a:rPr>
              <a:t>Responsibility</a:t>
            </a:r>
            <a:endParaRPr lang="en-US" sz="2000" dirty="0"/>
          </a:p>
        </p:txBody>
      </p:sp>
      <p:sp>
        <p:nvSpPr>
          <p:cNvPr id="35" name="Text 26"/>
          <p:cNvSpPr txBox="1"/>
          <p:nvPr/>
        </p:nvSpPr>
        <p:spPr>
          <a:xfrm>
            <a:off x="4572000" y="4736592"/>
            <a:ext cx="2606040" cy="685800"/>
          </a:xfrm>
          <a:prstGeom prst="rect">
            <a:avLst/>
          </a:prstGeom>
          <a:noFill/>
          <a:ln/>
        </p:spPr>
        <p:txBody>
          <a:bodyPr wrap="square" lIns="0" tIns="0" rIns="0" bIns="0" rtlCol="0" anchor="t"/>
          <a:lstStyle/>
          <a:p>
            <a:pPr marL="0" indent="0">
              <a:buNone/>
            </a:pPr>
            <a:r>
              <a:rPr lang="en-US" sz="1350" dirty="0">
                <a:solidFill>
                  <a:srgbClr val="1B2B3A"/>
                </a:solidFill>
                <a:latin typeface="Calibri" pitchFamily="34" charset="0"/>
                <a:ea typeface="Calibri" pitchFamily="34" charset="-122"/>
                <a:cs typeface="Calibri" pitchFamily="34" charset="-120"/>
              </a:rPr>
              <a:t>Anticipate harm, include people, act on what we learn</a:t>
            </a:r>
            <a:endParaRPr lang="en-US" sz="1350" dirty="0"/>
          </a:p>
        </p:txBody>
      </p:sp>
      <p:sp>
        <p:nvSpPr>
          <p:cNvPr id="36" name="Text 27"/>
          <p:cNvSpPr txBox="1"/>
          <p:nvPr/>
        </p:nvSpPr>
        <p:spPr>
          <a:xfrm>
            <a:off x="7406640" y="3904488"/>
            <a:ext cx="731520" cy="1554480"/>
          </a:xfrm>
          <a:prstGeom prst="rect">
            <a:avLst/>
          </a:prstGeom>
          <a:noFill/>
          <a:ln/>
        </p:spPr>
        <p:txBody>
          <a:bodyPr wrap="square" lIns="0" tIns="0" rIns="0" bIns="0" rtlCol="0" anchor="ctr"/>
          <a:lstStyle/>
          <a:p>
            <a:pPr marL="0" indent="0" algn="ctr">
              <a:buNone/>
            </a:pPr>
            <a:r>
              <a:rPr lang="en-US" sz="4400" b="1" dirty="0">
                <a:solidFill>
                  <a:srgbClr val="5B6B7A"/>
                </a:solidFill>
                <a:latin typeface="Cambria" pitchFamily="34" charset="0"/>
                <a:ea typeface="Cambria" pitchFamily="34" charset="-122"/>
                <a:cs typeface="Cambria" pitchFamily="34" charset="-120"/>
              </a:rPr>
              <a:t>=</a:t>
            </a:r>
            <a:endParaRPr lang="en-US" sz="4400" dirty="0"/>
          </a:p>
        </p:txBody>
      </p:sp>
      <p:sp>
        <p:nvSpPr>
          <p:cNvPr id="37" name="Shape 28"/>
          <p:cNvSpPr/>
          <p:nvPr/>
        </p:nvSpPr>
        <p:spPr>
          <a:xfrm>
            <a:off x="8138160" y="3840480"/>
            <a:ext cx="3502152" cy="1691640"/>
          </a:xfrm>
          <a:prstGeom prst="roundRect">
            <a:avLst>
              <a:gd name="adj" fmla="val 4324"/>
            </a:avLst>
          </a:prstGeom>
          <a:solidFill>
            <a:srgbClr val="FDF3D6"/>
          </a:solidFill>
          <a:ln w="25400">
            <a:solidFill>
              <a:srgbClr val="F2B632"/>
            </a:solidFill>
            <a:prstDash val="solid"/>
          </a:ln>
          <a:effectLst>
            <a:outerShdw blurRad="101600" dist="25400" dir="5400000" algn="bl" rotWithShape="0">
              <a:srgbClr val="000000">
                <a:alpha val="14000"/>
              </a:srgbClr>
            </a:outerShdw>
          </a:effectLst>
        </p:spPr>
        <p:txBody>
          <a:bodyPr/>
          <a:lstStyle/>
          <a:p>
            <a:endParaRPr lang="en-GB"/>
          </a:p>
        </p:txBody>
      </p:sp>
      <p:sp>
        <p:nvSpPr>
          <p:cNvPr id="38" name="Text 29"/>
          <p:cNvSpPr txBox="1"/>
          <p:nvPr/>
        </p:nvSpPr>
        <p:spPr>
          <a:xfrm>
            <a:off x="8366760" y="4023360"/>
            <a:ext cx="3108960" cy="548640"/>
          </a:xfrm>
          <a:prstGeom prst="rect">
            <a:avLst/>
          </a:prstGeom>
          <a:noFill/>
          <a:ln/>
        </p:spPr>
        <p:txBody>
          <a:bodyPr wrap="square" lIns="0" tIns="0" rIns="0" bIns="0" rtlCol="0" anchor="ctr"/>
          <a:lstStyle/>
          <a:p>
            <a:pPr marL="0" indent="0">
              <a:buNone/>
            </a:pPr>
            <a:r>
              <a:rPr lang="en-US" sz="2100" b="1" dirty="0">
                <a:solidFill>
                  <a:srgbClr val="023B59"/>
                </a:solidFill>
                <a:latin typeface="Cambria" pitchFamily="34" charset="0"/>
                <a:ea typeface="Cambria" pitchFamily="34" charset="-122"/>
                <a:cs typeface="Cambria" pitchFamily="34" charset="-120"/>
              </a:rPr>
              <a:t>Innovation worth having</a:t>
            </a:r>
            <a:endParaRPr lang="en-US" sz="2100" dirty="0"/>
          </a:p>
        </p:txBody>
      </p:sp>
      <p:sp>
        <p:nvSpPr>
          <p:cNvPr id="39" name="Text 30"/>
          <p:cNvSpPr txBox="1"/>
          <p:nvPr/>
        </p:nvSpPr>
        <p:spPr>
          <a:xfrm>
            <a:off x="8366760" y="4663440"/>
            <a:ext cx="3108960" cy="868680"/>
          </a:xfrm>
          <a:prstGeom prst="rect">
            <a:avLst/>
          </a:prstGeom>
          <a:noFill/>
          <a:ln/>
        </p:spPr>
        <p:txBody>
          <a:bodyPr wrap="square" lIns="0" tIns="0" rIns="0" bIns="0" rtlCol="0" anchor="t"/>
          <a:lstStyle/>
          <a:p>
            <a:pPr marL="0" indent="0">
              <a:buNone/>
            </a:pPr>
            <a:r>
              <a:rPr lang="en-US" sz="1350" dirty="0">
                <a:solidFill>
                  <a:srgbClr val="1B2B3A"/>
                </a:solidFill>
                <a:latin typeface="Calibri" pitchFamily="34" charset="0"/>
                <a:ea typeface="Calibri" pitchFamily="34" charset="-122"/>
                <a:cs typeface="Calibri" pitchFamily="34" charset="-120"/>
              </a:rPr>
              <a:t>Value that is fair, safe, inclusive and sustainable, not just profitable</a:t>
            </a:r>
            <a:endParaRPr lang="en-US" sz="13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Creativity means making new connections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Lobell (2018); Clear (2020); Amabile (1996). Network diagram is an original illustration.</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flipV="1">
            <a:off x="1261872" y="1947672"/>
            <a:ext cx="1280160" cy="320040"/>
          </a:xfrm>
          <a:prstGeom prst="line">
            <a:avLst/>
          </a:prstGeom>
          <a:noFill/>
          <a:ln w="25400">
            <a:solidFill>
              <a:srgbClr val="D2E1E9"/>
            </a:solidFill>
            <a:prstDash val="solid"/>
          </a:ln>
        </p:spPr>
        <p:txBody>
          <a:bodyPr/>
          <a:lstStyle/>
          <a:p>
            <a:endParaRPr lang="en-GB"/>
          </a:p>
        </p:txBody>
      </p:sp>
      <p:sp>
        <p:nvSpPr>
          <p:cNvPr id="9" name="Shape 5"/>
          <p:cNvSpPr/>
          <p:nvPr/>
        </p:nvSpPr>
        <p:spPr>
          <a:xfrm>
            <a:off x="2542032" y="1947672"/>
            <a:ext cx="1371600" cy="457200"/>
          </a:xfrm>
          <a:prstGeom prst="line">
            <a:avLst/>
          </a:prstGeom>
          <a:noFill/>
          <a:ln w="25400">
            <a:solidFill>
              <a:srgbClr val="D2E1E9"/>
            </a:solidFill>
            <a:prstDash val="solid"/>
          </a:ln>
        </p:spPr>
        <p:txBody>
          <a:bodyPr/>
          <a:lstStyle/>
          <a:p>
            <a:endParaRPr lang="en-GB"/>
          </a:p>
        </p:txBody>
      </p:sp>
      <p:sp>
        <p:nvSpPr>
          <p:cNvPr id="10" name="Shape 6"/>
          <p:cNvSpPr/>
          <p:nvPr/>
        </p:nvSpPr>
        <p:spPr>
          <a:xfrm flipV="1">
            <a:off x="1033272" y="2267712"/>
            <a:ext cx="228600" cy="1280160"/>
          </a:xfrm>
          <a:prstGeom prst="line">
            <a:avLst/>
          </a:prstGeom>
          <a:noFill/>
          <a:ln w="25400">
            <a:solidFill>
              <a:srgbClr val="D2E1E9"/>
            </a:solidFill>
            <a:prstDash val="solid"/>
          </a:ln>
        </p:spPr>
        <p:txBody>
          <a:bodyPr/>
          <a:lstStyle/>
          <a:p>
            <a:endParaRPr lang="en-GB"/>
          </a:p>
        </p:txBody>
      </p:sp>
      <p:sp>
        <p:nvSpPr>
          <p:cNvPr id="11" name="Shape 7"/>
          <p:cNvSpPr/>
          <p:nvPr/>
        </p:nvSpPr>
        <p:spPr>
          <a:xfrm flipV="1">
            <a:off x="2267712" y="1947672"/>
            <a:ext cx="274320" cy="1280160"/>
          </a:xfrm>
          <a:prstGeom prst="line">
            <a:avLst/>
          </a:prstGeom>
          <a:noFill/>
          <a:ln w="25400">
            <a:solidFill>
              <a:srgbClr val="D2E1E9"/>
            </a:solidFill>
            <a:prstDash val="solid"/>
          </a:ln>
        </p:spPr>
        <p:txBody>
          <a:bodyPr/>
          <a:lstStyle/>
          <a:p>
            <a:endParaRPr lang="en-GB"/>
          </a:p>
        </p:txBody>
      </p:sp>
      <p:sp>
        <p:nvSpPr>
          <p:cNvPr id="12" name="Shape 8"/>
          <p:cNvSpPr/>
          <p:nvPr/>
        </p:nvSpPr>
        <p:spPr>
          <a:xfrm flipV="1">
            <a:off x="3593592" y="2404872"/>
            <a:ext cx="320040" cy="1325880"/>
          </a:xfrm>
          <a:prstGeom prst="line">
            <a:avLst/>
          </a:prstGeom>
          <a:noFill/>
          <a:ln w="25400">
            <a:solidFill>
              <a:srgbClr val="D2E1E9"/>
            </a:solidFill>
            <a:prstDash val="solid"/>
          </a:ln>
        </p:spPr>
        <p:txBody>
          <a:bodyPr/>
          <a:lstStyle/>
          <a:p>
            <a:endParaRPr lang="en-GB"/>
          </a:p>
        </p:txBody>
      </p:sp>
      <p:sp>
        <p:nvSpPr>
          <p:cNvPr id="13" name="Shape 9"/>
          <p:cNvSpPr/>
          <p:nvPr/>
        </p:nvSpPr>
        <p:spPr>
          <a:xfrm flipV="1">
            <a:off x="1033272" y="3227832"/>
            <a:ext cx="1234440" cy="320040"/>
          </a:xfrm>
          <a:prstGeom prst="line">
            <a:avLst/>
          </a:prstGeom>
          <a:noFill/>
          <a:ln w="25400">
            <a:solidFill>
              <a:srgbClr val="D2E1E9"/>
            </a:solidFill>
            <a:prstDash val="solid"/>
          </a:ln>
        </p:spPr>
        <p:txBody>
          <a:bodyPr/>
          <a:lstStyle/>
          <a:p>
            <a:endParaRPr lang="en-GB"/>
          </a:p>
        </p:txBody>
      </p:sp>
      <p:sp>
        <p:nvSpPr>
          <p:cNvPr id="14" name="Shape 10"/>
          <p:cNvSpPr/>
          <p:nvPr/>
        </p:nvSpPr>
        <p:spPr>
          <a:xfrm>
            <a:off x="2267712" y="3227832"/>
            <a:ext cx="1325880" cy="502920"/>
          </a:xfrm>
          <a:prstGeom prst="line">
            <a:avLst/>
          </a:prstGeom>
          <a:noFill/>
          <a:ln w="25400">
            <a:solidFill>
              <a:srgbClr val="D2E1E9"/>
            </a:solidFill>
            <a:prstDash val="solid"/>
          </a:ln>
        </p:spPr>
        <p:txBody>
          <a:bodyPr/>
          <a:lstStyle/>
          <a:p>
            <a:endParaRPr lang="en-GB"/>
          </a:p>
        </p:txBody>
      </p:sp>
      <p:sp>
        <p:nvSpPr>
          <p:cNvPr id="15" name="Shape 11"/>
          <p:cNvSpPr/>
          <p:nvPr/>
        </p:nvSpPr>
        <p:spPr>
          <a:xfrm>
            <a:off x="1033272" y="3547872"/>
            <a:ext cx="502920" cy="1234440"/>
          </a:xfrm>
          <a:prstGeom prst="line">
            <a:avLst/>
          </a:prstGeom>
          <a:noFill/>
          <a:ln w="25400">
            <a:solidFill>
              <a:srgbClr val="D2E1E9"/>
            </a:solidFill>
            <a:prstDash val="solid"/>
          </a:ln>
        </p:spPr>
        <p:txBody>
          <a:bodyPr/>
          <a:lstStyle/>
          <a:p>
            <a:endParaRPr lang="en-GB"/>
          </a:p>
        </p:txBody>
      </p:sp>
      <p:sp>
        <p:nvSpPr>
          <p:cNvPr id="16" name="Shape 12"/>
          <p:cNvSpPr/>
          <p:nvPr/>
        </p:nvSpPr>
        <p:spPr>
          <a:xfrm>
            <a:off x="2267712" y="3227832"/>
            <a:ext cx="640080" cy="1828800"/>
          </a:xfrm>
          <a:prstGeom prst="line">
            <a:avLst/>
          </a:prstGeom>
          <a:noFill/>
          <a:ln w="25400">
            <a:solidFill>
              <a:srgbClr val="D2E1E9"/>
            </a:solidFill>
            <a:prstDash val="solid"/>
          </a:ln>
        </p:spPr>
        <p:txBody>
          <a:bodyPr/>
          <a:lstStyle/>
          <a:p>
            <a:endParaRPr lang="en-GB"/>
          </a:p>
        </p:txBody>
      </p:sp>
      <p:sp>
        <p:nvSpPr>
          <p:cNvPr id="17" name="Shape 13"/>
          <p:cNvSpPr/>
          <p:nvPr/>
        </p:nvSpPr>
        <p:spPr>
          <a:xfrm>
            <a:off x="3593592" y="3730752"/>
            <a:ext cx="594360" cy="1188720"/>
          </a:xfrm>
          <a:prstGeom prst="line">
            <a:avLst/>
          </a:prstGeom>
          <a:noFill/>
          <a:ln w="25400">
            <a:solidFill>
              <a:srgbClr val="D2E1E9"/>
            </a:solidFill>
            <a:prstDash val="solid"/>
          </a:ln>
        </p:spPr>
        <p:txBody>
          <a:bodyPr/>
          <a:lstStyle/>
          <a:p>
            <a:endParaRPr lang="en-GB"/>
          </a:p>
        </p:txBody>
      </p:sp>
      <p:sp>
        <p:nvSpPr>
          <p:cNvPr id="18" name="Shape 14"/>
          <p:cNvSpPr/>
          <p:nvPr/>
        </p:nvSpPr>
        <p:spPr>
          <a:xfrm>
            <a:off x="1536192" y="4782312"/>
            <a:ext cx="1371600" cy="274320"/>
          </a:xfrm>
          <a:prstGeom prst="line">
            <a:avLst/>
          </a:prstGeom>
          <a:noFill/>
          <a:ln w="25400">
            <a:solidFill>
              <a:srgbClr val="D2E1E9"/>
            </a:solidFill>
            <a:prstDash val="solid"/>
          </a:ln>
        </p:spPr>
        <p:txBody>
          <a:bodyPr/>
          <a:lstStyle/>
          <a:p>
            <a:endParaRPr lang="en-GB"/>
          </a:p>
        </p:txBody>
      </p:sp>
      <p:sp>
        <p:nvSpPr>
          <p:cNvPr id="19" name="Shape 15"/>
          <p:cNvSpPr/>
          <p:nvPr/>
        </p:nvSpPr>
        <p:spPr>
          <a:xfrm flipV="1">
            <a:off x="2907792" y="4919472"/>
            <a:ext cx="1280160" cy="137160"/>
          </a:xfrm>
          <a:prstGeom prst="line">
            <a:avLst/>
          </a:prstGeom>
          <a:noFill/>
          <a:ln w="25400">
            <a:solidFill>
              <a:srgbClr val="D2E1E9"/>
            </a:solidFill>
            <a:prstDash val="solid"/>
          </a:ln>
        </p:spPr>
        <p:txBody>
          <a:bodyPr/>
          <a:lstStyle/>
          <a:p>
            <a:endParaRPr lang="en-GB"/>
          </a:p>
        </p:txBody>
      </p:sp>
      <p:sp>
        <p:nvSpPr>
          <p:cNvPr id="20" name="Shape 16"/>
          <p:cNvSpPr/>
          <p:nvPr/>
        </p:nvSpPr>
        <p:spPr>
          <a:xfrm>
            <a:off x="1261872" y="2267712"/>
            <a:ext cx="2926080" cy="2651760"/>
          </a:xfrm>
          <a:prstGeom prst="line">
            <a:avLst/>
          </a:prstGeom>
          <a:noFill/>
          <a:ln w="50800">
            <a:solidFill>
              <a:srgbClr val="F2B632"/>
            </a:solidFill>
            <a:prstDash val="dash"/>
          </a:ln>
        </p:spPr>
        <p:txBody>
          <a:bodyPr/>
          <a:lstStyle/>
          <a:p>
            <a:endParaRPr lang="en-GB"/>
          </a:p>
        </p:txBody>
      </p:sp>
      <p:sp>
        <p:nvSpPr>
          <p:cNvPr id="21" name="Shape 17"/>
          <p:cNvSpPr/>
          <p:nvPr/>
        </p:nvSpPr>
        <p:spPr>
          <a:xfrm>
            <a:off x="1097280" y="2103120"/>
            <a:ext cx="329184" cy="329184"/>
          </a:xfrm>
          <a:prstGeom prst="ellipse">
            <a:avLst/>
          </a:prstGeom>
          <a:solidFill>
            <a:srgbClr val="F2B632"/>
          </a:solidFill>
          <a:ln w="19050">
            <a:solidFill>
              <a:srgbClr val="FFFFFF"/>
            </a:solidFill>
            <a:prstDash val="solid"/>
          </a:ln>
        </p:spPr>
        <p:txBody>
          <a:bodyPr/>
          <a:lstStyle/>
          <a:p>
            <a:endParaRPr lang="en-GB"/>
          </a:p>
        </p:txBody>
      </p:sp>
      <p:sp>
        <p:nvSpPr>
          <p:cNvPr id="22" name="Shape 18"/>
          <p:cNvSpPr/>
          <p:nvPr/>
        </p:nvSpPr>
        <p:spPr>
          <a:xfrm>
            <a:off x="2377440" y="1783080"/>
            <a:ext cx="329184" cy="329184"/>
          </a:xfrm>
          <a:prstGeom prst="ellipse">
            <a:avLst/>
          </a:prstGeom>
          <a:solidFill>
            <a:srgbClr val="0E8FB0"/>
          </a:solidFill>
          <a:ln w="19050">
            <a:solidFill>
              <a:srgbClr val="FFFFFF"/>
            </a:solidFill>
            <a:prstDash val="solid"/>
          </a:ln>
        </p:spPr>
        <p:txBody>
          <a:bodyPr/>
          <a:lstStyle/>
          <a:p>
            <a:endParaRPr lang="en-GB"/>
          </a:p>
        </p:txBody>
      </p:sp>
      <p:sp>
        <p:nvSpPr>
          <p:cNvPr id="23" name="Shape 19"/>
          <p:cNvSpPr/>
          <p:nvPr/>
        </p:nvSpPr>
        <p:spPr>
          <a:xfrm>
            <a:off x="3749040" y="2240280"/>
            <a:ext cx="329184" cy="329184"/>
          </a:xfrm>
          <a:prstGeom prst="ellipse">
            <a:avLst/>
          </a:prstGeom>
          <a:solidFill>
            <a:srgbClr val="0E8FB0"/>
          </a:solidFill>
          <a:ln w="19050">
            <a:solidFill>
              <a:srgbClr val="FFFFFF"/>
            </a:solidFill>
            <a:prstDash val="solid"/>
          </a:ln>
        </p:spPr>
        <p:txBody>
          <a:bodyPr/>
          <a:lstStyle/>
          <a:p>
            <a:endParaRPr lang="en-GB"/>
          </a:p>
        </p:txBody>
      </p:sp>
      <p:sp>
        <p:nvSpPr>
          <p:cNvPr id="24" name="Shape 20"/>
          <p:cNvSpPr/>
          <p:nvPr/>
        </p:nvSpPr>
        <p:spPr>
          <a:xfrm>
            <a:off x="868680" y="3383280"/>
            <a:ext cx="329184" cy="329184"/>
          </a:xfrm>
          <a:prstGeom prst="ellipse">
            <a:avLst/>
          </a:prstGeom>
          <a:solidFill>
            <a:srgbClr val="0E8FB0"/>
          </a:solidFill>
          <a:ln w="19050">
            <a:solidFill>
              <a:srgbClr val="FFFFFF"/>
            </a:solidFill>
            <a:prstDash val="solid"/>
          </a:ln>
        </p:spPr>
        <p:txBody>
          <a:bodyPr/>
          <a:lstStyle/>
          <a:p>
            <a:endParaRPr lang="en-GB"/>
          </a:p>
        </p:txBody>
      </p:sp>
      <p:sp>
        <p:nvSpPr>
          <p:cNvPr id="25" name="Shape 21"/>
          <p:cNvSpPr/>
          <p:nvPr/>
        </p:nvSpPr>
        <p:spPr>
          <a:xfrm>
            <a:off x="2103120" y="3063240"/>
            <a:ext cx="329184" cy="329184"/>
          </a:xfrm>
          <a:prstGeom prst="ellipse">
            <a:avLst/>
          </a:prstGeom>
          <a:solidFill>
            <a:srgbClr val="0E8FB0"/>
          </a:solidFill>
          <a:ln w="19050">
            <a:solidFill>
              <a:srgbClr val="FFFFFF"/>
            </a:solidFill>
            <a:prstDash val="solid"/>
          </a:ln>
        </p:spPr>
        <p:txBody>
          <a:bodyPr/>
          <a:lstStyle/>
          <a:p>
            <a:endParaRPr lang="en-GB"/>
          </a:p>
        </p:txBody>
      </p:sp>
      <p:sp>
        <p:nvSpPr>
          <p:cNvPr id="26" name="Shape 22"/>
          <p:cNvSpPr/>
          <p:nvPr/>
        </p:nvSpPr>
        <p:spPr>
          <a:xfrm>
            <a:off x="3429000" y="3566160"/>
            <a:ext cx="329184" cy="329184"/>
          </a:xfrm>
          <a:prstGeom prst="ellipse">
            <a:avLst/>
          </a:prstGeom>
          <a:solidFill>
            <a:srgbClr val="0E8FB0"/>
          </a:solidFill>
          <a:ln w="19050">
            <a:solidFill>
              <a:srgbClr val="FFFFFF"/>
            </a:solidFill>
            <a:prstDash val="solid"/>
          </a:ln>
        </p:spPr>
        <p:txBody>
          <a:bodyPr/>
          <a:lstStyle/>
          <a:p>
            <a:endParaRPr lang="en-GB"/>
          </a:p>
        </p:txBody>
      </p:sp>
      <p:sp>
        <p:nvSpPr>
          <p:cNvPr id="27" name="Shape 23"/>
          <p:cNvSpPr/>
          <p:nvPr/>
        </p:nvSpPr>
        <p:spPr>
          <a:xfrm>
            <a:off x="1371600" y="4617720"/>
            <a:ext cx="329184" cy="329184"/>
          </a:xfrm>
          <a:prstGeom prst="ellipse">
            <a:avLst/>
          </a:prstGeom>
          <a:solidFill>
            <a:srgbClr val="0E8FB0"/>
          </a:solidFill>
          <a:ln w="19050">
            <a:solidFill>
              <a:srgbClr val="FFFFFF"/>
            </a:solidFill>
            <a:prstDash val="solid"/>
          </a:ln>
        </p:spPr>
        <p:txBody>
          <a:bodyPr/>
          <a:lstStyle/>
          <a:p>
            <a:endParaRPr lang="en-GB"/>
          </a:p>
        </p:txBody>
      </p:sp>
      <p:sp>
        <p:nvSpPr>
          <p:cNvPr id="28" name="Shape 24"/>
          <p:cNvSpPr/>
          <p:nvPr/>
        </p:nvSpPr>
        <p:spPr>
          <a:xfrm>
            <a:off x="2743200" y="4892040"/>
            <a:ext cx="329184" cy="329184"/>
          </a:xfrm>
          <a:prstGeom prst="ellipse">
            <a:avLst/>
          </a:prstGeom>
          <a:solidFill>
            <a:srgbClr val="0E8FB0"/>
          </a:solidFill>
          <a:ln w="19050">
            <a:solidFill>
              <a:srgbClr val="FFFFFF"/>
            </a:solidFill>
            <a:prstDash val="solid"/>
          </a:ln>
        </p:spPr>
        <p:txBody>
          <a:bodyPr/>
          <a:lstStyle/>
          <a:p>
            <a:endParaRPr lang="en-GB"/>
          </a:p>
        </p:txBody>
      </p:sp>
      <p:sp>
        <p:nvSpPr>
          <p:cNvPr id="29" name="Shape 25"/>
          <p:cNvSpPr/>
          <p:nvPr/>
        </p:nvSpPr>
        <p:spPr>
          <a:xfrm>
            <a:off x="4023360" y="4754880"/>
            <a:ext cx="329184" cy="329184"/>
          </a:xfrm>
          <a:prstGeom prst="ellipse">
            <a:avLst/>
          </a:prstGeom>
          <a:solidFill>
            <a:srgbClr val="F2B632"/>
          </a:solidFill>
          <a:ln w="19050">
            <a:solidFill>
              <a:srgbClr val="FFFFFF"/>
            </a:solidFill>
            <a:prstDash val="solid"/>
          </a:ln>
        </p:spPr>
        <p:txBody>
          <a:bodyPr/>
          <a:lstStyle/>
          <a:p>
            <a:endParaRPr lang="en-GB"/>
          </a:p>
        </p:txBody>
      </p:sp>
      <p:sp>
        <p:nvSpPr>
          <p:cNvPr id="30" name="Text 26"/>
          <p:cNvSpPr txBox="1"/>
          <p:nvPr/>
        </p:nvSpPr>
        <p:spPr>
          <a:xfrm>
            <a:off x="548640" y="5440680"/>
            <a:ext cx="4206240" cy="365760"/>
          </a:xfrm>
          <a:prstGeom prst="rect">
            <a:avLst/>
          </a:prstGeom>
          <a:noFill/>
          <a:ln/>
        </p:spPr>
        <p:txBody>
          <a:bodyPr wrap="square" lIns="0" tIns="0" rIns="0" bIns="0" rtlCol="0" anchor="t"/>
          <a:lstStyle/>
          <a:p>
            <a:pPr marL="0" indent="0">
              <a:buNone/>
            </a:pPr>
            <a:r>
              <a:rPr lang="en-US" sz="1300" b="1" i="1" dirty="0">
                <a:solidFill>
                  <a:srgbClr val="B7791F"/>
                </a:solidFill>
                <a:latin typeface="Calibri" pitchFamily="34" charset="0"/>
                <a:ea typeface="Calibri" pitchFamily="34" charset="-122"/>
                <a:cs typeface="Calibri" pitchFamily="34" charset="-120"/>
              </a:rPr>
              <a:t>Two old ideas, one new connection</a:t>
            </a:r>
            <a:endParaRPr lang="en-US" sz="1300" dirty="0"/>
          </a:p>
        </p:txBody>
      </p:sp>
      <p:sp>
        <p:nvSpPr>
          <p:cNvPr id="31" name="Shape 27"/>
          <p:cNvSpPr/>
          <p:nvPr/>
        </p:nvSpPr>
        <p:spPr>
          <a:xfrm>
            <a:off x="5120640" y="1554480"/>
            <a:ext cx="6519672" cy="1298448"/>
          </a:xfrm>
          <a:prstGeom prst="roundRect">
            <a:avLst>
              <a:gd name="adj" fmla="val 563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2" name="Shape 28"/>
          <p:cNvSpPr/>
          <p:nvPr/>
        </p:nvSpPr>
        <p:spPr>
          <a:xfrm>
            <a:off x="5349240" y="1856232"/>
            <a:ext cx="694944" cy="694944"/>
          </a:xfrm>
          <a:prstGeom prst="ellipse">
            <a:avLst/>
          </a:prstGeom>
          <a:solidFill>
            <a:srgbClr val="0E8FB0"/>
          </a:solidFill>
          <a:ln w="12700">
            <a:solidFill>
              <a:srgbClr val="0E8FB0"/>
            </a:solidFill>
            <a:prstDash val="solid"/>
          </a:ln>
        </p:spPr>
        <p:txBody>
          <a:bodyPr/>
          <a:lstStyle/>
          <a:p>
            <a:endParaRPr lang="en-GB"/>
          </a:p>
        </p:txBody>
      </p:sp>
      <p:pic>
        <p:nvPicPr>
          <p:cNvPr id="33" name="Image 1" descr="preencoded.png"/>
          <p:cNvPicPr>
            <a:picLocks noChangeAspect="1"/>
          </p:cNvPicPr>
          <p:nvPr/>
        </p:nvPicPr>
        <p:blipFill>
          <a:blip r:embed="rId4"/>
          <a:stretch>
            <a:fillRect/>
          </a:stretch>
        </p:blipFill>
        <p:spPr>
          <a:xfrm>
            <a:off x="5522976" y="2029968"/>
            <a:ext cx="347472" cy="347472"/>
          </a:xfrm>
          <a:prstGeom prst="rect">
            <a:avLst/>
          </a:prstGeom>
        </p:spPr>
      </p:pic>
      <p:sp>
        <p:nvSpPr>
          <p:cNvPr id="34" name="Text 29"/>
          <p:cNvSpPr txBox="1"/>
          <p:nvPr/>
        </p:nvSpPr>
        <p:spPr>
          <a:xfrm>
            <a:off x="6263640" y="1682496"/>
            <a:ext cx="521208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Ideas into reality</a:t>
            </a:r>
            <a:endParaRPr lang="en-US" sz="1800" dirty="0"/>
          </a:p>
        </p:txBody>
      </p:sp>
      <p:sp>
        <p:nvSpPr>
          <p:cNvPr id="35" name="Text 30"/>
          <p:cNvSpPr txBox="1"/>
          <p:nvPr/>
        </p:nvSpPr>
        <p:spPr>
          <a:xfrm>
            <a:off x="6263640" y="2057400"/>
            <a:ext cx="5212080" cy="566928"/>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Creativity turns ideas, imagination and dreams into something real, and lets you see hidden patterns between unrelated things.</a:t>
            </a:r>
            <a:endParaRPr lang="en-US" sz="1300" dirty="0"/>
          </a:p>
        </p:txBody>
      </p:sp>
      <p:sp>
        <p:nvSpPr>
          <p:cNvPr id="36" name="Text 31"/>
          <p:cNvSpPr txBox="1"/>
          <p:nvPr/>
        </p:nvSpPr>
        <p:spPr>
          <a:xfrm>
            <a:off x="6263640" y="2560320"/>
            <a:ext cx="5212080" cy="22860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Lobell (2018)</a:t>
            </a:r>
            <a:endParaRPr lang="en-US" sz="1100" dirty="0"/>
          </a:p>
        </p:txBody>
      </p:sp>
      <p:sp>
        <p:nvSpPr>
          <p:cNvPr id="37" name="Shape 32"/>
          <p:cNvSpPr/>
          <p:nvPr/>
        </p:nvSpPr>
        <p:spPr>
          <a:xfrm>
            <a:off x="5120640" y="3017520"/>
            <a:ext cx="6519672" cy="1298448"/>
          </a:xfrm>
          <a:prstGeom prst="roundRect">
            <a:avLst>
              <a:gd name="adj" fmla="val 563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8" name="Shape 33"/>
          <p:cNvSpPr/>
          <p:nvPr/>
        </p:nvSpPr>
        <p:spPr>
          <a:xfrm>
            <a:off x="5349240" y="3319272"/>
            <a:ext cx="694944" cy="694944"/>
          </a:xfrm>
          <a:prstGeom prst="ellipse">
            <a:avLst/>
          </a:prstGeom>
          <a:solidFill>
            <a:srgbClr val="0E8FB0"/>
          </a:solidFill>
          <a:ln w="12700">
            <a:solidFill>
              <a:srgbClr val="0E8FB0"/>
            </a:solidFill>
            <a:prstDash val="solid"/>
          </a:ln>
        </p:spPr>
        <p:txBody>
          <a:bodyPr/>
          <a:lstStyle/>
          <a:p>
            <a:endParaRPr lang="en-GB"/>
          </a:p>
        </p:txBody>
      </p:sp>
      <p:pic>
        <p:nvPicPr>
          <p:cNvPr id="39" name="Image 2" descr="preencoded.png"/>
          <p:cNvPicPr>
            <a:picLocks noChangeAspect="1"/>
          </p:cNvPicPr>
          <p:nvPr/>
        </p:nvPicPr>
        <p:blipFill>
          <a:blip r:embed="rId5"/>
          <a:stretch>
            <a:fillRect/>
          </a:stretch>
        </p:blipFill>
        <p:spPr>
          <a:xfrm>
            <a:off x="5522976" y="3493008"/>
            <a:ext cx="347472" cy="347472"/>
          </a:xfrm>
          <a:prstGeom prst="rect">
            <a:avLst/>
          </a:prstGeom>
        </p:spPr>
      </p:pic>
      <p:sp>
        <p:nvSpPr>
          <p:cNvPr id="40" name="Text 34"/>
          <p:cNvSpPr txBox="1"/>
          <p:nvPr/>
        </p:nvSpPr>
        <p:spPr>
          <a:xfrm>
            <a:off x="6263640" y="3145536"/>
            <a:ext cx="521208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Not from a blank slate</a:t>
            </a:r>
            <a:endParaRPr lang="en-US" sz="1800" dirty="0"/>
          </a:p>
        </p:txBody>
      </p:sp>
      <p:sp>
        <p:nvSpPr>
          <p:cNvPr id="41" name="Text 35"/>
          <p:cNvSpPr txBox="1"/>
          <p:nvPr/>
        </p:nvSpPr>
        <p:spPr>
          <a:xfrm>
            <a:off x="6263640" y="3520440"/>
            <a:ext cx="5212080" cy="566928"/>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It is about taking what already exists and combining the pieces in a way that has not been done before.</a:t>
            </a:r>
            <a:endParaRPr lang="en-US" sz="1300" dirty="0"/>
          </a:p>
        </p:txBody>
      </p:sp>
      <p:sp>
        <p:nvSpPr>
          <p:cNvPr id="42" name="Text 36"/>
          <p:cNvSpPr txBox="1"/>
          <p:nvPr/>
        </p:nvSpPr>
        <p:spPr>
          <a:xfrm>
            <a:off x="6263640" y="4023360"/>
            <a:ext cx="5212080" cy="22860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Clear (2020)</a:t>
            </a:r>
            <a:endParaRPr lang="en-US" sz="1100" dirty="0"/>
          </a:p>
        </p:txBody>
      </p:sp>
      <p:sp>
        <p:nvSpPr>
          <p:cNvPr id="43" name="Shape 37"/>
          <p:cNvSpPr/>
          <p:nvPr/>
        </p:nvSpPr>
        <p:spPr>
          <a:xfrm>
            <a:off x="5120640" y="4480560"/>
            <a:ext cx="6519672" cy="1298448"/>
          </a:xfrm>
          <a:prstGeom prst="roundRect">
            <a:avLst>
              <a:gd name="adj" fmla="val 563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44" name="Shape 38"/>
          <p:cNvSpPr/>
          <p:nvPr/>
        </p:nvSpPr>
        <p:spPr>
          <a:xfrm>
            <a:off x="5349240" y="4782312"/>
            <a:ext cx="694944" cy="694944"/>
          </a:xfrm>
          <a:prstGeom prst="ellipse">
            <a:avLst/>
          </a:prstGeom>
          <a:solidFill>
            <a:srgbClr val="0E8FB0"/>
          </a:solidFill>
          <a:ln w="12700">
            <a:solidFill>
              <a:srgbClr val="0E8FB0"/>
            </a:solidFill>
            <a:prstDash val="solid"/>
          </a:ln>
        </p:spPr>
        <p:txBody>
          <a:bodyPr/>
          <a:lstStyle/>
          <a:p>
            <a:endParaRPr lang="en-GB"/>
          </a:p>
        </p:txBody>
      </p:sp>
      <p:pic>
        <p:nvPicPr>
          <p:cNvPr id="45" name="Image 3" descr="preencoded.png"/>
          <p:cNvPicPr>
            <a:picLocks noChangeAspect="1"/>
          </p:cNvPicPr>
          <p:nvPr/>
        </p:nvPicPr>
        <p:blipFill>
          <a:blip r:embed="rId6"/>
          <a:stretch>
            <a:fillRect/>
          </a:stretch>
        </p:blipFill>
        <p:spPr>
          <a:xfrm>
            <a:off x="5522976" y="4956048"/>
            <a:ext cx="347472" cy="347472"/>
          </a:xfrm>
          <a:prstGeom prst="rect">
            <a:avLst/>
          </a:prstGeom>
        </p:spPr>
      </p:pic>
      <p:sp>
        <p:nvSpPr>
          <p:cNvPr id="46" name="Text 39"/>
          <p:cNvSpPr txBox="1"/>
          <p:nvPr/>
        </p:nvSpPr>
        <p:spPr>
          <a:xfrm>
            <a:off x="6263640" y="4608576"/>
            <a:ext cx="521208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New and appropriate</a:t>
            </a:r>
            <a:endParaRPr lang="en-US" sz="1800" dirty="0"/>
          </a:p>
        </p:txBody>
      </p:sp>
      <p:sp>
        <p:nvSpPr>
          <p:cNvPr id="47" name="Text 40"/>
          <p:cNvSpPr txBox="1"/>
          <p:nvPr/>
        </p:nvSpPr>
        <p:spPr>
          <a:xfrm>
            <a:off x="6263640" y="4983480"/>
            <a:ext cx="5212080" cy="566928"/>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creative response is novel and also fits the problem: it must be useful, not just different.</a:t>
            </a:r>
            <a:endParaRPr lang="en-US" sz="1300" dirty="0"/>
          </a:p>
        </p:txBody>
      </p:sp>
      <p:sp>
        <p:nvSpPr>
          <p:cNvPr id="48" name="Text 41"/>
          <p:cNvSpPr txBox="1"/>
          <p:nvPr/>
        </p:nvSpPr>
        <p:spPr>
          <a:xfrm>
            <a:off x="6263640" y="5486400"/>
            <a:ext cx="5212080" cy="22860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Amabile (1996)</a:t>
            </a:r>
            <a:endParaRPr lang="en-US" sz="11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Three kinds of creativity: combine, explore, transform</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Types of creativity after Boden (2004). Cloud computing examples are illustrative.</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429000" cy="429768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1645920" y="1783080"/>
            <a:ext cx="1234440" cy="1234440"/>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965960" y="2103120"/>
            <a:ext cx="594360" cy="594360"/>
          </a:xfrm>
          <a:prstGeom prst="rect">
            <a:avLst/>
          </a:prstGeom>
        </p:spPr>
      </p:pic>
      <p:sp>
        <p:nvSpPr>
          <p:cNvPr id="11" name="Text 6"/>
          <p:cNvSpPr txBox="1"/>
          <p:nvPr/>
        </p:nvSpPr>
        <p:spPr>
          <a:xfrm>
            <a:off x="731520" y="3200400"/>
            <a:ext cx="3063240" cy="411480"/>
          </a:xfrm>
          <a:prstGeom prst="rect">
            <a:avLst/>
          </a:prstGeom>
          <a:noFill/>
          <a:ln/>
        </p:spPr>
        <p:txBody>
          <a:bodyPr wrap="square" lIns="0" tIns="0" rIns="0" bIns="0" rtlCol="0" anchor="t"/>
          <a:lstStyle/>
          <a:p>
            <a:pPr marL="0" indent="0" algn="ctr">
              <a:buNone/>
            </a:pPr>
            <a:r>
              <a:rPr lang="en-US" sz="2100" b="1" dirty="0">
                <a:solidFill>
                  <a:srgbClr val="023B59"/>
                </a:solidFill>
                <a:latin typeface="Cambria" pitchFamily="34" charset="0"/>
                <a:ea typeface="Cambria" pitchFamily="34" charset="-122"/>
                <a:cs typeface="Cambria" pitchFamily="34" charset="-120"/>
              </a:rPr>
              <a:t>Combinational</a:t>
            </a:r>
            <a:endParaRPr lang="en-US" sz="2100" dirty="0"/>
          </a:p>
        </p:txBody>
      </p:sp>
      <p:sp>
        <p:nvSpPr>
          <p:cNvPr id="12" name="Text 7"/>
          <p:cNvSpPr txBox="1"/>
          <p:nvPr/>
        </p:nvSpPr>
        <p:spPr>
          <a:xfrm>
            <a:off x="822960" y="3657600"/>
            <a:ext cx="2880360" cy="731520"/>
          </a:xfrm>
          <a:prstGeom prst="rect">
            <a:avLst/>
          </a:prstGeom>
          <a:noFill/>
          <a:ln/>
        </p:spPr>
        <p:txBody>
          <a:bodyPr wrap="square" lIns="0" tIns="0" rIns="0" bIns="0" rtlCol="0" anchor="t"/>
          <a:lstStyle/>
          <a:p>
            <a:pPr marL="0" indent="0" algn="ctr">
              <a:buNone/>
            </a:pPr>
            <a:r>
              <a:rPr lang="en-US" sz="1400" dirty="0">
                <a:solidFill>
                  <a:srgbClr val="1B2B3A"/>
                </a:solidFill>
                <a:latin typeface="Calibri" pitchFamily="34" charset="0"/>
                <a:ea typeface="Calibri" pitchFamily="34" charset="-122"/>
                <a:cs typeface="Calibri" pitchFamily="34" charset="-120"/>
              </a:rPr>
              <a:t>Unfamiliar mixes of familiar ideas.</a:t>
            </a:r>
            <a:endParaRPr lang="en-US" sz="1400" dirty="0"/>
          </a:p>
        </p:txBody>
      </p:sp>
      <p:sp>
        <p:nvSpPr>
          <p:cNvPr id="13" name="Shape 8"/>
          <p:cNvSpPr/>
          <p:nvPr/>
        </p:nvSpPr>
        <p:spPr>
          <a:xfrm>
            <a:off x="777240" y="4526280"/>
            <a:ext cx="2971800" cy="1097280"/>
          </a:xfrm>
          <a:prstGeom prst="roundRect">
            <a:avLst>
              <a:gd name="adj" fmla="val 5000"/>
            </a:avLst>
          </a:prstGeom>
          <a:solidFill>
            <a:srgbClr val="EEF5F9"/>
          </a:solidFill>
          <a:ln w="12700">
            <a:solidFill>
              <a:srgbClr val="EEF5F9"/>
            </a:solidFill>
            <a:prstDash val="solid"/>
          </a:ln>
        </p:spPr>
        <p:txBody>
          <a:bodyPr/>
          <a:lstStyle/>
          <a:p>
            <a:endParaRPr lang="en-GB"/>
          </a:p>
        </p:txBody>
      </p:sp>
      <p:sp>
        <p:nvSpPr>
          <p:cNvPr id="14" name="Text 9"/>
          <p:cNvSpPr txBox="1"/>
          <p:nvPr/>
        </p:nvSpPr>
        <p:spPr>
          <a:xfrm>
            <a:off x="914400" y="4599432"/>
            <a:ext cx="2697480" cy="960120"/>
          </a:xfrm>
          <a:prstGeom prst="rect">
            <a:avLst/>
          </a:prstGeom>
          <a:noFill/>
          <a:ln/>
        </p:spPr>
        <p:txBody>
          <a:bodyPr wrap="square" lIns="0" tIns="0" rIns="0" bIns="0" rtlCol="0" anchor="ctr"/>
          <a:lstStyle/>
          <a:p>
            <a:pPr marL="0" indent="0">
              <a:buNone/>
            </a:pPr>
            <a:r>
              <a:rPr lang="en-US" sz="1250" b="1" dirty="0">
                <a:solidFill>
                  <a:srgbClr val="0E8FB0"/>
                </a:solidFill>
                <a:latin typeface="Calibri" pitchFamily="34" charset="0"/>
                <a:ea typeface="Calibri" pitchFamily="34" charset="-122"/>
                <a:cs typeface="Calibri" pitchFamily="34" charset="-120"/>
              </a:rPr>
              <a:t>Example  </a:t>
            </a:r>
            <a:r>
              <a:rPr lang="en-US" sz="1250" dirty="0">
                <a:solidFill>
                  <a:srgbClr val="1B2B3A"/>
                </a:solidFill>
                <a:latin typeface="Calibri" pitchFamily="34" charset="0"/>
                <a:ea typeface="Calibri" pitchFamily="34" charset="-122"/>
                <a:cs typeface="Calibri" pitchFamily="34" charset="-120"/>
              </a:rPr>
              <a:t>Pair serverless functions with IoT sensors to send flood alerts.</a:t>
            </a:r>
            <a:endParaRPr lang="en-US" sz="1250" dirty="0"/>
          </a:p>
        </p:txBody>
      </p:sp>
      <p:sp>
        <p:nvSpPr>
          <p:cNvPr id="15" name="Shape 10"/>
          <p:cNvSpPr/>
          <p:nvPr/>
        </p:nvSpPr>
        <p:spPr>
          <a:xfrm>
            <a:off x="4379976" y="1554480"/>
            <a:ext cx="3429000" cy="429768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6" name="Shape 11"/>
          <p:cNvSpPr/>
          <p:nvPr/>
        </p:nvSpPr>
        <p:spPr>
          <a:xfrm>
            <a:off x="5477256" y="1783080"/>
            <a:ext cx="1234440" cy="1234440"/>
          </a:xfrm>
          <a:prstGeom prst="ellipse">
            <a:avLst/>
          </a:prstGeom>
          <a:solidFill>
            <a:srgbClr val="2B98B7"/>
          </a:solidFill>
          <a:ln w="12700">
            <a:solidFill>
              <a:srgbClr val="2B98B7"/>
            </a:solidFill>
            <a:prstDash val="solid"/>
          </a:ln>
        </p:spPr>
        <p:txBody>
          <a:bodyPr/>
          <a:lstStyle/>
          <a:p>
            <a:endParaRPr lang="en-GB"/>
          </a:p>
        </p:txBody>
      </p:sp>
      <p:pic>
        <p:nvPicPr>
          <p:cNvPr id="17" name="Image 2" descr="preencoded.png"/>
          <p:cNvPicPr>
            <a:picLocks noChangeAspect="1"/>
          </p:cNvPicPr>
          <p:nvPr/>
        </p:nvPicPr>
        <p:blipFill>
          <a:blip r:embed="rId5"/>
          <a:stretch>
            <a:fillRect/>
          </a:stretch>
        </p:blipFill>
        <p:spPr>
          <a:xfrm>
            <a:off x="5797296" y="2103120"/>
            <a:ext cx="594360" cy="594360"/>
          </a:xfrm>
          <a:prstGeom prst="rect">
            <a:avLst/>
          </a:prstGeom>
        </p:spPr>
      </p:pic>
      <p:sp>
        <p:nvSpPr>
          <p:cNvPr id="18" name="Text 12"/>
          <p:cNvSpPr txBox="1"/>
          <p:nvPr/>
        </p:nvSpPr>
        <p:spPr>
          <a:xfrm>
            <a:off x="4562856" y="3200400"/>
            <a:ext cx="3063240" cy="411480"/>
          </a:xfrm>
          <a:prstGeom prst="rect">
            <a:avLst/>
          </a:prstGeom>
          <a:noFill/>
          <a:ln/>
        </p:spPr>
        <p:txBody>
          <a:bodyPr wrap="square" lIns="0" tIns="0" rIns="0" bIns="0" rtlCol="0" anchor="t"/>
          <a:lstStyle/>
          <a:p>
            <a:pPr marL="0" indent="0" algn="ctr">
              <a:buNone/>
            </a:pPr>
            <a:r>
              <a:rPr lang="en-US" sz="2100" b="1" dirty="0">
                <a:solidFill>
                  <a:srgbClr val="023B59"/>
                </a:solidFill>
                <a:latin typeface="Cambria" pitchFamily="34" charset="0"/>
                <a:ea typeface="Cambria" pitchFamily="34" charset="-122"/>
                <a:cs typeface="Cambria" pitchFamily="34" charset="-120"/>
              </a:rPr>
              <a:t>Exploratory</a:t>
            </a:r>
            <a:endParaRPr lang="en-US" sz="2100" dirty="0"/>
          </a:p>
        </p:txBody>
      </p:sp>
      <p:sp>
        <p:nvSpPr>
          <p:cNvPr id="19" name="Text 13"/>
          <p:cNvSpPr txBox="1"/>
          <p:nvPr/>
        </p:nvSpPr>
        <p:spPr>
          <a:xfrm>
            <a:off x="4654296" y="3657600"/>
            <a:ext cx="2880360" cy="731520"/>
          </a:xfrm>
          <a:prstGeom prst="rect">
            <a:avLst/>
          </a:prstGeom>
          <a:noFill/>
          <a:ln/>
        </p:spPr>
        <p:txBody>
          <a:bodyPr wrap="square" lIns="0" tIns="0" rIns="0" bIns="0" rtlCol="0" anchor="t"/>
          <a:lstStyle/>
          <a:p>
            <a:pPr marL="0" indent="0" algn="ctr">
              <a:buNone/>
            </a:pPr>
            <a:r>
              <a:rPr lang="en-US" sz="1400" dirty="0">
                <a:solidFill>
                  <a:srgbClr val="1B2B3A"/>
                </a:solidFill>
                <a:latin typeface="Calibri" pitchFamily="34" charset="0"/>
                <a:ea typeface="Calibri" pitchFamily="34" charset="-122"/>
                <a:cs typeface="Calibri" pitchFamily="34" charset="-120"/>
              </a:rPr>
              <a:t>Exploring and stretching an existing style or set of rules.</a:t>
            </a:r>
            <a:endParaRPr lang="en-US" sz="1400" dirty="0"/>
          </a:p>
        </p:txBody>
      </p:sp>
      <p:sp>
        <p:nvSpPr>
          <p:cNvPr id="20" name="Shape 14"/>
          <p:cNvSpPr/>
          <p:nvPr/>
        </p:nvSpPr>
        <p:spPr>
          <a:xfrm>
            <a:off x="4608576" y="4526280"/>
            <a:ext cx="2971800" cy="1097280"/>
          </a:xfrm>
          <a:prstGeom prst="roundRect">
            <a:avLst>
              <a:gd name="adj" fmla="val 5000"/>
            </a:avLst>
          </a:prstGeom>
          <a:solidFill>
            <a:srgbClr val="EEF5F9"/>
          </a:solidFill>
          <a:ln w="12700">
            <a:solidFill>
              <a:srgbClr val="EEF5F9"/>
            </a:solidFill>
            <a:prstDash val="solid"/>
          </a:ln>
        </p:spPr>
        <p:txBody>
          <a:bodyPr/>
          <a:lstStyle/>
          <a:p>
            <a:endParaRPr lang="en-GB"/>
          </a:p>
        </p:txBody>
      </p:sp>
      <p:sp>
        <p:nvSpPr>
          <p:cNvPr id="21" name="Text 15"/>
          <p:cNvSpPr txBox="1"/>
          <p:nvPr/>
        </p:nvSpPr>
        <p:spPr>
          <a:xfrm>
            <a:off x="4745736" y="4599432"/>
            <a:ext cx="2697480" cy="960120"/>
          </a:xfrm>
          <a:prstGeom prst="rect">
            <a:avLst/>
          </a:prstGeom>
          <a:noFill/>
          <a:ln/>
        </p:spPr>
        <p:txBody>
          <a:bodyPr wrap="square" lIns="0" tIns="0" rIns="0" bIns="0" rtlCol="0" anchor="ctr"/>
          <a:lstStyle/>
          <a:p>
            <a:pPr marL="0" indent="0">
              <a:buNone/>
            </a:pPr>
            <a:r>
              <a:rPr lang="en-US" sz="1250" b="1" dirty="0">
                <a:solidFill>
                  <a:srgbClr val="2B98B7"/>
                </a:solidFill>
                <a:latin typeface="Calibri" pitchFamily="34" charset="0"/>
                <a:ea typeface="Calibri" pitchFamily="34" charset="-122"/>
                <a:cs typeface="Calibri" pitchFamily="34" charset="-120"/>
              </a:rPr>
              <a:t>Example  </a:t>
            </a:r>
            <a:r>
              <a:rPr lang="en-US" sz="1250" dirty="0">
                <a:solidFill>
                  <a:srgbClr val="1B2B3A"/>
                </a:solidFill>
                <a:latin typeface="Calibri" pitchFamily="34" charset="0"/>
                <a:ea typeface="Calibri" pitchFamily="34" charset="-122"/>
                <a:cs typeface="Calibri" pitchFamily="34" charset="-120"/>
              </a:rPr>
              <a:t>Redesign an architecture inside a known pattern to cut cost and latency.</a:t>
            </a:r>
            <a:endParaRPr lang="en-US" sz="1250" dirty="0"/>
          </a:p>
        </p:txBody>
      </p:sp>
      <p:sp>
        <p:nvSpPr>
          <p:cNvPr id="22" name="Shape 16"/>
          <p:cNvSpPr/>
          <p:nvPr/>
        </p:nvSpPr>
        <p:spPr>
          <a:xfrm>
            <a:off x="8211312" y="1554480"/>
            <a:ext cx="3429000" cy="429768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3" name="Shape 17"/>
          <p:cNvSpPr/>
          <p:nvPr/>
        </p:nvSpPr>
        <p:spPr>
          <a:xfrm>
            <a:off x="9308592" y="1783080"/>
            <a:ext cx="1234440" cy="1234440"/>
          </a:xfrm>
          <a:prstGeom prst="ellipse">
            <a:avLst/>
          </a:prstGeom>
          <a:solidFill>
            <a:srgbClr val="023B59"/>
          </a:solidFill>
          <a:ln w="12700">
            <a:solidFill>
              <a:srgbClr val="023B59"/>
            </a:solidFill>
            <a:prstDash val="solid"/>
          </a:ln>
        </p:spPr>
        <p:txBody>
          <a:bodyPr/>
          <a:lstStyle/>
          <a:p>
            <a:endParaRPr lang="en-GB"/>
          </a:p>
        </p:txBody>
      </p:sp>
      <p:pic>
        <p:nvPicPr>
          <p:cNvPr id="24" name="Image 3" descr="preencoded.png"/>
          <p:cNvPicPr>
            <a:picLocks noChangeAspect="1"/>
          </p:cNvPicPr>
          <p:nvPr/>
        </p:nvPicPr>
        <p:blipFill>
          <a:blip r:embed="rId6"/>
          <a:stretch>
            <a:fillRect/>
          </a:stretch>
        </p:blipFill>
        <p:spPr>
          <a:xfrm>
            <a:off x="9628632" y="2103120"/>
            <a:ext cx="594360" cy="594360"/>
          </a:xfrm>
          <a:prstGeom prst="rect">
            <a:avLst/>
          </a:prstGeom>
        </p:spPr>
      </p:pic>
      <p:sp>
        <p:nvSpPr>
          <p:cNvPr id="25" name="Text 18"/>
          <p:cNvSpPr txBox="1"/>
          <p:nvPr/>
        </p:nvSpPr>
        <p:spPr>
          <a:xfrm>
            <a:off x="8394192" y="3200400"/>
            <a:ext cx="3063240" cy="411480"/>
          </a:xfrm>
          <a:prstGeom prst="rect">
            <a:avLst/>
          </a:prstGeom>
          <a:noFill/>
          <a:ln/>
        </p:spPr>
        <p:txBody>
          <a:bodyPr wrap="square" lIns="0" tIns="0" rIns="0" bIns="0" rtlCol="0" anchor="t"/>
          <a:lstStyle/>
          <a:p>
            <a:pPr marL="0" indent="0" algn="ctr">
              <a:buNone/>
            </a:pPr>
            <a:r>
              <a:rPr lang="en-US" sz="2100" b="1" dirty="0">
                <a:solidFill>
                  <a:srgbClr val="023B59"/>
                </a:solidFill>
                <a:latin typeface="Cambria" pitchFamily="34" charset="0"/>
                <a:ea typeface="Cambria" pitchFamily="34" charset="-122"/>
                <a:cs typeface="Cambria" pitchFamily="34" charset="-120"/>
              </a:rPr>
              <a:t>Transformational</a:t>
            </a:r>
            <a:endParaRPr lang="en-US" sz="2100" dirty="0"/>
          </a:p>
        </p:txBody>
      </p:sp>
      <p:sp>
        <p:nvSpPr>
          <p:cNvPr id="26" name="Text 19"/>
          <p:cNvSpPr txBox="1"/>
          <p:nvPr/>
        </p:nvSpPr>
        <p:spPr>
          <a:xfrm>
            <a:off x="8485632" y="3657600"/>
            <a:ext cx="2880360" cy="731520"/>
          </a:xfrm>
          <a:prstGeom prst="rect">
            <a:avLst/>
          </a:prstGeom>
          <a:noFill/>
          <a:ln/>
        </p:spPr>
        <p:txBody>
          <a:bodyPr wrap="square" lIns="0" tIns="0" rIns="0" bIns="0" rtlCol="0" anchor="t"/>
          <a:lstStyle/>
          <a:p>
            <a:pPr marL="0" indent="0" algn="ctr">
              <a:buNone/>
            </a:pPr>
            <a:r>
              <a:rPr lang="en-US" sz="1400" dirty="0">
                <a:solidFill>
                  <a:srgbClr val="1B2B3A"/>
                </a:solidFill>
                <a:latin typeface="Calibri" pitchFamily="34" charset="0"/>
                <a:ea typeface="Calibri" pitchFamily="34" charset="-122"/>
                <a:cs typeface="Calibri" pitchFamily="34" charset="-120"/>
              </a:rPr>
              <a:t>Changing the rules so that the impossible becomes possible.</a:t>
            </a:r>
            <a:endParaRPr lang="en-US" sz="1400" dirty="0"/>
          </a:p>
        </p:txBody>
      </p:sp>
      <p:sp>
        <p:nvSpPr>
          <p:cNvPr id="27" name="Shape 20"/>
          <p:cNvSpPr/>
          <p:nvPr/>
        </p:nvSpPr>
        <p:spPr>
          <a:xfrm>
            <a:off x="8439912" y="4526280"/>
            <a:ext cx="2971800" cy="1097280"/>
          </a:xfrm>
          <a:prstGeom prst="roundRect">
            <a:avLst>
              <a:gd name="adj" fmla="val 5000"/>
            </a:avLst>
          </a:prstGeom>
          <a:solidFill>
            <a:srgbClr val="EEF5F9"/>
          </a:solidFill>
          <a:ln w="12700">
            <a:solidFill>
              <a:srgbClr val="EEF5F9"/>
            </a:solidFill>
            <a:prstDash val="solid"/>
          </a:ln>
        </p:spPr>
        <p:txBody>
          <a:bodyPr/>
          <a:lstStyle/>
          <a:p>
            <a:endParaRPr lang="en-GB"/>
          </a:p>
        </p:txBody>
      </p:sp>
      <p:sp>
        <p:nvSpPr>
          <p:cNvPr id="28" name="Text 21"/>
          <p:cNvSpPr txBox="1"/>
          <p:nvPr/>
        </p:nvSpPr>
        <p:spPr>
          <a:xfrm>
            <a:off x="8577072" y="4599432"/>
            <a:ext cx="2697480" cy="960120"/>
          </a:xfrm>
          <a:prstGeom prst="rect">
            <a:avLst/>
          </a:prstGeom>
          <a:noFill/>
          <a:ln/>
        </p:spPr>
        <p:txBody>
          <a:bodyPr wrap="square" lIns="0" tIns="0" rIns="0" bIns="0" rtlCol="0" anchor="ctr"/>
          <a:lstStyle/>
          <a:p>
            <a:pPr marL="0" indent="0">
              <a:buNone/>
            </a:pPr>
            <a:r>
              <a:rPr lang="en-US" sz="1250" b="1" dirty="0">
                <a:solidFill>
                  <a:srgbClr val="023B59"/>
                </a:solidFill>
                <a:latin typeface="Calibri" pitchFamily="34" charset="0"/>
                <a:ea typeface="Calibri" pitchFamily="34" charset="-122"/>
                <a:cs typeface="Calibri" pitchFamily="34" charset="-120"/>
              </a:rPr>
              <a:t>Example  </a:t>
            </a:r>
            <a:r>
              <a:rPr lang="en-US" sz="1250" dirty="0">
                <a:solidFill>
                  <a:srgbClr val="1B2B3A"/>
                </a:solidFill>
                <a:latin typeface="Calibri" pitchFamily="34" charset="0"/>
                <a:ea typeface="Calibri" pitchFamily="34" charset="-122"/>
                <a:cs typeface="Calibri" pitchFamily="34" charset="-120"/>
              </a:rPr>
              <a:t>Renting computing on demand instead of owning servers.</a:t>
            </a:r>
            <a:endParaRPr lang="en-US" sz="12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Is anyone "naturally creative"? Three ingredients, one climate</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Redrawn and simplified after Amabile's componential model (Amabile, 1996).</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640080" y="1536192"/>
            <a:ext cx="5394960" cy="4434840"/>
          </a:xfrm>
          <a:prstGeom prst="ellipse">
            <a:avLst/>
          </a:prstGeom>
          <a:solidFill>
            <a:srgbClr val="EEF5F9"/>
          </a:solidFill>
          <a:ln w="19050">
            <a:solidFill>
              <a:srgbClr val="2B98B7"/>
            </a:solidFill>
            <a:prstDash val="dash"/>
          </a:ln>
        </p:spPr>
        <p:txBody>
          <a:bodyPr/>
          <a:lstStyle/>
          <a:p>
            <a:endParaRPr lang="en-GB"/>
          </a:p>
        </p:txBody>
      </p:sp>
      <p:sp>
        <p:nvSpPr>
          <p:cNvPr id="9" name="Shape 5"/>
          <p:cNvSpPr/>
          <p:nvPr/>
        </p:nvSpPr>
        <p:spPr>
          <a:xfrm>
            <a:off x="2130552" y="1719072"/>
            <a:ext cx="2414016" cy="2414016"/>
          </a:xfrm>
          <a:prstGeom prst="ellipse">
            <a:avLst/>
          </a:prstGeom>
          <a:solidFill>
            <a:srgbClr val="0E8FB0">
              <a:alpha val="45000"/>
            </a:srgbClr>
          </a:solidFill>
          <a:ln w="19050">
            <a:solidFill>
              <a:srgbClr val="0E8FB0"/>
            </a:solidFill>
            <a:prstDash val="solid"/>
          </a:ln>
        </p:spPr>
        <p:txBody>
          <a:bodyPr/>
          <a:lstStyle/>
          <a:p>
            <a:endParaRPr lang="en-GB"/>
          </a:p>
        </p:txBody>
      </p:sp>
      <p:sp>
        <p:nvSpPr>
          <p:cNvPr id="10" name="Shape 6"/>
          <p:cNvSpPr/>
          <p:nvPr/>
        </p:nvSpPr>
        <p:spPr>
          <a:xfrm>
            <a:off x="1353312" y="3044952"/>
            <a:ext cx="2414016" cy="2414016"/>
          </a:xfrm>
          <a:prstGeom prst="ellipse">
            <a:avLst/>
          </a:prstGeom>
          <a:solidFill>
            <a:srgbClr val="F2B632">
              <a:alpha val="45000"/>
            </a:srgbClr>
          </a:solidFill>
          <a:ln w="19050">
            <a:solidFill>
              <a:srgbClr val="F2B632"/>
            </a:solidFill>
            <a:prstDash val="solid"/>
          </a:ln>
        </p:spPr>
        <p:txBody>
          <a:bodyPr/>
          <a:lstStyle/>
          <a:p>
            <a:endParaRPr lang="en-GB"/>
          </a:p>
        </p:txBody>
      </p:sp>
      <p:sp>
        <p:nvSpPr>
          <p:cNvPr id="11" name="Shape 7"/>
          <p:cNvSpPr/>
          <p:nvPr/>
        </p:nvSpPr>
        <p:spPr>
          <a:xfrm>
            <a:off x="2907792" y="3044952"/>
            <a:ext cx="2414016" cy="2414016"/>
          </a:xfrm>
          <a:prstGeom prst="ellipse">
            <a:avLst/>
          </a:prstGeom>
          <a:solidFill>
            <a:srgbClr val="023B59">
              <a:alpha val="45000"/>
            </a:srgbClr>
          </a:solidFill>
          <a:ln w="19050">
            <a:solidFill>
              <a:srgbClr val="023B59"/>
            </a:solidFill>
            <a:prstDash val="solid"/>
          </a:ln>
        </p:spPr>
        <p:txBody>
          <a:bodyPr/>
          <a:lstStyle/>
          <a:p>
            <a:endParaRPr lang="en-GB"/>
          </a:p>
        </p:txBody>
      </p:sp>
      <p:sp>
        <p:nvSpPr>
          <p:cNvPr id="12" name="Text 8"/>
          <p:cNvSpPr txBox="1"/>
          <p:nvPr/>
        </p:nvSpPr>
        <p:spPr>
          <a:xfrm>
            <a:off x="2606040" y="2148840"/>
            <a:ext cx="1463040" cy="548640"/>
          </a:xfrm>
          <a:prstGeom prst="rect">
            <a:avLst/>
          </a:prstGeom>
          <a:noFill/>
          <a:ln/>
        </p:spPr>
        <p:txBody>
          <a:bodyPr wrap="square" lIns="0" tIns="0" rIns="0" bIns="0" rtlCol="0" anchor="t"/>
          <a:lstStyle/>
          <a:p>
            <a:pPr marL="0" indent="0" algn="ctr">
              <a:buNone/>
            </a:pPr>
            <a:r>
              <a:rPr lang="en-US" sz="1300" b="1" dirty="0">
                <a:solidFill>
                  <a:srgbClr val="023B59"/>
                </a:solidFill>
                <a:latin typeface="Calibri" pitchFamily="34" charset="0"/>
                <a:ea typeface="Calibri" pitchFamily="34" charset="-122"/>
                <a:cs typeface="Calibri" pitchFamily="34" charset="-120"/>
              </a:rPr>
              <a:t>Domain expertise</a:t>
            </a:r>
            <a:endParaRPr lang="en-US" sz="1300" dirty="0"/>
          </a:p>
        </p:txBody>
      </p:sp>
      <p:sp>
        <p:nvSpPr>
          <p:cNvPr id="13" name="Text 9"/>
          <p:cNvSpPr txBox="1"/>
          <p:nvPr/>
        </p:nvSpPr>
        <p:spPr>
          <a:xfrm>
            <a:off x="1600200" y="4343400"/>
            <a:ext cx="1325880" cy="731520"/>
          </a:xfrm>
          <a:prstGeom prst="rect">
            <a:avLst/>
          </a:prstGeom>
          <a:noFill/>
          <a:ln/>
        </p:spPr>
        <p:txBody>
          <a:bodyPr wrap="square" lIns="0" tIns="0" rIns="0" bIns="0" rtlCol="0" anchor="t"/>
          <a:lstStyle/>
          <a:p>
            <a:pPr marL="0" indent="0" algn="ctr">
              <a:buNone/>
            </a:pPr>
            <a:r>
              <a:rPr lang="en-US" sz="1300" b="1" dirty="0">
                <a:solidFill>
                  <a:srgbClr val="1B2B3A"/>
                </a:solidFill>
                <a:latin typeface="Calibri" pitchFamily="34" charset="0"/>
                <a:ea typeface="Calibri" pitchFamily="34" charset="-122"/>
                <a:cs typeface="Calibri" pitchFamily="34" charset="-120"/>
              </a:rPr>
              <a:t>Creative thinking skills</a:t>
            </a:r>
            <a:endParaRPr lang="en-US" sz="1300" dirty="0"/>
          </a:p>
        </p:txBody>
      </p:sp>
      <p:sp>
        <p:nvSpPr>
          <p:cNvPr id="14" name="Text 10"/>
          <p:cNvSpPr txBox="1"/>
          <p:nvPr/>
        </p:nvSpPr>
        <p:spPr>
          <a:xfrm>
            <a:off x="3749040" y="4343400"/>
            <a:ext cx="1371600" cy="731520"/>
          </a:xfrm>
          <a:prstGeom prst="rect">
            <a:avLst/>
          </a:prstGeom>
          <a:noFill/>
          <a:ln/>
        </p:spPr>
        <p:txBody>
          <a:bodyPr wrap="square" lIns="0" tIns="0" rIns="0" bIns="0" rtlCol="0" anchor="t"/>
          <a:lstStyle/>
          <a:p>
            <a:pPr marL="0" indent="0" algn="ctr">
              <a:buNone/>
            </a:pPr>
            <a:r>
              <a:rPr lang="en-US" sz="1300" b="1" dirty="0">
                <a:solidFill>
                  <a:srgbClr val="023B59"/>
                </a:solidFill>
                <a:latin typeface="Calibri" pitchFamily="34" charset="0"/>
                <a:ea typeface="Calibri" pitchFamily="34" charset="-122"/>
                <a:cs typeface="Calibri" pitchFamily="34" charset="-120"/>
              </a:rPr>
              <a:t>Intrinsic motivation</a:t>
            </a:r>
            <a:endParaRPr lang="en-US" sz="1300" dirty="0"/>
          </a:p>
        </p:txBody>
      </p:sp>
      <p:sp>
        <p:nvSpPr>
          <p:cNvPr id="15" name="Shape 11"/>
          <p:cNvSpPr/>
          <p:nvPr/>
        </p:nvSpPr>
        <p:spPr>
          <a:xfrm>
            <a:off x="2834640" y="3520440"/>
            <a:ext cx="1005840" cy="1005840"/>
          </a:xfrm>
          <a:prstGeom prst="ellipse">
            <a:avLst/>
          </a:prstGeom>
          <a:solidFill>
            <a:srgbClr val="FFFFFF"/>
          </a:solidFill>
          <a:ln w="19050">
            <a:solidFill>
              <a:srgbClr val="023B59"/>
            </a:solidFill>
            <a:prstDash val="solid"/>
          </a:ln>
        </p:spPr>
        <p:txBody>
          <a:bodyPr/>
          <a:lstStyle/>
          <a:p>
            <a:endParaRPr lang="en-GB"/>
          </a:p>
        </p:txBody>
      </p:sp>
      <p:sp>
        <p:nvSpPr>
          <p:cNvPr id="16" name="Text 12"/>
          <p:cNvSpPr txBox="1"/>
          <p:nvPr/>
        </p:nvSpPr>
        <p:spPr>
          <a:xfrm>
            <a:off x="2834640" y="3520440"/>
            <a:ext cx="1005840" cy="1005840"/>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Creativity</a:t>
            </a:r>
            <a:endParaRPr lang="en-US" sz="1150" dirty="0"/>
          </a:p>
        </p:txBody>
      </p:sp>
      <p:sp>
        <p:nvSpPr>
          <p:cNvPr id="17" name="Text 13"/>
          <p:cNvSpPr txBox="1"/>
          <p:nvPr/>
        </p:nvSpPr>
        <p:spPr>
          <a:xfrm>
            <a:off x="1828800" y="5559552"/>
            <a:ext cx="3017520" cy="256032"/>
          </a:xfrm>
          <a:prstGeom prst="rect">
            <a:avLst/>
          </a:prstGeom>
          <a:noFill/>
          <a:ln/>
        </p:spPr>
        <p:txBody>
          <a:bodyPr wrap="square" lIns="0" tIns="0" rIns="0" bIns="0" rtlCol="0" anchor="t"/>
          <a:lstStyle/>
          <a:p>
            <a:pPr marL="0" indent="0" algn="ctr">
              <a:buNone/>
            </a:pPr>
            <a:r>
              <a:rPr lang="en-US" sz="1200" b="1" i="1" dirty="0">
                <a:solidFill>
                  <a:srgbClr val="2B98B7"/>
                </a:solidFill>
                <a:latin typeface="Calibri" pitchFamily="34" charset="0"/>
                <a:ea typeface="Calibri" pitchFamily="34" charset="-122"/>
                <a:cs typeface="Calibri" pitchFamily="34" charset="-120"/>
              </a:rPr>
              <a:t>Supportive environment</a:t>
            </a:r>
            <a:endParaRPr lang="en-US" sz="1200" dirty="0"/>
          </a:p>
        </p:txBody>
      </p:sp>
      <p:sp>
        <p:nvSpPr>
          <p:cNvPr id="18" name="Shape 14"/>
          <p:cNvSpPr/>
          <p:nvPr/>
        </p:nvSpPr>
        <p:spPr>
          <a:xfrm>
            <a:off x="6492240" y="1645920"/>
            <a:ext cx="566928" cy="566928"/>
          </a:xfrm>
          <a:prstGeom prst="ellipse">
            <a:avLst/>
          </a:prstGeom>
          <a:solidFill>
            <a:srgbClr val="0E8FB0"/>
          </a:solidFill>
          <a:ln w="12700">
            <a:solidFill>
              <a:srgbClr val="0E8FB0"/>
            </a:solidFill>
            <a:prstDash val="solid"/>
          </a:ln>
        </p:spPr>
        <p:txBody>
          <a:bodyPr/>
          <a:lstStyle/>
          <a:p>
            <a:endParaRPr lang="en-GB"/>
          </a:p>
        </p:txBody>
      </p:sp>
      <p:pic>
        <p:nvPicPr>
          <p:cNvPr id="19" name="Image 1" descr="preencoded.png"/>
          <p:cNvPicPr>
            <a:picLocks noChangeAspect="1"/>
          </p:cNvPicPr>
          <p:nvPr/>
        </p:nvPicPr>
        <p:blipFill>
          <a:blip r:embed="rId4"/>
          <a:stretch>
            <a:fillRect/>
          </a:stretch>
        </p:blipFill>
        <p:spPr>
          <a:xfrm>
            <a:off x="6633972" y="1787652"/>
            <a:ext cx="283464" cy="283464"/>
          </a:xfrm>
          <a:prstGeom prst="rect">
            <a:avLst/>
          </a:prstGeom>
        </p:spPr>
      </p:pic>
      <p:sp>
        <p:nvSpPr>
          <p:cNvPr id="20" name="Text 15"/>
          <p:cNvSpPr txBox="1"/>
          <p:nvPr/>
        </p:nvSpPr>
        <p:spPr>
          <a:xfrm>
            <a:off x="7269480" y="1572768"/>
            <a:ext cx="4297680" cy="292608"/>
          </a:xfrm>
          <a:prstGeom prst="rect">
            <a:avLst/>
          </a:prstGeom>
          <a:noFill/>
          <a:ln/>
        </p:spPr>
        <p:txBody>
          <a:bodyPr wrap="square" lIns="0" tIns="0" rIns="0" bIns="0" rtlCol="0" anchor="t"/>
          <a:lstStyle/>
          <a:p>
            <a:pPr marL="0" indent="0">
              <a:buNone/>
            </a:pPr>
            <a:r>
              <a:rPr lang="en-US" sz="1600" b="1" dirty="0">
                <a:solidFill>
                  <a:srgbClr val="023B59"/>
                </a:solidFill>
                <a:latin typeface="Cambria" pitchFamily="34" charset="0"/>
                <a:ea typeface="Cambria" pitchFamily="34" charset="-122"/>
                <a:cs typeface="Cambria" pitchFamily="34" charset="-120"/>
              </a:rPr>
              <a:t>Expertise</a:t>
            </a:r>
            <a:endParaRPr lang="en-US" sz="1600" dirty="0"/>
          </a:p>
        </p:txBody>
      </p:sp>
      <p:sp>
        <p:nvSpPr>
          <p:cNvPr id="21" name="Text 16"/>
          <p:cNvSpPr txBox="1"/>
          <p:nvPr/>
        </p:nvSpPr>
        <p:spPr>
          <a:xfrm>
            <a:off x="7269480" y="1883664"/>
            <a:ext cx="4343400" cy="5029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What you know about the field, such as cloud architecture, security or data.</a:t>
            </a:r>
            <a:endParaRPr lang="en-US" sz="1300" dirty="0"/>
          </a:p>
        </p:txBody>
      </p:sp>
      <p:sp>
        <p:nvSpPr>
          <p:cNvPr id="22" name="Shape 17"/>
          <p:cNvSpPr/>
          <p:nvPr/>
        </p:nvSpPr>
        <p:spPr>
          <a:xfrm>
            <a:off x="6492240" y="2542032"/>
            <a:ext cx="566928" cy="566928"/>
          </a:xfrm>
          <a:prstGeom prst="ellipse">
            <a:avLst/>
          </a:prstGeom>
          <a:solidFill>
            <a:srgbClr val="B7791F"/>
          </a:solidFill>
          <a:ln w="12700">
            <a:solidFill>
              <a:srgbClr val="B7791F"/>
            </a:solidFill>
            <a:prstDash val="solid"/>
          </a:ln>
        </p:spPr>
        <p:txBody>
          <a:bodyPr/>
          <a:lstStyle/>
          <a:p>
            <a:endParaRPr lang="en-GB"/>
          </a:p>
        </p:txBody>
      </p:sp>
      <p:pic>
        <p:nvPicPr>
          <p:cNvPr id="23" name="Image 2" descr="preencoded.png"/>
          <p:cNvPicPr>
            <a:picLocks noChangeAspect="1"/>
          </p:cNvPicPr>
          <p:nvPr/>
        </p:nvPicPr>
        <p:blipFill>
          <a:blip r:embed="rId5"/>
          <a:stretch>
            <a:fillRect/>
          </a:stretch>
        </p:blipFill>
        <p:spPr>
          <a:xfrm>
            <a:off x="6633972" y="2683764"/>
            <a:ext cx="283464" cy="283464"/>
          </a:xfrm>
          <a:prstGeom prst="rect">
            <a:avLst/>
          </a:prstGeom>
        </p:spPr>
      </p:pic>
      <p:sp>
        <p:nvSpPr>
          <p:cNvPr id="24" name="Text 18"/>
          <p:cNvSpPr txBox="1"/>
          <p:nvPr/>
        </p:nvSpPr>
        <p:spPr>
          <a:xfrm>
            <a:off x="7269480" y="2468880"/>
            <a:ext cx="4297680" cy="292608"/>
          </a:xfrm>
          <a:prstGeom prst="rect">
            <a:avLst/>
          </a:prstGeom>
          <a:noFill/>
          <a:ln/>
        </p:spPr>
        <p:txBody>
          <a:bodyPr wrap="square" lIns="0" tIns="0" rIns="0" bIns="0" rtlCol="0" anchor="t"/>
          <a:lstStyle/>
          <a:p>
            <a:pPr marL="0" indent="0">
              <a:buNone/>
            </a:pPr>
            <a:r>
              <a:rPr lang="en-US" sz="1600" b="1" dirty="0">
                <a:solidFill>
                  <a:srgbClr val="023B59"/>
                </a:solidFill>
                <a:latin typeface="Cambria" pitchFamily="34" charset="0"/>
                <a:ea typeface="Cambria" pitchFamily="34" charset="-122"/>
                <a:cs typeface="Cambria" pitchFamily="34" charset="-120"/>
              </a:rPr>
              <a:t>Thinking skills</a:t>
            </a:r>
            <a:endParaRPr lang="en-US" sz="1600" dirty="0"/>
          </a:p>
        </p:txBody>
      </p:sp>
      <p:sp>
        <p:nvSpPr>
          <p:cNvPr id="25" name="Text 19"/>
          <p:cNvSpPr txBox="1"/>
          <p:nvPr/>
        </p:nvSpPr>
        <p:spPr>
          <a:xfrm>
            <a:off x="7269480" y="2779776"/>
            <a:ext cx="4343400" cy="5029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Flexible thinking, exploring options, and persistence when stuck.</a:t>
            </a:r>
            <a:endParaRPr lang="en-US" sz="1300" dirty="0"/>
          </a:p>
        </p:txBody>
      </p:sp>
      <p:sp>
        <p:nvSpPr>
          <p:cNvPr id="26" name="Shape 20"/>
          <p:cNvSpPr/>
          <p:nvPr/>
        </p:nvSpPr>
        <p:spPr>
          <a:xfrm>
            <a:off x="6492240" y="3438144"/>
            <a:ext cx="566928" cy="566928"/>
          </a:xfrm>
          <a:prstGeom prst="ellipse">
            <a:avLst/>
          </a:prstGeom>
          <a:solidFill>
            <a:srgbClr val="023B59"/>
          </a:solidFill>
          <a:ln w="12700">
            <a:solidFill>
              <a:srgbClr val="023B59"/>
            </a:solidFill>
            <a:prstDash val="solid"/>
          </a:ln>
        </p:spPr>
        <p:txBody>
          <a:bodyPr/>
          <a:lstStyle/>
          <a:p>
            <a:endParaRPr lang="en-GB"/>
          </a:p>
        </p:txBody>
      </p:sp>
      <p:pic>
        <p:nvPicPr>
          <p:cNvPr id="27" name="Image 3" descr="preencoded.png"/>
          <p:cNvPicPr>
            <a:picLocks noChangeAspect="1"/>
          </p:cNvPicPr>
          <p:nvPr/>
        </p:nvPicPr>
        <p:blipFill>
          <a:blip r:embed="rId6"/>
          <a:stretch>
            <a:fillRect/>
          </a:stretch>
        </p:blipFill>
        <p:spPr>
          <a:xfrm>
            <a:off x="6633972" y="3579876"/>
            <a:ext cx="283464" cy="283464"/>
          </a:xfrm>
          <a:prstGeom prst="rect">
            <a:avLst/>
          </a:prstGeom>
        </p:spPr>
      </p:pic>
      <p:sp>
        <p:nvSpPr>
          <p:cNvPr id="28" name="Text 21"/>
          <p:cNvSpPr txBox="1"/>
          <p:nvPr/>
        </p:nvSpPr>
        <p:spPr>
          <a:xfrm>
            <a:off x="7269480" y="3364992"/>
            <a:ext cx="4297680" cy="292608"/>
          </a:xfrm>
          <a:prstGeom prst="rect">
            <a:avLst/>
          </a:prstGeom>
          <a:noFill/>
          <a:ln/>
        </p:spPr>
        <p:txBody>
          <a:bodyPr wrap="square" lIns="0" tIns="0" rIns="0" bIns="0" rtlCol="0" anchor="t"/>
          <a:lstStyle/>
          <a:p>
            <a:pPr marL="0" indent="0">
              <a:buNone/>
            </a:pPr>
            <a:r>
              <a:rPr lang="en-US" sz="1600" b="1" dirty="0">
                <a:solidFill>
                  <a:srgbClr val="023B59"/>
                </a:solidFill>
                <a:latin typeface="Cambria" pitchFamily="34" charset="0"/>
                <a:ea typeface="Cambria" pitchFamily="34" charset="-122"/>
                <a:cs typeface="Cambria" pitchFamily="34" charset="-120"/>
              </a:rPr>
              <a:t>Motivation</a:t>
            </a:r>
            <a:endParaRPr lang="en-US" sz="1600" dirty="0"/>
          </a:p>
        </p:txBody>
      </p:sp>
      <p:sp>
        <p:nvSpPr>
          <p:cNvPr id="29" name="Text 22"/>
          <p:cNvSpPr txBox="1"/>
          <p:nvPr/>
        </p:nvSpPr>
        <p:spPr>
          <a:xfrm>
            <a:off x="7269480" y="3675888"/>
            <a:ext cx="4343400" cy="5029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Interest and enjoyment in the task itself, not only rewards.</a:t>
            </a:r>
            <a:endParaRPr lang="en-US" sz="1300" dirty="0"/>
          </a:p>
        </p:txBody>
      </p:sp>
      <p:sp>
        <p:nvSpPr>
          <p:cNvPr id="30" name="Shape 23"/>
          <p:cNvSpPr/>
          <p:nvPr/>
        </p:nvSpPr>
        <p:spPr>
          <a:xfrm>
            <a:off x="6492240" y="4334256"/>
            <a:ext cx="566928" cy="566928"/>
          </a:xfrm>
          <a:prstGeom prst="ellipse">
            <a:avLst/>
          </a:prstGeom>
          <a:solidFill>
            <a:srgbClr val="2B98B7"/>
          </a:solidFill>
          <a:ln w="12700">
            <a:solidFill>
              <a:srgbClr val="2B98B7"/>
            </a:solidFill>
            <a:prstDash val="solid"/>
          </a:ln>
        </p:spPr>
        <p:txBody>
          <a:bodyPr/>
          <a:lstStyle/>
          <a:p>
            <a:endParaRPr lang="en-GB"/>
          </a:p>
        </p:txBody>
      </p:sp>
      <p:pic>
        <p:nvPicPr>
          <p:cNvPr id="31" name="Image 4" descr="preencoded.png"/>
          <p:cNvPicPr>
            <a:picLocks noChangeAspect="1"/>
          </p:cNvPicPr>
          <p:nvPr/>
        </p:nvPicPr>
        <p:blipFill>
          <a:blip r:embed="rId7"/>
          <a:stretch>
            <a:fillRect/>
          </a:stretch>
        </p:blipFill>
        <p:spPr>
          <a:xfrm>
            <a:off x="6633972" y="4475988"/>
            <a:ext cx="283464" cy="283464"/>
          </a:xfrm>
          <a:prstGeom prst="rect">
            <a:avLst/>
          </a:prstGeom>
        </p:spPr>
      </p:pic>
      <p:sp>
        <p:nvSpPr>
          <p:cNvPr id="32" name="Text 24"/>
          <p:cNvSpPr txBox="1"/>
          <p:nvPr/>
        </p:nvSpPr>
        <p:spPr>
          <a:xfrm>
            <a:off x="7269480" y="4261104"/>
            <a:ext cx="4297680" cy="292608"/>
          </a:xfrm>
          <a:prstGeom prst="rect">
            <a:avLst/>
          </a:prstGeom>
          <a:noFill/>
          <a:ln/>
        </p:spPr>
        <p:txBody>
          <a:bodyPr wrap="square" lIns="0" tIns="0" rIns="0" bIns="0" rtlCol="0" anchor="t"/>
          <a:lstStyle/>
          <a:p>
            <a:pPr marL="0" indent="0">
              <a:buNone/>
            </a:pPr>
            <a:r>
              <a:rPr lang="en-US" sz="1600" b="1" dirty="0">
                <a:solidFill>
                  <a:srgbClr val="023B59"/>
                </a:solidFill>
                <a:latin typeface="Cambria" pitchFamily="34" charset="0"/>
                <a:ea typeface="Cambria" pitchFamily="34" charset="-122"/>
                <a:cs typeface="Cambria" pitchFamily="34" charset="-120"/>
              </a:rPr>
              <a:t>Environment</a:t>
            </a:r>
            <a:endParaRPr lang="en-US" sz="1600" dirty="0"/>
          </a:p>
        </p:txBody>
      </p:sp>
      <p:sp>
        <p:nvSpPr>
          <p:cNvPr id="33" name="Text 25"/>
          <p:cNvSpPr txBox="1"/>
          <p:nvPr/>
        </p:nvSpPr>
        <p:spPr>
          <a:xfrm>
            <a:off x="7269480" y="4572000"/>
            <a:ext cx="4343400" cy="5029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Colleagues, time and freedom to try things and to fail safely.</a:t>
            </a:r>
            <a:endParaRPr lang="en-US" sz="1300" dirty="0"/>
          </a:p>
        </p:txBody>
      </p:sp>
      <p:sp>
        <p:nvSpPr>
          <p:cNvPr id="34" name="Shape 26"/>
          <p:cNvSpPr/>
          <p:nvPr/>
        </p:nvSpPr>
        <p:spPr>
          <a:xfrm>
            <a:off x="6492240" y="5166360"/>
            <a:ext cx="5148072" cy="777240"/>
          </a:xfrm>
          <a:prstGeom prst="roundRect">
            <a:avLst>
              <a:gd name="adj" fmla="val 9412"/>
            </a:avLst>
          </a:prstGeom>
          <a:solidFill>
            <a:srgbClr val="FDF3D6"/>
          </a:solidFill>
          <a:ln w="19050">
            <a:solidFill>
              <a:srgbClr val="F2B632"/>
            </a:solidFill>
            <a:prstDash val="solid"/>
          </a:ln>
        </p:spPr>
        <p:txBody>
          <a:bodyPr/>
          <a:lstStyle/>
          <a:p>
            <a:endParaRPr lang="en-GB"/>
          </a:p>
        </p:txBody>
      </p:sp>
      <p:sp>
        <p:nvSpPr>
          <p:cNvPr id="35" name="Text 27"/>
          <p:cNvSpPr txBox="1"/>
          <p:nvPr/>
        </p:nvSpPr>
        <p:spPr>
          <a:xfrm>
            <a:off x="6675120" y="5212080"/>
            <a:ext cx="4800600" cy="685800"/>
          </a:xfrm>
          <a:prstGeom prst="rect">
            <a:avLst/>
          </a:prstGeom>
          <a:noFill/>
          <a:ln/>
        </p:spPr>
        <p:txBody>
          <a:bodyPr wrap="square" lIns="0" tIns="0" rIns="0" bIns="0" rtlCol="0" anchor="ctr"/>
          <a:lstStyle/>
          <a:p>
            <a:pPr marL="0" indent="0">
              <a:buNone/>
            </a:pPr>
            <a:r>
              <a:rPr lang="en-US" sz="1300" b="1" dirty="0">
                <a:solidFill>
                  <a:srgbClr val="1B2B3A"/>
                </a:solidFill>
                <a:latin typeface="Calibri" pitchFamily="34" charset="0"/>
                <a:ea typeface="Calibri" pitchFamily="34" charset="-122"/>
                <a:cs typeface="Calibri" pitchFamily="34" charset="-120"/>
              </a:rPr>
              <a:t>So what? Creativity is built, not born. Skills and motivation can be developed, and environments can be designed.</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The creative process: four stages, five steps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Wallas (1926), four-stage model; Clear (2020), five steps (mapping by the author).</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Text 4"/>
          <p:cNvSpPr txBox="1"/>
          <p:nvPr/>
        </p:nvSpPr>
        <p:spPr>
          <a:xfrm>
            <a:off x="548640" y="1481328"/>
            <a:ext cx="2743200" cy="228600"/>
          </a:xfrm>
          <a:prstGeom prst="rect">
            <a:avLst/>
          </a:prstGeom>
          <a:noFill/>
          <a:ln/>
        </p:spPr>
        <p:txBody>
          <a:bodyPr wrap="square" lIns="0" tIns="0" rIns="0" bIns="0" rtlCol="0" anchor="t"/>
          <a:lstStyle/>
          <a:p>
            <a:pPr marL="0" indent="0">
              <a:buNone/>
            </a:pPr>
            <a:r>
              <a:rPr lang="en-US" sz="1100" b="1" kern="0" spc="200" dirty="0">
                <a:solidFill>
                  <a:srgbClr val="5B6B7A"/>
                </a:solidFill>
                <a:latin typeface="Calibri" pitchFamily="34" charset="0"/>
                <a:ea typeface="Calibri" pitchFamily="34" charset="-122"/>
                <a:cs typeface="Calibri" pitchFamily="34" charset="-120"/>
              </a:rPr>
              <a:t>WALLAS (1926)</a:t>
            </a:r>
            <a:endParaRPr lang="en-US" sz="1100" dirty="0"/>
          </a:p>
        </p:txBody>
      </p:sp>
      <p:sp>
        <p:nvSpPr>
          <p:cNvPr id="9" name="Shape 5"/>
          <p:cNvSpPr/>
          <p:nvPr/>
        </p:nvSpPr>
        <p:spPr>
          <a:xfrm>
            <a:off x="548640" y="1783080"/>
            <a:ext cx="26060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0" name="Shape 6"/>
          <p:cNvSpPr/>
          <p:nvPr/>
        </p:nvSpPr>
        <p:spPr>
          <a:xfrm>
            <a:off x="731520" y="1920240"/>
            <a:ext cx="548640" cy="548640"/>
          </a:xfrm>
          <a:prstGeom prst="ellipse">
            <a:avLst/>
          </a:prstGeom>
          <a:solidFill>
            <a:srgbClr val="0E8FB0"/>
          </a:solidFill>
          <a:ln w="12700">
            <a:solidFill>
              <a:srgbClr val="0E8FB0"/>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868680" y="2057400"/>
            <a:ext cx="274320" cy="274320"/>
          </a:xfrm>
          <a:prstGeom prst="rect">
            <a:avLst/>
          </a:prstGeom>
        </p:spPr>
      </p:pic>
      <p:sp>
        <p:nvSpPr>
          <p:cNvPr id="12" name="Text 7"/>
          <p:cNvSpPr txBox="1"/>
          <p:nvPr/>
        </p:nvSpPr>
        <p:spPr>
          <a:xfrm>
            <a:off x="1417320" y="1920240"/>
            <a:ext cx="1645920" cy="548640"/>
          </a:xfrm>
          <a:prstGeom prst="rect">
            <a:avLst/>
          </a:prstGeom>
          <a:noFill/>
          <a:ln/>
        </p:spPr>
        <p:txBody>
          <a:bodyPr wrap="square" lIns="0" tIns="0" rIns="0" bIns="0" rtlCol="0" anchor="ctr"/>
          <a:lstStyle/>
          <a:p>
            <a:pPr marL="0" indent="0">
              <a:buNone/>
            </a:pPr>
            <a:r>
              <a:rPr lang="en-US" sz="1650" b="1" dirty="0">
                <a:solidFill>
                  <a:srgbClr val="023B59"/>
                </a:solidFill>
                <a:latin typeface="Cambria" pitchFamily="34" charset="0"/>
                <a:ea typeface="Cambria" pitchFamily="34" charset="-122"/>
                <a:cs typeface="Cambria" pitchFamily="34" charset="-120"/>
              </a:rPr>
              <a:t>1  Preparation</a:t>
            </a:r>
            <a:endParaRPr lang="en-US" sz="1650" dirty="0"/>
          </a:p>
        </p:txBody>
      </p:sp>
      <p:sp>
        <p:nvSpPr>
          <p:cNvPr id="13" name="Text 8"/>
          <p:cNvSpPr txBox="1"/>
          <p:nvPr/>
        </p:nvSpPr>
        <p:spPr>
          <a:xfrm>
            <a:off x="731520" y="2606040"/>
            <a:ext cx="2286000" cy="8686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Immerse yourself in the problem and gather material.</a:t>
            </a:r>
            <a:endParaRPr lang="en-US" sz="1300" dirty="0"/>
          </a:p>
        </p:txBody>
      </p:sp>
      <p:pic>
        <p:nvPicPr>
          <p:cNvPr id="14" name="Image 2" descr="preencoded.png"/>
          <p:cNvPicPr>
            <a:picLocks noChangeAspect="1"/>
          </p:cNvPicPr>
          <p:nvPr/>
        </p:nvPicPr>
        <p:blipFill>
          <a:blip r:embed="rId5"/>
          <a:stretch>
            <a:fillRect/>
          </a:stretch>
        </p:blipFill>
        <p:spPr>
          <a:xfrm>
            <a:off x="3182112" y="2514600"/>
            <a:ext cx="164592" cy="164592"/>
          </a:xfrm>
          <a:prstGeom prst="rect">
            <a:avLst/>
          </a:prstGeom>
        </p:spPr>
      </p:pic>
      <p:sp>
        <p:nvSpPr>
          <p:cNvPr id="15" name="Shape 9"/>
          <p:cNvSpPr/>
          <p:nvPr/>
        </p:nvSpPr>
        <p:spPr>
          <a:xfrm>
            <a:off x="3374136" y="1783080"/>
            <a:ext cx="26060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6" name="Shape 10"/>
          <p:cNvSpPr/>
          <p:nvPr/>
        </p:nvSpPr>
        <p:spPr>
          <a:xfrm>
            <a:off x="3557016" y="1920240"/>
            <a:ext cx="548640" cy="548640"/>
          </a:xfrm>
          <a:prstGeom prst="ellipse">
            <a:avLst/>
          </a:prstGeom>
          <a:solidFill>
            <a:srgbClr val="2B98B7"/>
          </a:solidFill>
          <a:ln w="12700">
            <a:solidFill>
              <a:srgbClr val="2B98B7"/>
            </a:solidFill>
            <a:prstDash val="solid"/>
          </a:ln>
        </p:spPr>
        <p:txBody>
          <a:bodyPr/>
          <a:lstStyle/>
          <a:p>
            <a:endParaRPr lang="en-GB"/>
          </a:p>
        </p:txBody>
      </p:sp>
      <p:pic>
        <p:nvPicPr>
          <p:cNvPr id="17" name="Image 3" descr="preencoded.png"/>
          <p:cNvPicPr>
            <a:picLocks noChangeAspect="1"/>
          </p:cNvPicPr>
          <p:nvPr/>
        </p:nvPicPr>
        <p:blipFill>
          <a:blip r:embed="rId6"/>
          <a:stretch>
            <a:fillRect/>
          </a:stretch>
        </p:blipFill>
        <p:spPr>
          <a:xfrm>
            <a:off x="3694176" y="2057400"/>
            <a:ext cx="274320" cy="274320"/>
          </a:xfrm>
          <a:prstGeom prst="rect">
            <a:avLst/>
          </a:prstGeom>
        </p:spPr>
      </p:pic>
      <p:sp>
        <p:nvSpPr>
          <p:cNvPr id="18" name="Text 11"/>
          <p:cNvSpPr txBox="1"/>
          <p:nvPr/>
        </p:nvSpPr>
        <p:spPr>
          <a:xfrm>
            <a:off x="4242816" y="1920240"/>
            <a:ext cx="1645920" cy="548640"/>
          </a:xfrm>
          <a:prstGeom prst="rect">
            <a:avLst/>
          </a:prstGeom>
          <a:noFill/>
          <a:ln/>
        </p:spPr>
        <p:txBody>
          <a:bodyPr wrap="square" lIns="0" tIns="0" rIns="0" bIns="0" rtlCol="0" anchor="ctr"/>
          <a:lstStyle/>
          <a:p>
            <a:pPr marL="0" indent="0">
              <a:buNone/>
            </a:pPr>
            <a:r>
              <a:rPr lang="en-US" sz="1650" b="1" dirty="0">
                <a:solidFill>
                  <a:srgbClr val="023B59"/>
                </a:solidFill>
                <a:latin typeface="Cambria" pitchFamily="34" charset="0"/>
                <a:ea typeface="Cambria" pitchFamily="34" charset="-122"/>
                <a:cs typeface="Cambria" pitchFamily="34" charset="-120"/>
              </a:rPr>
              <a:t>2  Incubation</a:t>
            </a:r>
            <a:endParaRPr lang="en-US" sz="1650" dirty="0"/>
          </a:p>
        </p:txBody>
      </p:sp>
      <p:sp>
        <p:nvSpPr>
          <p:cNvPr id="19" name="Text 12"/>
          <p:cNvSpPr txBox="1"/>
          <p:nvPr/>
        </p:nvSpPr>
        <p:spPr>
          <a:xfrm>
            <a:off x="3557016" y="2606040"/>
            <a:ext cx="2286000" cy="8686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Step back. Let the mind work in the background.</a:t>
            </a:r>
            <a:endParaRPr lang="en-US" sz="1300" dirty="0"/>
          </a:p>
        </p:txBody>
      </p:sp>
      <p:pic>
        <p:nvPicPr>
          <p:cNvPr id="20" name="Image 4" descr="preencoded.png"/>
          <p:cNvPicPr>
            <a:picLocks noChangeAspect="1"/>
          </p:cNvPicPr>
          <p:nvPr/>
        </p:nvPicPr>
        <p:blipFill>
          <a:blip r:embed="rId5"/>
          <a:stretch>
            <a:fillRect/>
          </a:stretch>
        </p:blipFill>
        <p:spPr>
          <a:xfrm>
            <a:off x="6007608" y="2514600"/>
            <a:ext cx="164592" cy="164592"/>
          </a:xfrm>
          <a:prstGeom prst="rect">
            <a:avLst/>
          </a:prstGeom>
        </p:spPr>
      </p:pic>
      <p:sp>
        <p:nvSpPr>
          <p:cNvPr id="21" name="Shape 13"/>
          <p:cNvSpPr/>
          <p:nvPr/>
        </p:nvSpPr>
        <p:spPr>
          <a:xfrm>
            <a:off x="6199632" y="1783080"/>
            <a:ext cx="26060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2" name="Shape 14"/>
          <p:cNvSpPr/>
          <p:nvPr/>
        </p:nvSpPr>
        <p:spPr>
          <a:xfrm>
            <a:off x="6382512" y="1920240"/>
            <a:ext cx="548640" cy="548640"/>
          </a:xfrm>
          <a:prstGeom prst="ellipse">
            <a:avLst/>
          </a:prstGeom>
          <a:solidFill>
            <a:srgbClr val="F2B632"/>
          </a:solidFill>
          <a:ln w="12700">
            <a:solidFill>
              <a:srgbClr val="F2B632"/>
            </a:solidFill>
            <a:prstDash val="solid"/>
          </a:ln>
        </p:spPr>
        <p:txBody>
          <a:bodyPr/>
          <a:lstStyle/>
          <a:p>
            <a:endParaRPr lang="en-GB"/>
          </a:p>
        </p:txBody>
      </p:sp>
      <p:pic>
        <p:nvPicPr>
          <p:cNvPr id="23" name="Image 5" descr="preencoded.png"/>
          <p:cNvPicPr>
            <a:picLocks noChangeAspect="1"/>
          </p:cNvPicPr>
          <p:nvPr/>
        </p:nvPicPr>
        <p:blipFill>
          <a:blip r:embed="rId7"/>
          <a:stretch>
            <a:fillRect/>
          </a:stretch>
        </p:blipFill>
        <p:spPr>
          <a:xfrm>
            <a:off x="6519672" y="2057400"/>
            <a:ext cx="274320" cy="274320"/>
          </a:xfrm>
          <a:prstGeom prst="rect">
            <a:avLst/>
          </a:prstGeom>
        </p:spPr>
      </p:pic>
      <p:sp>
        <p:nvSpPr>
          <p:cNvPr id="24" name="Text 15"/>
          <p:cNvSpPr txBox="1"/>
          <p:nvPr/>
        </p:nvSpPr>
        <p:spPr>
          <a:xfrm>
            <a:off x="7068312" y="1920240"/>
            <a:ext cx="1645920" cy="548640"/>
          </a:xfrm>
          <a:prstGeom prst="rect">
            <a:avLst/>
          </a:prstGeom>
          <a:noFill/>
          <a:ln/>
        </p:spPr>
        <p:txBody>
          <a:bodyPr wrap="square" lIns="0" tIns="0" rIns="0" bIns="0" rtlCol="0" anchor="ctr"/>
          <a:lstStyle/>
          <a:p>
            <a:pPr marL="0" indent="0">
              <a:buNone/>
            </a:pPr>
            <a:r>
              <a:rPr lang="en-US" sz="1650" b="1" dirty="0">
                <a:solidFill>
                  <a:srgbClr val="023B59"/>
                </a:solidFill>
                <a:latin typeface="Cambria" pitchFamily="34" charset="0"/>
                <a:ea typeface="Cambria" pitchFamily="34" charset="-122"/>
                <a:cs typeface="Cambria" pitchFamily="34" charset="-120"/>
              </a:rPr>
              <a:t>3  Illumination</a:t>
            </a:r>
            <a:endParaRPr lang="en-US" sz="1650" dirty="0"/>
          </a:p>
        </p:txBody>
      </p:sp>
      <p:sp>
        <p:nvSpPr>
          <p:cNvPr id="25" name="Text 16"/>
          <p:cNvSpPr txBox="1"/>
          <p:nvPr/>
        </p:nvSpPr>
        <p:spPr>
          <a:xfrm>
            <a:off x="6382512" y="2606040"/>
            <a:ext cx="2286000" cy="8686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The idea arrives, often when you are not forcing it.</a:t>
            </a:r>
            <a:endParaRPr lang="en-US" sz="1300" dirty="0"/>
          </a:p>
        </p:txBody>
      </p:sp>
      <p:pic>
        <p:nvPicPr>
          <p:cNvPr id="26" name="Image 6" descr="preencoded.png"/>
          <p:cNvPicPr>
            <a:picLocks noChangeAspect="1"/>
          </p:cNvPicPr>
          <p:nvPr/>
        </p:nvPicPr>
        <p:blipFill>
          <a:blip r:embed="rId5"/>
          <a:stretch>
            <a:fillRect/>
          </a:stretch>
        </p:blipFill>
        <p:spPr>
          <a:xfrm>
            <a:off x="8833104" y="2514600"/>
            <a:ext cx="164592" cy="164592"/>
          </a:xfrm>
          <a:prstGeom prst="rect">
            <a:avLst/>
          </a:prstGeom>
        </p:spPr>
      </p:pic>
      <p:sp>
        <p:nvSpPr>
          <p:cNvPr id="27" name="Shape 17"/>
          <p:cNvSpPr/>
          <p:nvPr/>
        </p:nvSpPr>
        <p:spPr>
          <a:xfrm>
            <a:off x="9025128" y="1783080"/>
            <a:ext cx="26060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8" name="Shape 18"/>
          <p:cNvSpPr/>
          <p:nvPr/>
        </p:nvSpPr>
        <p:spPr>
          <a:xfrm>
            <a:off x="9208008" y="1920240"/>
            <a:ext cx="548640" cy="548640"/>
          </a:xfrm>
          <a:prstGeom prst="ellipse">
            <a:avLst/>
          </a:prstGeom>
          <a:solidFill>
            <a:srgbClr val="023B59"/>
          </a:solidFill>
          <a:ln w="12700">
            <a:solidFill>
              <a:srgbClr val="023B59"/>
            </a:solidFill>
            <a:prstDash val="solid"/>
          </a:ln>
        </p:spPr>
        <p:txBody>
          <a:bodyPr/>
          <a:lstStyle/>
          <a:p>
            <a:endParaRPr lang="en-GB"/>
          </a:p>
        </p:txBody>
      </p:sp>
      <p:pic>
        <p:nvPicPr>
          <p:cNvPr id="29" name="Image 7" descr="preencoded.png"/>
          <p:cNvPicPr>
            <a:picLocks noChangeAspect="1"/>
          </p:cNvPicPr>
          <p:nvPr/>
        </p:nvPicPr>
        <p:blipFill>
          <a:blip r:embed="rId8"/>
          <a:stretch>
            <a:fillRect/>
          </a:stretch>
        </p:blipFill>
        <p:spPr>
          <a:xfrm>
            <a:off x="9345168" y="2057400"/>
            <a:ext cx="274320" cy="274320"/>
          </a:xfrm>
          <a:prstGeom prst="rect">
            <a:avLst/>
          </a:prstGeom>
        </p:spPr>
      </p:pic>
      <p:sp>
        <p:nvSpPr>
          <p:cNvPr id="30" name="Text 19"/>
          <p:cNvSpPr txBox="1"/>
          <p:nvPr/>
        </p:nvSpPr>
        <p:spPr>
          <a:xfrm>
            <a:off x="9893808" y="1920240"/>
            <a:ext cx="1645920" cy="548640"/>
          </a:xfrm>
          <a:prstGeom prst="rect">
            <a:avLst/>
          </a:prstGeom>
          <a:noFill/>
          <a:ln/>
        </p:spPr>
        <p:txBody>
          <a:bodyPr wrap="square" lIns="0" tIns="0" rIns="0" bIns="0" rtlCol="0" anchor="ctr"/>
          <a:lstStyle/>
          <a:p>
            <a:pPr marL="0" indent="0">
              <a:buNone/>
            </a:pPr>
            <a:r>
              <a:rPr lang="en-US" sz="1650" b="1" dirty="0">
                <a:solidFill>
                  <a:srgbClr val="023B59"/>
                </a:solidFill>
                <a:latin typeface="Cambria" pitchFamily="34" charset="0"/>
                <a:ea typeface="Cambria" pitchFamily="34" charset="-122"/>
                <a:cs typeface="Cambria" pitchFamily="34" charset="-120"/>
              </a:rPr>
              <a:t>4  Verification</a:t>
            </a:r>
            <a:endParaRPr lang="en-US" sz="1650" dirty="0"/>
          </a:p>
        </p:txBody>
      </p:sp>
      <p:sp>
        <p:nvSpPr>
          <p:cNvPr id="31" name="Text 20"/>
          <p:cNvSpPr txBox="1"/>
          <p:nvPr/>
        </p:nvSpPr>
        <p:spPr>
          <a:xfrm>
            <a:off x="9208008" y="2606040"/>
            <a:ext cx="2286000" cy="8686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Test, shape and refine the idea with feedback.</a:t>
            </a:r>
            <a:endParaRPr lang="en-US" sz="1300" dirty="0"/>
          </a:p>
        </p:txBody>
      </p:sp>
      <p:sp>
        <p:nvSpPr>
          <p:cNvPr id="32" name="Text 21"/>
          <p:cNvSpPr txBox="1"/>
          <p:nvPr/>
        </p:nvSpPr>
        <p:spPr>
          <a:xfrm>
            <a:off x="548640" y="3749040"/>
            <a:ext cx="2743200" cy="228600"/>
          </a:xfrm>
          <a:prstGeom prst="rect">
            <a:avLst/>
          </a:prstGeom>
          <a:noFill/>
          <a:ln/>
        </p:spPr>
        <p:txBody>
          <a:bodyPr wrap="square" lIns="0" tIns="0" rIns="0" bIns="0" rtlCol="0" anchor="t"/>
          <a:lstStyle/>
          <a:p>
            <a:pPr marL="0" indent="0">
              <a:buNone/>
            </a:pPr>
            <a:r>
              <a:rPr lang="en-US" sz="1100" b="1" kern="0" spc="200" dirty="0">
                <a:solidFill>
                  <a:srgbClr val="5B6B7A"/>
                </a:solidFill>
                <a:latin typeface="Calibri" pitchFamily="34" charset="0"/>
                <a:ea typeface="Calibri" pitchFamily="34" charset="-122"/>
                <a:cs typeface="Calibri" pitchFamily="34" charset="-120"/>
              </a:rPr>
              <a:t>CLEAR (2020)</a:t>
            </a:r>
            <a:endParaRPr lang="en-US" sz="1100" dirty="0"/>
          </a:p>
        </p:txBody>
      </p:sp>
      <p:sp>
        <p:nvSpPr>
          <p:cNvPr id="33" name="Shape 22"/>
          <p:cNvSpPr/>
          <p:nvPr/>
        </p:nvSpPr>
        <p:spPr>
          <a:xfrm>
            <a:off x="548640" y="4041648"/>
            <a:ext cx="2377440" cy="1051560"/>
          </a:xfrm>
          <a:prstGeom prst="chevron">
            <a:avLst/>
          </a:prstGeom>
          <a:solidFill>
            <a:srgbClr val="0E8FB0"/>
          </a:solidFill>
          <a:ln w="19050">
            <a:solidFill>
              <a:srgbClr val="FFFFFF"/>
            </a:solidFill>
            <a:prstDash val="solid"/>
          </a:ln>
        </p:spPr>
        <p:txBody>
          <a:bodyPr/>
          <a:lstStyle/>
          <a:p>
            <a:endParaRPr lang="en-GB"/>
          </a:p>
        </p:txBody>
      </p:sp>
      <p:sp>
        <p:nvSpPr>
          <p:cNvPr id="34" name="Text 23"/>
          <p:cNvSpPr txBox="1"/>
          <p:nvPr/>
        </p:nvSpPr>
        <p:spPr>
          <a:xfrm>
            <a:off x="1143000" y="4114800"/>
            <a:ext cx="1280160" cy="9144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1. Gather new materials</a:t>
            </a:r>
            <a:endParaRPr lang="en-US" sz="1150" dirty="0"/>
          </a:p>
        </p:txBody>
      </p:sp>
      <p:sp>
        <p:nvSpPr>
          <p:cNvPr id="35" name="Shape 24"/>
          <p:cNvSpPr/>
          <p:nvPr/>
        </p:nvSpPr>
        <p:spPr>
          <a:xfrm>
            <a:off x="2724912" y="4041648"/>
            <a:ext cx="2377440" cy="1051560"/>
          </a:xfrm>
          <a:prstGeom prst="chevron">
            <a:avLst/>
          </a:prstGeom>
          <a:solidFill>
            <a:srgbClr val="0E8FB0"/>
          </a:solidFill>
          <a:ln w="19050">
            <a:solidFill>
              <a:srgbClr val="FFFFFF"/>
            </a:solidFill>
            <a:prstDash val="solid"/>
          </a:ln>
        </p:spPr>
        <p:txBody>
          <a:bodyPr/>
          <a:lstStyle/>
          <a:p>
            <a:endParaRPr lang="en-GB"/>
          </a:p>
        </p:txBody>
      </p:sp>
      <p:sp>
        <p:nvSpPr>
          <p:cNvPr id="36" name="Text 25"/>
          <p:cNvSpPr txBox="1"/>
          <p:nvPr/>
        </p:nvSpPr>
        <p:spPr>
          <a:xfrm>
            <a:off x="3319272" y="4114800"/>
            <a:ext cx="1280160" cy="9144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2. Work the materials over in your mind</a:t>
            </a:r>
            <a:endParaRPr lang="en-US" sz="1150" dirty="0"/>
          </a:p>
        </p:txBody>
      </p:sp>
      <p:sp>
        <p:nvSpPr>
          <p:cNvPr id="37" name="Shape 26"/>
          <p:cNvSpPr/>
          <p:nvPr/>
        </p:nvSpPr>
        <p:spPr>
          <a:xfrm>
            <a:off x="4901184" y="4041648"/>
            <a:ext cx="2377440" cy="1051560"/>
          </a:xfrm>
          <a:prstGeom prst="chevron">
            <a:avLst/>
          </a:prstGeom>
          <a:solidFill>
            <a:srgbClr val="2B98B7"/>
          </a:solidFill>
          <a:ln w="19050">
            <a:solidFill>
              <a:srgbClr val="FFFFFF"/>
            </a:solidFill>
            <a:prstDash val="solid"/>
          </a:ln>
        </p:spPr>
        <p:txBody>
          <a:bodyPr/>
          <a:lstStyle/>
          <a:p>
            <a:endParaRPr lang="en-GB"/>
          </a:p>
        </p:txBody>
      </p:sp>
      <p:sp>
        <p:nvSpPr>
          <p:cNvPr id="38" name="Text 27"/>
          <p:cNvSpPr txBox="1"/>
          <p:nvPr/>
        </p:nvSpPr>
        <p:spPr>
          <a:xfrm>
            <a:off x="5495544" y="4114800"/>
            <a:ext cx="1280160" cy="9144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3. Step away from the problem</a:t>
            </a:r>
            <a:endParaRPr lang="en-US" sz="1150" dirty="0"/>
          </a:p>
        </p:txBody>
      </p:sp>
      <p:sp>
        <p:nvSpPr>
          <p:cNvPr id="39" name="Shape 28"/>
          <p:cNvSpPr/>
          <p:nvPr/>
        </p:nvSpPr>
        <p:spPr>
          <a:xfrm>
            <a:off x="7077456" y="4041648"/>
            <a:ext cx="2377440" cy="1051560"/>
          </a:xfrm>
          <a:prstGeom prst="chevron">
            <a:avLst/>
          </a:prstGeom>
          <a:solidFill>
            <a:srgbClr val="F2B632"/>
          </a:solidFill>
          <a:ln w="19050">
            <a:solidFill>
              <a:srgbClr val="FFFFFF"/>
            </a:solidFill>
            <a:prstDash val="solid"/>
          </a:ln>
        </p:spPr>
        <p:txBody>
          <a:bodyPr/>
          <a:lstStyle/>
          <a:p>
            <a:endParaRPr lang="en-GB"/>
          </a:p>
        </p:txBody>
      </p:sp>
      <p:sp>
        <p:nvSpPr>
          <p:cNvPr id="40" name="Text 29"/>
          <p:cNvSpPr txBox="1"/>
          <p:nvPr/>
        </p:nvSpPr>
        <p:spPr>
          <a:xfrm>
            <a:off x="7671816" y="4114800"/>
            <a:ext cx="1280160" cy="914400"/>
          </a:xfrm>
          <a:prstGeom prst="rect">
            <a:avLst/>
          </a:prstGeom>
          <a:noFill/>
          <a:ln/>
        </p:spPr>
        <p:txBody>
          <a:bodyPr wrap="square" lIns="0" tIns="0" rIns="0" bIns="0" rtlCol="0" anchor="ctr"/>
          <a:lstStyle/>
          <a:p>
            <a:pPr marL="0" indent="0" algn="ctr">
              <a:buNone/>
            </a:pPr>
            <a:r>
              <a:rPr lang="en-US" sz="1150" b="1" dirty="0">
                <a:solidFill>
                  <a:srgbClr val="1B2B3A"/>
                </a:solidFill>
                <a:latin typeface="Calibri" pitchFamily="34" charset="0"/>
                <a:ea typeface="Calibri" pitchFamily="34" charset="-122"/>
                <a:cs typeface="Calibri" pitchFamily="34" charset="-120"/>
              </a:rPr>
              <a:t>4. Let the idea return to you</a:t>
            </a:r>
            <a:endParaRPr lang="en-US" sz="1150" dirty="0"/>
          </a:p>
        </p:txBody>
      </p:sp>
      <p:sp>
        <p:nvSpPr>
          <p:cNvPr id="41" name="Shape 30"/>
          <p:cNvSpPr/>
          <p:nvPr/>
        </p:nvSpPr>
        <p:spPr>
          <a:xfrm>
            <a:off x="9253728" y="4041648"/>
            <a:ext cx="2377440" cy="1051560"/>
          </a:xfrm>
          <a:prstGeom prst="chevron">
            <a:avLst/>
          </a:prstGeom>
          <a:solidFill>
            <a:srgbClr val="023B59"/>
          </a:solidFill>
          <a:ln w="19050">
            <a:solidFill>
              <a:srgbClr val="FFFFFF"/>
            </a:solidFill>
            <a:prstDash val="solid"/>
          </a:ln>
        </p:spPr>
        <p:txBody>
          <a:bodyPr/>
          <a:lstStyle/>
          <a:p>
            <a:endParaRPr lang="en-GB"/>
          </a:p>
        </p:txBody>
      </p:sp>
      <p:sp>
        <p:nvSpPr>
          <p:cNvPr id="42" name="Text 31"/>
          <p:cNvSpPr txBox="1"/>
          <p:nvPr/>
        </p:nvSpPr>
        <p:spPr>
          <a:xfrm>
            <a:off x="9848088" y="4114800"/>
            <a:ext cx="1280160" cy="9144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5. Shape and develop it with feedback</a:t>
            </a:r>
            <a:endParaRPr lang="en-US" sz="1150" dirty="0"/>
          </a:p>
        </p:txBody>
      </p:sp>
      <p:sp>
        <p:nvSpPr>
          <p:cNvPr id="43" name="Shape 32"/>
          <p:cNvSpPr/>
          <p:nvPr/>
        </p:nvSpPr>
        <p:spPr>
          <a:xfrm>
            <a:off x="548640" y="5303520"/>
            <a:ext cx="11091672" cy="640080"/>
          </a:xfrm>
          <a:prstGeom prst="roundRect">
            <a:avLst>
              <a:gd name="adj" fmla="val 11429"/>
            </a:avLst>
          </a:prstGeom>
          <a:solidFill>
            <a:srgbClr val="EEF5F9"/>
          </a:solidFill>
          <a:ln w="9525">
            <a:solidFill>
              <a:srgbClr val="D2E1E9"/>
            </a:solidFill>
            <a:prstDash val="solid"/>
          </a:ln>
        </p:spPr>
        <p:txBody>
          <a:bodyPr/>
          <a:lstStyle/>
          <a:p>
            <a:endParaRPr lang="en-GB"/>
          </a:p>
        </p:txBody>
      </p:sp>
      <p:sp>
        <p:nvSpPr>
          <p:cNvPr id="44" name="Text 33"/>
          <p:cNvSpPr txBox="1"/>
          <p:nvPr/>
        </p:nvSpPr>
        <p:spPr>
          <a:xfrm>
            <a:off x="777240" y="5321808"/>
            <a:ext cx="106070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Discuss: Is there such a thing as "naturally creative"? How creative are you, and what type of creative are you?</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Diverge, then converge: the Double Diamond</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Redrawn after Design Council (2005); divergent and convergent thinking after Guilford (1950).</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Text 4"/>
          <p:cNvSpPr txBox="1"/>
          <p:nvPr/>
        </p:nvSpPr>
        <p:spPr>
          <a:xfrm>
            <a:off x="548640" y="1481328"/>
            <a:ext cx="4937760" cy="274320"/>
          </a:xfrm>
          <a:prstGeom prst="rect">
            <a:avLst/>
          </a:prstGeom>
          <a:noFill/>
          <a:ln/>
        </p:spPr>
        <p:txBody>
          <a:bodyPr wrap="square" lIns="0" tIns="0" rIns="0" bIns="0" rtlCol="0" anchor="t"/>
          <a:lstStyle/>
          <a:p>
            <a:pPr marL="0" indent="0" algn="ctr">
              <a:buNone/>
            </a:pPr>
            <a:r>
              <a:rPr lang="en-US" sz="1200" b="1" kern="0" spc="300" dirty="0">
                <a:solidFill>
                  <a:srgbClr val="0E8FB0"/>
                </a:solidFill>
                <a:latin typeface="Calibri" pitchFamily="34" charset="0"/>
                <a:ea typeface="Calibri" pitchFamily="34" charset="-122"/>
                <a:cs typeface="Calibri" pitchFamily="34" charset="-120"/>
              </a:rPr>
              <a:t>THE PROBLEM</a:t>
            </a:r>
            <a:endParaRPr lang="en-US" sz="1200" dirty="0"/>
          </a:p>
        </p:txBody>
      </p:sp>
      <p:sp>
        <p:nvSpPr>
          <p:cNvPr id="9" name="Text 5"/>
          <p:cNvSpPr txBox="1"/>
          <p:nvPr/>
        </p:nvSpPr>
        <p:spPr>
          <a:xfrm>
            <a:off x="6126480" y="1481328"/>
            <a:ext cx="5394960" cy="274320"/>
          </a:xfrm>
          <a:prstGeom prst="rect">
            <a:avLst/>
          </a:prstGeom>
          <a:noFill/>
          <a:ln/>
        </p:spPr>
        <p:txBody>
          <a:bodyPr wrap="square" lIns="0" tIns="0" rIns="0" bIns="0" rtlCol="0" anchor="t"/>
          <a:lstStyle/>
          <a:p>
            <a:pPr marL="0" indent="0" algn="ctr">
              <a:buNone/>
            </a:pPr>
            <a:r>
              <a:rPr lang="en-US" sz="1200" b="1" kern="0" spc="300" dirty="0">
                <a:solidFill>
                  <a:srgbClr val="023B59"/>
                </a:solidFill>
                <a:latin typeface="Calibri" pitchFamily="34" charset="0"/>
                <a:ea typeface="Calibri" pitchFamily="34" charset="-122"/>
                <a:cs typeface="Calibri" pitchFamily="34" charset="-120"/>
              </a:rPr>
              <a:t>THE SOLUTION</a:t>
            </a:r>
            <a:endParaRPr lang="en-US" sz="1200" dirty="0"/>
          </a:p>
        </p:txBody>
      </p:sp>
      <p:sp>
        <p:nvSpPr>
          <p:cNvPr id="10" name="Shape 6"/>
          <p:cNvSpPr/>
          <p:nvPr/>
        </p:nvSpPr>
        <p:spPr>
          <a:xfrm>
            <a:off x="548640" y="1783080"/>
            <a:ext cx="5120640" cy="2286000"/>
          </a:xfrm>
          <a:prstGeom prst="diamond">
            <a:avLst/>
          </a:prstGeom>
          <a:solidFill>
            <a:srgbClr val="DDF1F7"/>
          </a:solidFill>
          <a:ln w="25400">
            <a:solidFill>
              <a:srgbClr val="0E8FB0"/>
            </a:solidFill>
            <a:prstDash val="solid"/>
          </a:ln>
        </p:spPr>
        <p:txBody>
          <a:bodyPr/>
          <a:lstStyle/>
          <a:p>
            <a:endParaRPr lang="en-GB"/>
          </a:p>
        </p:txBody>
      </p:sp>
      <p:sp>
        <p:nvSpPr>
          <p:cNvPr id="11" name="Shape 7"/>
          <p:cNvSpPr/>
          <p:nvPr/>
        </p:nvSpPr>
        <p:spPr>
          <a:xfrm>
            <a:off x="6035040" y="1783080"/>
            <a:ext cx="5605272" cy="2286000"/>
          </a:xfrm>
          <a:prstGeom prst="diamond">
            <a:avLst/>
          </a:prstGeom>
          <a:solidFill>
            <a:srgbClr val="DCE6EE"/>
          </a:solidFill>
          <a:ln w="25400">
            <a:solidFill>
              <a:srgbClr val="023B59"/>
            </a:solidFill>
            <a:prstDash val="solid"/>
          </a:ln>
        </p:spPr>
        <p:txBody>
          <a:bodyPr/>
          <a:lstStyle/>
          <a:p>
            <a:endParaRPr lang="en-GB"/>
          </a:p>
        </p:txBody>
      </p:sp>
      <p:sp>
        <p:nvSpPr>
          <p:cNvPr id="12" name="Text 8"/>
          <p:cNvSpPr txBox="1"/>
          <p:nvPr/>
        </p:nvSpPr>
        <p:spPr>
          <a:xfrm>
            <a:off x="1463040" y="2724912"/>
            <a:ext cx="1371600" cy="365760"/>
          </a:xfrm>
          <a:prstGeom prst="rect">
            <a:avLst/>
          </a:prstGeom>
          <a:noFill/>
          <a:ln/>
        </p:spPr>
        <p:txBody>
          <a:bodyPr wrap="square" lIns="0" tIns="0" rIns="0" bIns="0" rtlCol="0" anchor="ctr"/>
          <a:lstStyle/>
          <a:p>
            <a:pPr marL="0" indent="0" algn="ctr">
              <a:buNone/>
            </a:pPr>
            <a:r>
              <a:rPr lang="en-US" sz="1400" b="1" dirty="0">
                <a:solidFill>
                  <a:srgbClr val="0E8FB0"/>
                </a:solidFill>
                <a:latin typeface="Calibri" pitchFamily="34" charset="0"/>
                <a:ea typeface="Calibri" pitchFamily="34" charset="-122"/>
                <a:cs typeface="Calibri" pitchFamily="34" charset="-120"/>
              </a:rPr>
              <a:t>Diverge</a:t>
            </a:r>
            <a:endParaRPr lang="en-US" sz="1400" dirty="0"/>
          </a:p>
        </p:txBody>
      </p:sp>
      <p:sp>
        <p:nvSpPr>
          <p:cNvPr id="13" name="Text 9"/>
          <p:cNvSpPr txBox="1"/>
          <p:nvPr/>
        </p:nvSpPr>
        <p:spPr>
          <a:xfrm>
            <a:off x="3520440" y="2724912"/>
            <a:ext cx="1371600" cy="365760"/>
          </a:xfrm>
          <a:prstGeom prst="rect">
            <a:avLst/>
          </a:prstGeom>
          <a:noFill/>
          <a:ln/>
        </p:spPr>
        <p:txBody>
          <a:bodyPr wrap="square" lIns="0" tIns="0" rIns="0" bIns="0" rtlCol="0" anchor="ctr"/>
          <a:lstStyle/>
          <a:p>
            <a:pPr marL="0" indent="0" algn="ctr">
              <a:buNone/>
            </a:pPr>
            <a:r>
              <a:rPr lang="en-US" sz="1400" b="1" dirty="0">
                <a:solidFill>
                  <a:srgbClr val="0E8FB0"/>
                </a:solidFill>
                <a:latin typeface="Calibri" pitchFamily="34" charset="0"/>
                <a:ea typeface="Calibri" pitchFamily="34" charset="-122"/>
                <a:cs typeface="Calibri" pitchFamily="34" charset="-120"/>
              </a:rPr>
              <a:t>Converge</a:t>
            </a:r>
            <a:endParaRPr lang="en-US" sz="1400" dirty="0"/>
          </a:p>
        </p:txBody>
      </p:sp>
      <p:sp>
        <p:nvSpPr>
          <p:cNvPr id="14" name="Text 10"/>
          <p:cNvSpPr txBox="1"/>
          <p:nvPr/>
        </p:nvSpPr>
        <p:spPr>
          <a:xfrm>
            <a:off x="7086600" y="2724912"/>
            <a:ext cx="1371600" cy="365760"/>
          </a:xfrm>
          <a:prstGeom prst="rect">
            <a:avLst/>
          </a:prstGeom>
          <a:noFill/>
          <a:ln/>
        </p:spPr>
        <p:txBody>
          <a:bodyPr wrap="square" lIns="0" tIns="0" rIns="0" bIns="0" rtlCol="0" anchor="ctr"/>
          <a:lstStyle/>
          <a:p>
            <a:pPr marL="0" indent="0" algn="ctr">
              <a:buNone/>
            </a:pPr>
            <a:r>
              <a:rPr lang="en-US" sz="1400" b="1" dirty="0">
                <a:solidFill>
                  <a:srgbClr val="023B59"/>
                </a:solidFill>
                <a:latin typeface="Calibri" pitchFamily="34" charset="0"/>
                <a:ea typeface="Calibri" pitchFamily="34" charset="-122"/>
                <a:cs typeface="Calibri" pitchFamily="34" charset="-120"/>
              </a:rPr>
              <a:t>Diverge</a:t>
            </a:r>
            <a:endParaRPr lang="en-US" sz="1400" dirty="0"/>
          </a:p>
        </p:txBody>
      </p:sp>
      <p:sp>
        <p:nvSpPr>
          <p:cNvPr id="15" name="Text 11"/>
          <p:cNvSpPr txBox="1"/>
          <p:nvPr/>
        </p:nvSpPr>
        <p:spPr>
          <a:xfrm>
            <a:off x="9326880" y="2724912"/>
            <a:ext cx="1371600" cy="365760"/>
          </a:xfrm>
          <a:prstGeom prst="rect">
            <a:avLst/>
          </a:prstGeom>
          <a:noFill/>
          <a:ln/>
        </p:spPr>
        <p:txBody>
          <a:bodyPr wrap="square" lIns="0" tIns="0" rIns="0" bIns="0" rtlCol="0" anchor="ctr"/>
          <a:lstStyle/>
          <a:p>
            <a:pPr marL="0" indent="0" algn="ctr">
              <a:buNone/>
            </a:pPr>
            <a:r>
              <a:rPr lang="en-US" sz="1400" b="1" dirty="0">
                <a:solidFill>
                  <a:srgbClr val="023B59"/>
                </a:solidFill>
                <a:latin typeface="Calibri" pitchFamily="34" charset="0"/>
                <a:ea typeface="Calibri" pitchFamily="34" charset="-122"/>
                <a:cs typeface="Calibri" pitchFamily="34" charset="-120"/>
              </a:rPr>
              <a:t>Converge</a:t>
            </a:r>
            <a:endParaRPr lang="en-US" sz="1400" dirty="0"/>
          </a:p>
        </p:txBody>
      </p:sp>
      <p:sp>
        <p:nvSpPr>
          <p:cNvPr id="16" name="Shape 12"/>
          <p:cNvSpPr/>
          <p:nvPr/>
        </p:nvSpPr>
        <p:spPr>
          <a:xfrm>
            <a:off x="548640" y="4251960"/>
            <a:ext cx="2606040" cy="1051560"/>
          </a:xfrm>
          <a:prstGeom prst="roundRect">
            <a:avLst>
              <a:gd name="adj" fmla="val 695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7" name="Text 13"/>
          <p:cNvSpPr txBox="1"/>
          <p:nvPr/>
        </p:nvSpPr>
        <p:spPr>
          <a:xfrm>
            <a:off x="731520" y="4315968"/>
            <a:ext cx="2286000" cy="320040"/>
          </a:xfrm>
          <a:prstGeom prst="rect">
            <a:avLst/>
          </a:prstGeom>
          <a:noFill/>
          <a:ln/>
        </p:spPr>
        <p:txBody>
          <a:bodyPr wrap="square" lIns="0" tIns="0" rIns="0" bIns="0" rtlCol="0" anchor="t"/>
          <a:lstStyle/>
          <a:p>
            <a:pPr marL="0" indent="0">
              <a:buNone/>
            </a:pPr>
            <a:r>
              <a:rPr lang="en-US" sz="1600" b="1" dirty="0">
                <a:solidFill>
                  <a:srgbClr val="0E8FB0"/>
                </a:solidFill>
                <a:latin typeface="Cambria" pitchFamily="34" charset="0"/>
                <a:ea typeface="Cambria" pitchFamily="34" charset="-122"/>
                <a:cs typeface="Cambria" pitchFamily="34" charset="-120"/>
              </a:rPr>
              <a:t>1  Discover</a:t>
            </a:r>
            <a:endParaRPr lang="en-US" sz="1600" dirty="0"/>
          </a:p>
        </p:txBody>
      </p:sp>
      <p:sp>
        <p:nvSpPr>
          <p:cNvPr id="18" name="Text 14"/>
          <p:cNvSpPr txBox="1"/>
          <p:nvPr/>
        </p:nvSpPr>
        <p:spPr>
          <a:xfrm>
            <a:off x="731520" y="4645152"/>
            <a:ext cx="228600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Explore the problem widely: research, listen, observe.</a:t>
            </a:r>
            <a:endParaRPr lang="en-US" sz="1250" dirty="0"/>
          </a:p>
        </p:txBody>
      </p:sp>
      <p:sp>
        <p:nvSpPr>
          <p:cNvPr id="19" name="Shape 15"/>
          <p:cNvSpPr/>
          <p:nvPr/>
        </p:nvSpPr>
        <p:spPr>
          <a:xfrm>
            <a:off x="3374136" y="4251960"/>
            <a:ext cx="2606040" cy="1051560"/>
          </a:xfrm>
          <a:prstGeom prst="roundRect">
            <a:avLst>
              <a:gd name="adj" fmla="val 695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0" name="Text 16"/>
          <p:cNvSpPr txBox="1"/>
          <p:nvPr/>
        </p:nvSpPr>
        <p:spPr>
          <a:xfrm>
            <a:off x="3557016" y="4315968"/>
            <a:ext cx="2286000" cy="320040"/>
          </a:xfrm>
          <a:prstGeom prst="rect">
            <a:avLst/>
          </a:prstGeom>
          <a:noFill/>
          <a:ln/>
        </p:spPr>
        <p:txBody>
          <a:bodyPr wrap="square" lIns="0" tIns="0" rIns="0" bIns="0" rtlCol="0" anchor="t"/>
          <a:lstStyle/>
          <a:p>
            <a:pPr marL="0" indent="0">
              <a:buNone/>
            </a:pPr>
            <a:r>
              <a:rPr lang="en-US" sz="1600" b="1" dirty="0">
                <a:solidFill>
                  <a:srgbClr val="0E8FB0"/>
                </a:solidFill>
                <a:latin typeface="Cambria" pitchFamily="34" charset="0"/>
                <a:ea typeface="Cambria" pitchFamily="34" charset="-122"/>
                <a:cs typeface="Cambria" pitchFamily="34" charset="-120"/>
              </a:rPr>
              <a:t>2  Define</a:t>
            </a:r>
            <a:endParaRPr lang="en-US" sz="1600" dirty="0"/>
          </a:p>
        </p:txBody>
      </p:sp>
      <p:sp>
        <p:nvSpPr>
          <p:cNvPr id="21" name="Text 17"/>
          <p:cNvSpPr txBox="1"/>
          <p:nvPr/>
        </p:nvSpPr>
        <p:spPr>
          <a:xfrm>
            <a:off x="3557016" y="4645152"/>
            <a:ext cx="228600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Narrow to a clear, agreed problem statement.</a:t>
            </a:r>
            <a:endParaRPr lang="en-US" sz="1250" dirty="0"/>
          </a:p>
        </p:txBody>
      </p:sp>
      <p:sp>
        <p:nvSpPr>
          <p:cNvPr id="22" name="Shape 18"/>
          <p:cNvSpPr/>
          <p:nvPr/>
        </p:nvSpPr>
        <p:spPr>
          <a:xfrm>
            <a:off x="6199632" y="4251960"/>
            <a:ext cx="2606040" cy="1051560"/>
          </a:xfrm>
          <a:prstGeom prst="roundRect">
            <a:avLst>
              <a:gd name="adj" fmla="val 695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3" name="Text 19"/>
          <p:cNvSpPr txBox="1"/>
          <p:nvPr/>
        </p:nvSpPr>
        <p:spPr>
          <a:xfrm>
            <a:off x="6382512" y="4315968"/>
            <a:ext cx="2286000" cy="320040"/>
          </a:xfrm>
          <a:prstGeom prst="rect">
            <a:avLst/>
          </a:prstGeom>
          <a:noFill/>
          <a:ln/>
        </p:spPr>
        <p:txBody>
          <a:bodyPr wrap="square" lIns="0" tIns="0" rIns="0" bIns="0" rtlCol="0" anchor="t"/>
          <a:lstStyle/>
          <a:p>
            <a:pPr marL="0" indent="0">
              <a:buNone/>
            </a:pPr>
            <a:r>
              <a:rPr lang="en-US" sz="1600" b="1" dirty="0">
                <a:solidFill>
                  <a:srgbClr val="023B59"/>
                </a:solidFill>
                <a:latin typeface="Cambria" pitchFamily="34" charset="0"/>
                <a:ea typeface="Cambria" pitchFamily="34" charset="-122"/>
                <a:cs typeface="Cambria" pitchFamily="34" charset="-120"/>
              </a:rPr>
              <a:t>3  Develop</a:t>
            </a:r>
            <a:endParaRPr lang="en-US" sz="1600" dirty="0"/>
          </a:p>
        </p:txBody>
      </p:sp>
      <p:sp>
        <p:nvSpPr>
          <p:cNvPr id="24" name="Text 20"/>
          <p:cNvSpPr txBox="1"/>
          <p:nvPr/>
        </p:nvSpPr>
        <p:spPr>
          <a:xfrm>
            <a:off x="6382512" y="4645152"/>
            <a:ext cx="228600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Generate many solutions and test them early.</a:t>
            </a:r>
            <a:endParaRPr lang="en-US" sz="1250" dirty="0"/>
          </a:p>
        </p:txBody>
      </p:sp>
      <p:sp>
        <p:nvSpPr>
          <p:cNvPr id="25" name="Shape 21"/>
          <p:cNvSpPr/>
          <p:nvPr/>
        </p:nvSpPr>
        <p:spPr>
          <a:xfrm>
            <a:off x="9025128" y="4251960"/>
            <a:ext cx="2606040" cy="1051560"/>
          </a:xfrm>
          <a:prstGeom prst="roundRect">
            <a:avLst>
              <a:gd name="adj" fmla="val 695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6" name="Text 22"/>
          <p:cNvSpPr txBox="1"/>
          <p:nvPr/>
        </p:nvSpPr>
        <p:spPr>
          <a:xfrm>
            <a:off x="9208008" y="4315968"/>
            <a:ext cx="2286000" cy="320040"/>
          </a:xfrm>
          <a:prstGeom prst="rect">
            <a:avLst/>
          </a:prstGeom>
          <a:noFill/>
          <a:ln/>
        </p:spPr>
        <p:txBody>
          <a:bodyPr wrap="square" lIns="0" tIns="0" rIns="0" bIns="0" rtlCol="0" anchor="t"/>
          <a:lstStyle/>
          <a:p>
            <a:pPr marL="0" indent="0">
              <a:buNone/>
            </a:pPr>
            <a:r>
              <a:rPr lang="en-US" sz="1600" b="1" dirty="0">
                <a:solidFill>
                  <a:srgbClr val="023B59"/>
                </a:solidFill>
                <a:latin typeface="Cambria" pitchFamily="34" charset="0"/>
                <a:ea typeface="Cambria" pitchFamily="34" charset="-122"/>
                <a:cs typeface="Cambria" pitchFamily="34" charset="-120"/>
              </a:rPr>
              <a:t>4  Deliver</a:t>
            </a:r>
            <a:endParaRPr lang="en-US" sz="1600" dirty="0"/>
          </a:p>
        </p:txBody>
      </p:sp>
      <p:sp>
        <p:nvSpPr>
          <p:cNvPr id="27" name="Text 23"/>
          <p:cNvSpPr txBox="1"/>
          <p:nvPr/>
        </p:nvSpPr>
        <p:spPr>
          <a:xfrm>
            <a:off x="9208008" y="4645152"/>
            <a:ext cx="228600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Refine and launch the best option.</a:t>
            </a:r>
            <a:endParaRPr lang="en-US" sz="1250" dirty="0"/>
          </a:p>
        </p:txBody>
      </p:sp>
      <p:sp>
        <p:nvSpPr>
          <p:cNvPr id="28" name="Shape 24"/>
          <p:cNvSpPr/>
          <p:nvPr/>
        </p:nvSpPr>
        <p:spPr>
          <a:xfrm>
            <a:off x="548640" y="5440680"/>
            <a:ext cx="11091672" cy="530352"/>
          </a:xfrm>
          <a:prstGeom prst="roundRect">
            <a:avLst>
              <a:gd name="adj" fmla="val 13793"/>
            </a:avLst>
          </a:prstGeom>
          <a:solidFill>
            <a:srgbClr val="FDF3D6"/>
          </a:solidFill>
          <a:ln w="19050">
            <a:solidFill>
              <a:srgbClr val="F2B632"/>
            </a:solidFill>
            <a:prstDash val="solid"/>
          </a:ln>
        </p:spPr>
        <p:txBody>
          <a:bodyPr/>
          <a:lstStyle/>
          <a:p>
            <a:endParaRPr lang="en-GB"/>
          </a:p>
        </p:txBody>
      </p:sp>
      <p:sp>
        <p:nvSpPr>
          <p:cNvPr id="29" name="Text 25"/>
          <p:cNvSpPr txBox="1"/>
          <p:nvPr/>
        </p:nvSpPr>
        <p:spPr>
          <a:xfrm>
            <a:off x="777240" y="5458968"/>
            <a:ext cx="10698480" cy="493776"/>
          </a:xfrm>
          <a:prstGeom prst="rect">
            <a:avLst/>
          </a:prstGeom>
          <a:noFill/>
          <a:ln/>
        </p:spPr>
        <p:txBody>
          <a:bodyPr wrap="square" lIns="0" tIns="0" rIns="0" bIns="0" rtlCol="0" anchor="ctr"/>
          <a:lstStyle/>
          <a:p>
            <a:pPr marL="0" indent="0">
              <a:buNone/>
            </a:pPr>
            <a:r>
              <a:rPr lang="en-US" sz="1350" b="1" dirty="0">
                <a:solidFill>
                  <a:srgbClr val="B7791F"/>
                </a:solidFill>
                <a:latin typeface="Calibri" pitchFamily="34" charset="0"/>
                <a:ea typeface="Calibri" pitchFamily="34" charset="-122"/>
                <a:cs typeface="Calibri" pitchFamily="34" charset="-120"/>
              </a:rPr>
              <a:t>Responsibility check  </a:t>
            </a:r>
            <a:r>
              <a:rPr lang="en-US" sz="1350" dirty="0">
                <a:solidFill>
                  <a:srgbClr val="1B2B3A"/>
                </a:solidFill>
                <a:latin typeface="Calibri" pitchFamily="34" charset="0"/>
                <a:ea typeface="Calibri" pitchFamily="34" charset="-122"/>
                <a:cs typeface="Calibri" pitchFamily="34" charset="-120"/>
              </a:rPr>
              <a:t>Ask "who is affected?" while you Discover, and "what could go wrong?" while you Develop.</a:t>
            </a:r>
            <a:endParaRPr lang="en-US" sz="13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Creativity is a practice, not a personality trait</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Five habits from Clear (2020).</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Text 4"/>
          <p:cNvSpPr txBox="1"/>
          <p:nvPr/>
        </p:nvSpPr>
        <p:spPr>
          <a:xfrm>
            <a:off x="548640" y="1600200"/>
            <a:ext cx="4572000" cy="1097280"/>
          </a:xfrm>
          <a:prstGeom prst="rect">
            <a:avLst/>
          </a:prstGeom>
          <a:noFill/>
          <a:ln/>
        </p:spPr>
        <p:txBody>
          <a:bodyPr wrap="square" lIns="0" tIns="0" rIns="0" bIns="0" rtlCol="0" anchor="t"/>
          <a:lstStyle/>
          <a:p>
            <a:pPr marL="0" indent="0">
              <a:buNone/>
            </a:pPr>
            <a:r>
              <a:rPr lang="en-US" sz="1600" i="1" dirty="0">
                <a:solidFill>
                  <a:srgbClr val="1B2B3A"/>
                </a:solidFill>
                <a:latin typeface="Calibri" pitchFamily="34" charset="0"/>
                <a:ea typeface="Calibri" pitchFamily="34" charset="-122"/>
                <a:cs typeface="Calibri" pitchFamily="34" charset="-120"/>
              </a:rPr>
              <a:t>How to find your hidden creative genius? Build five habits, one step at a time.</a:t>
            </a:r>
            <a:endParaRPr lang="en-US" sz="1600" dirty="0"/>
          </a:p>
        </p:txBody>
      </p:sp>
      <p:sp>
        <p:nvSpPr>
          <p:cNvPr id="9" name="Shape 5"/>
          <p:cNvSpPr/>
          <p:nvPr/>
        </p:nvSpPr>
        <p:spPr>
          <a:xfrm>
            <a:off x="548640" y="3474720"/>
            <a:ext cx="2103120" cy="2468880"/>
          </a:xfrm>
          <a:prstGeom prst="roundRect">
            <a:avLst>
              <a:gd name="adj" fmla="val 3478"/>
            </a:avLst>
          </a:prstGeom>
          <a:solidFill>
            <a:srgbClr val="0E8FB0"/>
          </a:solidFill>
          <a:ln w="12700">
            <a:solidFill>
              <a:srgbClr val="0E8FB0"/>
            </a:solidFill>
            <a:prstDash val="solid"/>
          </a:ln>
          <a:effectLst>
            <a:outerShdw blurRad="101600" dist="25400" dir="5400000" algn="bl" rotWithShape="0">
              <a:srgbClr val="000000">
                <a:alpha val="14000"/>
              </a:srgbClr>
            </a:outerShdw>
          </a:effectLst>
        </p:spPr>
        <p:txBody>
          <a:bodyPr/>
          <a:lstStyle/>
          <a:p>
            <a:endParaRPr lang="en-GB"/>
          </a:p>
        </p:txBody>
      </p:sp>
      <p:sp>
        <p:nvSpPr>
          <p:cNvPr id="10" name="Shape 6"/>
          <p:cNvSpPr/>
          <p:nvPr/>
        </p:nvSpPr>
        <p:spPr>
          <a:xfrm>
            <a:off x="731520" y="3657600"/>
            <a:ext cx="502920" cy="502920"/>
          </a:xfrm>
          <a:prstGeom prst="ellipse">
            <a:avLst/>
          </a:prstGeom>
          <a:solidFill>
            <a:srgbClr val="FFFFFF"/>
          </a:solidFill>
          <a:ln w="12700">
            <a:solidFill>
              <a:srgbClr val="FFFFFF"/>
            </a:solidFill>
            <a:prstDash val="solid"/>
          </a:ln>
        </p:spPr>
        <p:txBody>
          <a:bodyPr/>
          <a:lstStyle/>
          <a:p>
            <a:endParaRPr lang="en-GB"/>
          </a:p>
        </p:txBody>
      </p:sp>
      <p:sp>
        <p:nvSpPr>
          <p:cNvPr id="11" name="Text 7"/>
          <p:cNvSpPr txBox="1"/>
          <p:nvPr/>
        </p:nvSpPr>
        <p:spPr>
          <a:xfrm>
            <a:off x="731520" y="3657600"/>
            <a:ext cx="502920" cy="502920"/>
          </a:xfrm>
          <a:prstGeom prst="rect">
            <a:avLst/>
          </a:prstGeom>
          <a:noFill/>
          <a:ln/>
        </p:spPr>
        <p:txBody>
          <a:bodyPr wrap="square" lIns="0" tIns="0" rIns="0" bIns="0" rtlCol="0" anchor="ctr"/>
          <a:lstStyle/>
          <a:p>
            <a:pPr marL="0" indent="0" algn="ctr">
              <a:buNone/>
            </a:pPr>
            <a:r>
              <a:rPr lang="en-US" sz="2000" b="1" dirty="0">
                <a:solidFill>
                  <a:srgbClr val="0E8FB0"/>
                </a:solidFill>
                <a:latin typeface="Cambria" pitchFamily="34" charset="0"/>
                <a:ea typeface="Cambria" pitchFamily="34" charset="-122"/>
                <a:cs typeface="Cambria" pitchFamily="34" charset="-120"/>
              </a:rPr>
              <a:t>1</a:t>
            </a:r>
            <a:endParaRPr lang="en-US" sz="2000" dirty="0"/>
          </a:p>
        </p:txBody>
      </p:sp>
      <p:sp>
        <p:nvSpPr>
          <p:cNvPr id="12" name="Text 8"/>
          <p:cNvSpPr txBox="1"/>
          <p:nvPr/>
        </p:nvSpPr>
        <p:spPr>
          <a:xfrm>
            <a:off x="731520" y="4297680"/>
            <a:ext cx="1737360" cy="868680"/>
          </a:xfrm>
          <a:prstGeom prst="rect">
            <a:avLst/>
          </a:prstGeom>
          <a:noFill/>
          <a:ln/>
        </p:spPr>
        <p:txBody>
          <a:bodyPr wrap="square" lIns="0" tIns="0" rIns="0" bIns="0" rtlCol="0" anchor="t"/>
          <a:lstStyle/>
          <a:p>
            <a:pPr marL="0" indent="0">
              <a:buNone/>
            </a:pPr>
            <a:r>
              <a:rPr lang="en-US" sz="1450" b="1" dirty="0">
                <a:solidFill>
                  <a:srgbClr val="FFFFFF"/>
                </a:solidFill>
                <a:latin typeface="Calibri" pitchFamily="34" charset="0"/>
                <a:ea typeface="Calibri" pitchFamily="34" charset="-122"/>
                <a:cs typeface="Calibri" pitchFamily="34" charset="-120"/>
              </a:rPr>
              <a:t>Give yourself permission to create junk</a:t>
            </a:r>
            <a:endParaRPr lang="en-US" sz="1450" dirty="0"/>
          </a:p>
        </p:txBody>
      </p:sp>
      <p:sp>
        <p:nvSpPr>
          <p:cNvPr id="13" name="Text 9"/>
          <p:cNvSpPr txBox="1"/>
          <p:nvPr/>
        </p:nvSpPr>
        <p:spPr>
          <a:xfrm>
            <a:off x="731520" y="5257800"/>
            <a:ext cx="1737360" cy="594360"/>
          </a:xfrm>
          <a:prstGeom prst="rect">
            <a:avLst/>
          </a:prstGeom>
          <a:noFill/>
          <a:ln/>
        </p:spPr>
        <p:txBody>
          <a:bodyPr wrap="square" lIns="0" tIns="0" rIns="0" bIns="0" rtlCol="0" anchor="t"/>
          <a:lstStyle/>
          <a:p>
            <a:pPr marL="0" indent="0">
              <a:buNone/>
            </a:pPr>
            <a:r>
              <a:rPr lang="en-US" sz="1250" dirty="0">
                <a:solidFill>
                  <a:srgbClr val="E8F4F9"/>
                </a:solidFill>
                <a:latin typeface="Calibri" pitchFamily="34" charset="0"/>
                <a:ea typeface="Calibri" pitchFamily="34" charset="-122"/>
                <a:cs typeface="Calibri" pitchFamily="34" charset="-120"/>
              </a:rPr>
              <a:t>Quantity first. Quality follows from volume.</a:t>
            </a:r>
            <a:endParaRPr lang="en-US" sz="1250" dirty="0"/>
          </a:p>
        </p:txBody>
      </p:sp>
      <p:sp>
        <p:nvSpPr>
          <p:cNvPr id="14" name="Shape 10"/>
          <p:cNvSpPr/>
          <p:nvPr/>
        </p:nvSpPr>
        <p:spPr>
          <a:xfrm>
            <a:off x="2779776" y="3108960"/>
            <a:ext cx="2103120" cy="2834640"/>
          </a:xfrm>
          <a:prstGeom prst="roundRect">
            <a:avLst>
              <a:gd name="adj" fmla="val 3478"/>
            </a:avLst>
          </a:prstGeom>
          <a:solidFill>
            <a:srgbClr val="0E8FB0"/>
          </a:solidFill>
          <a:ln w="12700">
            <a:solidFill>
              <a:srgbClr val="0E8FB0"/>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11"/>
          <p:cNvSpPr/>
          <p:nvPr/>
        </p:nvSpPr>
        <p:spPr>
          <a:xfrm>
            <a:off x="2962656" y="3291840"/>
            <a:ext cx="502920" cy="502920"/>
          </a:xfrm>
          <a:prstGeom prst="ellipse">
            <a:avLst/>
          </a:prstGeom>
          <a:solidFill>
            <a:srgbClr val="FFFFFF"/>
          </a:solidFill>
          <a:ln w="12700">
            <a:solidFill>
              <a:srgbClr val="FFFFFF"/>
            </a:solidFill>
            <a:prstDash val="solid"/>
          </a:ln>
        </p:spPr>
        <p:txBody>
          <a:bodyPr/>
          <a:lstStyle/>
          <a:p>
            <a:endParaRPr lang="en-GB"/>
          </a:p>
        </p:txBody>
      </p:sp>
      <p:sp>
        <p:nvSpPr>
          <p:cNvPr id="16" name="Text 12"/>
          <p:cNvSpPr txBox="1"/>
          <p:nvPr/>
        </p:nvSpPr>
        <p:spPr>
          <a:xfrm>
            <a:off x="2962656" y="3291840"/>
            <a:ext cx="502920" cy="502920"/>
          </a:xfrm>
          <a:prstGeom prst="rect">
            <a:avLst/>
          </a:prstGeom>
          <a:noFill/>
          <a:ln/>
        </p:spPr>
        <p:txBody>
          <a:bodyPr wrap="square" lIns="0" tIns="0" rIns="0" bIns="0" rtlCol="0" anchor="ctr"/>
          <a:lstStyle/>
          <a:p>
            <a:pPr marL="0" indent="0" algn="ctr">
              <a:buNone/>
            </a:pPr>
            <a:r>
              <a:rPr lang="en-US" sz="2000" b="1" dirty="0">
                <a:solidFill>
                  <a:srgbClr val="0E8FB0"/>
                </a:solidFill>
                <a:latin typeface="Cambria" pitchFamily="34" charset="0"/>
                <a:ea typeface="Cambria" pitchFamily="34" charset="-122"/>
                <a:cs typeface="Cambria" pitchFamily="34" charset="-120"/>
              </a:rPr>
              <a:t>2</a:t>
            </a:r>
            <a:endParaRPr lang="en-US" sz="2000" dirty="0"/>
          </a:p>
        </p:txBody>
      </p:sp>
      <p:sp>
        <p:nvSpPr>
          <p:cNvPr id="17" name="Text 13"/>
          <p:cNvSpPr txBox="1"/>
          <p:nvPr/>
        </p:nvSpPr>
        <p:spPr>
          <a:xfrm>
            <a:off x="2962656" y="3931920"/>
            <a:ext cx="1737360" cy="868680"/>
          </a:xfrm>
          <a:prstGeom prst="rect">
            <a:avLst/>
          </a:prstGeom>
          <a:noFill/>
          <a:ln/>
        </p:spPr>
        <p:txBody>
          <a:bodyPr wrap="square" lIns="0" tIns="0" rIns="0" bIns="0" rtlCol="0" anchor="t"/>
          <a:lstStyle/>
          <a:p>
            <a:pPr marL="0" indent="0">
              <a:buNone/>
            </a:pPr>
            <a:r>
              <a:rPr lang="en-US" sz="1450" b="1" dirty="0">
                <a:solidFill>
                  <a:srgbClr val="FFFFFF"/>
                </a:solidFill>
                <a:latin typeface="Calibri" pitchFamily="34" charset="0"/>
                <a:ea typeface="Calibri" pitchFamily="34" charset="-122"/>
                <a:cs typeface="Calibri" pitchFamily="34" charset="-120"/>
              </a:rPr>
              <a:t>Create on a schedule</a:t>
            </a:r>
            <a:endParaRPr lang="en-US" sz="1450" dirty="0"/>
          </a:p>
        </p:txBody>
      </p:sp>
      <p:sp>
        <p:nvSpPr>
          <p:cNvPr id="18" name="Text 14"/>
          <p:cNvSpPr txBox="1"/>
          <p:nvPr/>
        </p:nvSpPr>
        <p:spPr>
          <a:xfrm>
            <a:off x="2962656" y="4892040"/>
            <a:ext cx="1737360" cy="960120"/>
          </a:xfrm>
          <a:prstGeom prst="rect">
            <a:avLst/>
          </a:prstGeom>
          <a:noFill/>
          <a:ln/>
        </p:spPr>
        <p:txBody>
          <a:bodyPr wrap="square" lIns="0" tIns="0" rIns="0" bIns="0" rtlCol="0" anchor="t"/>
          <a:lstStyle/>
          <a:p>
            <a:pPr marL="0" indent="0">
              <a:buNone/>
            </a:pPr>
            <a:r>
              <a:rPr lang="en-US" sz="1250" dirty="0">
                <a:solidFill>
                  <a:srgbClr val="E8F4F9"/>
                </a:solidFill>
                <a:latin typeface="Calibri" pitchFamily="34" charset="0"/>
                <a:ea typeface="Calibri" pitchFamily="34" charset="-122"/>
                <a:cs typeface="Calibri" pitchFamily="34" charset="-120"/>
              </a:rPr>
              <a:t>Routine beats waiting for inspiration.</a:t>
            </a:r>
            <a:endParaRPr lang="en-US" sz="1250" dirty="0"/>
          </a:p>
        </p:txBody>
      </p:sp>
      <p:sp>
        <p:nvSpPr>
          <p:cNvPr id="19" name="Shape 15"/>
          <p:cNvSpPr/>
          <p:nvPr/>
        </p:nvSpPr>
        <p:spPr>
          <a:xfrm>
            <a:off x="5010912" y="2743200"/>
            <a:ext cx="2103120" cy="3200400"/>
          </a:xfrm>
          <a:prstGeom prst="roundRect">
            <a:avLst>
              <a:gd name="adj" fmla="val 3478"/>
            </a:avLst>
          </a:prstGeom>
          <a:solidFill>
            <a:srgbClr val="2B98B7"/>
          </a:solidFill>
          <a:ln w="12700">
            <a:solidFill>
              <a:srgbClr val="2B98B7"/>
            </a:solidFill>
            <a:prstDash val="solid"/>
          </a:ln>
          <a:effectLst>
            <a:outerShdw blurRad="101600" dist="25400" dir="5400000" algn="bl" rotWithShape="0">
              <a:srgbClr val="000000">
                <a:alpha val="14000"/>
              </a:srgbClr>
            </a:outerShdw>
          </a:effectLst>
        </p:spPr>
        <p:txBody>
          <a:bodyPr/>
          <a:lstStyle/>
          <a:p>
            <a:endParaRPr lang="en-GB"/>
          </a:p>
        </p:txBody>
      </p:sp>
      <p:sp>
        <p:nvSpPr>
          <p:cNvPr id="20" name="Shape 16"/>
          <p:cNvSpPr/>
          <p:nvPr/>
        </p:nvSpPr>
        <p:spPr>
          <a:xfrm>
            <a:off x="5193792" y="2926080"/>
            <a:ext cx="502920" cy="502920"/>
          </a:xfrm>
          <a:prstGeom prst="ellipse">
            <a:avLst/>
          </a:prstGeom>
          <a:solidFill>
            <a:srgbClr val="FFFFFF"/>
          </a:solidFill>
          <a:ln w="12700">
            <a:solidFill>
              <a:srgbClr val="FFFFFF"/>
            </a:solidFill>
            <a:prstDash val="solid"/>
          </a:ln>
        </p:spPr>
        <p:txBody>
          <a:bodyPr/>
          <a:lstStyle/>
          <a:p>
            <a:endParaRPr lang="en-GB"/>
          </a:p>
        </p:txBody>
      </p:sp>
      <p:sp>
        <p:nvSpPr>
          <p:cNvPr id="21" name="Text 17"/>
          <p:cNvSpPr txBox="1"/>
          <p:nvPr/>
        </p:nvSpPr>
        <p:spPr>
          <a:xfrm>
            <a:off x="5193792" y="2926080"/>
            <a:ext cx="502920" cy="502920"/>
          </a:xfrm>
          <a:prstGeom prst="rect">
            <a:avLst/>
          </a:prstGeom>
          <a:noFill/>
          <a:ln/>
        </p:spPr>
        <p:txBody>
          <a:bodyPr wrap="square" lIns="0" tIns="0" rIns="0" bIns="0" rtlCol="0" anchor="ctr"/>
          <a:lstStyle/>
          <a:p>
            <a:pPr marL="0" indent="0" algn="ctr">
              <a:buNone/>
            </a:pPr>
            <a:r>
              <a:rPr lang="en-US" sz="2000" b="1" dirty="0">
                <a:solidFill>
                  <a:srgbClr val="2B98B7"/>
                </a:solidFill>
                <a:latin typeface="Cambria" pitchFamily="34" charset="0"/>
                <a:ea typeface="Cambria" pitchFamily="34" charset="-122"/>
                <a:cs typeface="Cambria" pitchFamily="34" charset="-120"/>
              </a:rPr>
              <a:t>3</a:t>
            </a:r>
            <a:endParaRPr lang="en-US" sz="2000" dirty="0"/>
          </a:p>
        </p:txBody>
      </p:sp>
      <p:sp>
        <p:nvSpPr>
          <p:cNvPr id="22" name="Text 18"/>
          <p:cNvSpPr txBox="1"/>
          <p:nvPr/>
        </p:nvSpPr>
        <p:spPr>
          <a:xfrm>
            <a:off x="5193792" y="3566160"/>
            <a:ext cx="1737360" cy="868680"/>
          </a:xfrm>
          <a:prstGeom prst="rect">
            <a:avLst/>
          </a:prstGeom>
          <a:noFill/>
          <a:ln/>
        </p:spPr>
        <p:txBody>
          <a:bodyPr wrap="square" lIns="0" tIns="0" rIns="0" bIns="0" rtlCol="0" anchor="t"/>
          <a:lstStyle/>
          <a:p>
            <a:pPr marL="0" indent="0">
              <a:buNone/>
            </a:pPr>
            <a:r>
              <a:rPr lang="en-US" sz="1450" b="1" dirty="0">
                <a:solidFill>
                  <a:srgbClr val="FFFFFF"/>
                </a:solidFill>
                <a:latin typeface="Calibri" pitchFamily="34" charset="0"/>
                <a:ea typeface="Calibri" pitchFamily="34" charset="-122"/>
                <a:cs typeface="Calibri" pitchFamily="34" charset="-120"/>
              </a:rPr>
              <a:t>Finish something</a:t>
            </a:r>
            <a:endParaRPr lang="en-US" sz="1450" dirty="0"/>
          </a:p>
        </p:txBody>
      </p:sp>
      <p:sp>
        <p:nvSpPr>
          <p:cNvPr id="23" name="Text 19"/>
          <p:cNvSpPr txBox="1"/>
          <p:nvPr/>
        </p:nvSpPr>
        <p:spPr>
          <a:xfrm>
            <a:off x="5193792" y="4526280"/>
            <a:ext cx="1737360" cy="1325880"/>
          </a:xfrm>
          <a:prstGeom prst="rect">
            <a:avLst/>
          </a:prstGeom>
          <a:noFill/>
          <a:ln/>
        </p:spPr>
        <p:txBody>
          <a:bodyPr wrap="square" lIns="0" tIns="0" rIns="0" bIns="0" rtlCol="0" anchor="t"/>
          <a:lstStyle/>
          <a:p>
            <a:pPr marL="0" indent="0">
              <a:buNone/>
            </a:pPr>
            <a:r>
              <a:rPr lang="en-US" sz="1250" dirty="0">
                <a:solidFill>
                  <a:srgbClr val="E8F4F9"/>
                </a:solidFill>
                <a:latin typeface="Calibri" pitchFamily="34" charset="0"/>
                <a:ea typeface="Calibri" pitchFamily="34" charset="-122"/>
                <a:cs typeface="Calibri" pitchFamily="34" charset="-120"/>
              </a:rPr>
              <a:t>Shipping teaches more than perfecting.</a:t>
            </a:r>
            <a:endParaRPr lang="en-US" sz="1250" dirty="0"/>
          </a:p>
        </p:txBody>
      </p:sp>
      <p:sp>
        <p:nvSpPr>
          <p:cNvPr id="24" name="Shape 20"/>
          <p:cNvSpPr/>
          <p:nvPr/>
        </p:nvSpPr>
        <p:spPr>
          <a:xfrm>
            <a:off x="7242048" y="2377440"/>
            <a:ext cx="2103120" cy="3566160"/>
          </a:xfrm>
          <a:prstGeom prst="roundRect">
            <a:avLst>
              <a:gd name="adj" fmla="val 3478"/>
            </a:avLst>
          </a:prstGeom>
          <a:solidFill>
            <a:srgbClr val="2B98B7"/>
          </a:solidFill>
          <a:ln w="12700">
            <a:solidFill>
              <a:srgbClr val="2B98B7"/>
            </a:solidFill>
            <a:prstDash val="solid"/>
          </a:ln>
          <a:effectLst>
            <a:outerShdw blurRad="101600" dist="25400" dir="5400000" algn="bl" rotWithShape="0">
              <a:srgbClr val="000000">
                <a:alpha val="14000"/>
              </a:srgbClr>
            </a:outerShdw>
          </a:effectLst>
        </p:spPr>
        <p:txBody>
          <a:bodyPr/>
          <a:lstStyle/>
          <a:p>
            <a:endParaRPr lang="en-GB"/>
          </a:p>
        </p:txBody>
      </p:sp>
      <p:sp>
        <p:nvSpPr>
          <p:cNvPr id="25" name="Shape 21"/>
          <p:cNvSpPr/>
          <p:nvPr/>
        </p:nvSpPr>
        <p:spPr>
          <a:xfrm>
            <a:off x="7424928" y="2560320"/>
            <a:ext cx="502920" cy="502920"/>
          </a:xfrm>
          <a:prstGeom prst="ellipse">
            <a:avLst/>
          </a:prstGeom>
          <a:solidFill>
            <a:srgbClr val="FFFFFF"/>
          </a:solidFill>
          <a:ln w="12700">
            <a:solidFill>
              <a:srgbClr val="FFFFFF"/>
            </a:solidFill>
            <a:prstDash val="solid"/>
          </a:ln>
        </p:spPr>
        <p:txBody>
          <a:bodyPr/>
          <a:lstStyle/>
          <a:p>
            <a:endParaRPr lang="en-GB"/>
          </a:p>
        </p:txBody>
      </p:sp>
      <p:sp>
        <p:nvSpPr>
          <p:cNvPr id="26" name="Text 22"/>
          <p:cNvSpPr txBox="1"/>
          <p:nvPr/>
        </p:nvSpPr>
        <p:spPr>
          <a:xfrm>
            <a:off x="7424928" y="2560320"/>
            <a:ext cx="502920" cy="502920"/>
          </a:xfrm>
          <a:prstGeom prst="rect">
            <a:avLst/>
          </a:prstGeom>
          <a:noFill/>
          <a:ln/>
        </p:spPr>
        <p:txBody>
          <a:bodyPr wrap="square" lIns="0" tIns="0" rIns="0" bIns="0" rtlCol="0" anchor="ctr"/>
          <a:lstStyle/>
          <a:p>
            <a:pPr marL="0" indent="0" algn="ctr">
              <a:buNone/>
            </a:pPr>
            <a:r>
              <a:rPr lang="en-US" sz="2000" b="1" dirty="0">
                <a:solidFill>
                  <a:srgbClr val="2B98B7"/>
                </a:solidFill>
                <a:latin typeface="Cambria" pitchFamily="34" charset="0"/>
                <a:ea typeface="Cambria" pitchFamily="34" charset="-122"/>
                <a:cs typeface="Cambria" pitchFamily="34" charset="-120"/>
              </a:rPr>
              <a:t>4</a:t>
            </a:r>
            <a:endParaRPr lang="en-US" sz="2000" dirty="0"/>
          </a:p>
        </p:txBody>
      </p:sp>
      <p:sp>
        <p:nvSpPr>
          <p:cNvPr id="27" name="Text 23"/>
          <p:cNvSpPr txBox="1"/>
          <p:nvPr/>
        </p:nvSpPr>
        <p:spPr>
          <a:xfrm>
            <a:off x="7424928" y="3200400"/>
            <a:ext cx="1737360" cy="868680"/>
          </a:xfrm>
          <a:prstGeom prst="rect">
            <a:avLst/>
          </a:prstGeom>
          <a:noFill/>
          <a:ln/>
        </p:spPr>
        <p:txBody>
          <a:bodyPr wrap="square" lIns="0" tIns="0" rIns="0" bIns="0" rtlCol="0" anchor="t"/>
          <a:lstStyle/>
          <a:p>
            <a:pPr marL="0" indent="0">
              <a:buNone/>
            </a:pPr>
            <a:r>
              <a:rPr lang="en-US" sz="1450" b="1" dirty="0">
                <a:solidFill>
                  <a:srgbClr val="FFFFFF"/>
                </a:solidFill>
                <a:latin typeface="Calibri" pitchFamily="34" charset="0"/>
                <a:ea typeface="Calibri" pitchFamily="34" charset="-122"/>
                <a:cs typeface="Calibri" pitchFamily="34" charset="-120"/>
              </a:rPr>
              <a:t>Stop judging your own work</a:t>
            </a:r>
            <a:endParaRPr lang="en-US" sz="1450" dirty="0"/>
          </a:p>
        </p:txBody>
      </p:sp>
      <p:sp>
        <p:nvSpPr>
          <p:cNvPr id="28" name="Text 24"/>
          <p:cNvSpPr txBox="1"/>
          <p:nvPr/>
        </p:nvSpPr>
        <p:spPr>
          <a:xfrm>
            <a:off x="7424928" y="4160520"/>
            <a:ext cx="1737360" cy="1691640"/>
          </a:xfrm>
          <a:prstGeom prst="rect">
            <a:avLst/>
          </a:prstGeom>
          <a:noFill/>
          <a:ln/>
        </p:spPr>
        <p:txBody>
          <a:bodyPr wrap="square" lIns="0" tIns="0" rIns="0" bIns="0" rtlCol="0" anchor="t"/>
          <a:lstStyle/>
          <a:p>
            <a:pPr marL="0" indent="0">
              <a:buNone/>
            </a:pPr>
            <a:r>
              <a:rPr lang="en-US" sz="1250" dirty="0">
                <a:solidFill>
                  <a:srgbClr val="E8F4F9"/>
                </a:solidFill>
                <a:latin typeface="Calibri" pitchFamily="34" charset="0"/>
                <a:ea typeface="Calibri" pitchFamily="34" charset="-122"/>
                <a:cs typeface="Calibri" pitchFamily="34" charset="-120"/>
              </a:rPr>
              <a:t>Separate making from evaluating.</a:t>
            </a:r>
            <a:endParaRPr lang="en-US" sz="1250" dirty="0"/>
          </a:p>
        </p:txBody>
      </p:sp>
      <p:sp>
        <p:nvSpPr>
          <p:cNvPr id="29" name="Shape 25"/>
          <p:cNvSpPr/>
          <p:nvPr/>
        </p:nvSpPr>
        <p:spPr>
          <a:xfrm>
            <a:off x="9473184" y="2011680"/>
            <a:ext cx="2103120" cy="3931920"/>
          </a:xfrm>
          <a:prstGeom prst="roundRect">
            <a:avLst>
              <a:gd name="adj" fmla="val 3478"/>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30" name="Shape 26"/>
          <p:cNvSpPr/>
          <p:nvPr/>
        </p:nvSpPr>
        <p:spPr>
          <a:xfrm>
            <a:off x="9656064" y="2194560"/>
            <a:ext cx="502920" cy="502920"/>
          </a:xfrm>
          <a:prstGeom prst="ellipse">
            <a:avLst/>
          </a:prstGeom>
          <a:solidFill>
            <a:srgbClr val="FFFFFF"/>
          </a:solidFill>
          <a:ln w="12700">
            <a:solidFill>
              <a:srgbClr val="FFFFFF"/>
            </a:solidFill>
            <a:prstDash val="solid"/>
          </a:ln>
        </p:spPr>
        <p:txBody>
          <a:bodyPr/>
          <a:lstStyle/>
          <a:p>
            <a:endParaRPr lang="en-GB"/>
          </a:p>
        </p:txBody>
      </p:sp>
      <p:sp>
        <p:nvSpPr>
          <p:cNvPr id="31" name="Text 27"/>
          <p:cNvSpPr txBox="1"/>
          <p:nvPr/>
        </p:nvSpPr>
        <p:spPr>
          <a:xfrm>
            <a:off x="9656064" y="2194560"/>
            <a:ext cx="502920" cy="502920"/>
          </a:xfrm>
          <a:prstGeom prst="rect">
            <a:avLst/>
          </a:prstGeom>
          <a:noFill/>
          <a:ln/>
        </p:spPr>
        <p:txBody>
          <a:bodyPr wrap="square" lIns="0" tIns="0" rIns="0" bIns="0" rtlCol="0" anchor="ctr"/>
          <a:lstStyle/>
          <a:p>
            <a:pPr marL="0" indent="0" algn="ctr">
              <a:buNone/>
            </a:pPr>
            <a:r>
              <a:rPr lang="en-US" sz="2000" b="1" dirty="0">
                <a:solidFill>
                  <a:srgbClr val="023B59"/>
                </a:solidFill>
                <a:latin typeface="Cambria" pitchFamily="34" charset="0"/>
                <a:ea typeface="Cambria" pitchFamily="34" charset="-122"/>
                <a:cs typeface="Cambria" pitchFamily="34" charset="-120"/>
              </a:rPr>
              <a:t>5</a:t>
            </a:r>
            <a:endParaRPr lang="en-US" sz="2000" dirty="0"/>
          </a:p>
        </p:txBody>
      </p:sp>
      <p:sp>
        <p:nvSpPr>
          <p:cNvPr id="32" name="Text 28"/>
          <p:cNvSpPr txBox="1"/>
          <p:nvPr/>
        </p:nvSpPr>
        <p:spPr>
          <a:xfrm>
            <a:off x="9656064" y="2834640"/>
            <a:ext cx="1737360" cy="868680"/>
          </a:xfrm>
          <a:prstGeom prst="rect">
            <a:avLst/>
          </a:prstGeom>
          <a:noFill/>
          <a:ln/>
        </p:spPr>
        <p:txBody>
          <a:bodyPr wrap="square" lIns="0" tIns="0" rIns="0" bIns="0" rtlCol="0" anchor="t"/>
          <a:lstStyle/>
          <a:p>
            <a:pPr marL="0" indent="0">
              <a:buNone/>
            </a:pPr>
            <a:r>
              <a:rPr lang="en-US" sz="1450" b="1" dirty="0">
                <a:solidFill>
                  <a:srgbClr val="FFFFFF"/>
                </a:solidFill>
                <a:latin typeface="Calibri" pitchFamily="34" charset="0"/>
                <a:ea typeface="Calibri" pitchFamily="34" charset="-122"/>
                <a:cs typeface="Calibri" pitchFamily="34" charset="-120"/>
              </a:rPr>
              <a:t>Hold yourself accountable</a:t>
            </a:r>
            <a:endParaRPr lang="en-US" sz="1450" dirty="0"/>
          </a:p>
        </p:txBody>
      </p:sp>
      <p:sp>
        <p:nvSpPr>
          <p:cNvPr id="33" name="Text 29"/>
          <p:cNvSpPr txBox="1"/>
          <p:nvPr/>
        </p:nvSpPr>
        <p:spPr>
          <a:xfrm>
            <a:off x="9656064" y="3794760"/>
            <a:ext cx="1737360" cy="2057400"/>
          </a:xfrm>
          <a:prstGeom prst="rect">
            <a:avLst/>
          </a:prstGeom>
          <a:noFill/>
          <a:ln/>
        </p:spPr>
        <p:txBody>
          <a:bodyPr wrap="square" lIns="0" tIns="0" rIns="0" bIns="0" rtlCol="0" anchor="t"/>
          <a:lstStyle/>
          <a:p>
            <a:pPr marL="0" indent="0">
              <a:buNone/>
            </a:pPr>
            <a:r>
              <a:rPr lang="en-US" sz="1250" dirty="0">
                <a:solidFill>
                  <a:srgbClr val="E8F4F9"/>
                </a:solidFill>
                <a:latin typeface="Calibri" pitchFamily="34" charset="0"/>
                <a:ea typeface="Calibri" pitchFamily="34" charset="-122"/>
                <a:cs typeface="Calibri" pitchFamily="34" charset="-120"/>
              </a:rPr>
              <a:t>Share progress so someone expects it.</a:t>
            </a:r>
            <a:endParaRPr lang="en-US" sz="12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Tips for developing creativity</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Tips from the original module slides; constraints and creativity after Stokes (2005).</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600200"/>
            <a:ext cx="640080" cy="640080"/>
          </a:xfrm>
          <a:prstGeom prst="ellipse">
            <a:avLst/>
          </a:prstGeom>
          <a:solidFill>
            <a:srgbClr val="0E8FB0"/>
          </a:solidFill>
          <a:ln w="12700">
            <a:solidFill>
              <a:srgbClr val="0E8FB0"/>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708660" y="1760220"/>
            <a:ext cx="320040" cy="320040"/>
          </a:xfrm>
          <a:prstGeom prst="rect">
            <a:avLst/>
          </a:prstGeom>
        </p:spPr>
      </p:pic>
      <p:sp>
        <p:nvSpPr>
          <p:cNvPr id="10" name="Text 5"/>
          <p:cNvSpPr txBox="1"/>
          <p:nvPr/>
        </p:nvSpPr>
        <p:spPr>
          <a:xfrm>
            <a:off x="1417320" y="1554480"/>
            <a:ext cx="5120640" cy="329184"/>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Get over yourself</a:t>
            </a:r>
            <a:endParaRPr lang="en-US" sz="1700" dirty="0"/>
          </a:p>
        </p:txBody>
      </p:sp>
      <p:sp>
        <p:nvSpPr>
          <p:cNvPr id="11" name="Text 6"/>
          <p:cNvSpPr txBox="1"/>
          <p:nvPr/>
        </p:nvSpPr>
        <p:spPr>
          <a:xfrm>
            <a:off x="1417320" y="1901952"/>
            <a:ext cx="5212080" cy="4572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Be ready to be wrong and to look silly. That is the price of anything new.</a:t>
            </a:r>
            <a:endParaRPr lang="en-US" sz="1300" dirty="0"/>
          </a:p>
        </p:txBody>
      </p:sp>
      <p:sp>
        <p:nvSpPr>
          <p:cNvPr id="12" name="Shape 7"/>
          <p:cNvSpPr/>
          <p:nvPr/>
        </p:nvSpPr>
        <p:spPr>
          <a:xfrm>
            <a:off x="548640" y="2487168"/>
            <a:ext cx="640080" cy="640080"/>
          </a:xfrm>
          <a:prstGeom prst="ellipse">
            <a:avLst/>
          </a:prstGeom>
          <a:solidFill>
            <a:srgbClr val="2B98B7"/>
          </a:solidFill>
          <a:ln w="12700">
            <a:solidFill>
              <a:srgbClr val="2B98B7"/>
            </a:solidFill>
            <a:prstDash val="solid"/>
          </a:ln>
        </p:spPr>
        <p:txBody>
          <a:bodyPr/>
          <a:lstStyle/>
          <a:p>
            <a:endParaRPr lang="en-GB"/>
          </a:p>
        </p:txBody>
      </p:sp>
      <p:pic>
        <p:nvPicPr>
          <p:cNvPr id="13" name="Image 2" descr="preencoded.png"/>
          <p:cNvPicPr>
            <a:picLocks noChangeAspect="1"/>
          </p:cNvPicPr>
          <p:nvPr/>
        </p:nvPicPr>
        <p:blipFill>
          <a:blip r:embed="rId5"/>
          <a:stretch>
            <a:fillRect/>
          </a:stretch>
        </p:blipFill>
        <p:spPr>
          <a:xfrm>
            <a:off x="708660" y="2647188"/>
            <a:ext cx="320040" cy="320040"/>
          </a:xfrm>
          <a:prstGeom prst="rect">
            <a:avLst/>
          </a:prstGeom>
        </p:spPr>
      </p:pic>
      <p:sp>
        <p:nvSpPr>
          <p:cNvPr id="14" name="Text 8"/>
          <p:cNvSpPr txBox="1"/>
          <p:nvPr/>
        </p:nvSpPr>
        <p:spPr>
          <a:xfrm>
            <a:off x="1417320" y="2441448"/>
            <a:ext cx="5120640" cy="329184"/>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Be a rebel</a:t>
            </a:r>
            <a:endParaRPr lang="en-US" sz="1700" dirty="0"/>
          </a:p>
        </p:txBody>
      </p:sp>
      <p:sp>
        <p:nvSpPr>
          <p:cNvPr id="15" name="Text 9"/>
          <p:cNvSpPr txBox="1"/>
          <p:nvPr/>
        </p:nvSpPr>
        <p:spPr>
          <a:xfrm>
            <a:off x="1417320" y="2788920"/>
            <a:ext cx="5212080" cy="4572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Try something new and unexpected.</a:t>
            </a:r>
            <a:endParaRPr lang="en-US" sz="1300" dirty="0"/>
          </a:p>
        </p:txBody>
      </p:sp>
      <p:sp>
        <p:nvSpPr>
          <p:cNvPr id="16" name="Shape 10"/>
          <p:cNvSpPr/>
          <p:nvPr/>
        </p:nvSpPr>
        <p:spPr>
          <a:xfrm>
            <a:off x="548640" y="3374136"/>
            <a:ext cx="640080" cy="640080"/>
          </a:xfrm>
          <a:prstGeom prst="ellipse">
            <a:avLst/>
          </a:prstGeom>
          <a:solidFill>
            <a:srgbClr val="023B59"/>
          </a:solidFill>
          <a:ln w="12700">
            <a:solidFill>
              <a:srgbClr val="023B59"/>
            </a:solidFill>
            <a:prstDash val="solid"/>
          </a:ln>
        </p:spPr>
        <p:txBody>
          <a:bodyPr/>
          <a:lstStyle/>
          <a:p>
            <a:endParaRPr lang="en-GB"/>
          </a:p>
        </p:txBody>
      </p:sp>
      <p:pic>
        <p:nvPicPr>
          <p:cNvPr id="17" name="Image 3" descr="preencoded.png"/>
          <p:cNvPicPr>
            <a:picLocks noChangeAspect="1"/>
          </p:cNvPicPr>
          <p:nvPr/>
        </p:nvPicPr>
        <p:blipFill>
          <a:blip r:embed="rId6"/>
          <a:stretch>
            <a:fillRect/>
          </a:stretch>
        </p:blipFill>
        <p:spPr>
          <a:xfrm>
            <a:off x="708660" y="3534156"/>
            <a:ext cx="320040" cy="320040"/>
          </a:xfrm>
          <a:prstGeom prst="rect">
            <a:avLst/>
          </a:prstGeom>
        </p:spPr>
      </p:pic>
      <p:sp>
        <p:nvSpPr>
          <p:cNvPr id="18" name="Text 11"/>
          <p:cNvSpPr txBox="1"/>
          <p:nvPr/>
        </p:nvSpPr>
        <p:spPr>
          <a:xfrm>
            <a:off x="1417320" y="3328416"/>
            <a:ext cx="5120640" cy="329184"/>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Stop saying you cannot</a:t>
            </a:r>
            <a:endParaRPr lang="en-US" sz="1700" dirty="0"/>
          </a:p>
        </p:txBody>
      </p:sp>
      <p:sp>
        <p:nvSpPr>
          <p:cNvPr id="19" name="Text 12"/>
          <p:cNvSpPr txBox="1"/>
          <p:nvPr/>
        </p:nvSpPr>
        <p:spPr>
          <a:xfrm>
            <a:off x="1417320" y="3675888"/>
            <a:ext cx="5212080" cy="4572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Change the mindset and have a go. You may surprise yourself.</a:t>
            </a:r>
            <a:endParaRPr lang="en-US" sz="1300" dirty="0"/>
          </a:p>
        </p:txBody>
      </p:sp>
      <p:sp>
        <p:nvSpPr>
          <p:cNvPr id="20" name="Shape 13"/>
          <p:cNvSpPr/>
          <p:nvPr/>
        </p:nvSpPr>
        <p:spPr>
          <a:xfrm>
            <a:off x="548640" y="4261104"/>
            <a:ext cx="640080" cy="640080"/>
          </a:xfrm>
          <a:prstGeom prst="ellipse">
            <a:avLst/>
          </a:prstGeom>
          <a:solidFill>
            <a:srgbClr val="0E8FB0"/>
          </a:solidFill>
          <a:ln w="12700">
            <a:solidFill>
              <a:srgbClr val="0E8FB0"/>
            </a:solidFill>
            <a:prstDash val="solid"/>
          </a:ln>
        </p:spPr>
        <p:txBody>
          <a:bodyPr/>
          <a:lstStyle/>
          <a:p>
            <a:endParaRPr lang="en-GB"/>
          </a:p>
        </p:txBody>
      </p:sp>
      <p:pic>
        <p:nvPicPr>
          <p:cNvPr id="21" name="Image 4" descr="preencoded.png"/>
          <p:cNvPicPr>
            <a:picLocks noChangeAspect="1"/>
          </p:cNvPicPr>
          <p:nvPr/>
        </p:nvPicPr>
        <p:blipFill>
          <a:blip r:embed="rId7"/>
          <a:stretch>
            <a:fillRect/>
          </a:stretch>
        </p:blipFill>
        <p:spPr>
          <a:xfrm>
            <a:off x="708660" y="4421124"/>
            <a:ext cx="320040" cy="320040"/>
          </a:xfrm>
          <a:prstGeom prst="rect">
            <a:avLst/>
          </a:prstGeom>
        </p:spPr>
      </p:pic>
      <p:sp>
        <p:nvSpPr>
          <p:cNvPr id="22" name="Text 14"/>
          <p:cNvSpPr txBox="1"/>
          <p:nvPr/>
        </p:nvSpPr>
        <p:spPr>
          <a:xfrm>
            <a:off x="1417320" y="4215384"/>
            <a:ext cx="5120640" cy="329184"/>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Play</a:t>
            </a:r>
            <a:endParaRPr lang="en-US" sz="1700" dirty="0"/>
          </a:p>
        </p:txBody>
      </p:sp>
      <p:sp>
        <p:nvSpPr>
          <p:cNvPr id="23" name="Text 15"/>
          <p:cNvSpPr txBox="1"/>
          <p:nvPr/>
        </p:nvSpPr>
        <p:spPr>
          <a:xfrm>
            <a:off x="1417320" y="4562856"/>
            <a:ext cx="5212080" cy="4572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playful state lets you explore beyond adult habits and rules.</a:t>
            </a:r>
            <a:endParaRPr lang="en-US" sz="1300" dirty="0"/>
          </a:p>
        </p:txBody>
      </p:sp>
      <p:sp>
        <p:nvSpPr>
          <p:cNvPr id="24" name="Shape 16"/>
          <p:cNvSpPr/>
          <p:nvPr/>
        </p:nvSpPr>
        <p:spPr>
          <a:xfrm>
            <a:off x="548640" y="5148072"/>
            <a:ext cx="640080" cy="640080"/>
          </a:xfrm>
          <a:prstGeom prst="ellipse">
            <a:avLst/>
          </a:prstGeom>
          <a:solidFill>
            <a:srgbClr val="2B98B7"/>
          </a:solidFill>
          <a:ln w="12700">
            <a:solidFill>
              <a:srgbClr val="2B98B7"/>
            </a:solidFill>
            <a:prstDash val="solid"/>
          </a:ln>
        </p:spPr>
        <p:txBody>
          <a:bodyPr/>
          <a:lstStyle/>
          <a:p>
            <a:endParaRPr lang="en-GB"/>
          </a:p>
        </p:txBody>
      </p:sp>
      <p:pic>
        <p:nvPicPr>
          <p:cNvPr id="25" name="Image 5" descr="preencoded.png"/>
          <p:cNvPicPr>
            <a:picLocks noChangeAspect="1"/>
          </p:cNvPicPr>
          <p:nvPr/>
        </p:nvPicPr>
        <p:blipFill>
          <a:blip r:embed="rId8"/>
          <a:stretch>
            <a:fillRect/>
          </a:stretch>
        </p:blipFill>
        <p:spPr>
          <a:xfrm>
            <a:off x="708660" y="5308092"/>
            <a:ext cx="320040" cy="320040"/>
          </a:xfrm>
          <a:prstGeom prst="rect">
            <a:avLst/>
          </a:prstGeom>
        </p:spPr>
      </p:pic>
      <p:sp>
        <p:nvSpPr>
          <p:cNvPr id="26" name="Text 17"/>
          <p:cNvSpPr txBox="1"/>
          <p:nvPr/>
        </p:nvSpPr>
        <p:spPr>
          <a:xfrm>
            <a:off x="1417320" y="5102352"/>
            <a:ext cx="5120640" cy="329184"/>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Be like Descartes</a:t>
            </a:r>
            <a:endParaRPr lang="en-US" sz="1700" dirty="0"/>
          </a:p>
        </p:txBody>
      </p:sp>
      <p:sp>
        <p:nvSpPr>
          <p:cNvPr id="27" name="Text 18"/>
          <p:cNvSpPr txBox="1"/>
          <p:nvPr/>
        </p:nvSpPr>
        <p:spPr>
          <a:xfrm>
            <a:off x="1417320" y="5449824"/>
            <a:ext cx="5212080" cy="4572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Once you feel creative, help others build their creativity too.</a:t>
            </a:r>
            <a:endParaRPr lang="en-US" sz="1300" dirty="0"/>
          </a:p>
        </p:txBody>
      </p:sp>
      <p:sp>
        <p:nvSpPr>
          <p:cNvPr id="28" name="Shape 19"/>
          <p:cNvSpPr/>
          <p:nvPr/>
        </p:nvSpPr>
        <p:spPr>
          <a:xfrm>
            <a:off x="7040880" y="1554480"/>
            <a:ext cx="4599432" cy="4343400"/>
          </a:xfrm>
          <a:prstGeom prst="roundRect">
            <a:avLst>
              <a:gd name="adj" fmla="val 1684"/>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29" name="Text 20"/>
          <p:cNvSpPr txBox="1"/>
          <p:nvPr/>
        </p:nvSpPr>
        <p:spPr>
          <a:xfrm>
            <a:off x="7315200" y="1783080"/>
            <a:ext cx="4114800" cy="548640"/>
          </a:xfrm>
          <a:prstGeom prst="rect">
            <a:avLst/>
          </a:prstGeom>
          <a:noFill/>
          <a:ln/>
        </p:spPr>
        <p:txBody>
          <a:bodyPr wrap="square" lIns="0" tIns="0" rIns="0" bIns="0" rtlCol="0" anchor="t"/>
          <a:lstStyle/>
          <a:p>
            <a:pPr marL="0" indent="0">
              <a:buNone/>
            </a:pPr>
            <a:r>
              <a:rPr lang="en-US" sz="2800" b="1" dirty="0">
                <a:solidFill>
                  <a:srgbClr val="FFFFFF"/>
                </a:solidFill>
                <a:latin typeface="Cambria" pitchFamily="34" charset="0"/>
                <a:ea typeface="Cambria" pitchFamily="34" charset="-122"/>
                <a:cs typeface="Cambria" pitchFamily="34" charset="-120"/>
              </a:rPr>
              <a:t>Think differently.</a:t>
            </a:r>
            <a:endParaRPr lang="en-US" sz="2800" dirty="0"/>
          </a:p>
        </p:txBody>
      </p:sp>
      <p:sp>
        <p:nvSpPr>
          <p:cNvPr id="30" name="Text 21"/>
          <p:cNvSpPr txBox="1"/>
          <p:nvPr/>
        </p:nvSpPr>
        <p:spPr>
          <a:xfrm>
            <a:off x="7315200" y="2331720"/>
            <a:ext cx="4114800" cy="548640"/>
          </a:xfrm>
          <a:prstGeom prst="rect">
            <a:avLst/>
          </a:prstGeom>
          <a:noFill/>
          <a:ln/>
        </p:spPr>
        <p:txBody>
          <a:bodyPr wrap="square" lIns="0" tIns="0" rIns="0" bIns="0" rtlCol="0" anchor="t"/>
          <a:lstStyle/>
          <a:p>
            <a:pPr marL="0" indent="0">
              <a:buNone/>
            </a:pPr>
            <a:r>
              <a:rPr lang="en-US" sz="2800" b="1" dirty="0">
                <a:solidFill>
                  <a:srgbClr val="F2B632"/>
                </a:solidFill>
                <a:latin typeface="Cambria" pitchFamily="34" charset="0"/>
                <a:ea typeface="Cambria" pitchFamily="34" charset="-122"/>
                <a:cs typeface="Cambria" pitchFamily="34" charset="-120"/>
              </a:rPr>
              <a:t>Think outside the box.</a:t>
            </a:r>
            <a:endParaRPr lang="en-US" sz="2800" dirty="0"/>
          </a:p>
        </p:txBody>
      </p:sp>
      <p:sp>
        <p:nvSpPr>
          <p:cNvPr id="31" name="Text 22"/>
          <p:cNvSpPr txBox="1"/>
          <p:nvPr/>
        </p:nvSpPr>
        <p:spPr>
          <a:xfrm>
            <a:off x="7315200" y="3154680"/>
            <a:ext cx="4114800" cy="109728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But remember, boxes help too. Limits on time, money or materials often push people to more inventive answers.</a:t>
            </a:r>
            <a:endParaRPr lang="en-US" sz="1500" dirty="0"/>
          </a:p>
        </p:txBody>
      </p:sp>
      <p:sp>
        <p:nvSpPr>
          <p:cNvPr id="32" name="Shape 23"/>
          <p:cNvSpPr/>
          <p:nvPr/>
        </p:nvSpPr>
        <p:spPr>
          <a:xfrm>
            <a:off x="7315200" y="4434840"/>
            <a:ext cx="4069080" cy="1234440"/>
          </a:xfrm>
          <a:prstGeom prst="roundRect">
            <a:avLst>
              <a:gd name="adj" fmla="val 4444"/>
            </a:avLst>
          </a:prstGeom>
          <a:solidFill>
            <a:srgbClr val="0A5079"/>
          </a:solidFill>
          <a:ln w="12700">
            <a:solidFill>
              <a:srgbClr val="0A5079"/>
            </a:solidFill>
            <a:prstDash val="solid"/>
          </a:ln>
        </p:spPr>
        <p:txBody>
          <a:bodyPr/>
          <a:lstStyle/>
          <a:p>
            <a:endParaRPr lang="en-GB"/>
          </a:p>
        </p:txBody>
      </p:sp>
      <p:sp>
        <p:nvSpPr>
          <p:cNvPr id="33" name="Text 24"/>
          <p:cNvSpPr txBox="1"/>
          <p:nvPr/>
        </p:nvSpPr>
        <p:spPr>
          <a:xfrm>
            <a:off x="7498080" y="4480560"/>
            <a:ext cx="3749040" cy="1143000"/>
          </a:xfrm>
          <a:prstGeom prst="rect">
            <a:avLst/>
          </a:prstGeom>
          <a:noFill/>
          <a:ln/>
        </p:spPr>
        <p:txBody>
          <a:bodyPr wrap="square" lIns="0" tIns="0" rIns="0" bIns="0" rtlCol="0" anchor="ctr"/>
          <a:lstStyle/>
          <a:p>
            <a:pPr marL="0" indent="0">
              <a:buNone/>
            </a:pPr>
            <a:r>
              <a:rPr lang="en-US" sz="1350" b="1" dirty="0">
                <a:solidFill>
                  <a:srgbClr val="F2B632"/>
                </a:solidFill>
                <a:latin typeface="Calibri" pitchFamily="34" charset="0"/>
                <a:ea typeface="Calibri" pitchFamily="34" charset="-122"/>
                <a:cs typeface="Calibri" pitchFamily="34" charset="-120"/>
              </a:rPr>
              <a:t>Try it  </a:t>
            </a:r>
            <a:r>
              <a:rPr lang="en-US" sz="1350" dirty="0">
                <a:solidFill>
                  <a:srgbClr val="FFFFFF"/>
                </a:solidFill>
                <a:latin typeface="Calibri" pitchFamily="34" charset="0"/>
                <a:ea typeface="Calibri" pitchFamily="34" charset="-122"/>
                <a:cs typeface="Calibri" pitchFamily="34" charset="-120"/>
              </a:rPr>
              <a:t>Redesign a study app for a 1 GB data plan and a 5 year old phone. What do you keep?</a:t>
            </a:r>
            <a:endParaRPr lang="en-US" sz="13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Before you generate ideas, ask six questions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Six prompts from the original idea generation slide. Methods: Osborn (1953); Eberle (1971); de Bono (1985).</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42900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31520" y="1737360"/>
            <a:ext cx="566928" cy="566928"/>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873252" y="1879092"/>
            <a:ext cx="283464" cy="283464"/>
          </a:xfrm>
          <a:prstGeom prst="rect">
            <a:avLst/>
          </a:prstGeom>
        </p:spPr>
      </p:pic>
      <p:sp>
        <p:nvSpPr>
          <p:cNvPr id="11" name="Text 6"/>
          <p:cNvSpPr txBox="1"/>
          <p:nvPr/>
        </p:nvSpPr>
        <p:spPr>
          <a:xfrm>
            <a:off x="1417320" y="1737360"/>
            <a:ext cx="2423160" cy="566928"/>
          </a:xfrm>
          <a:prstGeom prst="rect">
            <a:avLst/>
          </a:prstGeom>
          <a:noFill/>
          <a:ln/>
        </p:spPr>
        <p:txBody>
          <a:bodyPr wrap="square" lIns="0" tIns="0" rIns="0" bIns="0" rtlCol="0" anchor="ctr"/>
          <a:lstStyle/>
          <a:p>
            <a:pPr marL="0" indent="0">
              <a:buNone/>
            </a:pPr>
            <a:r>
              <a:rPr lang="en-US" sz="1600" b="1" dirty="0">
                <a:solidFill>
                  <a:srgbClr val="023B59"/>
                </a:solidFill>
                <a:latin typeface="Cambria" pitchFamily="34" charset="0"/>
                <a:ea typeface="Cambria" pitchFamily="34" charset="-122"/>
                <a:cs typeface="Cambria" pitchFamily="34" charset="-120"/>
              </a:rPr>
              <a:t>Who will help?</a:t>
            </a:r>
            <a:endParaRPr lang="en-US" sz="1600" dirty="0"/>
          </a:p>
        </p:txBody>
      </p:sp>
      <p:sp>
        <p:nvSpPr>
          <p:cNvPr id="12" name="Text 7"/>
          <p:cNvSpPr txBox="1"/>
          <p:nvPr/>
        </p:nvSpPr>
        <p:spPr>
          <a:xfrm>
            <a:off x="777240" y="2468880"/>
            <a:ext cx="3017520" cy="82296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Build a mixed team. Different backgrounds spot different links.</a:t>
            </a:r>
            <a:endParaRPr lang="en-US" sz="1300" dirty="0"/>
          </a:p>
        </p:txBody>
      </p:sp>
      <p:sp>
        <p:nvSpPr>
          <p:cNvPr id="13" name="Shape 8"/>
          <p:cNvSpPr/>
          <p:nvPr/>
        </p:nvSpPr>
        <p:spPr>
          <a:xfrm>
            <a:off x="4379976" y="1554480"/>
            <a:ext cx="342900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4562856" y="1737360"/>
            <a:ext cx="566928" cy="566928"/>
          </a:xfrm>
          <a:prstGeom prst="ellipse">
            <a:avLst/>
          </a:prstGeom>
          <a:solidFill>
            <a:srgbClr val="023B59"/>
          </a:solidFill>
          <a:ln w="12700">
            <a:solidFill>
              <a:srgbClr val="023B59"/>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4704588" y="1879092"/>
            <a:ext cx="283464" cy="283464"/>
          </a:xfrm>
          <a:prstGeom prst="rect">
            <a:avLst/>
          </a:prstGeom>
        </p:spPr>
      </p:pic>
      <p:sp>
        <p:nvSpPr>
          <p:cNvPr id="16" name="Text 10"/>
          <p:cNvSpPr txBox="1"/>
          <p:nvPr/>
        </p:nvSpPr>
        <p:spPr>
          <a:xfrm>
            <a:off x="5248656" y="1737360"/>
            <a:ext cx="2423160" cy="566928"/>
          </a:xfrm>
          <a:prstGeom prst="rect">
            <a:avLst/>
          </a:prstGeom>
          <a:noFill/>
          <a:ln/>
        </p:spPr>
        <p:txBody>
          <a:bodyPr wrap="square" lIns="0" tIns="0" rIns="0" bIns="0" rtlCol="0" anchor="ctr"/>
          <a:lstStyle/>
          <a:p>
            <a:pPr marL="0" indent="0">
              <a:buNone/>
            </a:pPr>
            <a:r>
              <a:rPr lang="en-US" sz="1600" b="1" dirty="0">
                <a:solidFill>
                  <a:srgbClr val="023B59"/>
                </a:solidFill>
                <a:latin typeface="Cambria" pitchFamily="34" charset="0"/>
                <a:ea typeface="Cambria" pitchFamily="34" charset="-122"/>
                <a:cs typeface="Cambria" pitchFamily="34" charset="-120"/>
              </a:rPr>
              <a:t>Be creative</a:t>
            </a:r>
            <a:endParaRPr lang="en-US" sz="1600" dirty="0"/>
          </a:p>
        </p:txBody>
      </p:sp>
      <p:sp>
        <p:nvSpPr>
          <p:cNvPr id="17" name="Text 11"/>
          <p:cNvSpPr txBox="1"/>
          <p:nvPr/>
        </p:nvSpPr>
        <p:spPr>
          <a:xfrm>
            <a:off x="4608576" y="2468880"/>
            <a:ext cx="3017520" cy="82296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Warm up. Go for quantity and hold back judgement (Osborn, 1953).</a:t>
            </a:r>
            <a:endParaRPr lang="en-US" sz="1300" dirty="0"/>
          </a:p>
        </p:txBody>
      </p:sp>
      <p:sp>
        <p:nvSpPr>
          <p:cNvPr id="18" name="Shape 12"/>
          <p:cNvSpPr/>
          <p:nvPr/>
        </p:nvSpPr>
        <p:spPr>
          <a:xfrm>
            <a:off x="8211312" y="1554480"/>
            <a:ext cx="342900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9" name="Shape 13"/>
          <p:cNvSpPr/>
          <p:nvPr/>
        </p:nvSpPr>
        <p:spPr>
          <a:xfrm>
            <a:off x="8394192" y="1737360"/>
            <a:ext cx="566928" cy="566928"/>
          </a:xfrm>
          <a:prstGeom prst="ellipse">
            <a:avLst/>
          </a:prstGeom>
          <a:solidFill>
            <a:srgbClr val="2B98B7"/>
          </a:solidFill>
          <a:ln w="12700">
            <a:solidFill>
              <a:srgbClr val="2B98B7"/>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8535924" y="1879092"/>
            <a:ext cx="283464" cy="283464"/>
          </a:xfrm>
          <a:prstGeom prst="rect">
            <a:avLst/>
          </a:prstGeom>
        </p:spPr>
      </p:pic>
      <p:sp>
        <p:nvSpPr>
          <p:cNvPr id="21" name="Text 14"/>
          <p:cNvSpPr txBox="1"/>
          <p:nvPr/>
        </p:nvSpPr>
        <p:spPr>
          <a:xfrm>
            <a:off x="9079992" y="1737360"/>
            <a:ext cx="2423160" cy="566928"/>
          </a:xfrm>
          <a:prstGeom prst="rect">
            <a:avLst/>
          </a:prstGeom>
          <a:noFill/>
          <a:ln/>
        </p:spPr>
        <p:txBody>
          <a:bodyPr wrap="square" lIns="0" tIns="0" rIns="0" bIns="0" rtlCol="0" anchor="ctr"/>
          <a:lstStyle/>
          <a:p>
            <a:pPr marL="0" indent="0">
              <a:buNone/>
            </a:pPr>
            <a:r>
              <a:rPr lang="en-US" sz="1600" b="1" dirty="0">
                <a:solidFill>
                  <a:srgbClr val="023B59"/>
                </a:solidFill>
                <a:latin typeface="Cambria" pitchFamily="34" charset="0"/>
                <a:ea typeface="Cambria" pitchFamily="34" charset="-122"/>
                <a:cs typeface="Cambria" pitchFamily="34" charset="-120"/>
              </a:rPr>
              <a:t>Where do ideas come from?</a:t>
            </a:r>
            <a:endParaRPr lang="en-US" sz="1600" dirty="0"/>
          </a:p>
        </p:txBody>
      </p:sp>
      <p:sp>
        <p:nvSpPr>
          <p:cNvPr id="22" name="Text 15"/>
          <p:cNvSpPr txBox="1"/>
          <p:nvPr/>
        </p:nvSpPr>
        <p:spPr>
          <a:xfrm>
            <a:off x="8439912" y="2468880"/>
            <a:ext cx="3017520" cy="82296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From recombining what exists. Notice, collect, connect.</a:t>
            </a:r>
            <a:endParaRPr lang="en-US" sz="1300" dirty="0"/>
          </a:p>
        </p:txBody>
      </p:sp>
      <p:sp>
        <p:nvSpPr>
          <p:cNvPr id="23" name="Shape 16"/>
          <p:cNvSpPr/>
          <p:nvPr/>
        </p:nvSpPr>
        <p:spPr>
          <a:xfrm>
            <a:off x="548640" y="3520440"/>
            <a:ext cx="342900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4" name="Shape 17"/>
          <p:cNvSpPr/>
          <p:nvPr/>
        </p:nvSpPr>
        <p:spPr>
          <a:xfrm>
            <a:off x="731520" y="3703320"/>
            <a:ext cx="566928" cy="566928"/>
          </a:xfrm>
          <a:prstGeom prst="ellipse">
            <a:avLst/>
          </a:prstGeom>
          <a:solidFill>
            <a:srgbClr val="0E8FB0"/>
          </a:solidFill>
          <a:ln w="12700">
            <a:solidFill>
              <a:srgbClr val="0E8FB0"/>
            </a:solidFill>
            <a:prstDash val="solid"/>
          </a:ln>
        </p:spPr>
        <p:txBody>
          <a:bodyPr/>
          <a:lstStyle/>
          <a:p>
            <a:endParaRPr lang="en-GB"/>
          </a:p>
        </p:txBody>
      </p:sp>
      <p:pic>
        <p:nvPicPr>
          <p:cNvPr id="25" name="Image 4" descr="preencoded.png"/>
          <p:cNvPicPr>
            <a:picLocks noChangeAspect="1"/>
          </p:cNvPicPr>
          <p:nvPr/>
        </p:nvPicPr>
        <p:blipFill>
          <a:blip r:embed="rId7"/>
          <a:stretch>
            <a:fillRect/>
          </a:stretch>
        </p:blipFill>
        <p:spPr>
          <a:xfrm>
            <a:off x="873252" y="3845052"/>
            <a:ext cx="283464" cy="283464"/>
          </a:xfrm>
          <a:prstGeom prst="rect">
            <a:avLst/>
          </a:prstGeom>
        </p:spPr>
      </p:pic>
      <p:sp>
        <p:nvSpPr>
          <p:cNvPr id="26" name="Text 18"/>
          <p:cNvSpPr txBox="1"/>
          <p:nvPr/>
        </p:nvSpPr>
        <p:spPr>
          <a:xfrm>
            <a:off x="1417320" y="3703320"/>
            <a:ext cx="2423160" cy="566928"/>
          </a:xfrm>
          <a:prstGeom prst="rect">
            <a:avLst/>
          </a:prstGeom>
          <a:noFill/>
          <a:ln/>
        </p:spPr>
        <p:txBody>
          <a:bodyPr wrap="square" lIns="0" tIns="0" rIns="0" bIns="0" rtlCol="0" anchor="ctr"/>
          <a:lstStyle/>
          <a:p>
            <a:pPr marL="0" indent="0">
              <a:buNone/>
            </a:pPr>
            <a:r>
              <a:rPr lang="en-US" sz="1600" b="1" dirty="0">
                <a:solidFill>
                  <a:srgbClr val="023B59"/>
                </a:solidFill>
                <a:latin typeface="Cambria" pitchFamily="34" charset="0"/>
                <a:ea typeface="Cambria" pitchFamily="34" charset="-122"/>
                <a:cs typeface="Cambria" pitchFamily="34" charset="-120"/>
              </a:rPr>
              <a:t>Sources of inspiration</a:t>
            </a:r>
            <a:endParaRPr lang="en-US" sz="1600" dirty="0"/>
          </a:p>
        </p:txBody>
      </p:sp>
      <p:sp>
        <p:nvSpPr>
          <p:cNvPr id="27" name="Text 19"/>
          <p:cNvSpPr txBox="1"/>
          <p:nvPr/>
        </p:nvSpPr>
        <p:spPr>
          <a:xfrm>
            <a:off x="777240" y="4434840"/>
            <a:ext cx="3017520" cy="82296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Users, other industries, nature, research papers, daily frustrations.</a:t>
            </a:r>
            <a:endParaRPr lang="en-US" sz="1300" dirty="0"/>
          </a:p>
        </p:txBody>
      </p:sp>
      <p:sp>
        <p:nvSpPr>
          <p:cNvPr id="28" name="Shape 20"/>
          <p:cNvSpPr/>
          <p:nvPr/>
        </p:nvSpPr>
        <p:spPr>
          <a:xfrm>
            <a:off x="4379976" y="3520440"/>
            <a:ext cx="342900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9" name="Shape 21"/>
          <p:cNvSpPr/>
          <p:nvPr/>
        </p:nvSpPr>
        <p:spPr>
          <a:xfrm>
            <a:off x="4562856" y="3703320"/>
            <a:ext cx="566928" cy="566928"/>
          </a:xfrm>
          <a:prstGeom prst="ellipse">
            <a:avLst/>
          </a:prstGeom>
          <a:solidFill>
            <a:srgbClr val="023B59"/>
          </a:solidFill>
          <a:ln w="12700">
            <a:solidFill>
              <a:srgbClr val="023B59"/>
            </a:solidFill>
            <a:prstDash val="solid"/>
          </a:ln>
        </p:spPr>
        <p:txBody>
          <a:bodyPr/>
          <a:lstStyle/>
          <a:p>
            <a:endParaRPr lang="en-GB"/>
          </a:p>
        </p:txBody>
      </p:sp>
      <p:pic>
        <p:nvPicPr>
          <p:cNvPr id="30" name="Image 5" descr="preencoded.png"/>
          <p:cNvPicPr>
            <a:picLocks noChangeAspect="1"/>
          </p:cNvPicPr>
          <p:nvPr/>
        </p:nvPicPr>
        <p:blipFill>
          <a:blip r:embed="rId8"/>
          <a:stretch>
            <a:fillRect/>
          </a:stretch>
        </p:blipFill>
        <p:spPr>
          <a:xfrm>
            <a:off x="4704588" y="3845052"/>
            <a:ext cx="283464" cy="283464"/>
          </a:xfrm>
          <a:prstGeom prst="rect">
            <a:avLst/>
          </a:prstGeom>
        </p:spPr>
      </p:pic>
      <p:sp>
        <p:nvSpPr>
          <p:cNvPr id="31" name="Text 22"/>
          <p:cNvSpPr txBox="1"/>
          <p:nvPr/>
        </p:nvSpPr>
        <p:spPr>
          <a:xfrm>
            <a:off x="5248656" y="3703320"/>
            <a:ext cx="2423160" cy="566928"/>
          </a:xfrm>
          <a:prstGeom prst="rect">
            <a:avLst/>
          </a:prstGeom>
          <a:noFill/>
          <a:ln/>
        </p:spPr>
        <p:txBody>
          <a:bodyPr wrap="square" lIns="0" tIns="0" rIns="0" bIns="0" rtlCol="0" anchor="ctr"/>
          <a:lstStyle/>
          <a:p>
            <a:pPr marL="0" indent="0">
              <a:buNone/>
            </a:pPr>
            <a:r>
              <a:rPr lang="en-US" sz="1600" b="1" dirty="0">
                <a:solidFill>
                  <a:srgbClr val="023B59"/>
                </a:solidFill>
                <a:latin typeface="Cambria" pitchFamily="34" charset="0"/>
                <a:ea typeface="Cambria" pitchFamily="34" charset="-122"/>
                <a:cs typeface="Cambria" pitchFamily="34" charset="-120"/>
              </a:rPr>
              <a:t>Tools and methods</a:t>
            </a:r>
            <a:endParaRPr lang="en-US" sz="1600" dirty="0"/>
          </a:p>
        </p:txBody>
      </p:sp>
      <p:sp>
        <p:nvSpPr>
          <p:cNvPr id="32" name="Text 23"/>
          <p:cNvSpPr txBox="1"/>
          <p:nvPr/>
        </p:nvSpPr>
        <p:spPr>
          <a:xfrm>
            <a:off x="4608576" y="4434840"/>
            <a:ext cx="3017520" cy="82296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SCAMPER (Eberle, 1971), Six Thinking Hats (de Bono, 1985), mind maps, prototypes.</a:t>
            </a:r>
            <a:endParaRPr lang="en-US" sz="1300" dirty="0"/>
          </a:p>
        </p:txBody>
      </p:sp>
      <p:sp>
        <p:nvSpPr>
          <p:cNvPr id="33" name="Shape 24"/>
          <p:cNvSpPr/>
          <p:nvPr/>
        </p:nvSpPr>
        <p:spPr>
          <a:xfrm>
            <a:off x="8211312" y="3520440"/>
            <a:ext cx="342900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4" name="Shape 25"/>
          <p:cNvSpPr/>
          <p:nvPr/>
        </p:nvSpPr>
        <p:spPr>
          <a:xfrm>
            <a:off x="8394192" y="3703320"/>
            <a:ext cx="566928" cy="566928"/>
          </a:xfrm>
          <a:prstGeom prst="ellipse">
            <a:avLst/>
          </a:prstGeom>
          <a:solidFill>
            <a:srgbClr val="2B98B7"/>
          </a:solidFill>
          <a:ln w="12700">
            <a:solidFill>
              <a:srgbClr val="2B98B7"/>
            </a:solidFill>
            <a:prstDash val="solid"/>
          </a:ln>
        </p:spPr>
        <p:txBody>
          <a:bodyPr/>
          <a:lstStyle/>
          <a:p>
            <a:endParaRPr lang="en-GB"/>
          </a:p>
        </p:txBody>
      </p:sp>
      <p:pic>
        <p:nvPicPr>
          <p:cNvPr id="35" name="Image 6" descr="preencoded.png"/>
          <p:cNvPicPr>
            <a:picLocks noChangeAspect="1"/>
          </p:cNvPicPr>
          <p:nvPr/>
        </p:nvPicPr>
        <p:blipFill>
          <a:blip r:embed="rId9"/>
          <a:stretch>
            <a:fillRect/>
          </a:stretch>
        </p:blipFill>
        <p:spPr>
          <a:xfrm>
            <a:off x="8535924" y="3845052"/>
            <a:ext cx="283464" cy="283464"/>
          </a:xfrm>
          <a:prstGeom prst="rect">
            <a:avLst/>
          </a:prstGeom>
        </p:spPr>
      </p:pic>
      <p:sp>
        <p:nvSpPr>
          <p:cNvPr id="36" name="Text 26"/>
          <p:cNvSpPr txBox="1"/>
          <p:nvPr/>
        </p:nvSpPr>
        <p:spPr>
          <a:xfrm>
            <a:off x="9079992" y="3703320"/>
            <a:ext cx="2423160" cy="566928"/>
          </a:xfrm>
          <a:prstGeom prst="rect">
            <a:avLst/>
          </a:prstGeom>
          <a:noFill/>
          <a:ln/>
        </p:spPr>
        <p:txBody>
          <a:bodyPr wrap="square" lIns="0" tIns="0" rIns="0" bIns="0" rtlCol="0" anchor="ctr"/>
          <a:lstStyle/>
          <a:p>
            <a:pPr marL="0" indent="0">
              <a:buNone/>
            </a:pPr>
            <a:r>
              <a:rPr lang="en-US" sz="1600" b="1" dirty="0">
                <a:solidFill>
                  <a:srgbClr val="023B59"/>
                </a:solidFill>
                <a:latin typeface="Cambria" pitchFamily="34" charset="0"/>
                <a:ea typeface="Cambria" pitchFamily="34" charset="-122"/>
                <a:cs typeface="Cambria" pitchFamily="34" charset="-120"/>
              </a:rPr>
              <a:t>What will you create?</a:t>
            </a:r>
            <a:endParaRPr lang="en-US" sz="1600" dirty="0"/>
          </a:p>
        </p:txBody>
      </p:sp>
      <p:sp>
        <p:nvSpPr>
          <p:cNvPr id="37" name="Text 27"/>
          <p:cNvSpPr txBox="1"/>
          <p:nvPr/>
        </p:nvSpPr>
        <p:spPr>
          <a:xfrm>
            <a:off x="8439912" y="4434840"/>
            <a:ext cx="3017520" cy="82296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Something testable: a sketch, prototype or one page pitch.</a:t>
            </a:r>
            <a:endParaRPr lang="en-US" sz="1300" dirty="0"/>
          </a:p>
        </p:txBody>
      </p:sp>
      <p:sp>
        <p:nvSpPr>
          <p:cNvPr id="38" name="Shape 28"/>
          <p:cNvSpPr/>
          <p:nvPr/>
        </p:nvSpPr>
        <p:spPr>
          <a:xfrm>
            <a:off x="548640" y="5486400"/>
            <a:ext cx="11091672" cy="475488"/>
          </a:xfrm>
          <a:prstGeom prst="roundRect">
            <a:avLst>
              <a:gd name="adj" fmla="val 15385"/>
            </a:avLst>
          </a:prstGeom>
          <a:solidFill>
            <a:srgbClr val="F2B632"/>
          </a:solidFill>
          <a:ln w="12700">
            <a:solidFill>
              <a:srgbClr val="F2B632"/>
            </a:solidFill>
            <a:prstDash val="solid"/>
          </a:ln>
        </p:spPr>
        <p:txBody>
          <a:bodyPr/>
          <a:lstStyle/>
          <a:p>
            <a:endParaRPr lang="en-GB"/>
          </a:p>
        </p:txBody>
      </p:sp>
      <p:sp>
        <p:nvSpPr>
          <p:cNvPr id="39" name="Text 29"/>
          <p:cNvSpPr txBox="1"/>
          <p:nvPr/>
        </p:nvSpPr>
        <p:spPr>
          <a:xfrm>
            <a:off x="548640" y="5486400"/>
            <a:ext cx="11091672" cy="475488"/>
          </a:xfrm>
          <a:prstGeom prst="rect">
            <a:avLst/>
          </a:prstGeom>
          <a:noFill/>
          <a:ln/>
        </p:spPr>
        <p:txBody>
          <a:bodyPr wrap="square" lIns="0" tIns="0" rIns="0" bIns="0" rtlCol="0" anchor="ctr"/>
          <a:lstStyle/>
          <a:p>
            <a:pPr marL="0" indent="0" algn="ctr">
              <a:buNone/>
            </a:pPr>
            <a:r>
              <a:rPr lang="en-US" sz="1600" b="1" dirty="0">
                <a:solidFill>
                  <a:srgbClr val="1B2B3A"/>
                </a:solidFill>
                <a:latin typeface="Calibri" pitchFamily="34" charset="0"/>
                <a:ea typeface="Calibri" pitchFamily="34" charset="-122"/>
                <a:cs typeface="Calibri" pitchFamily="34" charset="-120"/>
              </a:rPr>
              <a:t>Think differently. Then ask who is affected.</a:t>
            </a:r>
            <a:endParaRPr lang="en-US" sz="16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E8FB0"/>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Why creativity matters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World Economic Forum (2025); McKinsey &amp; Company (2010). Supporting points from the original slides.</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429000" cy="2331720"/>
          </a:xfrm>
          <a:prstGeom prst="roundRect">
            <a:avLst>
              <a:gd name="adj" fmla="val 313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Text 5"/>
          <p:cNvSpPr txBox="1"/>
          <p:nvPr/>
        </p:nvSpPr>
        <p:spPr>
          <a:xfrm>
            <a:off x="731520" y="1645920"/>
            <a:ext cx="3063240" cy="960120"/>
          </a:xfrm>
          <a:prstGeom prst="rect">
            <a:avLst/>
          </a:prstGeom>
          <a:noFill/>
          <a:ln/>
        </p:spPr>
        <p:txBody>
          <a:bodyPr wrap="square" lIns="0" tIns="0" rIns="0" bIns="0" rtlCol="0" anchor="ctr"/>
          <a:lstStyle/>
          <a:p>
            <a:pPr marL="0" indent="0" algn="ctr">
              <a:buNone/>
            </a:pPr>
            <a:r>
              <a:rPr lang="en-US" sz="5400" b="1" dirty="0">
                <a:solidFill>
                  <a:srgbClr val="0E8FB0"/>
                </a:solidFill>
                <a:latin typeface="Cambria" pitchFamily="34" charset="0"/>
                <a:ea typeface="Cambria" pitchFamily="34" charset="-122"/>
                <a:cs typeface="Cambria" pitchFamily="34" charset="-120"/>
              </a:rPr>
              <a:t>39%</a:t>
            </a:r>
            <a:endParaRPr lang="en-US" sz="5400" dirty="0"/>
          </a:p>
        </p:txBody>
      </p:sp>
      <p:sp>
        <p:nvSpPr>
          <p:cNvPr id="10" name="Text 6"/>
          <p:cNvSpPr txBox="1"/>
          <p:nvPr/>
        </p:nvSpPr>
        <p:spPr>
          <a:xfrm>
            <a:off x="822960" y="2651760"/>
            <a:ext cx="2880360" cy="777240"/>
          </a:xfrm>
          <a:prstGeom prst="rect">
            <a:avLst/>
          </a:prstGeom>
          <a:noFill/>
          <a:ln/>
        </p:spPr>
        <p:txBody>
          <a:bodyPr wrap="square" lIns="0" tIns="0" rIns="0" bIns="0" rtlCol="0" anchor="t"/>
          <a:lstStyle/>
          <a:p>
            <a:pPr marL="0" indent="0" algn="ctr">
              <a:buNone/>
            </a:pPr>
            <a:r>
              <a:rPr lang="en-US" sz="1400" dirty="0">
                <a:solidFill>
                  <a:srgbClr val="1B2B3A"/>
                </a:solidFill>
                <a:latin typeface="Calibri" pitchFamily="34" charset="0"/>
                <a:ea typeface="Calibri" pitchFamily="34" charset="-122"/>
                <a:cs typeface="Calibri" pitchFamily="34" charset="-120"/>
              </a:rPr>
              <a:t>of workers' core skills are expected to change by 2030</a:t>
            </a:r>
            <a:endParaRPr lang="en-US" sz="1400" dirty="0"/>
          </a:p>
        </p:txBody>
      </p:sp>
      <p:sp>
        <p:nvSpPr>
          <p:cNvPr id="11" name="Text 7"/>
          <p:cNvSpPr txBox="1"/>
          <p:nvPr/>
        </p:nvSpPr>
        <p:spPr>
          <a:xfrm>
            <a:off x="822960" y="3474720"/>
            <a:ext cx="2880360" cy="274320"/>
          </a:xfrm>
          <a:prstGeom prst="rect">
            <a:avLst/>
          </a:prstGeom>
          <a:noFill/>
          <a:ln/>
        </p:spPr>
        <p:txBody>
          <a:bodyPr wrap="square" lIns="0" tIns="0" rIns="0" bIns="0" rtlCol="0" anchor="t"/>
          <a:lstStyle/>
          <a:p>
            <a:pPr marL="0" indent="0" algn="ctr">
              <a:buNone/>
            </a:pPr>
            <a:r>
              <a:rPr lang="en-US" sz="1100" i="1" dirty="0">
                <a:solidFill>
                  <a:srgbClr val="5B6B7A"/>
                </a:solidFill>
                <a:latin typeface="Calibri" pitchFamily="34" charset="0"/>
                <a:ea typeface="Calibri" pitchFamily="34" charset="-122"/>
                <a:cs typeface="Calibri" pitchFamily="34" charset="-120"/>
              </a:rPr>
              <a:t>WEF, 2025</a:t>
            </a:r>
            <a:endParaRPr lang="en-US" sz="1100" dirty="0"/>
          </a:p>
        </p:txBody>
      </p:sp>
      <p:sp>
        <p:nvSpPr>
          <p:cNvPr id="12" name="Shape 8"/>
          <p:cNvSpPr/>
          <p:nvPr/>
        </p:nvSpPr>
        <p:spPr>
          <a:xfrm>
            <a:off x="4379976" y="1554480"/>
            <a:ext cx="3429000" cy="2331720"/>
          </a:xfrm>
          <a:prstGeom prst="roundRect">
            <a:avLst>
              <a:gd name="adj" fmla="val 313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3" name="Text 9"/>
          <p:cNvSpPr txBox="1"/>
          <p:nvPr/>
        </p:nvSpPr>
        <p:spPr>
          <a:xfrm>
            <a:off x="4562856" y="1645920"/>
            <a:ext cx="3063240" cy="960120"/>
          </a:xfrm>
          <a:prstGeom prst="rect">
            <a:avLst/>
          </a:prstGeom>
          <a:noFill/>
          <a:ln/>
        </p:spPr>
        <p:txBody>
          <a:bodyPr wrap="square" lIns="0" tIns="0" rIns="0" bIns="0" rtlCol="0" anchor="ctr"/>
          <a:lstStyle/>
          <a:p>
            <a:pPr marL="0" indent="0" algn="ctr">
              <a:buNone/>
            </a:pPr>
            <a:r>
              <a:rPr lang="en-US" sz="5400" b="1" dirty="0">
                <a:solidFill>
                  <a:srgbClr val="023B59"/>
                </a:solidFill>
                <a:latin typeface="Cambria" pitchFamily="34" charset="0"/>
                <a:ea typeface="Cambria" pitchFamily="34" charset="-122"/>
                <a:cs typeface="Cambria" pitchFamily="34" charset="-120"/>
              </a:rPr>
              <a:t>84%</a:t>
            </a:r>
            <a:endParaRPr lang="en-US" sz="5400" dirty="0"/>
          </a:p>
        </p:txBody>
      </p:sp>
      <p:sp>
        <p:nvSpPr>
          <p:cNvPr id="14" name="Text 10"/>
          <p:cNvSpPr txBox="1"/>
          <p:nvPr/>
        </p:nvSpPr>
        <p:spPr>
          <a:xfrm>
            <a:off x="4654296" y="2651760"/>
            <a:ext cx="2880360" cy="777240"/>
          </a:xfrm>
          <a:prstGeom prst="rect">
            <a:avLst/>
          </a:prstGeom>
          <a:noFill/>
          <a:ln/>
        </p:spPr>
        <p:txBody>
          <a:bodyPr wrap="square" lIns="0" tIns="0" rIns="0" bIns="0" rtlCol="0" anchor="t"/>
          <a:lstStyle/>
          <a:p>
            <a:pPr marL="0" indent="0" algn="ctr">
              <a:buNone/>
            </a:pPr>
            <a:r>
              <a:rPr lang="en-US" sz="1400" dirty="0">
                <a:solidFill>
                  <a:srgbClr val="1B2B3A"/>
                </a:solidFill>
                <a:latin typeface="Calibri" pitchFamily="34" charset="0"/>
                <a:ea typeface="Calibri" pitchFamily="34" charset="-122"/>
                <a:cs typeface="Calibri" pitchFamily="34" charset="-120"/>
              </a:rPr>
              <a:t>of executives say innovation is very or extremely important to growth</a:t>
            </a:r>
            <a:endParaRPr lang="en-US" sz="1400" dirty="0"/>
          </a:p>
        </p:txBody>
      </p:sp>
      <p:sp>
        <p:nvSpPr>
          <p:cNvPr id="15" name="Text 11"/>
          <p:cNvSpPr txBox="1"/>
          <p:nvPr/>
        </p:nvSpPr>
        <p:spPr>
          <a:xfrm>
            <a:off x="4654296" y="3474720"/>
            <a:ext cx="2880360" cy="274320"/>
          </a:xfrm>
          <a:prstGeom prst="rect">
            <a:avLst/>
          </a:prstGeom>
          <a:noFill/>
          <a:ln/>
        </p:spPr>
        <p:txBody>
          <a:bodyPr wrap="square" lIns="0" tIns="0" rIns="0" bIns="0" rtlCol="0" anchor="t"/>
          <a:lstStyle/>
          <a:p>
            <a:pPr marL="0" indent="0" algn="ctr">
              <a:buNone/>
            </a:pPr>
            <a:r>
              <a:rPr lang="en-US" sz="1100" i="1" dirty="0">
                <a:solidFill>
                  <a:srgbClr val="5B6B7A"/>
                </a:solidFill>
                <a:latin typeface="Calibri" pitchFamily="34" charset="0"/>
                <a:ea typeface="Calibri" pitchFamily="34" charset="-122"/>
                <a:cs typeface="Calibri" pitchFamily="34" charset="-120"/>
              </a:rPr>
              <a:t>McKinsey, 2010</a:t>
            </a:r>
            <a:endParaRPr lang="en-US" sz="1100" dirty="0"/>
          </a:p>
        </p:txBody>
      </p:sp>
      <p:sp>
        <p:nvSpPr>
          <p:cNvPr id="16" name="Shape 12"/>
          <p:cNvSpPr/>
          <p:nvPr/>
        </p:nvSpPr>
        <p:spPr>
          <a:xfrm>
            <a:off x="8211312" y="1554480"/>
            <a:ext cx="3429000" cy="2331720"/>
          </a:xfrm>
          <a:prstGeom prst="roundRect">
            <a:avLst>
              <a:gd name="adj" fmla="val 313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7" name="Text 13"/>
          <p:cNvSpPr txBox="1"/>
          <p:nvPr/>
        </p:nvSpPr>
        <p:spPr>
          <a:xfrm>
            <a:off x="8394192" y="1645920"/>
            <a:ext cx="3063240" cy="960120"/>
          </a:xfrm>
          <a:prstGeom prst="rect">
            <a:avLst/>
          </a:prstGeom>
          <a:noFill/>
          <a:ln/>
        </p:spPr>
        <p:txBody>
          <a:bodyPr wrap="square" lIns="0" tIns="0" rIns="0" bIns="0" rtlCol="0" anchor="ctr"/>
          <a:lstStyle/>
          <a:p>
            <a:pPr marL="0" indent="0" algn="ctr">
              <a:buNone/>
            </a:pPr>
            <a:r>
              <a:rPr lang="en-US" sz="5400" b="1" dirty="0">
                <a:solidFill>
                  <a:srgbClr val="B7791F"/>
                </a:solidFill>
                <a:latin typeface="Cambria" pitchFamily="34" charset="0"/>
                <a:ea typeface="Cambria" pitchFamily="34" charset="-122"/>
                <a:cs typeface="Cambria" pitchFamily="34" charset="-120"/>
              </a:rPr>
              <a:t>Rising</a:t>
            </a:r>
            <a:endParaRPr lang="en-US" sz="5400" dirty="0"/>
          </a:p>
        </p:txBody>
      </p:sp>
      <p:sp>
        <p:nvSpPr>
          <p:cNvPr id="18" name="Text 14"/>
          <p:cNvSpPr txBox="1"/>
          <p:nvPr/>
        </p:nvSpPr>
        <p:spPr>
          <a:xfrm>
            <a:off x="8485632" y="2651760"/>
            <a:ext cx="2880360" cy="777240"/>
          </a:xfrm>
          <a:prstGeom prst="rect">
            <a:avLst/>
          </a:prstGeom>
          <a:noFill/>
          <a:ln/>
        </p:spPr>
        <p:txBody>
          <a:bodyPr wrap="square" lIns="0" tIns="0" rIns="0" bIns="0" rtlCol="0" anchor="t"/>
          <a:lstStyle/>
          <a:p>
            <a:pPr marL="0" indent="0" algn="ctr">
              <a:buNone/>
            </a:pPr>
            <a:r>
              <a:rPr lang="en-US" sz="1400" dirty="0">
                <a:solidFill>
                  <a:srgbClr val="1B2B3A"/>
                </a:solidFill>
                <a:latin typeface="Calibri" pitchFamily="34" charset="0"/>
                <a:ea typeface="Calibri" pitchFamily="34" charset="-122"/>
                <a:cs typeface="Calibri" pitchFamily="34" charset="-120"/>
              </a:rPr>
              <a:t>importance of creative thinking as a skill to 2030</a:t>
            </a:r>
            <a:endParaRPr lang="en-US" sz="1400" dirty="0"/>
          </a:p>
        </p:txBody>
      </p:sp>
      <p:sp>
        <p:nvSpPr>
          <p:cNvPr id="19" name="Text 15"/>
          <p:cNvSpPr txBox="1"/>
          <p:nvPr/>
        </p:nvSpPr>
        <p:spPr>
          <a:xfrm>
            <a:off x="8485632" y="3474720"/>
            <a:ext cx="2880360" cy="274320"/>
          </a:xfrm>
          <a:prstGeom prst="rect">
            <a:avLst/>
          </a:prstGeom>
          <a:noFill/>
          <a:ln/>
        </p:spPr>
        <p:txBody>
          <a:bodyPr wrap="square" lIns="0" tIns="0" rIns="0" bIns="0" rtlCol="0" anchor="t"/>
          <a:lstStyle/>
          <a:p>
            <a:pPr marL="0" indent="0" algn="ctr">
              <a:buNone/>
            </a:pPr>
            <a:r>
              <a:rPr lang="en-US" sz="1100" i="1" dirty="0">
                <a:solidFill>
                  <a:srgbClr val="5B6B7A"/>
                </a:solidFill>
                <a:latin typeface="Calibri" pitchFamily="34" charset="0"/>
                <a:ea typeface="Calibri" pitchFamily="34" charset="-122"/>
                <a:cs typeface="Calibri" pitchFamily="34" charset="-120"/>
              </a:rPr>
              <a:t>WEF, 2025</a:t>
            </a:r>
            <a:endParaRPr lang="en-US" sz="1100" dirty="0"/>
          </a:p>
        </p:txBody>
      </p:sp>
      <p:sp>
        <p:nvSpPr>
          <p:cNvPr id="20" name="Shape 16"/>
          <p:cNvSpPr/>
          <p:nvPr/>
        </p:nvSpPr>
        <p:spPr>
          <a:xfrm>
            <a:off x="548640" y="4160520"/>
            <a:ext cx="502920" cy="502920"/>
          </a:xfrm>
          <a:prstGeom prst="ellipse">
            <a:avLst/>
          </a:prstGeom>
          <a:solidFill>
            <a:srgbClr val="0E8FB0"/>
          </a:solidFill>
          <a:ln w="12700">
            <a:solidFill>
              <a:srgbClr val="0E8FB0"/>
            </a:solidFill>
            <a:prstDash val="solid"/>
          </a:ln>
        </p:spPr>
        <p:txBody>
          <a:bodyPr/>
          <a:lstStyle/>
          <a:p>
            <a:endParaRPr lang="en-GB"/>
          </a:p>
        </p:txBody>
      </p:sp>
      <p:pic>
        <p:nvPicPr>
          <p:cNvPr id="21" name="Image 1" descr="preencoded.png"/>
          <p:cNvPicPr>
            <a:picLocks noChangeAspect="1"/>
          </p:cNvPicPr>
          <p:nvPr/>
        </p:nvPicPr>
        <p:blipFill>
          <a:blip r:embed="rId4"/>
          <a:stretch>
            <a:fillRect/>
          </a:stretch>
        </p:blipFill>
        <p:spPr>
          <a:xfrm>
            <a:off x="674370" y="4286250"/>
            <a:ext cx="251460" cy="251460"/>
          </a:xfrm>
          <a:prstGeom prst="rect">
            <a:avLst/>
          </a:prstGeom>
        </p:spPr>
      </p:pic>
      <p:sp>
        <p:nvSpPr>
          <p:cNvPr id="22" name="Text 17"/>
          <p:cNvSpPr txBox="1"/>
          <p:nvPr/>
        </p:nvSpPr>
        <p:spPr>
          <a:xfrm>
            <a:off x="1188720" y="4160520"/>
            <a:ext cx="1920240" cy="502920"/>
          </a:xfrm>
          <a:prstGeom prst="rect">
            <a:avLst/>
          </a:prstGeom>
          <a:noFill/>
          <a:ln/>
        </p:spPr>
        <p:txBody>
          <a:bodyPr wrap="square" lIns="0" tIns="0" rIns="0" bIns="0" rtlCol="0" anchor="ctr"/>
          <a:lstStyle/>
          <a:p>
            <a:pPr marL="0" indent="0">
              <a:buNone/>
            </a:pPr>
            <a:r>
              <a:rPr lang="en-US" sz="1450" b="1" dirty="0">
                <a:solidFill>
                  <a:srgbClr val="023B59"/>
                </a:solidFill>
                <a:latin typeface="Cambria" pitchFamily="34" charset="0"/>
                <a:ea typeface="Cambria" pitchFamily="34" charset="-122"/>
                <a:cs typeface="Cambria" pitchFamily="34" charset="-120"/>
              </a:rPr>
              <a:t>Fuels invention</a:t>
            </a:r>
            <a:endParaRPr lang="en-US" sz="1450" dirty="0"/>
          </a:p>
        </p:txBody>
      </p:sp>
      <p:sp>
        <p:nvSpPr>
          <p:cNvPr id="23" name="Text 18"/>
          <p:cNvSpPr txBox="1"/>
          <p:nvPr/>
        </p:nvSpPr>
        <p:spPr>
          <a:xfrm>
            <a:off x="548640" y="4800600"/>
            <a:ext cx="260604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Creativity is the essence of invention and what drives our economy.</a:t>
            </a:r>
            <a:endParaRPr lang="en-US" sz="1250" dirty="0"/>
          </a:p>
        </p:txBody>
      </p:sp>
      <p:sp>
        <p:nvSpPr>
          <p:cNvPr id="24" name="Shape 19"/>
          <p:cNvSpPr/>
          <p:nvPr/>
        </p:nvSpPr>
        <p:spPr>
          <a:xfrm>
            <a:off x="3374136" y="4160520"/>
            <a:ext cx="502920" cy="502920"/>
          </a:xfrm>
          <a:prstGeom prst="ellipse">
            <a:avLst/>
          </a:prstGeom>
          <a:solidFill>
            <a:srgbClr val="0E8FB0"/>
          </a:solidFill>
          <a:ln w="12700">
            <a:solidFill>
              <a:srgbClr val="0E8FB0"/>
            </a:solidFill>
            <a:prstDash val="solid"/>
          </a:ln>
        </p:spPr>
        <p:txBody>
          <a:bodyPr/>
          <a:lstStyle/>
          <a:p>
            <a:endParaRPr lang="en-GB"/>
          </a:p>
        </p:txBody>
      </p:sp>
      <p:pic>
        <p:nvPicPr>
          <p:cNvPr id="25" name="Image 2" descr="preencoded.png"/>
          <p:cNvPicPr>
            <a:picLocks noChangeAspect="1"/>
          </p:cNvPicPr>
          <p:nvPr/>
        </p:nvPicPr>
        <p:blipFill>
          <a:blip r:embed="rId5"/>
          <a:stretch>
            <a:fillRect/>
          </a:stretch>
        </p:blipFill>
        <p:spPr>
          <a:xfrm>
            <a:off x="3499866" y="4286250"/>
            <a:ext cx="251460" cy="251460"/>
          </a:xfrm>
          <a:prstGeom prst="rect">
            <a:avLst/>
          </a:prstGeom>
        </p:spPr>
      </p:pic>
      <p:sp>
        <p:nvSpPr>
          <p:cNvPr id="26" name="Text 20"/>
          <p:cNvSpPr txBox="1"/>
          <p:nvPr/>
        </p:nvSpPr>
        <p:spPr>
          <a:xfrm>
            <a:off x="4014216" y="4160520"/>
            <a:ext cx="1920240" cy="502920"/>
          </a:xfrm>
          <a:prstGeom prst="rect">
            <a:avLst/>
          </a:prstGeom>
          <a:noFill/>
          <a:ln/>
        </p:spPr>
        <p:txBody>
          <a:bodyPr wrap="square" lIns="0" tIns="0" rIns="0" bIns="0" rtlCol="0" anchor="ctr"/>
          <a:lstStyle/>
          <a:p>
            <a:pPr marL="0" indent="0">
              <a:buNone/>
            </a:pPr>
            <a:r>
              <a:rPr lang="en-US" sz="1450" b="1" dirty="0">
                <a:solidFill>
                  <a:srgbClr val="023B59"/>
                </a:solidFill>
                <a:latin typeface="Cambria" pitchFamily="34" charset="0"/>
                <a:ea typeface="Cambria" pitchFamily="34" charset="-122"/>
                <a:cs typeface="Cambria" pitchFamily="34" charset="-120"/>
              </a:rPr>
              <a:t>Competitive edge</a:t>
            </a:r>
            <a:endParaRPr lang="en-US" sz="1450" dirty="0"/>
          </a:p>
        </p:txBody>
      </p:sp>
      <p:sp>
        <p:nvSpPr>
          <p:cNvPr id="27" name="Text 21"/>
          <p:cNvSpPr txBox="1"/>
          <p:nvPr/>
        </p:nvSpPr>
        <p:spPr>
          <a:xfrm>
            <a:off x="3374136" y="4800600"/>
            <a:ext cx="260604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Innovation, not replication, makes people and organisations indispensable.</a:t>
            </a:r>
            <a:endParaRPr lang="en-US" sz="1250" dirty="0"/>
          </a:p>
        </p:txBody>
      </p:sp>
      <p:sp>
        <p:nvSpPr>
          <p:cNvPr id="28" name="Shape 22"/>
          <p:cNvSpPr/>
          <p:nvPr/>
        </p:nvSpPr>
        <p:spPr>
          <a:xfrm>
            <a:off x="6199632" y="4160520"/>
            <a:ext cx="502920" cy="502920"/>
          </a:xfrm>
          <a:prstGeom prst="ellipse">
            <a:avLst/>
          </a:prstGeom>
          <a:solidFill>
            <a:srgbClr val="0E8FB0"/>
          </a:solidFill>
          <a:ln w="12700">
            <a:solidFill>
              <a:srgbClr val="0E8FB0"/>
            </a:solidFill>
            <a:prstDash val="solid"/>
          </a:ln>
        </p:spPr>
        <p:txBody>
          <a:bodyPr/>
          <a:lstStyle/>
          <a:p>
            <a:endParaRPr lang="en-GB"/>
          </a:p>
        </p:txBody>
      </p:sp>
      <p:pic>
        <p:nvPicPr>
          <p:cNvPr id="29" name="Image 3" descr="preencoded.png"/>
          <p:cNvPicPr>
            <a:picLocks noChangeAspect="1"/>
          </p:cNvPicPr>
          <p:nvPr/>
        </p:nvPicPr>
        <p:blipFill>
          <a:blip r:embed="rId6"/>
          <a:stretch>
            <a:fillRect/>
          </a:stretch>
        </p:blipFill>
        <p:spPr>
          <a:xfrm>
            <a:off x="6325362" y="4286250"/>
            <a:ext cx="251460" cy="251460"/>
          </a:xfrm>
          <a:prstGeom prst="rect">
            <a:avLst/>
          </a:prstGeom>
        </p:spPr>
      </p:pic>
      <p:sp>
        <p:nvSpPr>
          <p:cNvPr id="30" name="Text 23"/>
          <p:cNvSpPr txBox="1"/>
          <p:nvPr/>
        </p:nvSpPr>
        <p:spPr>
          <a:xfrm>
            <a:off x="6839712" y="4160520"/>
            <a:ext cx="1920240" cy="502920"/>
          </a:xfrm>
          <a:prstGeom prst="rect">
            <a:avLst/>
          </a:prstGeom>
          <a:noFill/>
          <a:ln/>
        </p:spPr>
        <p:txBody>
          <a:bodyPr wrap="square" lIns="0" tIns="0" rIns="0" bIns="0" rtlCol="0" anchor="ctr"/>
          <a:lstStyle/>
          <a:p>
            <a:pPr marL="0" indent="0">
              <a:buNone/>
            </a:pPr>
            <a:r>
              <a:rPr lang="en-US" sz="1450" b="1" dirty="0">
                <a:solidFill>
                  <a:srgbClr val="023B59"/>
                </a:solidFill>
                <a:latin typeface="Cambria" pitchFamily="34" charset="0"/>
                <a:ea typeface="Cambria" pitchFamily="34" charset="-122"/>
                <a:cs typeface="Cambria" pitchFamily="34" charset="-120"/>
              </a:rPr>
              <a:t>No innovation without it</a:t>
            </a:r>
            <a:endParaRPr lang="en-US" sz="1450" dirty="0"/>
          </a:p>
        </p:txBody>
      </p:sp>
      <p:sp>
        <p:nvSpPr>
          <p:cNvPr id="31" name="Text 24"/>
          <p:cNvSpPr txBox="1"/>
          <p:nvPr/>
        </p:nvSpPr>
        <p:spPr>
          <a:xfrm>
            <a:off x="6199632" y="4800600"/>
            <a:ext cx="260604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Fresh perspectives, free of habit, produce unique ideas.</a:t>
            </a:r>
            <a:endParaRPr lang="en-US" sz="1250" dirty="0"/>
          </a:p>
        </p:txBody>
      </p:sp>
      <p:sp>
        <p:nvSpPr>
          <p:cNvPr id="32" name="Shape 25"/>
          <p:cNvSpPr/>
          <p:nvPr/>
        </p:nvSpPr>
        <p:spPr>
          <a:xfrm>
            <a:off x="9025128" y="4160520"/>
            <a:ext cx="502920" cy="502920"/>
          </a:xfrm>
          <a:prstGeom prst="ellipse">
            <a:avLst/>
          </a:prstGeom>
          <a:solidFill>
            <a:srgbClr val="0E8FB0"/>
          </a:solidFill>
          <a:ln w="12700">
            <a:solidFill>
              <a:srgbClr val="0E8FB0"/>
            </a:solidFill>
            <a:prstDash val="solid"/>
          </a:ln>
        </p:spPr>
        <p:txBody>
          <a:bodyPr/>
          <a:lstStyle/>
          <a:p>
            <a:endParaRPr lang="en-GB"/>
          </a:p>
        </p:txBody>
      </p:sp>
      <p:pic>
        <p:nvPicPr>
          <p:cNvPr id="33" name="Image 4" descr="preencoded.png"/>
          <p:cNvPicPr>
            <a:picLocks noChangeAspect="1"/>
          </p:cNvPicPr>
          <p:nvPr/>
        </p:nvPicPr>
        <p:blipFill>
          <a:blip r:embed="rId7"/>
          <a:stretch>
            <a:fillRect/>
          </a:stretch>
        </p:blipFill>
        <p:spPr>
          <a:xfrm>
            <a:off x="9150858" y="4286250"/>
            <a:ext cx="251460" cy="251460"/>
          </a:xfrm>
          <a:prstGeom prst="rect">
            <a:avLst/>
          </a:prstGeom>
        </p:spPr>
      </p:pic>
      <p:sp>
        <p:nvSpPr>
          <p:cNvPr id="34" name="Text 26"/>
          <p:cNvSpPr txBox="1"/>
          <p:nvPr/>
        </p:nvSpPr>
        <p:spPr>
          <a:xfrm>
            <a:off x="9665208" y="4160520"/>
            <a:ext cx="1920240" cy="502920"/>
          </a:xfrm>
          <a:prstGeom prst="rect">
            <a:avLst/>
          </a:prstGeom>
          <a:noFill/>
          <a:ln/>
        </p:spPr>
        <p:txBody>
          <a:bodyPr wrap="square" lIns="0" tIns="0" rIns="0" bIns="0" rtlCol="0" anchor="ctr"/>
          <a:lstStyle/>
          <a:p>
            <a:pPr marL="0" indent="0">
              <a:buNone/>
            </a:pPr>
            <a:r>
              <a:rPr lang="en-US" sz="1450" b="1" dirty="0">
                <a:solidFill>
                  <a:srgbClr val="023B59"/>
                </a:solidFill>
                <a:latin typeface="Cambria" pitchFamily="34" charset="0"/>
                <a:ea typeface="Cambria" pitchFamily="34" charset="-122"/>
                <a:cs typeface="Cambria" pitchFamily="34" charset="-120"/>
              </a:rPr>
              <a:t>Complex problems</a:t>
            </a:r>
            <a:endParaRPr lang="en-US" sz="1450" dirty="0"/>
          </a:p>
        </p:txBody>
      </p:sp>
      <p:sp>
        <p:nvSpPr>
          <p:cNvPr id="35" name="Text 27"/>
          <p:cNvSpPr txBox="1"/>
          <p:nvPr/>
        </p:nvSpPr>
        <p:spPr>
          <a:xfrm>
            <a:off x="9025128" y="4800600"/>
            <a:ext cx="260604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The world keeps getting more complex, and so must our thinking.</a:t>
            </a:r>
            <a:endParaRPr lang="en-US" sz="12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PART 1  CREATIVITY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Your creative interests and value to society</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Shape 3"/>
          <p:cNvSpPr/>
          <p:nvPr/>
        </p:nvSpPr>
        <p:spPr>
          <a:xfrm>
            <a:off x="548640" y="1536192"/>
            <a:ext cx="1463040" cy="384048"/>
          </a:xfrm>
          <a:prstGeom prst="roundRect">
            <a:avLst>
              <a:gd name="adj" fmla="val 47619"/>
            </a:avLst>
          </a:prstGeom>
          <a:solidFill>
            <a:srgbClr val="F2B632"/>
          </a:solidFill>
          <a:ln w="12700">
            <a:solidFill>
              <a:srgbClr val="F2B632"/>
            </a:solidFill>
            <a:prstDash val="solid"/>
          </a:ln>
        </p:spPr>
        <p:txBody>
          <a:bodyPr/>
          <a:lstStyle/>
          <a:p>
            <a:endParaRPr lang="en-GB"/>
          </a:p>
        </p:txBody>
      </p:sp>
      <p:sp>
        <p:nvSpPr>
          <p:cNvPr id="8" name="Text 4"/>
          <p:cNvSpPr txBox="1"/>
          <p:nvPr/>
        </p:nvSpPr>
        <p:spPr>
          <a:xfrm>
            <a:off x="548640" y="1536192"/>
            <a:ext cx="1463040" cy="384048"/>
          </a:xfrm>
          <a:prstGeom prst="rect">
            <a:avLst/>
          </a:prstGeom>
          <a:noFill/>
          <a:ln/>
        </p:spPr>
        <p:txBody>
          <a:bodyPr wrap="square" lIns="0" tIns="0" rIns="0" bIns="0" rtlCol="0" anchor="ctr"/>
          <a:lstStyle/>
          <a:p>
            <a:pPr marL="0" indent="0" algn="ctr">
              <a:buNone/>
            </a:pPr>
            <a:r>
              <a:rPr lang="en-US" sz="1200" b="1" kern="0" spc="200" dirty="0">
                <a:solidFill>
                  <a:srgbClr val="1B2B3A"/>
                </a:solidFill>
                <a:latin typeface="Calibri" pitchFamily="34" charset="0"/>
                <a:ea typeface="Calibri" pitchFamily="34" charset="-122"/>
                <a:cs typeface="Calibri" pitchFamily="34" charset="-120"/>
              </a:rPr>
              <a:t>ACTIVITY 1</a:t>
            </a:r>
            <a:endParaRPr lang="en-US" sz="1200" dirty="0"/>
          </a:p>
        </p:txBody>
      </p:sp>
      <p:sp>
        <p:nvSpPr>
          <p:cNvPr id="9" name="Shape 5"/>
          <p:cNvSpPr/>
          <p:nvPr/>
        </p:nvSpPr>
        <p:spPr>
          <a:xfrm>
            <a:off x="548640" y="2148840"/>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0" name="Shape 6"/>
          <p:cNvSpPr/>
          <p:nvPr/>
        </p:nvSpPr>
        <p:spPr>
          <a:xfrm>
            <a:off x="731520" y="2308860"/>
            <a:ext cx="548640" cy="548640"/>
          </a:xfrm>
          <a:prstGeom prst="ellipse">
            <a:avLst/>
          </a:prstGeom>
          <a:solidFill>
            <a:srgbClr val="0E8FB0"/>
          </a:solidFill>
          <a:ln w="12700">
            <a:solidFill>
              <a:srgbClr val="0E8FB0"/>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868680" y="2446020"/>
            <a:ext cx="274320" cy="274320"/>
          </a:xfrm>
          <a:prstGeom prst="rect">
            <a:avLst/>
          </a:prstGeom>
        </p:spPr>
      </p:pic>
      <p:sp>
        <p:nvSpPr>
          <p:cNvPr id="12" name="Text 7"/>
          <p:cNvSpPr txBox="1"/>
          <p:nvPr/>
        </p:nvSpPr>
        <p:spPr>
          <a:xfrm>
            <a:off x="1508760" y="2148840"/>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Identify your creative interests.</a:t>
            </a:r>
            <a:endParaRPr lang="en-US" sz="1450" dirty="0"/>
          </a:p>
        </p:txBody>
      </p:sp>
      <p:sp>
        <p:nvSpPr>
          <p:cNvPr id="13" name="Shape 8"/>
          <p:cNvSpPr/>
          <p:nvPr/>
        </p:nvSpPr>
        <p:spPr>
          <a:xfrm>
            <a:off x="548640" y="3127248"/>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731520" y="3287268"/>
            <a:ext cx="548640" cy="548640"/>
          </a:xfrm>
          <a:prstGeom prst="ellipse">
            <a:avLst/>
          </a:prstGeom>
          <a:solidFill>
            <a:srgbClr val="023B59"/>
          </a:solidFill>
          <a:ln w="12700">
            <a:solidFill>
              <a:srgbClr val="023B59"/>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868680" y="3424428"/>
            <a:ext cx="274320" cy="274320"/>
          </a:xfrm>
          <a:prstGeom prst="rect">
            <a:avLst/>
          </a:prstGeom>
        </p:spPr>
      </p:pic>
      <p:sp>
        <p:nvSpPr>
          <p:cNvPr id="16" name="Text 10"/>
          <p:cNvSpPr txBox="1"/>
          <p:nvPr/>
        </p:nvSpPr>
        <p:spPr>
          <a:xfrm>
            <a:off x="1508760" y="3127248"/>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How could you generate new ideas that add value to society today?</a:t>
            </a:r>
            <a:endParaRPr lang="en-US" sz="1450" dirty="0"/>
          </a:p>
        </p:txBody>
      </p:sp>
      <p:sp>
        <p:nvSpPr>
          <p:cNvPr id="17" name="Shape 11"/>
          <p:cNvSpPr/>
          <p:nvPr/>
        </p:nvSpPr>
        <p:spPr>
          <a:xfrm>
            <a:off x="548640" y="4105656"/>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8" name="Shape 12"/>
          <p:cNvSpPr/>
          <p:nvPr/>
        </p:nvSpPr>
        <p:spPr>
          <a:xfrm>
            <a:off x="731520" y="4265676"/>
            <a:ext cx="548640" cy="548640"/>
          </a:xfrm>
          <a:prstGeom prst="ellipse">
            <a:avLst/>
          </a:prstGeom>
          <a:solidFill>
            <a:srgbClr val="2B98B7"/>
          </a:solidFill>
          <a:ln w="12700">
            <a:solidFill>
              <a:srgbClr val="2B98B7"/>
            </a:solidFill>
            <a:prstDash val="solid"/>
          </a:ln>
        </p:spPr>
        <p:txBody>
          <a:bodyPr/>
          <a:lstStyle/>
          <a:p>
            <a:endParaRPr lang="en-GB"/>
          </a:p>
        </p:txBody>
      </p:sp>
      <p:pic>
        <p:nvPicPr>
          <p:cNvPr id="19" name="Image 3" descr="preencoded.png"/>
          <p:cNvPicPr>
            <a:picLocks noChangeAspect="1"/>
          </p:cNvPicPr>
          <p:nvPr/>
        </p:nvPicPr>
        <p:blipFill>
          <a:blip r:embed="rId6"/>
          <a:stretch>
            <a:fillRect/>
          </a:stretch>
        </p:blipFill>
        <p:spPr>
          <a:xfrm>
            <a:off x="868680" y="4402836"/>
            <a:ext cx="274320" cy="274320"/>
          </a:xfrm>
          <a:prstGeom prst="rect">
            <a:avLst/>
          </a:prstGeom>
        </p:spPr>
      </p:pic>
      <p:sp>
        <p:nvSpPr>
          <p:cNvPr id="20" name="Text 13"/>
          <p:cNvSpPr txBox="1"/>
          <p:nvPr/>
        </p:nvSpPr>
        <p:spPr>
          <a:xfrm>
            <a:off x="1508760" y="4105656"/>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Write your answer on the module forum.</a:t>
            </a:r>
            <a:endParaRPr lang="en-US" sz="1450" dirty="0"/>
          </a:p>
        </p:txBody>
      </p:sp>
      <p:sp>
        <p:nvSpPr>
          <p:cNvPr id="21" name="Shape 14"/>
          <p:cNvSpPr/>
          <p:nvPr/>
        </p:nvSpPr>
        <p:spPr>
          <a:xfrm>
            <a:off x="548640" y="5084064"/>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2" name="Shape 15"/>
          <p:cNvSpPr/>
          <p:nvPr/>
        </p:nvSpPr>
        <p:spPr>
          <a:xfrm>
            <a:off x="731520" y="5244084"/>
            <a:ext cx="548640" cy="548640"/>
          </a:xfrm>
          <a:prstGeom prst="ellipse">
            <a:avLst/>
          </a:prstGeom>
          <a:solidFill>
            <a:srgbClr val="0E8FB0"/>
          </a:solidFill>
          <a:ln w="12700">
            <a:solidFill>
              <a:srgbClr val="0E8FB0"/>
            </a:solidFill>
            <a:prstDash val="solid"/>
          </a:ln>
        </p:spPr>
        <p:txBody>
          <a:bodyPr/>
          <a:lstStyle/>
          <a:p>
            <a:endParaRPr lang="en-GB"/>
          </a:p>
        </p:txBody>
      </p:sp>
      <p:pic>
        <p:nvPicPr>
          <p:cNvPr id="23" name="Image 4" descr="preencoded.png"/>
          <p:cNvPicPr>
            <a:picLocks noChangeAspect="1"/>
          </p:cNvPicPr>
          <p:nvPr/>
        </p:nvPicPr>
        <p:blipFill>
          <a:blip r:embed="rId7"/>
          <a:stretch>
            <a:fillRect/>
          </a:stretch>
        </p:blipFill>
        <p:spPr>
          <a:xfrm>
            <a:off x="868680" y="5381244"/>
            <a:ext cx="274320" cy="274320"/>
          </a:xfrm>
          <a:prstGeom prst="rect">
            <a:avLst/>
          </a:prstGeom>
        </p:spPr>
      </p:pic>
      <p:sp>
        <p:nvSpPr>
          <p:cNvPr id="24" name="Text 16"/>
          <p:cNvSpPr txBox="1"/>
          <p:nvPr/>
        </p:nvSpPr>
        <p:spPr>
          <a:xfrm>
            <a:off x="1508760" y="5084064"/>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Ask a friend or classmate to comment on it.</a:t>
            </a:r>
            <a:endParaRPr lang="en-US" sz="1450" dirty="0"/>
          </a:p>
        </p:txBody>
      </p:sp>
      <p:sp>
        <p:nvSpPr>
          <p:cNvPr id="25" name="Shape 17"/>
          <p:cNvSpPr/>
          <p:nvPr/>
        </p:nvSpPr>
        <p:spPr>
          <a:xfrm>
            <a:off x="7863840" y="1536192"/>
            <a:ext cx="3776472" cy="4389120"/>
          </a:xfrm>
          <a:prstGeom prst="roundRect">
            <a:avLst>
              <a:gd name="adj" fmla="val 1937"/>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26" name="Shape 18"/>
          <p:cNvSpPr/>
          <p:nvPr/>
        </p:nvSpPr>
        <p:spPr>
          <a:xfrm>
            <a:off x="8138160" y="1810512"/>
            <a:ext cx="640080" cy="640080"/>
          </a:xfrm>
          <a:prstGeom prst="ellipse">
            <a:avLst/>
          </a:prstGeom>
          <a:solidFill>
            <a:srgbClr val="FFFFFF"/>
          </a:solidFill>
          <a:ln w="12700">
            <a:solidFill>
              <a:srgbClr val="FFFFFF"/>
            </a:solidFill>
            <a:prstDash val="solid"/>
          </a:ln>
        </p:spPr>
        <p:txBody>
          <a:bodyPr/>
          <a:lstStyle/>
          <a:p>
            <a:endParaRPr lang="en-GB"/>
          </a:p>
        </p:txBody>
      </p:sp>
      <p:pic>
        <p:nvPicPr>
          <p:cNvPr id="27" name="Image 5" descr="preencoded.png"/>
          <p:cNvPicPr>
            <a:picLocks noChangeAspect="1"/>
          </p:cNvPicPr>
          <p:nvPr/>
        </p:nvPicPr>
        <p:blipFill>
          <a:blip r:embed="rId8"/>
          <a:stretch>
            <a:fillRect/>
          </a:stretch>
        </p:blipFill>
        <p:spPr>
          <a:xfrm>
            <a:off x="8298180" y="1970532"/>
            <a:ext cx="320040" cy="320040"/>
          </a:xfrm>
          <a:prstGeom prst="rect">
            <a:avLst/>
          </a:prstGeom>
        </p:spPr>
      </p:pic>
      <p:sp>
        <p:nvSpPr>
          <p:cNvPr id="28" name="Text 19"/>
          <p:cNvSpPr txBox="1"/>
          <p:nvPr/>
        </p:nvSpPr>
        <p:spPr>
          <a:xfrm>
            <a:off x="8961120" y="1828800"/>
            <a:ext cx="25603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On the module forum</a:t>
            </a:r>
            <a:endParaRPr lang="en-US" sz="1800" dirty="0"/>
          </a:p>
        </p:txBody>
      </p:sp>
      <p:sp>
        <p:nvSpPr>
          <p:cNvPr id="29" name="Text 20"/>
          <p:cNvSpPr txBox="1"/>
          <p:nvPr/>
        </p:nvSpPr>
        <p:spPr>
          <a:xfrm>
            <a:off x="8138160" y="2743200"/>
            <a:ext cx="3246120" cy="1463040"/>
          </a:xfrm>
          <a:prstGeom prst="rect">
            <a:avLst/>
          </a:prstGeom>
          <a:noFill/>
          <a:ln/>
        </p:spPr>
        <p:txBody>
          <a:bodyPr wrap="square" lIns="0" tIns="0" rIns="0" bIns="0" rtlCol="0" anchor="t"/>
          <a:lstStyle/>
          <a:p>
            <a:pPr marL="0" indent="0">
              <a:buNone/>
            </a:pPr>
            <a:r>
              <a:rPr lang="en-US" sz="1400" dirty="0">
                <a:solidFill>
                  <a:srgbClr val="FFFFFF"/>
                </a:solidFill>
                <a:latin typeface="Calibri" pitchFamily="34" charset="0"/>
                <a:ea typeface="Calibri" pitchFamily="34" charset="-122"/>
                <a:cs typeface="Calibri" pitchFamily="34" charset="-120"/>
              </a:rPr>
              <a:t>Post your answer, then respond to at least one other post. Watch video clip 2 on Moodle if you want a wider view of creativity.</a:t>
            </a:r>
            <a:endParaRPr lang="en-US" sz="1400" dirty="0"/>
          </a:p>
        </p:txBody>
      </p:sp>
      <p:sp>
        <p:nvSpPr>
          <p:cNvPr id="30" name="Shape 21"/>
          <p:cNvSpPr/>
          <p:nvPr/>
        </p:nvSpPr>
        <p:spPr>
          <a:xfrm>
            <a:off x="8138160" y="4434840"/>
            <a:ext cx="3246120" cy="1234440"/>
          </a:xfrm>
          <a:prstGeom prst="roundRect">
            <a:avLst>
              <a:gd name="adj" fmla="val 4444"/>
            </a:avLst>
          </a:prstGeom>
          <a:solidFill>
            <a:srgbClr val="0A5079"/>
          </a:solidFill>
          <a:ln w="12700">
            <a:solidFill>
              <a:srgbClr val="0A5079"/>
            </a:solidFill>
            <a:prstDash val="solid"/>
          </a:ln>
        </p:spPr>
        <p:txBody>
          <a:bodyPr/>
          <a:lstStyle/>
          <a:p>
            <a:endParaRPr lang="en-GB"/>
          </a:p>
        </p:txBody>
      </p:sp>
      <p:sp>
        <p:nvSpPr>
          <p:cNvPr id="31" name="Text 22"/>
          <p:cNvSpPr txBox="1"/>
          <p:nvPr/>
        </p:nvSpPr>
        <p:spPr>
          <a:xfrm>
            <a:off x="8275320" y="4480560"/>
            <a:ext cx="2971800" cy="1143000"/>
          </a:xfrm>
          <a:prstGeom prst="rect">
            <a:avLst/>
          </a:prstGeom>
          <a:noFill/>
          <a:ln/>
        </p:spPr>
        <p:txBody>
          <a:bodyPr wrap="square" lIns="0" tIns="0" rIns="0" bIns="0" rtlCol="0" anchor="ctr"/>
          <a:lstStyle/>
          <a:p>
            <a:pPr marL="0" indent="0">
              <a:buNone/>
            </a:pPr>
            <a:r>
              <a:rPr lang="en-US" sz="1250" b="1" dirty="0">
                <a:solidFill>
                  <a:srgbClr val="F2B632"/>
                </a:solidFill>
                <a:latin typeface="Calibri" pitchFamily="34" charset="0"/>
                <a:ea typeface="Calibri" pitchFamily="34" charset="-122"/>
                <a:cs typeface="Calibri" pitchFamily="34" charset="-120"/>
              </a:rPr>
              <a:t>Portfolio tip  </a:t>
            </a:r>
            <a:r>
              <a:rPr lang="en-US" sz="1250" dirty="0">
                <a:solidFill>
                  <a:srgbClr val="FFFFFF"/>
                </a:solidFill>
                <a:latin typeface="Calibri" pitchFamily="34" charset="0"/>
                <a:ea typeface="Calibri" pitchFamily="34" charset="-122"/>
                <a:cs typeface="Calibri" pitchFamily="34" charset="-120"/>
              </a:rPr>
              <a:t>Keep your post. You will build on it at the end of today's session.</a:t>
            </a:r>
            <a:endParaRPr lang="en-US" sz="1250" dirty="0"/>
          </a:p>
        </p:txBody>
      </p:sp>
      <p:sp>
        <p:nvSpPr>
          <p:cNvPr id="6"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Innovation has repeatedly reshaped how we live and work</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Dates are approximate and simplified. Original slide theme: innovation as key turning points in human history.</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3749040"/>
            <a:ext cx="11091672" cy="0"/>
          </a:xfrm>
          <a:prstGeom prst="line">
            <a:avLst/>
          </a:prstGeom>
          <a:noFill/>
          <a:ln w="38100">
            <a:solidFill>
              <a:srgbClr val="2B98B7"/>
            </a:solidFill>
            <a:prstDash val="solid"/>
          </a:ln>
        </p:spPr>
        <p:txBody>
          <a:bodyPr/>
          <a:lstStyle/>
          <a:p>
            <a:endParaRPr lang="en-GB"/>
          </a:p>
        </p:txBody>
      </p:sp>
      <p:sp>
        <p:nvSpPr>
          <p:cNvPr id="9" name="Shape 5"/>
          <p:cNvSpPr/>
          <p:nvPr/>
        </p:nvSpPr>
        <p:spPr>
          <a:xfrm>
            <a:off x="967550" y="3474720"/>
            <a:ext cx="548640" cy="548640"/>
          </a:xfrm>
          <a:prstGeom prst="ellipse">
            <a:avLst/>
          </a:prstGeom>
          <a:solidFill>
            <a:srgbClr val="0E8FB0"/>
          </a:solidFill>
          <a:ln w="25400">
            <a:solidFill>
              <a:srgbClr val="FFFFF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095566" y="3602736"/>
            <a:ext cx="292608" cy="292608"/>
          </a:xfrm>
          <a:prstGeom prst="rect">
            <a:avLst/>
          </a:prstGeom>
        </p:spPr>
      </p:pic>
      <p:sp>
        <p:nvSpPr>
          <p:cNvPr id="11" name="Shape 6"/>
          <p:cNvSpPr/>
          <p:nvPr/>
        </p:nvSpPr>
        <p:spPr>
          <a:xfrm>
            <a:off x="373190" y="1572768"/>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2" name="Text 7"/>
          <p:cNvSpPr txBox="1"/>
          <p:nvPr/>
        </p:nvSpPr>
        <p:spPr>
          <a:xfrm>
            <a:off x="464630" y="1709928"/>
            <a:ext cx="1554480" cy="274320"/>
          </a:xfrm>
          <a:prstGeom prst="rect">
            <a:avLst/>
          </a:prstGeom>
          <a:noFill/>
          <a:ln/>
        </p:spPr>
        <p:txBody>
          <a:bodyPr wrap="square" lIns="0" tIns="0" rIns="0" bIns="0" rtlCol="0" anchor="t"/>
          <a:lstStyle/>
          <a:p>
            <a:pPr marL="0" indent="0" algn="ctr">
              <a:buNone/>
            </a:pPr>
            <a:r>
              <a:rPr lang="en-US" sz="1150" b="1" dirty="0">
                <a:solidFill>
                  <a:srgbClr val="0E8FB0"/>
                </a:solidFill>
                <a:latin typeface="Calibri" pitchFamily="34" charset="0"/>
                <a:ea typeface="Calibri" pitchFamily="34" charset="-122"/>
                <a:cs typeface="Calibri" pitchFamily="34" charset="-120"/>
              </a:rPr>
              <a:t>c.10,000 years ago</a:t>
            </a:r>
            <a:endParaRPr lang="en-US" sz="1150" dirty="0"/>
          </a:p>
        </p:txBody>
      </p:sp>
      <p:sp>
        <p:nvSpPr>
          <p:cNvPr id="13" name="Text 8"/>
          <p:cNvSpPr txBox="1"/>
          <p:nvPr/>
        </p:nvSpPr>
        <p:spPr>
          <a:xfrm>
            <a:off x="464630" y="2029968"/>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Farming</a:t>
            </a:r>
            <a:endParaRPr lang="en-US" sz="1600" dirty="0"/>
          </a:p>
        </p:txBody>
      </p:sp>
      <p:sp>
        <p:nvSpPr>
          <p:cNvPr id="14" name="Shape 9"/>
          <p:cNvSpPr/>
          <p:nvPr/>
        </p:nvSpPr>
        <p:spPr>
          <a:xfrm>
            <a:off x="1241870" y="2990088"/>
            <a:ext cx="0" cy="484632"/>
          </a:xfrm>
          <a:prstGeom prst="line">
            <a:avLst/>
          </a:prstGeom>
          <a:noFill/>
          <a:ln w="19050">
            <a:solidFill>
              <a:srgbClr val="D2E1E9"/>
            </a:solidFill>
            <a:prstDash val="solid"/>
          </a:ln>
        </p:spPr>
        <p:txBody>
          <a:bodyPr/>
          <a:lstStyle/>
          <a:p>
            <a:endParaRPr lang="en-GB"/>
          </a:p>
        </p:txBody>
      </p:sp>
      <p:sp>
        <p:nvSpPr>
          <p:cNvPr id="15" name="Shape 10"/>
          <p:cNvSpPr/>
          <p:nvPr/>
        </p:nvSpPr>
        <p:spPr>
          <a:xfrm>
            <a:off x="2354009" y="3474720"/>
            <a:ext cx="548640" cy="548640"/>
          </a:xfrm>
          <a:prstGeom prst="ellipse">
            <a:avLst/>
          </a:prstGeom>
          <a:solidFill>
            <a:srgbClr val="0E8FB0"/>
          </a:solidFill>
          <a:ln w="25400">
            <a:solidFill>
              <a:srgbClr val="FFFFFF"/>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2482025" y="3602736"/>
            <a:ext cx="292608" cy="292608"/>
          </a:xfrm>
          <a:prstGeom prst="rect">
            <a:avLst/>
          </a:prstGeom>
        </p:spPr>
      </p:pic>
      <p:sp>
        <p:nvSpPr>
          <p:cNvPr id="17" name="Shape 11"/>
          <p:cNvSpPr/>
          <p:nvPr/>
        </p:nvSpPr>
        <p:spPr>
          <a:xfrm>
            <a:off x="1759649" y="4297680"/>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8" name="Text 12"/>
          <p:cNvSpPr txBox="1"/>
          <p:nvPr/>
        </p:nvSpPr>
        <p:spPr>
          <a:xfrm>
            <a:off x="1851089" y="4434840"/>
            <a:ext cx="1554480" cy="274320"/>
          </a:xfrm>
          <a:prstGeom prst="rect">
            <a:avLst/>
          </a:prstGeom>
          <a:noFill/>
          <a:ln/>
        </p:spPr>
        <p:txBody>
          <a:bodyPr wrap="square" lIns="0" tIns="0" rIns="0" bIns="0" rtlCol="0" anchor="t"/>
          <a:lstStyle/>
          <a:p>
            <a:pPr marL="0" indent="0" algn="ctr">
              <a:buNone/>
            </a:pPr>
            <a:r>
              <a:rPr lang="en-US" sz="1150" b="1" dirty="0">
                <a:solidFill>
                  <a:srgbClr val="0E8FB0"/>
                </a:solidFill>
                <a:latin typeface="Calibri" pitchFamily="34" charset="0"/>
                <a:ea typeface="Calibri" pitchFamily="34" charset="-122"/>
                <a:cs typeface="Calibri" pitchFamily="34" charset="-120"/>
              </a:rPr>
              <a:t>c.1450</a:t>
            </a:r>
            <a:endParaRPr lang="en-US" sz="1150" dirty="0"/>
          </a:p>
        </p:txBody>
      </p:sp>
      <p:sp>
        <p:nvSpPr>
          <p:cNvPr id="19" name="Text 13"/>
          <p:cNvSpPr txBox="1"/>
          <p:nvPr/>
        </p:nvSpPr>
        <p:spPr>
          <a:xfrm>
            <a:off x="1851089" y="4754880"/>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Printing press</a:t>
            </a:r>
            <a:endParaRPr lang="en-US" sz="1600" dirty="0"/>
          </a:p>
        </p:txBody>
      </p:sp>
      <p:sp>
        <p:nvSpPr>
          <p:cNvPr id="20" name="Shape 14"/>
          <p:cNvSpPr/>
          <p:nvPr/>
        </p:nvSpPr>
        <p:spPr>
          <a:xfrm>
            <a:off x="2628329" y="4023360"/>
            <a:ext cx="0" cy="274320"/>
          </a:xfrm>
          <a:prstGeom prst="line">
            <a:avLst/>
          </a:prstGeom>
          <a:noFill/>
          <a:ln w="19050">
            <a:solidFill>
              <a:srgbClr val="D2E1E9"/>
            </a:solidFill>
            <a:prstDash val="solid"/>
          </a:ln>
        </p:spPr>
        <p:txBody>
          <a:bodyPr/>
          <a:lstStyle/>
          <a:p>
            <a:endParaRPr lang="en-GB"/>
          </a:p>
        </p:txBody>
      </p:sp>
      <p:sp>
        <p:nvSpPr>
          <p:cNvPr id="21" name="Shape 15"/>
          <p:cNvSpPr/>
          <p:nvPr/>
        </p:nvSpPr>
        <p:spPr>
          <a:xfrm>
            <a:off x="3740468" y="3474720"/>
            <a:ext cx="548640" cy="548640"/>
          </a:xfrm>
          <a:prstGeom prst="ellipse">
            <a:avLst/>
          </a:prstGeom>
          <a:solidFill>
            <a:srgbClr val="0E8FB0"/>
          </a:solidFill>
          <a:ln w="25400">
            <a:solidFill>
              <a:srgbClr val="FFFFFF"/>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3868484" y="3602736"/>
            <a:ext cx="292608" cy="292608"/>
          </a:xfrm>
          <a:prstGeom prst="rect">
            <a:avLst/>
          </a:prstGeom>
        </p:spPr>
      </p:pic>
      <p:sp>
        <p:nvSpPr>
          <p:cNvPr id="23" name="Shape 16"/>
          <p:cNvSpPr/>
          <p:nvPr/>
        </p:nvSpPr>
        <p:spPr>
          <a:xfrm>
            <a:off x="3146108" y="1572768"/>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4" name="Text 17"/>
          <p:cNvSpPr txBox="1"/>
          <p:nvPr/>
        </p:nvSpPr>
        <p:spPr>
          <a:xfrm>
            <a:off x="3237548" y="1709928"/>
            <a:ext cx="1554480" cy="274320"/>
          </a:xfrm>
          <a:prstGeom prst="rect">
            <a:avLst/>
          </a:prstGeom>
          <a:noFill/>
          <a:ln/>
        </p:spPr>
        <p:txBody>
          <a:bodyPr wrap="square" lIns="0" tIns="0" rIns="0" bIns="0" rtlCol="0" anchor="t"/>
          <a:lstStyle/>
          <a:p>
            <a:pPr marL="0" indent="0" algn="ctr">
              <a:buNone/>
            </a:pPr>
            <a:r>
              <a:rPr lang="en-US" sz="1150" b="1" dirty="0">
                <a:solidFill>
                  <a:srgbClr val="0E8FB0"/>
                </a:solidFill>
                <a:latin typeface="Calibri" pitchFamily="34" charset="0"/>
                <a:ea typeface="Calibri" pitchFamily="34" charset="-122"/>
                <a:cs typeface="Calibri" pitchFamily="34" charset="-120"/>
              </a:rPr>
              <a:t>Late 1700s</a:t>
            </a:r>
            <a:endParaRPr lang="en-US" sz="1150" dirty="0"/>
          </a:p>
        </p:txBody>
      </p:sp>
      <p:sp>
        <p:nvSpPr>
          <p:cNvPr id="25" name="Text 18"/>
          <p:cNvSpPr txBox="1"/>
          <p:nvPr/>
        </p:nvSpPr>
        <p:spPr>
          <a:xfrm>
            <a:off x="3237548" y="2029968"/>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Steam power</a:t>
            </a:r>
            <a:endParaRPr lang="en-US" sz="1600" dirty="0"/>
          </a:p>
        </p:txBody>
      </p:sp>
      <p:sp>
        <p:nvSpPr>
          <p:cNvPr id="26" name="Shape 19"/>
          <p:cNvSpPr/>
          <p:nvPr/>
        </p:nvSpPr>
        <p:spPr>
          <a:xfrm>
            <a:off x="4014788" y="2990088"/>
            <a:ext cx="0" cy="484632"/>
          </a:xfrm>
          <a:prstGeom prst="line">
            <a:avLst/>
          </a:prstGeom>
          <a:noFill/>
          <a:ln w="19050">
            <a:solidFill>
              <a:srgbClr val="D2E1E9"/>
            </a:solidFill>
            <a:prstDash val="solid"/>
          </a:ln>
        </p:spPr>
        <p:txBody>
          <a:bodyPr/>
          <a:lstStyle/>
          <a:p>
            <a:endParaRPr lang="en-GB"/>
          </a:p>
        </p:txBody>
      </p:sp>
      <p:sp>
        <p:nvSpPr>
          <p:cNvPr id="27" name="Shape 20"/>
          <p:cNvSpPr/>
          <p:nvPr/>
        </p:nvSpPr>
        <p:spPr>
          <a:xfrm>
            <a:off x="5126927" y="3474720"/>
            <a:ext cx="548640" cy="548640"/>
          </a:xfrm>
          <a:prstGeom prst="ellipse">
            <a:avLst/>
          </a:prstGeom>
          <a:solidFill>
            <a:srgbClr val="0E8FB0"/>
          </a:solidFill>
          <a:ln w="25400">
            <a:solidFill>
              <a:srgbClr val="FFFFFF"/>
            </a:solidFill>
            <a:prstDash val="solid"/>
          </a:ln>
        </p:spPr>
        <p:txBody>
          <a:bodyPr/>
          <a:lstStyle/>
          <a:p>
            <a:endParaRPr lang="en-GB"/>
          </a:p>
        </p:txBody>
      </p:sp>
      <p:pic>
        <p:nvPicPr>
          <p:cNvPr id="28" name="Image 4" descr="preencoded.png"/>
          <p:cNvPicPr>
            <a:picLocks noChangeAspect="1"/>
          </p:cNvPicPr>
          <p:nvPr/>
        </p:nvPicPr>
        <p:blipFill>
          <a:blip r:embed="rId7"/>
          <a:stretch>
            <a:fillRect/>
          </a:stretch>
        </p:blipFill>
        <p:spPr>
          <a:xfrm>
            <a:off x="5254942" y="3602736"/>
            <a:ext cx="292608" cy="292608"/>
          </a:xfrm>
          <a:prstGeom prst="rect">
            <a:avLst/>
          </a:prstGeom>
        </p:spPr>
      </p:pic>
      <p:sp>
        <p:nvSpPr>
          <p:cNvPr id="29" name="Shape 21"/>
          <p:cNvSpPr/>
          <p:nvPr/>
        </p:nvSpPr>
        <p:spPr>
          <a:xfrm>
            <a:off x="4532566" y="4297680"/>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0" name="Text 22"/>
          <p:cNvSpPr txBox="1"/>
          <p:nvPr/>
        </p:nvSpPr>
        <p:spPr>
          <a:xfrm>
            <a:off x="4624006" y="4434840"/>
            <a:ext cx="1554480" cy="274320"/>
          </a:xfrm>
          <a:prstGeom prst="rect">
            <a:avLst/>
          </a:prstGeom>
          <a:noFill/>
          <a:ln/>
        </p:spPr>
        <p:txBody>
          <a:bodyPr wrap="square" lIns="0" tIns="0" rIns="0" bIns="0" rtlCol="0" anchor="t"/>
          <a:lstStyle/>
          <a:p>
            <a:pPr marL="0" indent="0" algn="ctr">
              <a:buNone/>
            </a:pPr>
            <a:r>
              <a:rPr lang="en-US" sz="1150" b="1" dirty="0">
                <a:solidFill>
                  <a:srgbClr val="0E8FB0"/>
                </a:solidFill>
                <a:latin typeface="Calibri" pitchFamily="34" charset="0"/>
                <a:ea typeface="Calibri" pitchFamily="34" charset="-122"/>
                <a:cs typeface="Calibri" pitchFamily="34" charset="-120"/>
              </a:rPr>
              <a:t>1880s</a:t>
            </a:r>
            <a:endParaRPr lang="en-US" sz="1150" dirty="0"/>
          </a:p>
        </p:txBody>
      </p:sp>
      <p:sp>
        <p:nvSpPr>
          <p:cNvPr id="31" name="Text 23"/>
          <p:cNvSpPr txBox="1"/>
          <p:nvPr/>
        </p:nvSpPr>
        <p:spPr>
          <a:xfrm>
            <a:off x="4624006" y="4754880"/>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Electrification</a:t>
            </a:r>
            <a:endParaRPr lang="en-US" sz="1600" dirty="0"/>
          </a:p>
        </p:txBody>
      </p:sp>
      <p:sp>
        <p:nvSpPr>
          <p:cNvPr id="32" name="Shape 24"/>
          <p:cNvSpPr/>
          <p:nvPr/>
        </p:nvSpPr>
        <p:spPr>
          <a:xfrm>
            <a:off x="5401246" y="4023360"/>
            <a:ext cx="0" cy="274320"/>
          </a:xfrm>
          <a:prstGeom prst="line">
            <a:avLst/>
          </a:prstGeom>
          <a:noFill/>
          <a:ln w="19050">
            <a:solidFill>
              <a:srgbClr val="D2E1E9"/>
            </a:solidFill>
            <a:prstDash val="solid"/>
          </a:ln>
        </p:spPr>
        <p:txBody>
          <a:bodyPr/>
          <a:lstStyle/>
          <a:p>
            <a:endParaRPr lang="en-GB"/>
          </a:p>
        </p:txBody>
      </p:sp>
      <p:sp>
        <p:nvSpPr>
          <p:cNvPr id="33" name="Shape 25"/>
          <p:cNvSpPr/>
          <p:nvPr/>
        </p:nvSpPr>
        <p:spPr>
          <a:xfrm>
            <a:off x="6513386" y="3474720"/>
            <a:ext cx="548640" cy="548640"/>
          </a:xfrm>
          <a:prstGeom prst="ellipse">
            <a:avLst/>
          </a:prstGeom>
          <a:solidFill>
            <a:srgbClr val="023B59"/>
          </a:solidFill>
          <a:ln w="25400">
            <a:solidFill>
              <a:srgbClr val="FFFFFF"/>
            </a:solidFill>
            <a:prstDash val="solid"/>
          </a:ln>
        </p:spPr>
        <p:txBody>
          <a:bodyPr/>
          <a:lstStyle/>
          <a:p>
            <a:endParaRPr lang="en-GB"/>
          </a:p>
        </p:txBody>
      </p:sp>
      <p:pic>
        <p:nvPicPr>
          <p:cNvPr id="34" name="Image 5" descr="preencoded.png"/>
          <p:cNvPicPr>
            <a:picLocks noChangeAspect="1"/>
          </p:cNvPicPr>
          <p:nvPr/>
        </p:nvPicPr>
        <p:blipFill>
          <a:blip r:embed="rId8"/>
          <a:stretch>
            <a:fillRect/>
          </a:stretch>
        </p:blipFill>
        <p:spPr>
          <a:xfrm>
            <a:off x="6641402" y="3602736"/>
            <a:ext cx="292608" cy="292608"/>
          </a:xfrm>
          <a:prstGeom prst="rect">
            <a:avLst/>
          </a:prstGeom>
        </p:spPr>
      </p:pic>
      <p:sp>
        <p:nvSpPr>
          <p:cNvPr id="35" name="Shape 26"/>
          <p:cNvSpPr/>
          <p:nvPr/>
        </p:nvSpPr>
        <p:spPr>
          <a:xfrm>
            <a:off x="5919026" y="1572768"/>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6" name="Text 27"/>
          <p:cNvSpPr txBox="1"/>
          <p:nvPr/>
        </p:nvSpPr>
        <p:spPr>
          <a:xfrm>
            <a:off x="6010465" y="1709928"/>
            <a:ext cx="1554480" cy="274320"/>
          </a:xfrm>
          <a:prstGeom prst="rect">
            <a:avLst/>
          </a:prstGeom>
          <a:noFill/>
          <a:ln/>
        </p:spPr>
        <p:txBody>
          <a:bodyPr wrap="square" lIns="0" tIns="0" rIns="0" bIns="0" rtlCol="0" anchor="t"/>
          <a:lstStyle/>
          <a:p>
            <a:pPr marL="0" indent="0" algn="ctr">
              <a:buNone/>
            </a:pPr>
            <a:r>
              <a:rPr lang="en-US" sz="1150" b="1" dirty="0">
                <a:solidFill>
                  <a:srgbClr val="023B59"/>
                </a:solidFill>
                <a:latin typeface="Calibri" pitchFamily="34" charset="0"/>
                <a:ea typeface="Calibri" pitchFamily="34" charset="-122"/>
                <a:cs typeface="Calibri" pitchFamily="34" charset="-120"/>
              </a:rPr>
              <a:t>1947</a:t>
            </a:r>
            <a:endParaRPr lang="en-US" sz="1150" dirty="0"/>
          </a:p>
        </p:txBody>
      </p:sp>
      <p:sp>
        <p:nvSpPr>
          <p:cNvPr id="37" name="Text 28"/>
          <p:cNvSpPr txBox="1"/>
          <p:nvPr/>
        </p:nvSpPr>
        <p:spPr>
          <a:xfrm>
            <a:off x="6010465" y="2029968"/>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Transistor</a:t>
            </a:r>
            <a:endParaRPr lang="en-US" sz="1600" dirty="0"/>
          </a:p>
        </p:txBody>
      </p:sp>
      <p:sp>
        <p:nvSpPr>
          <p:cNvPr id="38" name="Shape 29"/>
          <p:cNvSpPr/>
          <p:nvPr/>
        </p:nvSpPr>
        <p:spPr>
          <a:xfrm>
            <a:off x="6787706" y="2990088"/>
            <a:ext cx="0" cy="484632"/>
          </a:xfrm>
          <a:prstGeom prst="line">
            <a:avLst/>
          </a:prstGeom>
          <a:noFill/>
          <a:ln w="19050">
            <a:solidFill>
              <a:srgbClr val="D2E1E9"/>
            </a:solidFill>
            <a:prstDash val="solid"/>
          </a:ln>
        </p:spPr>
        <p:txBody>
          <a:bodyPr/>
          <a:lstStyle/>
          <a:p>
            <a:endParaRPr lang="en-GB"/>
          </a:p>
        </p:txBody>
      </p:sp>
      <p:sp>
        <p:nvSpPr>
          <p:cNvPr id="39" name="Shape 30"/>
          <p:cNvSpPr/>
          <p:nvPr/>
        </p:nvSpPr>
        <p:spPr>
          <a:xfrm>
            <a:off x="7899844" y="3474720"/>
            <a:ext cx="548640" cy="548640"/>
          </a:xfrm>
          <a:prstGeom prst="ellipse">
            <a:avLst/>
          </a:prstGeom>
          <a:solidFill>
            <a:srgbClr val="023B59"/>
          </a:solidFill>
          <a:ln w="25400">
            <a:solidFill>
              <a:srgbClr val="FFFFFF"/>
            </a:solidFill>
            <a:prstDash val="solid"/>
          </a:ln>
        </p:spPr>
        <p:txBody>
          <a:bodyPr/>
          <a:lstStyle/>
          <a:p>
            <a:endParaRPr lang="en-GB"/>
          </a:p>
        </p:txBody>
      </p:sp>
      <p:pic>
        <p:nvPicPr>
          <p:cNvPr id="40" name="Image 6" descr="preencoded.png"/>
          <p:cNvPicPr>
            <a:picLocks noChangeAspect="1"/>
          </p:cNvPicPr>
          <p:nvPr/>
        </p:nvPicPr>
        <p:blipFill>
          <a:blip r:embed="rId9"/>
          <a:stretch>
            <a:fillRect/>
          </a:stretch>
        </p:blipFill>
        <p:spPr>
          <a:xfrm>
            <a:off x="8027861" y="3602736"/>
            <a:ext cx="292608" cy="292608"/>
          </a:xfrm>
          <a:prstGeom prst="rect">
            <a:avLst/>
          </a:prstGeom>
        </p:spPr>
      </p:pic>
      <p:sp>
        <p:nvSpPr>
          <p:cNvPr id="41" name="Shape 31"/>
          <p:cNvSpPr/>
          <p:nvPr/>
        </p:nvSpPr>
        <p:spPr>
          <a:xfrm>
            <a:off x="7305485" y="4297680"/>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42" name="Text 32"/>
          <p:cNvSpPr txBox="1"/>
          <p:nvPr/>
        </p:nvSpPr>
        <p:spPr>
          <a:xfrm>
            <a:off x="7396925" y="4434840"/>
            <a:ext cx="1554480" cy="274320"/>
          </a:xfrm>
          <a:prstGeom prst="rect">
            <a:avLst/>
          </a:prstGeom>
          <a:noFill/>
          <a:ln/>
        </p:spPr>
        <p:txBody>
          <a:bodyPr wrap="square" lIns="0" tIns="0" rIns="0" bIns="0" rtlCol="0" anchor="t"/>
          <a:lstStyle/>
          <a:p>
            <a:pPr marL="0" indent="0" algn="ctr">
              <a:buNone/>
            </a:pPr>
            <a:r>
              <a:rPr lang="en-US" sz="1150" b="1" dirty="0">
                <a:solidFill>
                  <a:srgbClr val="023B59"/>
                </a:solidFill>
                <a:latin typeface="Calibri" pitchFamily="34" charset="0"/>
                <a:ea typeface="Calibri" pitchFamily="34" charset="-122"/>
                <a:cs typeface="Calibri" pitchFamily="34" charset="-120"/>
              </a:rPr>
              <a:t>1991</a:t>
            </a:r>
            <a:endParaRPr lang="en-US" sz="1150" dirty="0"/>
          </a:p>
        </p:txBody>
      </p:sp>
      <p:sp>
        <p:nvSpPr>
          <p:cNvPr id="43" name="Text 33"/>
          <p:cNvSpPr txBox="1"/>
          <p:nvPr/>
        </p:nvSpPr>
        <p:spPr>
          <a:xfrm>
            <a:off x="7396925" y="4754880"/>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World Wide Web</a:t>
            </a:r>
            <a:endParaRPr lang="en-US" sz="1600" dirty="0"/>
          </a:p>
        </p:txBody>
      </p:sp>
      <p:sp>
        <p:nvSpPr>
          <p:cNvPr id="44" name="Shape 34"/>
          <p:cNvSpPr/>
          <p:nvPr/>
        </p:nvSpPr>
        <p:spPr>
          <a:xfrm>
            <a:off x="8174165" y="4023360"/>
            <a:ext cx="0" cy="274320"/>
          </a:xfrm>
          <a:prstGeom prst="line">
            <a:avLst/>
          </a:prstGeom>
          <a:noFill/>
          <a:ln w="19050">
            <a:solidFill>
              <a:srgbClr val="D2E1E9"/>
            </a:solidFill>
            <a:prstDash val="solid"/>
          </a:ln>
        </p:spPr>
        <p:txBody>
          <a:bodyPr/>
          <a:lstStyle/>
          <a:p>
            <a:endParaRPr lang="en-GB"/>
          </a:p>
        </p:txBody>
      </p:sp>
      <p:sp>
        <p:nvSpPr>
          <p:cNvPr id="45" name="Shape 35"/>
          <p:cNvSpPr/>
          <p:nvPr/>
        </p:nvSpPr>
        <p:spPr>
          <a:xfrm>
            <a:off x="9286303" y="3474720"/>
            <a:ext cx="548640" cy="548640"/>
          </a:xfrm>
          <a:prstGeom prst="ellipse">
            <a:avLst/>
          </a:prstGeom>
          <a:solidFill>
            <a:srgbClr val="023B59"/>
          </a:solidFill>
          <a:ln w="25400">
            <a:solidFill>
              <a:srgbClr val="FFFFFF"/>
            </a:solidFill>
            <a:prstDash val="solid"/>
          </a:ln>
        </p:spPr>
        <p:txBody>
          <a:bodyPr/>
          <a:lstStyle/>
          <a:p>
            <a:endParaRPr lang="en-GB"/>
          </a:p>
        </p:txBody>
      </p:sp>
      <p:pic>
        <p:nvPicPr>
          <p:cNvPr id="46" name="Image 7" descr="preencoded.png"/>
          <p:cNvPicPr>
            <a:picLocks noChangeAspect="1"/>
          </p:cNvPicPr>
          <p:nvPr/>
        </p:nvPicPr>
        <p:blipFill>
          <a:blip r:embed="rId10"/>
          <a:stretch>
            <a:fillRect/>
          </a:stretch>
        </p:blipFill>
        <p:spPr>
          <a:xfrm>
            <a:off x="9414320" y="3602736"/>
            <a:ext cx="292608" cy="292608"/>
          </a:xfrm>
          <a:prstGeom prst="rect">
            <a:avLst/>
          </a:prstGeom>
        </p:spPr>
      </p:pic>
      <p:sp>
        <p:nvSpPr>
          <p:cNvPr id="47" name="Shape 36"/>
          <p:cNvSpPr/>
          <p:nvPr/>
        </p:nvSpPr>
        <p:spPr>
          <a:xfrm>
            <a:off x="8691944" y="1572768"/>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48" name="Text 37"/>
          <p:cNvSpPr txBox="1"/>
          <p:nvPr/>
        </p:nvSpPr>
        <p:spPr>
          <a:xfrm>
            <a:off x="8783384" y="1709928"/>
            <a:ext cx="1554480" cy="274320"/>
          </a:xfrm>
          <a:prstGeom prst="rect">
            <a:avLst/>
          </a:prstGeom>
          <a:noFill/>
          <a:ln/>
        </p:spPr>
        <p:txBody>
          <a:bodyPr wrap="square" lIns="0" tIns="0" rIns="0" bIns="0" rtlCol="0" anchor="t"/>
          <a:lstStyle/>
          <a:p>
            <a:pPr marL="0" indent="0" algn="ctr">
              <a:buNone/>
            </a:pPr>
            <a:r>
              <a:rPr lang="en-US" sz="1150" b="1" dirty="0">
                <a:solidFill>
                  <a:srgbClr val="023B59"/>
                </a:solidFill>
                <a:latin typeface="Calibri" pitchFamily="34" charset="0"/>
                <a:ea typeface="Calibri" pitchFamily="34" charset="-122"/>
                <a:cs typeface="Calibri" pitchFamily="34" charset="-120"/>
              </a:rPr>
              <a:t>2006</a:t>
            </a:r>
            <a:endParaRPr lang="en-US" sz="1150" dirty="0"/>
          </a:p>
        </p:txBody>
      </p:sp>
      <p:sp>
        <p:nvSpPr>
          <p:cNvPr id="49" name="Text 38"/>
          <p:cNvSpPr txBox="1"/>
          <p:nvPr/>
        </p:nvSpPr>
        <p:spPr>
          <a:xfrm>
            <a:off x="8783384" y="2029968"/>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Public cloud</a:t>
            </a:r>
            <a:endParaRPr lang="en-US" sz="1600" dirty="0"/>
          </a:p>
        </p:txBody>
      </p:sp>
      <p:sp>
        <p:nvSpPr>
          <p:cNvPr id="50" name="Shape 39"/>
          <p:cNvSpPr/>
          <p:nvPr/>
        </p:nvSpPr>
        <p:spPr>
          <a:xfrm>
            <a:off x="9560624" y="2990088"/>
            <a:ext cx="0" cy="484632"/>
          </a:xfrm>
          <a:prstGeom prst="line">
            <a:avLst/>
          </a:prstGeom>
          <a:noFill/>
          <a:ln w="19050">
            <a:solidFill>
              <a:srgbClr val="D2E1E9"/>
            </a:solidFill>
            <a:prstDash val="solid"/>
          </a:ln>
        </p:spPr>
        <p:txBody>
          <a:bodyPr/>
          <a:lstStyle/>
          <a:p>
            <a:endParaRPr lang="en-GB"/>
          </a:p>
        </p:txBody>
      </p:sp>
      <p:sp>
        <p:nvSpPr>
          <p:cNvPr id="51" name="Shape 40"/>
          <p:cNvSpPr/>
          <p:nvPr/>
        </p:nvSpPr>
        <p:spPr>
          <a:xfrm>
            <a:off x="10672763" y="3474720"/>
            <a:ext cx="548640" cy="548640"/>
          </a:xfrm>
          <a:prstGeom prst="ellipse">
            <a:avLst/>
          </a:prstGeom>
          <a:solidFill>
            <a:srgbClr val="023B59"/>
          </a:solidFill>
          <a:ln w="25400">
            <a:solidFill>
              <a:srgbClr val="FFFFFF"/>
            </a:solidFill>
            <a:prstDash val="solid"/>
          </a:ln>
        </p:spPr>
        <p:txBody>
          <a:bodyPr/>
          <a:lstStyle/>
          <a:p>
            <a:endParaRPr lang="en-GB"/>
          </a:p>
        </p:txBody>
      </p:sp>
      <p:pic>
        <p:nvPicPr>
          <p:cNvPr id="52" name="Image 8" descr="preencoded.png"/>
          <p:cNvPicPr>
            <a:picLocks noChangeAspect="1"/>
          </p:cNvPicPr>
          <p:nvPr/>
        </p:nvPicPr>
        <p:blipFill>
          <a:blip r:embed="rId11"/>
          <a:stretch>
            <a:fillRect/>
          </a:stretch>
        </p:blipFill>
        <p:spPr>
          <a:xfrm>
            <a:off x="10800779" y="3602736"/>
            <a:ext cx="292608" cy="292608"/>
          </a:xfrm>
          <a:prstGeom prst="rect">
            <a:avLst/>
          </a:prstGeom>
        </p:spPr>
      </p:pic>
      <p:sp>
        <p:nvSpPr>
          <p:cNvPr id="53" name="Shape 41"/>
          <p:cNvSpPr/>
          <p:nvPr/>
        </p:nvSpPr>
        <p:spPr>
          <a:xfrm>
            <a:off x="10078403" y="4297680"/>
            <a:ext cx="1737360" cy="1417320"/>
          </a:xfrm>
          <a:prstGeom prst="roundRect">
            <a:avLst>
              <a:gd name="adj" fmla="val 516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54" name="Text 42"/>
          <p:cNvSpPr txBox="1"/>
          <p:nvPr/>
        </p:nvSpPr>
        <p:spPr>
          <a:xfrm>
            <a:off x="10169843" y="4434840"/>
            <a:ext cx="1554480" cy="274320"/>
          </a:xfrm>
          <a:prstGeom prst="rect">
            <a:avLst/>
          </a:prstGeom>
          <a:noFill/>
          <a:ln/>
        </p:spPr>
        <p:txBody>
          <a:bodyPr wrap="square" lIns="0" tIns="0" rIns="0" bIns="0" rtlCol="0" anchor="t"/>
          <a:lstStyle/>
          <a:p>
            <a:pPr marL="0" indent="0" algn="ctr">
              <a:buNone/>
            </a:pPr>
            <a:r>
              <a:rPr lang="en-US" sz="1150" b="1" dirty="0">
                <a:solidFill>
                  <a:srgbClr val="023B59"/>
                </a:solidFill>
                <a:latin typeface="Calibri" pitchFamily="34" charset="0"/>
                <a:ea typeface="Calibri" pitchFamily="34" charset="-122"/>
                <a:cs typeface="Calibri" pitchFamily="34" charset="-120"/>
              </a:rPr>
              <a:t>2022</a:t>
            </a:r>
            <a:endParaRPr lang="en-US" sz="1150" dirty="0"/>
          </a:p>
        </p:txBody>
      </p:sp>
      <p:sp>
        <p:nvSpPr>
          <p:cNvPr id="55" name="Text 43"/>
          <p:cNvSpPr txBox="1"/>
          <p:nvPr/>
        </p:nvSpPr>
        <p:spPr>
          <a:xfrm>
            <a:off x="10169843" y="4754880"/>
            <a:ext cx="1554480" cy="1005840"/>
          </a:xfrm>
          <a:prstGeom prst="rect">
            <a:avLst/>
          </a:prstGeom>
          <a:noFill/>
          <a:ln/>
        </p:spPr>
        <p:txBody>
          <a:bodyPr wrap="square" lIns="0" tIns="0" rIns="0" bIns="0" rtlCol="0" anchor="t"/>
          <a:lstStyle/>
          <a:p>
            <a:pPr marL="0" indent="0" algn="ctr">
              <a:buNone/>
            </a:pPr>
            <a:r>
              <a:rPr lang="en-US" sz="1600" b="1" dirty="0">
                <a:solidFill>
                  <a:srgbClr val="023B59"/>
                </a:solidFill>
                <a:latin typeface="Cambria" pitchFamily="34" charset="0"/>
                <a:ea typeface="Cambria" pitchFamily="34" charset="-122"/>
                <a:cs typeface="Cambria" pitchFamily="34" charset="-120"/>
              </a:rPr>
              <a:t>Generative AI</a:t>
            </a:r>
            <a:endParaRPr lang="en-US" sz="1600" dirty="0"/>
          </a:p>
        </p:txBody>
      </p:sp>
      <p:sp>
        <p:nvSpPr>
          <p:cNvPr id="56" name="Shape 44"/>
          <p:cNvSpPr/>
          <p:nvPr/>
        </p:nvSpPr>
        <p:spPr>
          <a:xfrm>
            <a:off x="10947083" y="4023360"/>
            <a:ext cx="0" cy="274320"/>
          </a:xfrm>
          <a:prstGeom prst="line">
            <a:avLst/>
          </a:prstGeom>
          <a:noFill/>
          <a:ln w="19050">
            <a:solidFill>
              <a:srgbClr val="D2E1E9"/>
            </a:solidFill>
            <a:prstDash val="solid"/>
          </a:ln>
        </p:spPr>
        <p:txBody>
          <a:bodyPr/>
          <a:lstStyle/>
          <a:p>
            <a:endParaRPr lang="en-GB"/>
          </a:p>
        </p:txBody>
      </p:sp>
      <p:sp>
        <p:nvSpPr>
          <p:cNvPr id="57" name="Text 45"/>
          <p:cNvSpPr txBox="1"/>
          <p:nvPr/>
        </p:nvSpPr>
        <p:spPr>
          <a:xfrm>
            <a:off x="548640" y="5760720"/>
            <a:ext cx="11091672" cy="274320"/>
          </a:xfrm>
          <a:prstGeom prst="rect">
            <a:avLst/>
          </a:prstGeom>
          <a:noFill/>
          <a:ln/>
        </p:spPr>
        <p:txBody>
          <a:bodyPr wrap="square" lIns="0" tIns="0" rIns="0" bIns="0" rtlCol="0" anchor="t"/>
          <a:lstStyle/>
          <a:p>
            <a:pPr marL="0" indent="0" algn="ctr">
              <a:buNone/>
            </a:pPr>
            <a:r>
              <a:rPr lang="en-US" sz="1400" b="1" i="1" dirty="0">
                <a:solidFill>
                  <a:srgbClr val="023B59"/>
                </a:solidFill>
                <a:latin typeface="Calibri" pitchFamily="34" charset="0"/>
                <a:ea typeface="Calibri" pitchFamily="34" charset="-122"/>
                <a:cs typeface="Calibri" pitchFamily="34" charset="-120"/>
              </a:rPr>
              <a:t>Every turning point created new value and new risks.</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What makes something an innovation?</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Hub diagram redrawn from the original module slide.</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3931920" y="2057400"/>
            <a:ext cx="914" cy="1691640"/>
          </a:xfrm>
          <a:prstGeom prst="line">
            <a:avLst/>
          </a:prstGeom>
          <a:noFill/>
          <a:ln w="25400">
            <a:solidFill>
              <a:srgbClr val="2B98B7"/>
            </a:solidFill>
            <a:prstDash val="solid"/>
          </a:ln>
        </p:spPr>
        <p:txBody>
          <a:bodyPr/>
          <a:lstStyle/>
          <a:p>
            <a:endParaRPr lang="en-GB"/>
          </a:p>
        </p:txBody>
      </p:sp>
      <p:sp>
        <p:nvSpPr>
          <p:cNvPr id="9" name="Shape 5"/>
          <p:cNvSpPr/>
          <p:nvPr/>
        </p:nvSpPr>
        <p:spPr>
          <a:xfrm flipV="1">
            <a:off x="3931920" y="2903220"/>
            <a:ext cx="2058923" cy="845820"/>
          </a:xfrm>
          <a:prstGeom prst="line">
            <a:avLst/>
          </a:prstGeom>
          <a:noFill/>
          <a:ln w="25400">
            <a:solidFill>
              <a:srgbClr val="2B98B7"/>
            </a:solidFill>
            <a:prstDash val="solid"/>
          </a:ln>
        </p:spPr>
        <p:txBody>
          <a:bodyPr/>
          <a:lstStyle/>
          <a:p>
            <a:endParaRPr lang="en-GB"/>
          </a:p>
        </p:txBody>
      </p:sp>
      <p:sp>
        <p:nvSpPr>
          <p:cNvPr id="10" name="Shape 6"/>
          <p:cNvSpPr/>
          <p:nvPr/>
        </p:nvSpPr>
        <p:spPr>
          <a:xfrm>
            <a:off x="3931920" y="3749040"/>
            <a:ext cx="2058923" cy="845820"/>
          </a:xfrm>
          <a:prstGeom prst="line">
            <a:avLst/>
          </a:prstGeom>
          <a:noFill/>
          <a:ln w="25400">
            <a:solidFill>
              <a:srgbClr val="2B98B7"/>
            </a:solidFill>
            <a:prstDash val="solid"/>
          </a:ln>
        </p:spPr>
        <p:txBody>
          <a:bodyPr/>
          <a:lstStyle/>
          <a:p>
            <a:endParaRPr lang="en-GB"/>
          </a:p>
        </p:txBody>
      </p:sp>
      <p:sp>
        <p:nvSpPr>
          <p:cNvPr id="11" name="Shape 7"/>
          <p:cNvSpPr/>
          <p:nvPr/>
        </p:nvSpPr>
        <p:spPr>
          <a:xfrm>
            <a:off x="3931920" y="3749040"/>
            <a:ext cx="914" cy="1691640"/>
          </a:xfrm>
          <a:prstGeom prst="line">
            <a:avLst/>
          </a:prstGeom>
          <a:noFill/>
          <a:ln w="25400">
            <a:solidFill>
              <a:srgbClr val="2B98B7"/>
            </a:solidFill>
            <a:prstDash val="solid"/>
          </a:ln>
        </p:spPr>
        <p:txBody>
          <a:bodyPr/>
          <a:lstStyle/>
          <a:p>
            <a:endParaRPr lang="en-GB"/>
          </a:p>
        </p:txBody>
      </p:sp>
      <p:sp>
        <p:nvSpPr>
          <p:cNvPr id="12" name="Shape 8"/>
          <p:cNvSpPr/>
          <p:nvPr/>
        </p:nvSpPr>
        <p:spPr>
          <a:xfrm flipV="1">
            <a:off x="1872997" y="3749040"/>
            <a:ext cx="2058923" cy="845820"/>
          </a:xfrm>
          <a:prstGeom prst="line">
            <a:avLst/>
          </a:prstGeom>
          <a:noFill/>
          <a:ln w="25400">
            <a:solidFill>
              <a:srgbClr val="2B98B7"/>
            </a:solidFill>
            <a:prstDash val="solid"/>
          </a:ln>
        </p:spPr>
        <p:txBody>
          <a:bodyPr/>
          <a:lstStyle/>
          <a:p>
            <a:endParaRPr lang="en-GB"/>
          </a:p>
        </p:txBody>
      </p:sp>
      <p:sp>
        <p:nvSpPr>
          <p:cNvPr id="13" name="Shape 9"/>
          <p:cNvSpPr/>
          <p:nvPr/>
        </p:nvSpPr>
        <p:spPr>
          <a:xfrm>
            <a:off x="1872997" y="2903220"/>
            <a:ext cx="2058923" cy="845820"/>
          </a:xfrm>
          <a:prstGeom prst="line">
            <a:avLst/>
          </a:prstGeom>
          <a:noFill/>
          <a:ln w="25400">
            <a:solidFill>
              <a:srgbClr val="2B98B7"/>
            </a:solidFill>
            <a:prstDash val="solid"/>
          </a:ln>
        </p:spPr>
        <p:txBody>
          <a:bodyPr/>
          <a:lstStyle/>
          <a:p>
            <a:endParaRPr lang="en-GB"/>
          </a:p>
        </p:txBody>
      </p:sp>
      <p:sp>
        <p:nvSpPr>
          <p:cNvPr id="14" name="Shape 10"/>
          <p:cNvSpPr/>
          <p:nvPr/>
        </p:nvSpPr>
        <p:spPr>
          <a:xfrm>
            <a:off x="2926080" y="1709928"/>
            <a:ext cx="2011680" cy="694944"/>
          </a:xfrm>
          <a:prstGeom prst="roundRect">
            <a:avLst>
              <a:gd name="adj" fmla="val 50000"/>
            </a:avLst>
          </a:prstGeom>
          <a:solidFill>
            <a:srgbClr val="0E8FB0"/>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15" name="Text 11"/>
          <p:cNvSpPr txBox="1"/>
          <p:nvPr/>
        </p:nvSpPr>
        <p:spPr>
          <a:xfrm>
            <a:off x="3017520" y="1709928"/>
            <a:ext cx="1828800" cy="694944"/>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Something new?</a:t>
            </a:r>
            <a:endParaRPr lang="en-US" sz="1350" dirty="0"/>
          </a:p>
        </p:txBody>
      </p:sp>
      <p:sp>
        <p:nvSpPr>
          <p:cNvPr id="16" name="Shape 12"/>
          <p:cNvSpPr/>
          <p:nvPr/>
        </p:nvSpPr>
        <p:spPr>
          <a:xfrm>
            <a:off x="4985003" y="2555748"/>
            <a:ext cx="2011680" cy="694944"/>
          </a:xfrm>
          <a:prstGeom prst="roundRect">
            <a:avLst>
              <a:gd name="adj" fmla="val 50000"/>
            </a:avLst>
          </a:prstGeom>
          <a:solidFill>
            <a:srgbClr val="2B98B7"/>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17" name="Text 13"/>
          <p:cNvSpPr txBox="1"/>
          <p:nvPr/>
        </p:nvSpPr>
        <p:spPr>
          <a:xfrm>
            <a:off x="5076443" y="2555748"/>
            <a:ext cx="1828800" cy="694944"/>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Something different?</a:t>
            </a:r>
            <a:endParaRPr lang="en-US" sz="1350" dirty="0"/>
          </a:p>
        </p:txBody>
      </p:sp>
      <p:sp>
        <p:nvSpPr>
          <p:cNvPr id="18" name="Shape 14"/>
          <p:cNvSpPr/>
          <p:nvPr/>
        </p:nvSpPr>
        <p:spPr>
          <a:xfrm>
            <a:off x="4985003" y="4247388"/>
            <a:ext cx="2011680" cy="694944"/>
          </a:xfrm>
          <a:prstGeom prst="roundRect">
            <a:avLst>
              <a:gd name="adj" fmla="val 50000"/>
            </a:avLst>
          </a:prstGeom>
          <a:solidFill>
            <a:srgbClr val="0E8FB0"/>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19" name="Text 15"/>
          <p:cNvSpPr txBox="1"/>
          <p:nvPr/>
        </p:nvSpPr>
        <p:spPr>
          <a:xfrm>
            <a:off x="5076443" y="4247388"/>
            <a:ext cx="1828800" cy="694944"/>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Something better?</a:t>
            </a:r>
            <a:endParaRPr lang="en-US" sz="1350" dirty="0"/>
          </a:p>
        </p:txBody>
      </p:sp>
      <p:sp>
        <p:nvSpPr>
          <p:cNvPr id="20" name="Shape 16"/>
          <p:cNvSpPr/>
          <p:nvPr/>
        </p:nvSpPr>
        <p:spPr>
          <a:xfrm>
            <a:off x="2926080" y="5093208"/>
            <a:ext cx="2011680" cy="694944"/>
          </a:xfrm>
          <a:prstGeom prst="roundRect">
            <a:avLst>
              <a:gd name="adj" fmla="val 50000"/>
            </a:avLst>
          </a:prstGeom>
          <a:solidFill>
            <a:srgbClr val="2B98B7"/>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1" name="Text 17"/>
          <p:cNvSpPr txBox="1"/>
          <p:nvPr/>
        </p:nvSpPr>
        <p:spPr>
          <a:xfrm>
            <a:off x="3017520" y="5093208"/>
            <a:ext cx="1828800" cy="694944"/>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Something cheaper?</a:t>
            </a:r>
            <a:endParaRPr lang="en-US" sz="1350" dirty="0"/>
          </a:p>
        </p:txBody>
      </p:sp>
      <p:sp>
        <p:nvSpPr>
          <p:cNvPr id="22" name="Shape 18"/>
          <p:cNvSpPr/>
          <p:nvPr/>
        </p:nvSpPr>
        <p:spPr>
          <a:xfrm>
            <a:off x="867157" y="4247388"/>
            <a:ext cx="2011680" cy="694944"/>
          </a:xfrm>
          <a:prstGeom prst="roundRect">
            <a:avLst>
              <a:gd name="adj" fmla="val 50000"/>
            </a:avLst>
          </a:prstGeom>
          <a:solidFill>
            <a:srgbClr val="0E8FB0"/>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3" name="Text 19"/>
          <p:cNvSpPr txBox="1"/>
          <p:nvPr/>
        </p:nvSpPr>
        <p:spPr>
          <a:xfrm>
            <a:off x="958597" y="4247388"/>
            <a:ext cx="1828800" cy="694944"/>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At a different location?</a:t>
            </a:r>
            <a:endParaRPr lang="en-US" sz="1350" dirty="0"/>
          </a:p>
        </p:txBody>
      </p:sp>
      <p:sp>
        <p:nvSpPr>
          <p:cNvPr id="24" name="Shape 20"/>
          <p:cNvSpPr/>
          <p:nvPr/>
        </p:nvSpPr>
        <p:spPr>
          <a:xfrm>
            <a:off x="867157" y="2555748"/>
            <a:ext cx="2011680" cy="694944"/>
          </a:xfrm>
          <a:prstGeom prst="roundRect">
            <a:avLst>
              <a:gd name="adj" fmla="val 50000"/>
            </a:avLst>
          </a:prstGeom>
          <a:solidFill>
            <a:srgbClr val="2B98B7"/>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5" name="Text 21"/>
          <p:cNvSpPr txBox="1"/>
          <p:nvPr/>
        </p:nvSpPr>
        <p:spPr>
          <a:xfrm>
            <a:off x="958597" y="2555748"/>
            <a:ext cx="1828800" cy="694944"/>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In a different timeframe?</a:t>
            </a:r>
            <a:endParaRPr lang="en-US" sz="1350" dirty="0"/>
          </a:p>
        </p:txBody>
      </p:sp>
      <p:sp>
        <p:nvSpPr>
          <p:cNvPr id="26" name="Shape 22"/>
          <p:cNvSpPr/>
          <p:nvPr/>
        </p:nvSpPr>
        <p:spPr>
          <a:xfrm>
            <a:off x="3063240" y="2880360"/>
            <a:ext cx="1737360" cy="1737360"/>
          </a:xfrm>
          <a:prstGeom prst="ellipse">
            <a:avLst/>
          </a:prstGeom>
          <a:solidFill>
            <a:srgbClr val="023B59"/>
          </a:solidFill>
          <a:ln w="381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7" name="Text 23"/>
          <p:cNvSpPr txBox="1"/>
          <p:nvPr/>
        </p:nvSpPr>
        <p:spPr>
          <a:xfrm>
            <a:off x="3063240" y="2880360"/>
            <a:ext cx="1737360" cy="173736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Innovation</a:t>
            </a:r>
            <a:endParaRPr lang="en-US" sz="2000" dirty="0"/>
          </a:p>
        </p:txBody>
      </p:sp>
      <p:sp>
        <p:nvSpPr>
          <p:cNvPr id="28" name="Shape 24"/>
          <p:cNvSpPr/>
          <p:nvPr/>
        </p:nvSpPr>
        <p:spPr>
          <a:xfrm>
            <a:off x="7863840" y="1554480"/>
            <a:ext cx="3776472" cy="4343400"/>
          </a:xfrm>
          <a:prstGeom prst="roundRect">
            <a:avLst>
              <a:gd name="adj" fmla="val 193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9" name="Text 25"/>
          <p:cNvSpPr txBox="1"/>
          <p:nvPr/>
        </p:nvSpPr>
        <p:spPr>
          <a:xfrm>
            <a:off x="8138160" y="1737360"/>
            <a:ext cx="3291840" cy="365760"/>
          </a:xfrm>
          <a:prstGeom prst="rect">
            <a:avLst/>
          </a:prstGeom>
          <a:noFill/>
          <a:ln/>
        </p:spPr>
        <p:txBody>
          <a:bodyPr wrap="square" lIns="0" tIns="0" rIns="0" bIns="0" rtlCol="0" anchor="t"/>
          <a:lstStyle/>
          <a:p>
            <a:pPr marL="0" indent="0">
              <a:buNone/>
            </a:pPr>
            <a:r>
              <a:rPr lang="en-US" sz="1900" b="1" dirty="0">
                <a:solidFill>
                  <a:srgbClr val="023B59"/>
                </a:solidFill>
                <a:latin typeface="Cambria" pitchFamily="34" charset="0"/>
                <a:ea typeface="Cambria" pitchFamily="34" charset="-122"/>
                <a:cs typeface="Cambria" pitchFamily="34" charset="-120"/>
              </a:rPr>
              <a:t>Try the six prompts</a:t>
            </a:r>
            <a:endParaRPr lang="en-US" sz="1900" dirty="0"/>
          </a:p>
        </p:txBody>
      </p:sp>
      <p:sp>
        <p:nvSpPr>
          <p:cNvPr id="30" name="Text 26"/>
          <p:cNvSpPr txBox="1"/>
          <p:nvPr/>
        </p:nvSpPr>
        <p:spPr>
          <a:xfrm>
            <a:off x="8138160" y="2194560"/>
            <a:ext cx="3291840" cy="457200"/>
          </a:xfrm>
          <a:prstGeom prst="rect">
            <a:avLst/>
          </a:prstGeom>
          <a:noFill/>
          <a:ln/>
        </p:spPr>
        <p:txBody>
          <a:bodyPr wrap="square" lIns="0" tIns="0" rIns="0" bIns="0" rtlCol="0" anchor="t"/>
          <a:lstStyle/>
          <a:p>
            <a:pPr marL="0" indent="0">
              <a:buNone/>
            </a:pPr>
            <a:r>
              <a:rPr lang="en-US" sz="1350" dirty="0">
                <a:solidFill>
                  <a:srgbClr val="1B2B3A"/>
                </a:solidFill>
                <a:latin typeface="Calibri" pitchFamily="34" charset="0"/>
                <a:ea typeface="Calibri" pitchFamily="34" charset="-122"/>
                <a:cs typeface="Calibri" pitchFamily="34" charset="-120"/>
              </a:rPr>
              <a:t>Pick one and count your "yes" answers:</a:t>
            </a:r>
            <a:endParaRPr lang="en-US" sz="1350" dirty="0"/>
          </a:p>
        </p:txBody>
      </p:sp>
      <p:sp>
        <p:nvSpPr>
          <p:cNvPr id="31" name="Shape 27"/>
          <p:cNvSpPr/>
          <p:nvPr/>
        </p:nvSpPr>
        <p:spPr>
          <a:xfrm>
            <a:off x="8138160" y="2834640"/>
            <a:ext cx="548640" cy="548640"/>
          </a:xfrm>
          <a:prstGeom prst="ellipse">
            <a:avLst/>
          </a:prstGeom>
          <a:solidFill>
            <a:srgbClr val="023B59"/>
          </a:solidFill>
          <a:ln w="12700">
            <a:solidFill>
              <a:srgbClr val="023B59"/>
            </a:solidFill>
            <a:prstDash val="solid"/>
          </a:ln>
        </p:spPr>
        <p:txBody>
          <a:bodyPr/>
          <a:lstStyle/>
          <a:p>
            <a:endParaRPr lang="en-GB"/>
          </a:p>
        </p:txBody>
      </p:sp>
      <p:pic>
        <p:nvPicPr>
          <p:cNvPr id="32" name="Image 1" descr="preencoded.png"/>
          <p:cNvPicPr>
            <a:picLocks noChangeAspect="1"/>
          </p:cNvPicPr>
          <p:nvPr/>
        </p:nvPicPr>
        <p:blipFill>
          <a:blip r:embed="rId4"/>
          <a:stretch>
            <a:fillRect/>
          </a:stretch>
        </p:blipFill>
        <p:spPr>
          <a:xfrm>
            <a:off x="8275320" y="2971800"/>
            <a:ext cx="274320" cy="274320"/>
          </a:xfrm>
          <a:prstGeom prst="rect">
            <a:avLst/>
          </a:prstGeom>
        </p:spPr>
      </p:pic>
      <p:sp>
        <p:nvSpPr>
          <p:cNvPr id="33" name="Text 28"/>
          <p:cNvSpPr txBox="1"/>
          <p:nvPr/>
        </p:nvSpPr>
        <p:spPr>
          <a:xfrm>
            <a:off x="8869680" y="2834640"/>
            <a:ext cx="2560320" cy="548640"/>
          </a:xfrm>
          <a:prstGeom prst="rect">
            <a:avLst/>
          </a:prstGeom>
          <a:noFill/>
          <a:ln/>
        </p:spPr>
        <p:txBody>
          <a:bodyPr wrap="square" lIns="0" tIns="0" rIns="0" bIns="0" rtlCol="0" anchor="ctr"/>
          <a:lstStyle/>
          <a:p>
            <a:pPr marL="0" indent="0">
              <a:buNone/>
            </a:pPr>
            <a:r>
              <a:rPr lang="en-US" sz="1500" b="1" dirty="0">
                <a:solidFill>
                  <a:srgbClr val="1B2B3A"/>
                </a:solidFill>
                <a:latin typeface="Calibri" pitchFamily="34" charset="0"/>
                <a:ea typeface="Calibri" pitchFamily="34" charset="-122"/>
                <a:cs typeface="Calibri" pitchFamily="34" charset="-120"/>
              </a:rPr>
              <a:t>Contactless payment</a:t>
            </a:r>
            <a:endParaRPr lang="en-US" sz="1500" dirty="0"/>
          </a:p>
        </p:txBody>
      </p:sp>
      <p:sp>
        <p:nvSpPr>
          <p:cNvPr id="34" name="Shape 29"/>
          <p:cNvSpPr/>
          <p:nvPr/>
        </p:nvSpPr>
        <p:spPr>
          <a:xfrm>
            <a:off x="8138160" y="3611880"/>
            <a:ext cx="548640" cy="548640"/>
          </a:xfrm>
          <a:prstGeom prst="ellipse">
            <a:avLst/>
          </a:prstGeom>
          <a:solidFill>
            <a:srgbClr val="023B59"/>
          </a:solidFill>
          <a:ln w="12700">
            <a:solidFill>
              <a:srgbClr val="023B59"/>
            </a:solidFill>
            <a:prstDash val="solid"/>
          </a:ln>
        </p:spPr>
        <p:txBody>
          <a:bodyPr/>
          <a:lstStyle/>
          <a:p>
            <a:endParaRPr lang="en-GB"/>
          </a:p>
        </p:txBody>
      </p:sp>
      <p:pic>
        <p:nvPicPr>
          <p:cNvPr id="35" name="Image 2" descr="preencoded.png"/>
          <p:cNvPicPr>
            <a:picLocks noChangeAspect="1"/>
          </p:cNvPicPr>
          <p:nvPr/>
        </p:nvPicPr>
        <p:blipFill>
          <a:blip r:embed="rId5"/>
          <a:stretch>
            <a:fillRect/>
          </a:stretch>
        </p:blipFill>
        <p:spPr>
          <a:xfrm>
            <a:off x="8275320" y="3749040"/>
            <a:ext cx="274320" cy="274320"/>
          </a:xfrm>
          <a:prstGeom prst="rect">
            <a:avLst/>
          </a:prstGeom>
        </p:spPr>
      </p:pic>
      <p:sp>
        <p:nvSpPr>
          <p:cNvPr id="36" name="Text 30"/>
          <p:cNvSpPr txBox="1"/>
          <p:nvPr/>
        </p:nvSpPr>
        <p:spPr>
          <a:xfrm>
            <a:off x="8869680" y="3611880"/>
            <a:ext cx="2560320" cy="548640"/>
          </a:xfrm>
          <a:prstGeom prst="rect">
            <a:avLst/>
          </a:prstGeom>
          <a:noFill/>
          <a:ln/>
        </p:spPr>
        <p:txBody>
          <a:bodyPr wrap="square" lIns="0" tIns="0" rIns="0" bIns="0" rtlCol="0" anchor="ctr"/>
          <a:lstStyle/>
          <a:p>
            <a:pPr marL="0" indent="0">
              <a:buNone/>
            </a:pPr>
            <a:r>
              <a:rPr lang="en-US" sz="1500" b="1" dirty="0">
                <a:solidFill>
                  <a:srgbClr val="1B2B3A"/>
                </a:solidFill>
                <a:latin typeface="Calibri" pitchFamily="34" charset="0"/>
                <a:ea typeface="Calibri" pitchFamily="34" charset="-122"/>
                <a:cs typeface="Calibri" pitchFamily="34" charset="-120"/>
              </a:rPr>
              <a:t>Cloud file storage</a:t>
            </a:r>
            <a:endParaRPr lang="en-US" sz="1500" dirty="0"/>
          </a:p>
        </p:txBody>
      </p:sp>
      <p:sp>
        <p:nvSpPr>
          <p:cNvPr id="37" name="Shape 31"/>
          <p:cNvSpPr/>
          <p:nvPr/>
        </p:nvSpPr>
        <p:spPr>
          <a:xfrm>
            <a:off x="8138160" y="4389120"/>
            <a:ext cx="548640" cy="548640"/>
          </a:xfrm>
          <a:prstGeom prst="ellipse">
            <a:avLst/>
          </a:prstGeom>
          <a:solidFill>
            <a:srgbClr val="023B59"/>
          </a:solidFill>
          <a:ln w="12700">
            <a:solidFill>
              <a:srgbClr val="023B59"/>
            </a:solidFill>
            <a:prstDash val="solid"/>
          </a:ln>
        </p:spPr>
        <p:txBody>
          <a:bodyPr/>
          <a:lstStyle/>
          <a:p>
            <a:endParaRPr lang="en-GB"/>
          </a:p>
        </p:txBody>
      </p:sp>
      <p:pic>
        <p:nvPicPr>
          <p:cNvPr id="38" name="Image 3" descr="preencoded.png"/>
          <p:cNvPicPr>
            <a:picLocks noChangeAspect="1"/>
          </p:cNvPicPr>
          <p:nvPr/>
        </p:nvPicPr>
        <p:blipFill>
          <a:blip r:embed="rId6"/>
          <a:stretch>
            <a:fillRect/>
          </a:stretch>
        </p:blipFill>
        <p:spPr>
          <a:xfrm>
            <a:off x="8275320" y="4526280"/>
            <a:ext cx="274320" cy="274320"/>
          </a:xfrm>
          <a:prstGeom prst="rect">
            <a:avLst/>
          </a:prstGeom>
        </p:spPr>
      </p:pic>
      <p:sp>
        <p:nvSpPr>
          <p:cNvPr id="39" name="Text 32"/>
          <p:cNvSpPr txBox="1"/>
          <p:nvPr/>
        </p:nvSpPr>
        <p:spPr>
          <a:xfrm>
            <a:off x="8869680" y="4389120"/>
            <a:ext cx="2560320" cy="548640"/>
          </a:xfrm>
          <a:prstGeom prst="rect">
            <a:avLst/>
          </a:prstGeom>
          <a:noFill/>
          <a:ln/>
        </p:spPr>
        <p:txBody>
          <a:bodyPr wrap="square" lIns="0" tIns="0" rIns="0" bIns="0" rtlCol="0" anchor="ctr"/>
          <a:lstStyle/>
          <a:p>
            <a:pPr marL="0" indent="0">
              <a:buNone/>
            </a:pPr>
            <a:r>
              <a:rPr lang="en-US" sz="1500" b="1" dirty="0">
                <a:solidFill>
                  <a:srgbClr val="1B2B3A"/>
                </a:solidFill>
                <a:latin typeface="Calibri" pitchFamily="34" charset="0"/>
                <a:ea typeface="Calibri" pitchFamily="34" charset="-122"/>
                <a:cs typeface="Calibri" pitchFamily="34" charset="-120"/>
              </a:rPr>
              <a:t>A ride hailing app</a:t>
            </a:r>
            <a:endParaRPr lang="en-US" sz="1500" dirty="0"/>
          </a:p>
        </p:txBody>
      </p:sp>
      <p:sp>
        <p:nvSpPr>
          <p:cNvPr id="40" name="Text 33"/>
          <p:cNvSpPr txBox="1"/>
          <p:nvPr/>
        </p:nvSpPr>
        <p:spPr>
          <a:xfrm>
            <a:off x="8138160" y="5212080"/>
            <a:ext cx="3291840" cy="548640"/>
          </a:xfrm>
          <a:prstGeom prst="rect">
            <a:avLst/>
          </a:prstGeom>
          <a:noFill/>
          <a:ln/>
        </p:spPr>
        <p:txBody>
          <a:bodyPr wrap="square" lIns="0" tIns="0" rIns="0" bIns="0" rtlCol="0" anchor="t"/>
          <a:lstStyle/>
          <a:p>
            <a:pPr marL="0" indent="0">
              <a:buNone/>
            </a:pPr>
            <a:r>
              <a:rPr lang="en-US" sz="1300" b="1" i="1" dirty="0">
                <a:solidFill>
                  <a:srgbClr val="B7791F"/>
                </a:solidFill>
                <a:latin typeface="Calibri" pitchFamily="34" charset="0"/>
                <a:ea typeface="Calibri" pitchFamily="34" charset="-122"/>
                <a:cs typeface="Calibri" pitchFamily="34" charset="-120"/>
              </a:rPr>
              <a:t>Then ask: new to whom, and better for whom?</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Four definitions, one common thread</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OECD/Eurostat (2018); Pedersen and Dalum (2004); McDermott and O'Connor (2002); Baregheh, Rowley and Sambrook (2009).</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2606040" cy="352044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31520" y="1737360"/>
            <a:ext cx="685800" cy="685800"/>
          </a:xfrm>
          <a:prstGeom prst="ellipse">
            <a:avLst/>
          </a:prstGeom>
          <a:solidFill>
            <a:srgbClr val="023B59"/>
          </a:solidFill>
          <a:ln w="12700">
            <a:solidFill>
              <a:srgbClr val="023B59"/>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902970" y="1908810"/>
            <a:ext cx="342900" cy="342900"/>
          </a:xfrm>
          <a:prstGeom prst="rect">
            <a:avLst/>
          </a:prstGeom>
        </p:spPr>
      </p:pic>
      <p:sp>
        <p:nvSpPr>
          <p:cNvPr id="11" name="Text 6"/>
          <p:cNvSpPr txBox="1"/>
          <p:nvPr/>
        </p:nvSpPr>
        <p:spPr>
          <a:xfrm>
            <a:off x="731520" y="2606040"/>
            <a:ext cx="2286000" cy="68580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New or improved</a:t>
            </a:r>
            <a:endParaRPr lang="en-US" sz="1800" dirty="0"/>
          </a:p>
        </p:txBody>
      </p:sp>
      <p:sp>
        <p:nvSpPr>
          <p:cNvPr id="12" name="Text 7"/>
          <p:cNvSpPr txBox="1"/>
          <p:nvPr/>
        </p:nvSpPr>
        <p:spPr>
          <a:xfrm>
            <a:off x="731520" y="3337560"/>
            <a:ext cx="2286000" cy="12344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Something that differs significantly from before and is made available to users or brought into use.</a:t>
            </a:r>
            <a:endParaRPr lang="en-US" sz="1300" dirty="0"/>
          </a:p>
        </p:txBody>
      </p:sp>
      <p:sp>
        <p:nvSpPr>
          <p:cNvPr id="13" name="Text 8"/>
          <p:cNvSpPr txBox="1"/>
          <p:nvPr/>
        </p:nvSpPr>
        <p:spPr>
          <a:xfrm>
            <a:off x="731520" y="4617720"/>
            <a:ext cx="2286000" cy="41148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OECD/Eurostat, Oslo Manual (2018)</a:t>
            </a:r>
            <a:endParaRPr lang="en-US" sz="1100" dirty="0"/>
          </a:p>
        </p:txBody>
      </p:sp>
      <p:sp>
        <p:nvSpPr>
          <p:cNvPr id="14" name="Shape 9"/>
          <p:cNvSpPr/>
          <p:nvPr/>
        </p:nvSpPr>
        <p:spPr>
          <a:xfrm>
            <a:off x="3374136" y="1554480"/>
            <a:ext cx="2606040" cy="352044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10"/>
          <p:cNvSpPr/>
          <p:nvPr/>
        </p:nvSpPr>
        <p:spPr>
          <a:xfrm>
            <a:off x="3557016" y="1737360"/>
            <a:ext cx="685800" cy="685800"/>
          </a:xfrm>
          <a:prstGeom prst="ellipse">
            <a:avLst/>
          </a:prstGeom>
          <a:solidFill>
            <a:srgbClr val="0E8FB0"/>
          </a:solidFill>
          <a:ln w="12700">
            <a:solidFill>
              <a:srgbClr val="0E8FB0"/>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3728466" y="1908810"/>
            <a:ext cx="342900" cy="342900"/>
          </a:xfrm>
          <a:prstGeom prst="rect">
            <a:avLst/>
          </a:prstGeom>
        </p:spPr>
      </p:pic>
      <p:sp>
        <p:nvSpPr>
          <p:cNvPr id="17" name="Text 11"/>
          <p:cNvSpPr txBox="1"/>
          <p:nvPr/>
        </p:nvSpPr>
        <p:spPr>
          <a:xfrm>
            <a:off x="3557016" y="2606040"/>
            <a:ext cx="2286000" cy="68580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Idea plus implementation</a:t>
            </a:r>
            <a:endParaRPr lang="en-US" sz="1800" dirty="0"/>
          </a:p>
        </p:txBody>
      </p:sp>
      <p:sp>
        <p:nvSpPr>
          <p:cNvPr id="18" name="Text 12"/>
          <p:cNvSpPr txBox="1"/>
          <p:nvPr/>
        </p:nvSpPr>
        <p:spPr>
          <a:xfrm>
            <a:off x="3557016" y="3337560"/>
            <a:ext cx="2286000" cy="12344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new idea put into a product, process or service, driving growth, jobs and profit.</a:t>
            </a:r>
            <a:endParaRPr lang="en-US" sz="1300" dirty="0"/>
          </a:p>
        </p:txBody>
      </p:sp>
      <p:sp>
        <p:nvSpPr>
          <p:cNvPr id="19" name="Text 13"/>
          <p:cNvSpPr txBox="1"/>
          <p:nvPr/>
        </p:nvSpPr>
        <p:spPr>
          <a:xfrm>
            <a:off x="3557016" y="4617720"/>
            <a:ext cx="2286000" cy="41148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Pedersen and Dalum (2004)</a:t>
            </a:r>
            <a:endParaRPr lang="en-US" sz="1100" dirty="0"/>
          </a:p>
        </p:txBody>
      </p:sp>
      <p:sp>
        <p:nvSpPr>
          <p:cNvPr id="20" name="Shape 14"/>
          <p:cNvSpPr/>
          <p:nvPr/>
        </p:nvSpPr>
        <p:spPr>
          <a:xfrm>
            <a:off x="6199632" y="1554480"/>
            <a:ext cx="2606040" cy="352044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1" name="Shape 15"/>
          <p:cNvSpPr/>
          <p:nvPr/>
        </p:nvSpPr>
        <p:spPr>
          <a:xfrm>
            <a:off x="6382512" y="1737360"/>
            <a:ext cx="685800" cy="685800"/>
          </a:xfrm>
          <a:prstGeom prst="ellipse">
            <a:avLst/>
          </a:prstGeom>
          <a:solidFill>
            <a:srgbClr val="2B98B7"/>
          </a:solidFill>
          <a:ln w="12700">
            <a:solidFill>
              <a:srgbClr val="2B98B7"/>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6553962" y="1908810"/>
            <a:ext cx="342900" cy="342900"/>
          </a:xfrm>
          <a:prstGeom prst="rect">
            <a:avLst/>
          </a:prstGeom>
        </p:spPr>
      </p:pic>
      <p:sp>
        <p:nvSpPr>
          <p:cNvPr id="23" name="Text 16"/>
          <p:cNvSpPr txBox="1"/>
          <p:nvPr/>
        </p:nvSpPr>
        <p:spPr>
          <a:xfrm>
            <a:off x="6382512" y="2606040"/>
            <a:ext cx="2286000" cy="68580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A cumulative process</a:t>
            </a:r>
            <a:endParaRPr lang="en-US" sz="1800" dirty="0"/>
          </a:p>
        </p:txBody>
      </p:sp>
      <p:sp>
        <p:nvSpPr>
          <p:cNvPr id="24" name="Text 17"/>
          <p:cNvSpPr txBox="1"/>
          <p:nvPr/>
        </p:nvSpPr>
        <p:spPr>
          <a:xfrm>
            <a:off x="6382512" y="3337560"/>
            <a:ext cx="2286000" cy="12344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Never a one-off. A long chain of decisions from first idea to implementation.</a:t>
            </a:r>
            <a:endParaRPr lang="en-US" sz="1300" dirty="0"/>
          </a:p>
        </p:txBody>
      </p:sp>
      <p:sp>
        <p:nvSpPr>
          <p:cNvPr id="25" name="Text 18"/>
          <p:cNvSpPr txBox="1"/>
          <p:nvPr/>
        </p:nvSpPr>
        <p:spPr>
          <a:xfrm>
            <a:off x="6382512" y="4617720"/>
            <a:ext cx="2286000" cy="41148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McDermott and O'Connor (2002)</a:t>
            </a:r>
            <a:endParaRPr lang="en-US" sz="1100" dirty="0"/>
          </a:p>
        </p:txBody>
      </p:sp>
      <p:sp>
        <p:nvSpPr>
          <p:cNvPr id="26" name="Shape 19"/>
          <p:cNvSpPr/>
          <p:nvPr/>
        </p:nvSpPr>
        <p:spPr>
          <a:xfrm>
            <a:off x="9025128" y="1554480"/>
            <a:ext cx="2606040" cy="352044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7" name="Shape 20"/>
          <p:cNvSpPr/>
          <p:nvPr/>
        </p:nvSpPr>
        <p:spPr>
          <a:xfrm>
            <a:off x="9208008" y="1737360"/>
            <a:ext cx="685800" cy="685800"/>
          </a:xfrm>
          <a:prstGeom prst="ellipse">
            <a:avLst/>
          </a:prstGeom>
          <a:solidFill>
            <a:srgbClr val="023B59"/>
          </a:solidFill>
          <a:ln w="12700">
            <a:solidFill>
              <a:srgbClr val="023B59"/>
            </a:solidFill>
            <a:prstDash val="solid"/>
          </a:ln>
        </p:spPr>
        <p:txBody>
          <a:bodyPr/>
          <a:lstStyle/>
          <a:p>
            <a:endParaRPr lang="en-GB"/>
          </a:p>
        </p:txBody>
      </p:sp>
      <p:pic>
        <p:nvPicPr>
          <p:cNvPr id="28" name="Image 4" descr="preencoded.png"/>
          <p:cNvPicPr>
            <a:picLocks noChangeAspect="1"/>
          </p:cNvPicPr>
          <p:nvPr/>
        </p:nvPicPr>
        <p:blipFill>
          <a:blip r:embed="rId7"/>
          <a:stretch>
            <a:fillRect/>
          </a:stretch>
        </p:blipFill>
        <p:spPr>
          <a:xfrm>
            <a:off x="9379458" y="1908810"/>
            <a:ext cx="342900" cy="342900"/>
          </a:xfrm>
          <a:prstGeom prst="rect">
            <a:avLst/>
          </a:prstGeom>
        </p:spPr>
      </p:pic>
      <p:sp>
        <p:nvSpPr>
          <p:cNvPr id="29" name="Text 21"/>
          <p:cNvSpPr txBox="1"/>
          <p:nvPr/>
        </p:nvSpPr>
        <p:spPr>
          <a:xfrm>
            <a:off x="9208008" y="2606040"/>
            <a:ext cx="2286000" cy="68580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A multi-stage process</a:t>
            </a:r>
            <a:endParaRPr lang="en-US" sz="1800" dirty="0"/>
          </a:p>
        </p:txBody>
      </p:sp>
      <p:sp>
        <p:nvSpPr>
          <p:cNvPr id="30" name="Text 22"/>
          <p:cNvSpPr txBox="1"/>
          <p:nvPr/>
        </p:nvSpPr>
        <p:spPr>
          <a:xfrm>
            <a:off x="9208008" y="3337560"/>
            <a:ext cx="2286000" cy="12344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Organisations turn ideas into new or improved products, services or processes to compete and stand out.</a:t>
            </a:r>
            <a:endParaRPr lang="en-US" sz="1300" dirty="0"/>
          </a:p>
        </p:txBody>
      </p:sp>
      <p:sp>
        <p:nvSpPr>
          <p:cNvPr id="31" name="Text 23"/>
          <p:cNvSpPr txBox="1"/>
          <p:nvPr/>
        </p:nvSpPr>
        <p:spPr>
          <a:xfrm>
            <a:off x="9208008" y="4617720"/>
            <a:ext cx="2286000" cy="411480"/>
          </a:xfrm>
          <a:prstGeom prst="rect">
            <a:avLst/>
          </a:prstGeom>
          <a:noFill/>
          <a:ln/>
        </p:spPr>
        <p:txBody>
          <a:bodyPr wrap="square" lIns="0" tIns="0" rIns="0" bIns="0" rtlCol="0" anchor="t"/>
          <a:lstStyle/>
          <a:p>
            <a:pPr marL="0" indent="0">
              <a:buNone/>
            </a:pPr>
            <a:r>
              <a:rPr lang="en-US" sz="1100" i="1" dirty="0">
                <a:solidFill>
                  <a:srgbClr val="5B6B7A"/>
                </a:solidFill>
                <a:latin typeface="Calibri" pitchFamily="34" charset="0"/>
                <a:ea typeface="Calibri" pitchFamily="34" charset="-122"/>
                <a:cs typeface="Calibri" pitchFamily="34" charset="-120"/>
              </a:rPr>
              <a:t>Baregheh et al. (2009)</a:t>
            </a:r>
            <a:endParaRPr lang="en-US" sz="1100" dirty="0"/>
          </a:p>
        </p:txBody>
      </p:sp>
      <p:sp>
        <p:nvSpPr>
          <p:cNvPr id="32" name="Shape 24"/>
          <p:cNvSpPr/>
          <p:nvPr/>
        </p:nvSpPr>
        <p:spPr>
          <a:xfrm>
            <a:off x="548640" y="5257800"/>
            <a:ext cx="11091672" cy="685800"/>
          </a:xfrm>
          <a:prstGeom prst="roundRect">
            <a:avLst>
              <a:gd name="adj" fmla="val 10667"/>
            </a:avLst>
          </a:prstGeom>
          <a:solidFill>
            <a:srgbClr val="DDF1F7"/>
          </a:solidFill>
          <a:ln w="12700">
            <a:solidFill>
              <a:srgbClr val="0E8FB0"/>
            </a:solidFill>
            <a:prstDash val="solid"/>
          </a:ln>
        </p:spPr>
        <p:txBody>
          <a:bodyPr/>
          <a:lstStyle/>
          <a:p>
            <a:endParaRPr lang="en-GB"/>
          </a:p>
        </p:txBody>
      </p:sp>
      <p:sp>
        <p:nvSpPr>
          <p:cNvPr id="33" name="Text 25"/>
          <p:cNvSpPr txBox="1"/>
          <p:nvPr/>
        </p:nvSpPr>
        <p:spPr>
          <a:xfrm>
            <a:off x="777240" y="5257800"/>
            <a:ext cx="10607040" cy="685800"/>
          </a:xfrm>
          <a:prstGeom prst="rect">
            <a:avLst/>
          </a:prstGeom>
          <a:noFill/>
          <a:ln/>
        </p:spPr>
        <p:txBody>
          <a:bodyPr wrap="square" lIns="0" tIns="0" rIns="0" bIns="0" rtlCol="0" anchor="ctr"/>
          <a:lstStyle/>
          <a:p>
            <a:pPr marL="0" indent="0">
              <a:buNone/>
            </a:pPr>
            <a:r>
              <a:rPr lang="en-US" sz="1600" b="1" dirty="0">
                <a:solidFill>
                  <a:srgbClr val="0E8FB0"/>
                </a:solidFill>
                <a:latin typeface="Calibri" pitchFamily="34" charset="0"/>
                <a:ea typeface="Calibri" pitchFamily="34" charset="-122"/>
                <a:cs typeface="Calibri" pitchFamily="34" charset="-120"/>
              </a:rPr>
              <a:t>Common thread  </a:t>
            </a:r>
            <a:r>
              <a:rPr lang="en-US" sz="1600" dirty="0">
                <a:solidFill>
                  <a:srgbClr val="1B2B3A"/>
                </a:solidFill>
                <a:latin typeface="Calibri" pitchFamily="34" charset="0"/>
                <a:ea typeface="Calibri" pitchFamily="34" charset="-122"/>
                <a:cs typeface="Calibri" pitchFamily="34" charset="-120"/>
              </a:rPr>
              <a:t>An idea that is put into use and creates value for someone.</a:t>
            </a:r>
            <a:endParaRPr lang="en-US" sz="16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Understanding innovation</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Shape 3"/>
          <p:cNvSpPr/>
          <p:nvPr/>
        </p:nvSpPr>
        <p:spPr>
          <a:xfrm>
            <a:off x="548640" y="1536192"/>
            <a:ext cx="1463040" cy="384048"/>
          </a:xfrm>
          <a:prstGeom prst="roundRect">
            <a:avLst>
              <a:gd name="adj" fmla="val 47619"/>
            </a:avLst>
          </a:prstGeom>
          <a:solidFill>
            <a:srgbClr val="F2B632"/>
          </a:solidFill>
          <a:ln w="12700">
            <a:solidFill>
              <a:srgbClr val="F2B632"/>
            </a:solidFill>
            <a:prstDash val="solid"/>
          </a:ln>
        </p:spPr>
        <p:txBody>
          <a:bodyPr/>
          <a:lstStyle/>
          <a:p>
            <a:endParaRPr lang="en-GB"/>
          </a:p>
        </p:txBody>
      </p:sp>
      <p:sp>
        <p:nvSpPr>
          <p:cNvPr id="8" name="Text 4"/>
          <p:cNvSpPr txBox="1"/>
          <p:nvPr/>
        </p:nvSpPr>
        <p:spPr>
          <a:xfrm>
            <a:off x="548640" y="1536192"/>
            <a:ext cx="1463040" cy="384048"/>
          </a:xfrm>
          <a:prstGeom prst="rect">
            <a:avLst/>
          </a:prstGeom>
          <a:noFill/>
          <a:ln/>
        </p:spPr>
        <p:txBody>
          <a:bodyPr wrap="square" lIns="0" tIns="0" rIns="0" bIns="0" rtlCol="0" anchor="ctr"/>
          <a:lstStyle/>
          <a:p>
            <a:pPr marL="0" indent="0" algn="ctr">
              <a:buNone/>
            </a:pPr>
            <a:r>
              <a:rPr lang="en-US" sz="1200" b="1" kern="0" spc="200" dirty="0">
                <a:solidFill>
                  <a:srgbClr val="1B2B3A"/>
                </a:solidFill>
                <a:latin typeface="Calibri" pitchFamily="34" charset="0"/>
                <a:ea typeface="Calibri" pitchFamily="34" charset="-122"/>
                <a:cs typeface="Calibri" pitchFamily="34" charset="-120"/>
              </a:rPr>
              <a:t>ACTIVITY 2</a:t>
            </a:r>
            <a:endParaRPr lang="en-US" sz="1200" dirty="0"/>
          </a:p>
        </p:txBody>
      </p:sp>
      <p:sp>
        <p:nvSpPr>
          <p:cNvPr id="9" name="Shape 5"/>
          <p:cNvSpPr/>
          <p:nvPr/>
        </p:nvSpPr>
        <p:spPr>
          <a:xfrm>
            <a:off x="548640" y="2148840"/>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0" name="Shape 6"/>
          <p:cNvSpPr/>
          <p:nvPr/>
        </p:nvSpPr>
        <p:spPr>
          <a:xfrm>
            <a:off x="731520" y="2308860"/>
            <a:ext cx="548640" cy="548640"/>
          </a:xfrm>
          <a:prstGeom prst="ellipse">
            <a:avLst/>
          </a:prstGeom>
          <a:solidFill>
            <a:srgbClr val="0E8FB0"/>
          </a:solidFill>
          <a:ln w="12700">
            <a:solidFill>
              <a:srgbClr val="0E8FB0"/>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868680" y="2446020"/>
            <a:ext cx="274320" cy="274320"/>
          </a:xfrm>
          <a:prstGeom prst="rect">
            <a:avLst/>
          </a:prstGeom>
        </p:spPr>
      </p:pic>
      <p:sp>
        <p:nvSpPr>
          <p:cNvPr id="12" name="Text 7"/>
          <p:cNvSpPr txBox="1"/>
          <p:nvPr/>
        </p:nvSpPr>
        <p:spPr>
          <a:xfrm>
            <a:off x="1508760" y="2148840"/>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What is innovation? Find a definition that resonates with you.</a:t>
            </a:r>
            <a:endParaRPr lang="en-US" sz="1450" dirty="0"/>
          </a:p>
        </p:txBody>
      </p:sp>
      <p:sp>
        <p:nvSpPr>
          <p:cNvPr id="13" name="Shape 8"/>
          <p:cNvSpPr/>
          <p:nvPr/>
        </p:nvSpPr>
        <p:spPr>
          <a:xfrm>
            <a:off x="548640" y="3127248"/>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731520" y="3287268"/>
            <a:ext cx="548640" cy="548640"/>
          </a:xfrm>
          <a:prstGeom prst="ellipse">
            <a:avLst/>
          </a:prstGeom>
          <a:solidFill>
            <a:srgbClr val="023B59"/>
          </a:solidFill>
          <a:ln w="12700">
            <a:solidFill>
              <a:srgbClr val="023B59"/>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868680" y="3424428"/>
            <a:ext cx="274320" cy="274320"/>
          </a:xfrm>
          <a:prstGeom prst="rect">
            <a:avLst/>
          </a:prstGeom>
        </p:spPr>
      </p:pic>
      <p:sp>
        <p:nvSpPr>
          <p:cNvPr id="16" name="Text 10"/>
          <p:cNvSpPr txBox="1"/>
          <p:nvPr/>
        </p:nvSpPr>
        <p:spPr>
          <a:xfrm>
            <a:off x="1508760" y="3127248"/>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What are some of the greatest innovations in your area of study?</a:t>
            </a:r>
            <a:endParaRPr lang="en-US" sz="1450" dirty="0"/>
          </a:p>
        </p:txBody>
      </p:sp>
      <p:sp>
        <p:nvSpPr>
          <p:cNvPr id="17" name="Shape 11"/>
          <p:cNvSpPr/>
          <p:nvPr/>
        </p:nvSpPr>
        <p:spPr>
          <a:xfrm>
            <a:off x="548640" y="4105656"/>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8" name="Shape 12"/>
          <p:cNvSpPr/>
          <p:nvPr/>
        </p:nvSpPr>
        <p:spPr>
          <a:xfrm>
            <a:off x="731520" y="4265676"/>
            <a:ext cx="548640" cy="548640"/>
          </a:xfrm>
          <a:prstGeom prst="ellipse">
            <a:avLst/>
          </a:prstGeom>
          <a:solidFill>
            <a:srgbClr val="2B98B7"/>
          </a:solidFill>
          <a:ln w="12700">
            <a:solidFill>
              <a:srgbClr val="2B98B7"/>
            </a:solidFill>
            <a:prstDash val="solid"/>
          </a:ln>
        </p:spPr>
        <p:txBody>
          <a:bodyPr/>
          <a:lstStyle/>
          <a:p>
            <a:endParaRPr lang="en-GB"/>
          </a:p>
        </p:txBody>
      </p:sp>
      <p:pic>
        <p:nvPicPr>
          <p:cNvPr id="19" name="Image 3" descr="preencoded.png"/>
          <p:cNvPicPr>
            <a:picLocks noChangeAspect="1"/>
          </p:cNvPicPr>
          <p:nvPr/>
        </p:nvPicPr>
        <p:blipFill>
          <a:blip r:embed="rId6"/>
          <a:stretch>
            <a:fillRect/>
          </a:stretch>
        </p:blipFill>
        <p:spPr>
          <a:xfrm>
            <a:off x="868680" y="4402836"/>
            <a:ext cx="274320" cy="274320"/>
          </a:xfrm>
          <a:prstGeom prst="rect">
            <a:avLst/>
          </a:prstGeom>
        </p:spPr>
      </p:pic>
      <p:sp>
        <p:nvSpPr>
          <p:cNvPr id="20" name="Text 13"/>
          <p:cNvSpPr txBox="1"/>
          <p:nvPr/>
        </p:nvSpPr>
        <p:spPr>
          <a:xfrm>
            <a:off x="1508760" y="4105656"/>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What is the best innovation ever? Pick your favourite and say why it matters.</a:t>
            </a:r>
            <a:endParaRPr lang="en-US" sz="1450" dirty="0"/>
          </a:p>
        </p:txBody>
      </p:sp>
      <p:sp>
        <p:nvSpPr>
          <p:cNvPr id="21" name="Shape 14"/>
          <p:cNvSpPr/>
          <p:nvPr/>
        </p:nvSpPr>
        <p:spPr>
          <a:xfrm>
            <a:off x="548640" y="5084064"/>
            <a:ext cx="69494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2" name="Shape 15"/>
          <p:cNvSpPr/>
          <p:nvPr/>
        </p:nvSpPr>
        <p:spPr>
          <a:xfrm>
            <a:off x="731520" y="5244084"/>
            <a:ext cx="548640" cy="548640"/>
          </a:xfrm>
          <a:prstGeom prst="ellipse">
            <a:avLst/>
          </a:prstGeom>
          <a:solidFill>
            <a:srgbClr val="0E8FB0"/>
          </a:solidFill>
          <a:ln w="12700">
            <a:solidFill>
              <a:srgbClr val="0E8FB0"/>
            </a:solidFill>
            <a:prstDash val="solid"/>
          </a:ln>
        </p:spPr>
        <p:txBody>
          <a:bodyPr/>
          <a:lstStyle/>
          <a:p>
            <a:endParaRPr lang="en-GB"/>
          </a:p>
        </p:txBody>
      </p:sp>
      <p:pic>
        <p:nvPicPr>
          <p:cNvPr id="23" name="Image 4" descr="preencoded.png"/>
          <p:cNvPicPr>
            <a:picLocks noChangeAspect="1"/>
          </p:cNvPicPr>
          <p:nvPr/>
        </p:nvPicPr>
        <p:blipFill>
          <a:blip r:embed="rId7"/>
          <a:stretch>
            <a:fillRect/>
          </a:stretch>
        </p:blipFill>
        <p:spPr>
          <a:xfrm>
            <a:off x="868680" y="5381244"/>
            <a:ext cx="274320" cy="274320"/>
          </a:xfrm>
          <a:prstGeom prst="rect">
            <a:avLst/>
          </a:prstGeom>
        </p:spPr>
      </p:pic>
      <p:sp>
        <p:nvSpPr>
          <p:cNvPr id="24" name="Text 16"/>
          <p:cNvSpPr txBox="1"/>
          <p:nvPr/>
        </p:nvSpPr>
        <p:spPr>
          <a:xfrm>
            <a:off x="1508760" y="5084064"/>
            <a:ext cx="5852160" cy="868680"/>
          </a:xfrm>
          <a:prstGeom prst="rect">
            <a:avLst/>
          </a:prstGeom>
          <a:noFill/>
          <a:ln/>
        </p:spPr>
        <p:txBody>
          <a:bodyPr wrap="square" lIns="0" tIns="0" rIns="0" bIns="0" rtlCol="0" anchor="ctr"/>
          <a:lstStyle/>
          <a:p>
            <a:pPr marL="0" indent="0">
              <a:buNone/>
            </a:pPr>
            <a:r>
              <a:rPr lang="en-US" sz="1450" dirty="0">
                <a:solidFill>
                  <a:srgbClr val="1B2B3A"/>
                </a:solidFill>
                <a:latin typeface="Calibri" pitchFamily="34" charset="0"/>
                <a:ea typeface="Calibri" pitchFamily="34" charset="-122"/>
                <a:cs typeface="Calibri" pitchFamily="34" charset="-120"/>
              </a:rPr>
              <a:t>Give feedback to at least one classmate's post.</a:t>
            </a:r>
            <a:endParaRPr lang="en-US" sz="1450" dirty="0"/>
          </a:p>
        </p:txBody>
      </p:sp>
      <p:sp>
        <p:nvSpPr>
          <p:cNvPr id="25" name="Shape 17"/>
          <p:cNvSpPr/>
          <p:nvPr/>
        </p:nvSpPr>
        <p:spPr>
          <a:xfrm>
            <a:off x="7863840" y="1536192"/>
            <a:ext cx="3776472" cy="4389120"/>
          </a:xfrm>
          <a:prstGeom prst="roundRect">
            <a:avLst>
              <a:gd name="adj" fmla="val 1937"/>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26" name="Shape 18"/>
          <p:cNvSpPr/>
          <p:nvPr/>
        </p:nvSpPr>
        <p:spPr>
          <a:xfrm>
            <a:off x="8138160" y="1810512"/>
            <a:ext cx="640080" cy="640080"/>
          </a:xfrm>
          <a:prstGeom prst="ellipse">
            <a:avLst/>
          </a:prstGeom>
          <a:solidFill>
            <a:srgbClr val="FFFFFF"/>
          </a:solidFill>
          <a:ln w="12700">
            <a:solidFill>
              <a:srgbClr val="FFFFFF"/>
            </a:solidFill>
            <a:prstDash val="solid"/>
          </a:ln>
        </p:spPr>
        <p:txBody>
          <a:bodyPr/>
          <a:lstStyle/>
          <a:p>
            <a:endParaRPr lang="en-GB"/>
          </a:p>
        </p:txBody>
      </p:sp>
      <p:pic>
        <p:nvPicPr>
          <p:cNvPr id="27" name="Image 5" descr="preencoded.png"/>
          <p:cNvPicPr>
            <a:picLocks noChangeAspect="1"/>
          </p:cNvPicPr>
          <p:nvPr/>
        </p:nvPicPr>
        <p:blipFill>
          <a:blip r:embed="rId8"/>
          <a:stretch>
            <a:fillRect/>
          </a:stretch>
        </p:blipFill>
        <p:spPr>
          <a:xfrm>
            <a:off x="8298180" y="1970532"/>
            <a:ext cx="320040" cy="320040"/>
          </a:xfrm>
          <a:prstGeom prst="rect">
            <a:avLst/>
          </a:prstGeom>
        </p:spPr>
      </p:pic>
      <p:sp>
        <p:nvSpPr>
          <p:cNvPr id="28" name="Text 19"/>
          <p:cNvSpPr txBox="1"/>
          <p:nvPr/>
        </p:nvSpPr>
        <p:spPr>
          <a:xfrm>
            <a:off x="8961120" y="1828800"/>
            <a:ext cx="25603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On the module forum</a:t>
            </a:r>
            <a:endParaRPr lang="en-US" sz="1800" dirty="0"/>
          </a:p>
        </p:txBody>
      </p:sp>
      <p:sp>
        <p:nvSpPr>
          <p:cNvPr id="29" name="Text 20"/>
          <p:cNvSpPr txBox="1"/>
          <p:nvPr/>
        </p:nvSpPr>
        <p:spPr>
          <a:xfrm>
            <a:off x="8138160" y="2743200"/>
            <a:ext cx="3246120" cy="1463040"/>
          </a:xfrm>
          <a:prstGeom prst="rect">
            <a:avLst/>
          </a:prstGeom>
          <a:noFill/>
          <a:ln/>
        </p:spPr>
        <p:txBody>
          <a:bodyPr wrap="square" lIns="0" tIns="0" rIns="0" bIns="0" rtlCol="0" anchor="t"/>
          <a:lstStyle/>
          <a:p>
            <a:pPr marL="0" indent="0">
              <a:buNone/>
            </a:pPr>
            <a:r>
              <a:rPr lang="en-US" sz="1400" dirty="0">
                <a:solidFill>
                  <a:srgbClr val="FFFFFF"/>
                </a:solidFill>
                <a:latin typeface="Calibri" pitchFamily="34" charset="0"/>
                <a:ea typeface="Calibri" pitchFamily="34" charset="-122"/>
                <a:cs typeface="Calibri" pitchFamily="34" charset="-120"/>
              </a:rPr>
              <a:t>Post on the module forum. Watch video clip 1 on Moodle for a wider view of innovation.</a:t>
            </a:r>
            <a:endParaRPr lang="en-US" sz="1400" dirty="0"/>
          </a:p>
        </p:txBody>
      </p:sp>
      <p:sp>
        <p:nvSpPr>
          <p:cNvPr id="30" name="Shape 21"/>
          <p:cNvSpPr/>
          <p:nvPr/>
        </p:nvSpPr>
        <p:spPr>
          <a:xfrm>
            <a:off x="8138160" y="4434840"/>
            <a:ext cx="3246120" cy="1234440"/>
          </a:xfrm>
          <a:prstGeom prst="roundRect">
            <a:avLst>
              <a:gd name="adj" fmla="val 4444"/>
            </a:avLst>
          </a:prstGeom>
          <a:solidFill>
            <a:srgbClr val="0A5079"/>
          </a:solidFill>
          <a:ln w="12700">
            <a:solidFill>
              <a:srgbClr val="0A5079"/>
            </a:solidFill>
            <a:prstDash val="solid"/>
          </a:ln>
        </p:spPr>
        <p:txBody>
          <a:bodyPr/>
          <a:lstStyle/>
          <a:p>
            <a:endParaRPr lang="en-GB"/>
          </a:p>
        </p:txBody>
      </p:sp>
      <p:sp>
        <p:nvSpPr>
          <p:cNvPr id="31" name="Text 22"/>
          <p:cNvSpPr txBox="1"/>
          <p:nvPr/>
        </p:nvSpPr>
        <p:spPr>
          <a:xfrm>
            <a:off x="8275320" y="4480560"/>
            <a:ext cx="2971800" cy="1143000"/>
          </a:xfrm>
          <a:prstGeom prst="rect">
            <a:avLst/>
          </a:prstGeom>
          <a:noFill/>
          <a:ln/>
        </p:spPr>
        <p:txBody>
          <a:bodyPr wrap="square" lIns="0" tIns="0" rIns="0" bIns="0" rtlCol="0" anchor="ctr"/>
          <a:lstStyle/>
          <a:p>
            <a:pPr marL="0" indent="0">
              <a:buNone/>
            </a:pPr>
            <a:r>
              <a:rPr lang="en-US" sz="1250" b="1" dirty="0">
                <a:solidFill>
                  <a:srgbClr val="F2B632"/>
                </a:solidFill>
                <a:latin typeface="Calibri" pitchFamily="34" charset="0"/>
                <a:ea typeface="Calibri" pitchFamily="34" charset="-122"/>
                <a:cs typeface="Calibri" pitchFamily="34" charset="-120"/>
              </a:rPr>
              <a:t>Portfolio tip  </a:t>
            </a:r>
            <a:r>
              <a:rPr lang="en-US" sz="1250" dirty="0">
                <a:solidFill>
                  <a:srgbClr val="FFFFFF"/>
                </a:solidFill>
                <a:latin typeface="Calibri" pitchFamily="34" charset="0"/>
                <a:ea typeface="Calibri" pitchFamily="34" charset="-122"/>
                <a:cs typeface="Calibri" pitchFamily="34" charset="-120"/>
              </a:rPr>
              <a:t>Use one of the four definitions to justify your choice of best innovation.</a:t>
            </a:r>
            <a:endParaRPr lang="en-US" sz="1250" dirty="0"/>
          </a:p>
        </p:txBody>
      </p:sp>
      <p:sp>
        <p:nvSpPr>
          <p:cNvPr id="6"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Three ways to see innovation, and one path to benefits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Redrawn after Kogabayev and Maziliauskas (2017). Glosses in the three cards are the author's.</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429000" cy="1600200"/>
          </a:xfrm>
          <a:prstGeom prst="roundRect">
            <a:avLst>
              <a:gd name="adj" fmla="val 457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31520" y="1737360"/>
            <a:ext cx="640080" cy="640080"/>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891540" y="1897380"/>
            <a:ext cx="320040" cy="320040"/>
          </a:xfrm>
          <a:prstGeom prst="rect">
            <a:avLst/>
          </a:prstGeom>
        </p:spPr>
      </p:pic>
      <p:sp>
        <p:nvSpPr>
          <p:cNvPr id="11" name="Text 6"/>
          <p:cNvSpPr txBox="1"/>
          <p:nvPr/>
        </p:nvSpPr>
        <p:spPr>
          <a:xfrm>
            <a:off x="1554480" y="1737360"/>
            <a:ext cx="2286000" cy="64008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As a process</a:t>
            </a:r>
            <a:endParaRPr lang="en-US" sz="1800" dirty="0"/>
          </a:p>
        </p:txBody>
      </p:sp>
      <p:sp>
        <p:nvSpPr>
          <p:cNvPr id="12" name="Text 7"/>
          <p:cNvSpPr txBox="1"/>
          <p:nvPr/>
        </p:nvSpPr>
        <p:spPr>
          <a:xfrm>
            <a:off x="777240" y="2514600"/>
            <a:ext cx="3017520" cy="5486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sequence of activities from idea to market.</a:t>
            </a:r>
            <a:endParaRPr lang="en-US" sz="1300" dirty="0"/>
          </a:p>
        </p:txBody>
      </p:sp>
      <p:sp>
        <p:nvSpPr>
          <p:cNvPr id="13" name="Shape 8"/>
          <p:cNvSpPr/>
          <p:nvPr/>
        </p:nvSpPr>
        <p:spPr>
          <a:xfrm>
            <a:off x="4379976" y="1554480"/>
            <a:ext cx="3429000" cy="1600200"/>
          </a:xfrm>
          <a:prstGeom prst="roundRect">
            <a:avLst>
              <a:gd name="adj" fmla="val 457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4562856" y="1737360"/>
            <a:ext cx="640080" cy="640080"/>
          </a:xfrm>
          <a:prstGeom prst="ellipse">
            <a:avLst/>
          </a:prstGeom>
          <a:solidFill>
            <a:srgbClr val="2B98B7"/>
          </a:solidFill>
          <a:ln w="12700">
            <a:solidFill>
              <a:srgbClr val="2B98B7"/>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4722876" y="1897380"/>
            <a:ext cx="320040" cy="320040"/>
          </a:xfrm>
          <a:prstGeom prst="rect">
            <a:avLst/>
          </a:prstGeom>
        </p:spPr>
      </p:pic>
      <p:sp>
        <p:nvSpPr>
          <p:cNvPr id="16" name="Text 10"/>
          <p:cNvSpPr txBox="1"/>
          <p:nvPr/>
        </p:nvSpPr>
        <p:spPr>
          <a:xfrm>
            <a:off x="5385816" y="1737360"/>
            <a:ext cx="2286000" cy="64008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As a change</a:t>
            </a:r>
            <a:endParaRPr lang="en-US" sz="1800" dirty="0"/>
          </a:p>
        </p:txBody>
      </p:sp>
      <p:sp>
        <p:nvSpPr>
          <p:cNvPr id="17" name="Text 11"/>
          <p:cNvSpPr txBox="1"/>
          <p:nvPr/>
        </p:nvSpPr>
        <p:spPr>
          <a:xfrm>
            <a:off x="4608576" y="2514600"/>
            <a:ext cx="3017520" cy="5486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novelty that shifts how things are done.</a:t>
            </a:r>
            <a:endParaRPr lang="en-US" sz="1300" dirty="0"/>
          </a:p>
        </p:txBody>
      </p:sp>
      <p:sp>
        <p:nvSpPr>
          <p:cNvPr id="18" name="Shape 12"/>
          <p:cNvSpPr/>
          <p:nvPr/>
        </p:nvSpPr>
        <p:spPr>
          <a:xfrm>
            <a:off x="8211312" y="1554480"/>
            <a:ext cx="3429000" cy="1600200"/>
          </a:xfrm>
          <a:prstGeom prst="roundRect">
            <a:avLst>
              <a:gd name="adj" fmla="val 457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9" name="Shape 13"/>
          <p:cNvSpPr/>
          <p:nvPr/>
        </p:nvSpPr>
        <p:spPr>
          <a:xfrm>
            <a:off x="8394192" y="1737360"/>
            <a:ext cx="640080" cy="640080"/>
          </a:xfrm>
          <a:prstGeom prst="ellipse">
            <a:avLst/>
          </a:prstGeom>
          <a:solidFill>
            <a:srgbClr val="023B59"/>
          </a:solidFill>
          <a:ln w="12700">
            <a:solidFill>
              <a:srgbClr val="023B59"/>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8554212" y="1897380"/>
            <a:ext cx="320040" cy="320040"/>
          </a:xfrm>
          <a:prstGeom prst="rect">
            <a:avLst/>
          </a:prstGeom>
        </p:spPr>
      </p:pic>
      <p:sp>
        <p:nvSpPr>
          <p:cNvPr id="21" name="Text 14"/>
          <p:cNvSpPr txBox="1"/>
          <p:nvPr/>
        </p:nvSpPr>
        <p:spPr>
          <a:xfrm>
            <a:off x="9217152" y="1737360"/>
            <a:ext cx="2286000" cy="640080"/>
          </a:xfrm>
          <a:prstGeom prst="rect">
            <a:avLst/>
          </a:prstGeom>
          <a:noFill/>
          <a:ln/>
        </p:spPr>
        <p:txBody>
          <a:bodyPr wrap="square" lIns="0" tIns="0" rIns="0" bIns="0" rtlCol="0" anchor="ctr"/>
          <a:lstStyle/>
          <a:p>
            <a:pPr marL="0" indent="0">
              <a:buNone/>
            </a:pPr>
            <a:r>
              <a:rPr lang="en-US" sz="1800" b="1" dirty="0">
                <a:solidFill>
                  <a:srgbClr val="023B59"/>
                </a:solidFill>
                <a:latin typeface="Cambria" pitchFamily="34" charset="0"/>
                <a:ea typeface="Cambria" pitchFamily="34" charset="-122"/>
                <a:cs typeface="Cambria" pitchFamily="34" charset="-120"/>
              </a:rPr>
              <a:t>As a result</a:t>
            </a:r>
            <a:endParaRPr lang="en-US" sz="1800" dirty="0"/>
          </a:p>
        </p:txBody>
      </p:sp>
      <p:sp>
        <p:nvSpPr>
          <p:cNvPr id="22" name="Text 15"/>
          <p:cNvSpPr txBox="1"/>
          <p:nvPr/>
        </p:nvSpPr>
        <p:spPr>
          <a:xfrm>
            <a:off x="8439912" y="2514600"/>
            <a:ext cx="3017520" cy="54864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The new product, service or technology itself.</a:t>
            </a:r>
            <a:endParaRPr lang="en-US" sz="1300" dirty="0"/>
          </a:p>
        </p:txBody>
      </p:sp>
      <p:sp>
        <p:nvSpPr>
          <p:cNvPr id="23" name="Text 16"/>
          <p:cNvSpPr txBox="1"/>
          <p:nvPr/>
        </p:nvSpPr>
        <p:spPr>
          <a:xfrm>
            <a:off x="548640" y="3429000"/>
            <a:ext cx="7315200" cy="256032"/>
          </a:xfrm>
          <a:prstGeom prst="rect">
            <a:avLst/>
          </a:prstGeom>
          <a:noFill/>
          <a:ln/>
        </p:spPr>
        <p:txBody>
          <a:bodyPr wrap="square" lIns="0" tIns="0" rIns="0" bIns="0" rtlCol="0" anchor="t"/>
          <a:lstStyle/>
          <a:p>
            <a:pPr marL="0" indent="0">
              <a:buNone/>
            </a:pPr>
            <a:r>
              <a:rPr lang="en-US" sz="1100" b="1" kern="0" spc="200" dirty="0">
                <a:solidFill>
                  <a:srgbClr val="5B6B7A"/>
                </a:solidFill>
                <a:latin typeface="Calibri" pitchFamily="34" charset="0"/>
                <a:ea typeface="Calibri" pitchFamily="34" charset="-122"/>
                <a:cs typeface="Calibri" pitchFamily="34" charset="-120"/>
              </a:rPr>
              <a:t>THE INNOVATION PATH FOR EFFICIENCY</a:t>
            </a:r>
            <a:endParaRPr lang="en-US" sz="1100" dirty="0"/>
          </a:p>
        </p:txBody>
      </p:sp>
      <p:sp>
        <p:nvSpPr>
          <p:cNvPr id="24" name="Shape 17"/>
          <p:cNvSpPr/>
          <p:nvPr/>
        </p:nvSpPr>
        <p:spPr>
          <a:xfrm>
            <a:off x="548640" y="3794760"/>
            <a:ext cx="2377440" cy="1234440"/>
          </a:xfrm>
          <a:prstGeom prst="chevron">
            <a:avLst/>
          </a:prstGeom>
          <a:solidFill>
            <a:srgbClr val="0E8FB0"/>
          </a:solidFill>
          <a:ln w="19050">
            <a:solidFill>
              <a:srgbClr val="FFFFFF"/>
            </a:solidFill>
            <a:prstDash val="solid"/>
          </a:ln>
        </p:spPr>
        <p:txBody>
          <a:bodyPr/>
          <a:lstStyle/>
          <a:p>
            <a:endParaRPr lang="en-GB"/>
          </a:p>
        </p:txBody>
      </p:sp>
      <p:sp>
        <p:nvSpPr>
          <p:cNvPr id="25" name="Text 18"/>
          <p:cNvSpPr txBox="1"/>
          <p:nvPr/>
        </p:nvSpPr>
        <p:spPr>
          <a:xfrm>
            <a:off x="1188720" y="3840480"/>
            <a:ext cx="1234440" cy="11430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Idea generation for innovation</a:t>
            </a:r>
            <a:endParaRPr lang="en-US" sz="1150" dirty="0"/>
          </a:p>
        </p:txBody>
      </p:sp>
      <p:sp>
        <p:nvSpPr>
          <p:cNvPr id="26" name="Shape 19"/>
          <p:cNvSpPr/>
          <p:nvPr/>
        </p:nvSpPr>
        <p:spPr>
          <a:xfrm>
            <a:off x="2724912" y="3794760"/>
            <a:ext cx="2377440" cy="1234440"/>
          </a:xfrm>
          <a:prstGeom prst="chevron">
            <a:avLst/>
          </a:prstGeom>
          <a:solidFill>
            <a:srgbClr val="0E8FB0"/>
          </a:solidFill>
          <a:ln w="19050">
            <a:solidFill>
              <a:srgbClr val="FFFFFF"/>
            </a:solidFill>
            <a:prstDash val="solid"/>
          </a:ln>
        </p:spPr>
        <p:txBody>
          <a:bodyPr/>
          <a:lstStyle/>
          <a:p>
            <a:endParaRPr lang="en-GB"/>
          </a:p>
        </p:txBody>
      </p:sp>
      <p:sp>
        <p:nvSpPr>
          <p:cNvPr id="27" name="Text 20"/>
          <p:cNvSpPr txBox="1"/>
          <p:nvPr/>
        </p:nvSpPr>
        <p:spPr>
          <a:xfrm>
            <a:off x="3364992" y="3840480"/>
            <a:ext cx="1234440" cy="11430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Management decision to implement</a:t>
            </a:r>
            <a:endParaRPr lang="en-US" sz="1150" dirty="0"/>
          </a:p>
        </p:txBody>
      </p:sp>
      <p:sp>
        <p:nvSpPr>
          <p:cNvPr id="28" name="Shape 21"/>
          <p:cNvSpPr/>
          <p:nvPr/>
        </p:nvSpPr>
        <p:spPr>
          <a:xfrm>
            <a:off x="4901184" y="3794760"/>
            <a:ext cx="2377440" cy="1234440"/>
          </a:xfrm>
          <a:prstGeom prst="chevron">
            <a:avLst/>
          </a:prstGeom>
          <a:solidFill>
            <a:srgbClr val="2B98B7"/>
          </a:solidFill>
          <a:ln w="19050">
            <a:solidFill>
              <a:srgbClr val="FFFFFF"/>
            </a:solidFill>
            <a:prstDash val="solid"/>
          </a:ln>
        </p:spPr>
        <p:txBody>
          <a:bodyPr/>
          <a:lstStyle/>
          <a:p>
            <a:endParaRPr lang="en-GB"/>
          </a:p>
        </p:txBody>
      </p:sp>
      <p:sp>
        <p:nvSpPr>
          <p:cNvPr id="29" name="Text 22"/>
          <p:cNvSpPr txBox="1"/>
          <p:nvPr/>
        </p:nvSpPr>
        <p:spPr>
          <a:xfrm>
            <a:off x="5541264" y="3840480"/>
            <a:ext cx="1234440" cy="11430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Innovation process</a:t>
            </a:r>
            <a:endParaRPr lang="en-US" sz="1150" dirty="0"/>
          </a:p>
        </p:txBody>
      </p:sp>
      <p:sp>
        <p:nvSpPr>
          <p:cNvPr id="30" name="Shape 23"/>
          <p:cNvSpPr/>
          <p:nvPr/>
        </p:nvSpPr>
        <p:spPr>
          <a:xfrm>
            <a:off x="7077456" y="3794760"/>
            <a:ext cx="2377440" cy="1234440"/>
          </a:xfrm>
          <a:prstGeom prst="chevron">
            <a:avLst/>
          </a:prstGeom>
          <a:solidFill>
            <a:srgbClr val="023B59"/>
          </a:solidFill>
          <a:ln w="19050">
            <a:solidFill>
              <a:srgbClr val="FFFFFF"/>
            </a:solidFill>
            <a:prstDash val="solid"/>
          </a:ln>
        </p:spPr>
        <p:txBody>
          <a:bodyPr/>
          <a:lstStyle/>
          <a:p>
            <a:endParaRPr lang="en-GB"/>
          </a:p>
        </p:txBody>
      </p:sp>
      <p:sp>
        <p:nvSpPr>
          <p:cNvPr id="31" name="Text 24"/>
          <p:cNvSpPr txBox="1"/>
          <p:nvPr/>
        </p:nvSpPr>
        <p:spPr>
          <a:xfrm>
            <a:off x="7717536" y="3840480"/>
            <a:ext cx="1234440" cy="114300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Control</a:t>
            </a:r>
            <a:endParaRPr lang="en-US" sz="1150" dirty="0"/>
          </a:p>
        </p:txBody>
      </p:sp>
      <p:sp>
        <p:nvSpPr>
          <p:cNvPr id="32" name="Shape 25"/>
          <p:cNvSpPr/>
          <p:nvPr/>
        </p:nvSpPr>
        <p:spPr>
          <a:xfrm>
            <a:off x="9253728" y="3794760"/>
            <a:ext cx="2377440" cy="1234440"/>
          </a:xfrm>
          <a:prstGeom prst="chevron">
            <a:avLst/>
          </a:prstGeom>
          <a:solidFill>
            <a:srgbClr val="F2B632"/>
          </a:solidFill>
          <a:ln w="19050">
            <a:solidFill>
              <a:srgbClr val="FFFFFF"/>
            </a:solidFill>
            <a:prstDash val="solid"/>
          </a:ln>
        </p:spPr>
        <p:txBody>
          <a:bodyPr/>
          <a:lstStyle/>
          <a:p>
            <a:endParaRPr lang="en-GB"/>
          </a:p>
        </p:txBody>
      </p:sp>
      <p:sp>
        <p:nvSpPr>
          <p:cNvPr id="33" name="Text 26"/>
          <p:cNvSpPr txBox="1"/>
          <p:nvPr/>
        </p:nvSpPr>
        <p:spPr>
          <a:xfrm>
            <a:off x="9893808" y="3840480"/>
            <a:ext cx="1234440" cy="1143000"/>
          </a:xfrm>
          <a:prstGeom prst="rect">
            <a:avLst/>
          </a:prstGeom>
          <a:noFill/>
          <a:ln/>
        </p:spPr>
        <p:txBody>
          <a:bodyPr wrap="square" lIns="0" tIns="0" rIns="0" bIns="0" rtlCol="0" anchor="ctr"/>
          <a:lstStyle/>
          <a:p>
            <a:pPr marL="0" indent="0" algn="ctr">
              <a:buNone/>
            </a:pPr>
            <a:r>
              <a:rPr lang="en-US" sz="1150" b="1" dirty="0">
                <a:solidFill>
                  <a:srgbClr val="1B2B3A"/>
                </a:solidFill>
                <a:latin typeface="Calibri" pitchFamily="34" charset="0"/>
                <a:ea typeface="Calibri" pitchFamily="34" charset="-122"/>
                <a:cs typeface="Calibri" pitchFamily="34" charset="-120"/>
              </a:rPr>
              <a:t>Benefits</a:t>
            </a:r>
            <a:endParaRPr lang="en-US" sz="1150" dirty="0"/>
          </a:p>
        </p:txBody>
      </p:sp>
      <p:sp>
        <p:nvSpPr>
          <p:cNvPr id="34" name="Text 27"/>
          <p:cNvSpPr txBox="1"/>
          <p:nvPr/>
        </p:nvSpPr>
        <p:spPr>
          <a:xfrm>
            <a:off x="548640" y="5349240"/>
            <a:ext cx="11091672" cy="457200"/>
          </a:xfrm>
          <a:prstGeom prst="rect">
            <a:avLst/>
          </a:prstGeom>
          <a:noFill/>
          <a:ln/>
        </p:spPr>
        <p:txBody>
          <a:bodyPr wrap="square" lIns="0" tIns="0" rIns="0" bIns="0" rtlCol="0" anchor="t"/>
          <a:lstStyle/>
          <a:p>
            <a:pPr marL="0" indent="0">
              <a:buNone/>
            </a:pPr>
            <a:r>
              <a:rPr lang="en-US" sz="1400" i="1" dirty="0">
                <a:solidFill>
                  <a:srgbClr val="023B59"/>
                </a:solidFill>
                <a:latin typeface="Calibri" pitchFamily="34" charset="0"/>
                <a:ea typeface="Calibri" pitchFamily="34" charset="-122"/>
                <a:cs typeface="Calibri" pitchFamily="34" charset="-120"/>
              </a:rPr>
              <a:t>Ideas only create benefits after a decision, a process and a way of checking results.</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Incremental, radical and disruptive innovation</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Pedersen and Dalum (2004); Christensen (1997); Schumpeter (1942). Mini diagrams are conceptual. Examples are illustrative.</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429000" cy="361188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914400" y="2926080"/>
            <a:ext cx="2697480" cy="0"/>
          </a:xfrm>
          <a:prstGeom prst="line">
            <a:avLst/>
          </a:prstGeom>
          <a:noFill/>
          <a:ln w="15875">
            <a:solidFill>
              <a:srgbClr val="5B6B7A"/>
            </a:solidFill>
            <a:prstDash val="solid"/>
          </a:ln>
        </p:spPr>
        <p:txBody>
          <a:bodyPr/>
          <a:lstStyle/>
          <a:p>
            <a:endParaRPr lang="en-GB"/>
          </a:p>
        </p:txBody>
      </p:sp>
      <p:sp>
        <p:nvSpPr>
          <p:cNvPr id="10" name="Shape 6"/>
          <p:cNvSpPr/>
          <p:nvPr/>
        </p:nvSpPr>
        <p:spPr>
          <a:xfrm>
            <a:off x="914400" y="1783080"/>
            <a:ext cx="0" cy="1143000"/>
          </a:xfrm>
          <a:prstGeom prst="line">
            <a:avLst/>
          </a:prstGeom>
          <a:noFill/>
          <a:ln w="15875">
            <a:solidFill>
              <a:srgbClr val="5B6B7A"/>
            </a:solidFill>
            <a:prstDash val="solid"/>
          </a:ln>
        </p:spPr>
        <p:txBody>
          <a:bodyPr/>
          <a:lstStyle/>
          <a:p>
            <a:endParaRPr lang="en-GB"/>
          </a:p>
        </p:txBody>
      </p:sp>
      <p:sp>
        <p:nvSpPr>
          <p:cNvPr id="11" name="Shape 7"/>
          <p:cNvSpPr/>
          <p:nvPr/>
        </p:nvSpPr>
        <p:spPr>
          <a:xfrm>
            <a:off x="1051560" y="2677816"/>
            <a:ext cx="457200" cy="228600"/>
          </a:xfrm>
          <a:prstGeom prst="rect">
            <a:avLst/>
          </a:prstGeom>
          <a:solidFill>
            <a:srgbClr val="0E8FB0"/>
          </a:solidFill>
          <a:ln w="12700">
            <a:solidFill>
              <a:srgbClr val="0E8FB0"/>
            </a:solidFill>
            <a:prstDash val="solid"/>
          </a:ln>
        </p:spPr>
        <p:txBody>
          <a:bodyPr/>
          <a:lstStyle/>
          <a:p>
            <a:endParaRPr lang="en-GB"/>
          </a:p>
        </p:txBody>
      </p:sp>
      <p:sp>
        <p:nvSpPr>
          <p:cNvPr id="12" name="Shape 8"/>
          <p:cNvSpPr/>
          <p:nvPr/>
        </p:nvSpPr>
        <p:spPr>
          <a:xfrm>
            <a:off x="1554480" y="2522368"/>
            <a:ext cx="457200" cy="384048"/>
          </a:xfrm>
          <a:prstGeom prst="rect">
            <a:avLst/>
          </a:prstGeom>
          <a:solidFill>
            <a:srgbClr val="0E8FB0"/>
          </a:solidFill>
          <a:ln w="12700">
            <a:solidFill>
              <a:srgbClr val="0E8FB0"/>
            </a:solidFill>
            <a:prstDash val="solid"/>
          </a:ln>
        </p:spPr>
        <p:txBody>
          <a:bodyPr/>
          <a:lstStyle/>
          <a:p>
            <a:endParaRPr lang="en-GB"/>
          </a:p>
        </p:txBody>
      </p:sp>
      <p:sp>
        <p:nvSpPr>
          <p:cNvPr id="13" name="Shape 9"/>
          <p:cNvSpPr/>
          <p:nvPr/>
        </p:nvSpPr>
        <p:spPr>
          <a:xfrm>
            <a:off x="2057400" y="2366920"/>
            <a:ext cx="457200" cy="539496"/>
          </a:xfrm>
          <a:prstGeom prst="rect">
            <a:avLst/>
          </a:prstGeom>
          <a:solidFill>
            <a:srgbClr val="0E8FB0"/>
          </a:solidFill>
          <a:ln w="12700">
            <a:solidFill>
              <a:srgbClr val="0E8FB0"/>
            </a:solidFill>
            <a:prstDash val="solid"/>
          </a:ln>
        </p:spPr>
        <p:txBody>
          <a:bodyPr/>
          <a:lstStyle/>
          <a:p>
            <a:endParaRPr lang="en-GB"/>
          </a:p>
        </p:txBody>
      </p:sp>
      <p:sp>
        <p:nvSpPr>
          <p:cNvPr id="14" name="Shape 10"/>
          <p:cNvSpPr/>
          <p:nvPr/>
        </p:nvSpPr>
        <p:spPr>
          <a:xfrm>
            <a:off x="2560320" y="2211472"/>
            <a:ext cx="457200" cy="694944"/>
          </a:xfrm>
          <a:prstGeom prst="rect">
            <a:avLst/>
          </a:prstGeom>
          <a:solidFill>
            <a:srgbClr val="0E8FB0"/>
          </a:solidFill>
          <a:ln w="12700">
            <a:solidFill>
              <a:srgbClr val="0E8FB0"/>
            </a:solidFill>
            <a:prstDash val="solid"/>
          </a:ln>
        </p:spPr>
        <p:txBody>
          <a:bodyPr/>
          <a:lstStyle/>
          <a:p>
            <a:endParaRPr lang="en-GB"/>
          </a:p>
        </p:txBody>
      </p:sp>
      <p:sp>
        <p:nvSpPr>
          <p:cNvPr id="15" name="Shape 11"/>
          <p:cNvSpPr/>
          <p:nvPr/>
        </p:nvSpPr>
        <p:spPr>
          <a:xfrm>
            <a:off x="3063240" y="2056024"/>
            <a:ext cx="457200" cy="850392"/>
          </a:xfrm>
          <a:prstGeom prst="rect">
            <a:avLst/>
          </a:prstGeom>
          <a:solidFill>
            <a:srgbClr val="0E8FB0"/>
          </a:solidFill>
          <a:ln w="12700">
            <a:solidFill>
              <a:srgbClr val="0E8FB0"/>
            </a:solidFill>
            <a:prstDash val="solid"/>
          </a:ln>
        </p:spPr>
        <p:txBody>
          <a:bodyPr/>
          <a:lstStyle/>
          <a:p>
            <a:endParaRPr lang="en-GB"/>
          </a:p>
        </p:txBody>
      </p:sp>
      <p:sp>
        <p:nvSpPr>
          <p:cNvPr id="16" name="Text 12"/>
          <p:cNvSpPr txBox="1"/>
          <p:nvPr/>
        </p:nvSpPr>
        <p:spPr>
          <a:xfrm>
            <a:off x="777240" y="3063240"/>
            <a:ext cx="2971800" cy="411480"/>
          </a:xfrm>
          <a:prstGeom prst="rect">
            <a:avLst/>
          </a:prstGeom>
          <a:noFill/>
          <a:ln/>
        </p:spPr>
        <p:txBody>
          <a:bodyPr wrap="square" lIns="0" tIns="0" rIns="0" bIns="0" rtlCol="0" anchor="t"/>
          <a:lstStyle/>
          <a:p>
            <a:pPr marL="0" indent="0">
              <a:buNone/>
            </a:pPr>
            <a:r>
              <a:rPr lang="en-US" sz="2100" b="1" dirty="0">
                <a:solidFill>
                  <a:srgbClr val="023B59"/>
                </a:solidFill>
                <a:latin typeface="Cambria" pitchFamily="34" charset="0"/>
                <a:ea typeface="Cambria" pitchFamily="34" charset="-122"/>
                <a:cs typeface="Cambria" pitchFamily="34" charset="-120"/>
              </a:rPr>
              <a:t>Incremental</a:t>
            </a:r>
            <a:endParaRPr lang="en-US" sz="2100" dirty="0"/>
          </a:p>
        </p:txBody>
      </p:sp>
      <p:sp>
        <p:nvSpPr>
          <p:cNvPr id="17" name="Text 13"/>
          <p:cNvSpPr txBox="1"/>
          <p:nvPr/>
        </p:nvSpPr>
        <p:spPr>
          <a:xfrm>
            <a:off x="777240" y="3520440"/>
            <a:ext cx="2971800" cy="731520"/>
          </a:xfrm>
          <a:prstGeom prst="rect">
            <a:avLst/>
          </a:prstGeom>
          <a:noFill/>
          <a:ln/>
        </p:spPr>
        <p:txBody>
          <a:bodyPr wrap="square" lIns="0" tIns="0" rIns="0" bIns="0" rtlCol="0" anchor="t"/>
          <a:lstStyle/>
          <a:p>
            <a:pPr marL="0" indent="0">
              <a:buNone/>
            </a:pPr>
            <a:r>
              <a:rPr lang="en-US" sz="1350" dirty="0">
                <a:solidFill>
                  <a:srgbClr val="1B2B3A"/>
                </a:solidFill>
                <a:latin typeface="Calibri" pitchFamily="34" charset="0"/>
                <a:ea typeface="Calibri" pitchFamily="34" charset="-122"/>
                <a:cs typeface="Calibri" pitchFamily="34" charset="-120"/>
              </a:rPr>
              <a:t>Many small improvements to what exists.</a:t>
            </a:r>
            <a:endParaRPr lang="en-US" sz="1350" dirty="0"/>
          </a:p>
        </p:txBody>
      </p:sp>
      <p:sp>
        <p:nvSpPr>
          <p:cNvPr id="18" name="Text 14"/>
          <p:cNvSpPr txBox="1"/>
          <p:nvPr/>
        </p:nvSpPr>
        <p:spPr>
          <a:xfrm>
            <a:off x="777240" y="4297680"/>
            <a:ext cx="2971800" cy="822960"/>
          </a:xfrm>
          <a:prstGeom prst="rect">
            <a:avLst/>
          </a:prstGeom>
          <a:noFill/>
          <a:ln/>
        </p:spPr>
        <p:txBody>
          <a:bodyPr wrap="square" lIns="0" tIns="0" rIns="0" bIns="0" rtlCol="0" anchor="t"/>
          <a:lstStyle/>
          <a:p>
            <a:pPr marL="0" indent="0">
              <a:buNone/>
            </a:pPr>
            <a:r>
              <a:rPr lang="en-US" sz="1250" b="1" dirty="0">
                <a:solidFill>
                  <a:srgbClr val="0E8FB0"/>
                </a:solidFill>
                <a:latin typeface="Calibri" pitchFamily="34" charset="0"/>
                <a:ea typeface="Calibri" pitchFamily="34" charset="-122"/>
                <a:cs typeface="Calibri" pitchFamily="34" charset="-120"/>
              </a:rPr>
              <a:t>Example  </a:t>
            </a:r>
            <a:r>
              <a:rPr lang="en-US" sz="1250" dirty="0">
                <a:solidFill>
                  <a:srgbClr val="1B2B3A"/>
                </a:solidFill>
                <a:latin typeface="Calibri" pitchFamily="34" charset="0"/>
                <a:ea typeface="Calibri" pitchFamily="34" charset="-122"/>
                <a:cs typeface="Calibri" pitchFamily="34" charset="-120"/>
              </a:rPr>
              <a:t>New instance types or faster storage tiers in a cloud service.</a:t>
            </a:r>
            <a:endParaRPr lang="en-US" sz="1250" dirty="0"/>
          </a:p>
        </p:txBody>
      </p:sp>
      <p:sp>
        <p:nvSpPr>
          <p:cNvPr id="19" name="Shape 15"/>
          <p:cNvSpPr/>
          <p:nvPr/>
        </p:nvSpPr>
        <p:spPr>
          <a:xfrm>
            <a:off x="4379976" y="1554480"/>
            <a:ext cx="3429000" cy="361188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0" name="Shape 16"/>
          <p:cNvSpPr/>
          <p:nvPr/>
        </p:nvSpPr>
        <p:spPr>
          <a:xfrm>
            <a:off x="4745736" y="2926080"/>
            <a:ext cx="2697480" cy="0"/>
          </a:xfrm>
          <a:prstGeom prst="line">
            <a:avLst/>
          </a:prstGeom>
          <a:noFill/>
          <a:ln w="15875">
            <a:solidFill>
              <a:srgbClr val="5B6B7A"/>
            </a:solidFill>
            <a:prstDash val="solid"/>
          </a:ln>
        </p:spPr>
        <p:txBody>
          <a:bodyPr/>
          <a:lstStyle/>
          <a:p>
            <a:endParaRPr lang="en-GB"/>
          </a:p>
        </p:txBody>
      </p:sp>
      <p:sp>
        <p:nvSpPr>
          <p:cNvPr id="21" name="Shape 17"/>
          <p:cNvSpPr/>
          <p:nvPr/>
        </p:nvSpPr>
        <p:spPr>
          <a:xfrm>
            <a:off x="4745736" y="1783080"/>
            <a:ext cx="0" cy="1143000"/>
          </a:xfrm>
          <a:prstGeom prst="line">
            <a:avLst/>
          </a:prstGeom>
          <a:noFill/>
          <a:ln w="15875">
            <a:solidFill>
              <a:srgbClr val="5B6B7A"/>
            </a:solidFill>
            <a:prstDash val="solid"/>
          </a:ln>
        </p:spPr>
        <p:txBody>
          <a:bodyPr/>
          <a:lstStyle/>
          <a:p>
            <a:endParaRPr lang="en-GB"/>
          </a:p>
        </p:txBody>
      </p:sp>
      <p:sp>
        <p:nvSpPr>
          <p:cNvPr id="22" name="Shape 18"/>
          <p:cNvSpPr/>
          <p:nvPr/>
        </p:nvSpPr>
        <p:spPr>
          <a:xfrm>
            <a:off x="4892728" y="2632096"/>
            <a:ext cx="1188720" cy="274320"/>
          </a:xfrm>
          <a:prstGeom prst="rect">
            <a:avLst/>
          </a:prstGeom>
          <a:solidFill>
            <a:srgbClr val="D2E1E9"/>
          </a:solidFill>
          <a:ln w="12700">
            <a:solidFill>
              <a:srgbClr val="D2E1E9"/>
            </a:solidFill>
            <a:prstDash val="solid"/>
          </a:ln>
        </p:spPr>
        <p:txBody>
          <a:bodyPr/>
          <a:lstStyle/>
          <a:p>
            <a:endParaRPr lang="en-GB"/>
          </a:p>
        </p:txBody>
      </p:sp>
      <p:sp>
        <p:nvSpPr>
          <p:cNvPr id="23" name="Shape 19"/>
          <p:cNvSpPr/>
          <p:nvPr/>
        </p:nvSpPr>
        <p:spPr>
          <a:xfrm>
            <a:off x="6071616" y="1874520"/>
            <a:ext cx="1234440" cy="1051560"/>
          </a:xfrm>
          <a:prstGeom prst="rect">
            <a:avLst/>
          </a:prstGeom>
          <a:solidFill>
            <a:srgbClr val="023B59"/>
          </a:solidFill>
          <a:ln w="12700">
            <a:solidFill>
              <a:srgbClr val="023B59"/>
            </a:solidFill>
            <a:prstDash val="solid"/>
          </a:ln>
        </p:spPr>
        <p:txBody>
          <a:bodyPr/>
          <a:lstStyle/>
          <a:p>
            <a:endParaRPr lang="en-GB"/>
          </a:p>
        </p:txBody>
      </p:sp>
      <p:sp>
        <p:nvSpPr>
          <p:cNvPr id="24" name="Text 20"/>
          <p:cNvSpPr txBox="1"/>
          <p:nvPr/>
        </p:nvSpPr>
        <p:spPr>
          <a:xfrm>
            <a:off x="4608576" y="3063240"/>
            <a:ext cx="2971800" cy="411480"/>
          </a:xfrm>
          <a:prstGeom prst="rect">
            <a:avLst/>
          </a:prstGeom>
          <a:noFill/>
          <a:ln/>
        </p:spPr>
        <p:txBody>
          <a:bodyPr wrap="square" lIns="0" tIns="0" rIns="0" bIns="0" rtlCol="0" anchor="t"/>
          <a:lstStyle/>
          <a:p>
            <a:pPr marL="0" indent="0">
              <a:buNone/>
            </a:pPr>
            <a:r>
              <a:rPr lang="en-US" sz="2100" b="1" dirty="0">
                <a:solidFill>
                  <a:srgbClr val="023B59"/>
                </a:solidFill>
                <a:latin typeface="Cambria" pitchFamily="34" charset="0"/>
                <a:ea typeface="Cambria" pitchFamily="34" charset="-122"/>
                <a:cs typeface="Cambria" pitchFamily="34" charset="-120"/>
              </a:rPr>
              <a:t>Radical</a:t>
            </a:r>
            <a:endParaRPr lang="en-US" sz="2100" dirty="0"/>
          </a:p>
        </p:txBody>
      </p:sp>
      <p:sp>
        <p:nvSpPr>
          <p:cNvPr id="25" name="Text 21"/>
          <p:cNvSpPr txBox="1"/>
          <p:nvPr/>
        </p:nvSpPr>
        <p:spPr>
          <a:xfrm>
            <a:off x="4608576" y="3520440"/>
            <a:ext cx="2971800" cy="731520"/>
          </a:xfrm>
          <a:prstGeom prst="rect">
            <a:avLst/>
          </a:prstGeom>
          <a:noFill/>
          <a:ln/>
        </p:spPr>
        <p:txBody>
          <a:bodyPr wrap="square" lIns="0" tIns="0" rIns="0" bIns="0" rtlCol="0" anchor="t"/>
          <a:lstStyle/>
          <a:p>
            <a:pPr marL="0" indent="0">
              <a:buNone/>
            </a:pPr>
            <a:r>
              <a:rPr lang="en-US" sz="1350" dirty="0">
                <a:solidFill>
                  <a:srgbClr val="1B2B3A"/>
                </a:solidFill>
                <a:latin typeface="Calibri" pitchFamily="34" charset="0"/>
                <a:ea typeface="Calibri" pitchFamily="34" charset="-122"/>
                <a:cs typeface="Calibri" pitchFamily="34" charset="-120"/>
              </a:rPr>
              <a:t>A fundamentally new technology or approach.</a:t>
            </a:r>
            <a:endParaRPr lang="en-US" sz="1350" dirty="0"/>
          </a:p>
        </p:txBody>
      </p:sp>
      <p:sp>
        <p:nvSpPr>
          <p:cNvPr id="26" name="Text 22"/>
          <p:cNvSpPr txBox="1"/>
          <p:nvPr/>
        </p:nvSpPr>
        <p:spPr>
          <a:xfrm>
            <a:off x="4608576" y="4297680"/>
            <a:ext cx="2971800" cy="822960"/>
          </a:xfrm>
          <a:prstGeom prst="rect">
            <a:avLst/>
          </a:prstGeom>
          <a:noFill/>
          <a:ln/>
        </p:spPr>
        <p:txBody>
          <a:bodyPr wrap="square" lIns="0" tIns="0" rIns="0" bIns="0" rtlCol="0" anchor="t"/>
          <a:lstStyle/>
          <a:p>
            <a:pPr marL="0" indent="0">
              <a:buNone/>
            </a:pPr>
            <a:r>
              <a:rPr lang="en-US" sz="1250" b="1" dirty="0">
                <a:solidFill>
                  <a:srgbClr val="023B59"/>
                </a:solidFill>
                <a:latin typeface="Calibri" pitchFamily="34" charset="0"/>
                <a:ea typeface="Calibri" pitchFamily="34" charset="-122"/>
                <a:cs typeface="Calibri" pitchFamily="34" charset="-120"/>
              </a:rPr>
              <a:t>Example  </a:t>
            </a:r>
            <a:r>
              <a:rPr lang="en-US" sz="1250" dirty="0">
                <a:solidFill>
                  <a:srgbClr val="1B2B3A"/>
                </a:solidFill>
                <a:latin typeface="Calibri" pitchFamily="34" charset="0"/>
                <a:ea typeface="Calibri" pitchFamily="34" charset="-122"/>
                <a:cs typeface="Calibri" pitchFamily="34" charset="-120"/>
              </a:rPr>
              <a:t>Moving from owned servers to on demand public cloud.</a:t>
            </a:r>
            <a:endParaRPr lang="en-US" sz="1250" dirty="0"/>
          </a:p>
        </p:txBody>
      </p:sp>
      <p:sp>
        <p:nvSpPr>
          <p:cNvPr id="27" name="Shape 23"/>
          <p:cNvSpPr/>
          <p:nvPr/>
        </p:nvSpPr>
        <p:spPr>
          <a:xfrm>
            <a:off x="8211312" y="1554480"/>
            <a:ext cx="3429000" cy="361188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8" name="Shape 24"/>
          <p:cNvSpPr/>
          <p:nvPr/>
        </p:nvSpPr>
        <p:spPr>
          <a:xfrm>
            <a:off x="8577072" y="2926080"/>
            <a:ext cx="2697480" cy="0"/>
          </a:xfrm>
          <a:prstGeom prst="line">
            <a:avLst/>
          </a:prstGeom>
          <a:noFill/>
          <a:ln w="15875">
            <a:solidFill>
              <a:srgbClr val="5B6B7A"/>
            </a:solidFill>
            <a:prstDash val="solid"/>
          </a:ln>
        </p:spPr>
        <p:txBody>
          <a:bodyPr/>
          <a:lstStyle/>
          <a:p>
            <a:endParaRPr lang="en-GB"/>
          </a:p>
        </p:txBody>
      </p:sp>
      <p:sp>
        <p:nvSpPr>
          <p:cNvPr id="29" name="Shape 25"/>
          <p:cNvSpPr/>
          <p:nvPr/>
        </p:nvSpPr>
        <p:spPr>
          <a:xfrm>
            <a:off x="8577072" y="1783080"/>
            <a:ext cx="0" cy="1143000"/>
          </a:xfrm>
          <a:prstGeom prst="line">
            <a:avLst/>
          </a:prstGeom>
          <a:noFill/>
          <a:ln w="15875">
            <a:solidFill>
              <a:srgbClr val="5B6B7A"/>
            </a:solidFill>
            <a:prstDash val="solid"/>
          </a:ln>
        </p:spPr>
        <p:txBody>
          <a:bodyPr/>
          <a:lstStyle/>
          <a:p>
            <a:endParaRPr lang="en-GB"/>
          </a:p>
        </p:txBody>
      </p:sp>
      <p:sp>
        <p:nvSpPr>
          <p:cNvPr id="30" name="Shape 26"/>
          <p:cNvSpPr/>
          <p:nvPr/>
        </p:nvSpPr>
        <p:spPr>
          <a:xfrm flipV="1">
            <a:off x="8668512" y="2148840"/>
            <a:ext cx="2423160" cy="320040"/>
          </a:xfrm>
          <a:prstGeom prst="line">
            <a:avLst/>
          </a:prstGeom>
          <a:noFill/>
          <a:ln w="38100">
            <a:solidFill>
              <a:srgbClr val="5B6B7A"/>
            </a:solidFill>
            <a:prstDash val="solid"/>
          </a:ln>
        </p:spPr>
        <p:txBody>
          <a:bodyPr/>
          <a:lstStyle/>
          <a:p>
            <a:endParaRPr lang="en-GB"/>
          </a:p>
        </p:txBody>
      </p:sp>
      <p:sp>
        <p:nvSpPr>
          <p:cNvPr id="31" name="Shape 27"/>
          <p:cNvSpPr/>
          <p:nvPr/>
        </p:nvSpPr>
        <p:spPr>
          <a:xfrm>
            <a:off x="8668512" y="2148840"/>
            <a:ext cx="2423160" cy="640080"/>
          </a:xfrm>
          <a:prstGeom prst="line">
            <a:avLst/>
          </a:prstGeom>
          <a:noFill/>
          <a:ln w="38100">
            <a:solidFill>
              <a:srgbClr val="2B98B7"/>
            </a:solidFill>
            <a:prstDash val="solid"/>
          </a:ln>
        </p:spPr>
        <p:txBody>
          <a:bodyPr/>
          <a:lstStyle/>
          <a:p>
            <a:endParaRPr lang="en-GB"/>
          </a:p>
        </p:txBody>
      </p:sp>
      <p:sp>
        <p:nvSpPr>
          <p:cNvPr id="32" name="Shape 28"/>
          <p:cNvSpPr/>
          <p:nvPr/>
        </p:nvSpPr>
        <p:spPr>
          <a:xfrm>
            <a:off x="8668512" y="2148840"/>
            <a:ext cx="914" cy="914"/>
          </a:xfrm>
          <a:prstGeom prst="line">
            <a:avLst/>
          </a:prstGeom>
          <a:noFill/>
          <a:ln w="12700">
            <a:solidFill>
              <a:srgbClr val="2B98B7"/>
            </a:solidFill>
            <a:prstDash val="solid"/>
          </a:ln>
        </p:spPr>
        <p:txBody>
          <a:bodyPr/>
          <a:lstStyle/>
          <a:p>
            <a:endParaRPr lang="en-GB"/>
          </a:p>
        </p:txBody>
      </p:sp>
      <p:sp>
        <p:nvSpPr>
          <p:cNvPr id="33" name="Text 29"/>
          <p:cNvSpPr txBox="1"/>
          <p:nvPr/>
        </p:nvSpPr>
        <p:spPr>
          <a:xfrm>
            <a:off x="8439912" y="3063240"/>
            <a:ext cx="2971800" cy="411480"/>
          </a:xfrm>
          <a:prstGeom prst="rect">
            <a:avLst/>
          </a:prstGeom>
          <a:noFill/>
          <a:ln/>
        </p:spPr>
        <p:txBody>
          <a:bodyPr wrap="square" lIns="0" tIns="0" rIns="0" bIns="0" rtlCol="0" anchor="t"/>
          <a:lstStyle/>
          <a:p>
            <a:pPr marL="0" indent="0">
              <a:buNone/>
            </a:pPr>
            <a:r>
              <a:rPr lang="en-US" sz="2100" b="1" dirty="0">
                <a:solidFill>
                  <a:srgbClr val="023B59"/>
                </a:solidFill>
                <a:latin typeface="Cambria" pitchFamily="34" charset="0"/>
                <a:ea typeface="Cambria" pitchFamily="34" charset="-122"/>
                <a:cs typeface="Cambria" pitchFamily="34" charset="-120"/>
              </a:rPr>
              <a:t>Disruptive</a:t>
            </a:r>
            <a:endParaRPr lang="en-US" sz="2100" dirty="0"/>
          </a:p>
        </p:txBody>
      </p:sp>
      <p:sp>
        <p:nvSpPr>
          <p:cNvPr id="34" name="Text 30"/>
          <p:cNvSpPr txBox="1"/>
          <p:nvPr/>
        </p:nvSpPr>
        <p:spPr>
          <a:xfrm>
            <a:off x="8439912" y="3520440"/>
            <a:ext cx="2971800" cy="731520"/>
          </a:xfrm>
          <a:prstGeom prst="rect">
            <a:avLst/>
          </a:prstGeom>
          <a:noFill/>
          <a:ln/>
        </p:spPr>
        <p:txBody>
          <a:bodyPr wrap="square" lIns="0" tIns="0" rIns="0" bIns="0" rtlCol="0" anchor="t"/>
          <a:lstStyle/>
          <a:p>
            <a:pPr marL="0" indent="0">
              <a:buNone/>
            </a:pPr>
            <a:r>
              <a:rPr lang="en-US" sz="1350" dirty="0">
                <a:solidFill>
                  <a:srgbClr val="1B2B3A"/>
                </a:solidFill>
                <a:latin typeface="Calibri" pitchFamily="34" charset="0"/>
                <a:ea typeface="Calibri" pitchFamily="34" charset="-122"/>
                <a:cs typeface="Calibri" pitchFamily="34" charset="-120"/>
              </a:rPr>
              <a:t>Starts simple and cheap, serves overlooked users, then moves up market.</a:t>
            </a:r>
            <a:endParaRPr lang="en-US" sz="1350" dirty="0"/>
          </a:p>
        </p:txBody>
      </p:sp>
      <p:sp>
        <p:nvSpPr>
          <p:cNvPr id="35" name="Text 31"/>
          <p:cNvSpPr txBox="1"/>
          <p:nvPr/>
        </p:nvSpPr>
        <p:spPr>
          <a:xfrm>
            <a:off x="8439912" y="4297680"/>
            <a:ext cx="2971800" cy="822960"/>
          </a:xfrm>
          <a:prstGeom prst="rect">
            <a:avLst/>
          </a:prstGeom>
          <a:noFill/>
          <a:ln/>
        </p:spPr>
        <p:txBody>
          <a:bodyPr wrap="square" lIns="0" tIns="0" rIns="0" bIns="0" rtlCol="0" anchor="t"/>
          <a:lstStyle/>
          <a:p>
            <a:pPr marL="0" indent="0">
              <a:buNone/>
            </a:pPr>
            <a:r>
              <a:rPr lang="en-US" sz="1250" b="1" dirty="0">
                <a:solidFill>
                  <a:srgbClr val="2B98B7"/>
                </a:solidFill>
                <a:latin typeface="Calibri" pitchFamily="34" charset="0"/>
                <a:ea typeface="Calibri" pitchFamily="34" charset="-122"/>
                <a:cs typeface="Calibri" pitchFamily="34" charset="-120"/>
              </a:rPr>
              <a:t>Example  </a:t>
            </a:r>
            <a:r>
              <a:rPr lang="en-US" sz="1250" dirty="0">
                <a:solidFill>
                  <a:srgbClr val="1B2B3A"/>
                </a:solidFill>
                <a:latin typeface="Calibri" pitchFamily="34" charset="0"/>
                <a:ea typeface="Calibri" pitchFamily="34" charset="-122"/>
                <a:cs typeface="Calibri" pitchFamily="34" charset="-120"/>
              </a:rPr>
              <a:t>Low cost "good enough" services that win small customers first.</a:t>
            </a:r>
            <a:endParaRPr lang="en-US" sz="1250" dirty="0"/>
          </a:p>
        </p:txBody>
      </p:sp>
      <p:sp>
        <p:nvSpPr>
          <p:cNvPr id="36" name="Shape 32"/>
          <p:cNvSpPr/>
          <p:nvPr/>
        </p:nvSpPr>
        <p:spPr>
          <a:xfrm>
            <a:off x="548640" y="5303520"/>
            <a:ext cx="11091672" cy="658368"/>
          </a:xfrm>
          <a:prstGeom prst="roundRect">
            <a:avLst>
              <a:gd name="adj" fmla="val 11111"/>
            </a:avLst>
          </a:prstGeom>
          <a:solidFill>
            <a:srgbClr val="FDF3D6"/>
          </a:solidFill>
          <a:ln w="19050">
            <a:solidFill>
              <a:srgbClr val="F2B632"/>
            </a:solidFill>
            <a:prstDash val="solid"/>
          </a:ln>
        </p:spPr>
        <p:txBody>
          <a:bodyPr/>
          <a:lstStyle/>
          <a:p>
            <a:endParaRPr lang="en-GB"/>
          </a:p>
        </p:txBody>
      </p:sp>
      <p:sp>
        <p:nvSpPr>
          <p:cNvPr id="37" name="Text 33"/>
          <p:cNvSpPr txBox="1"/>
          <p:nvPr/>
        </p:nvSpPr>
        <p:spPr>
          <a:xfrm>
            <a:off x="777240" y="5303520"/>
            <a:ext cx="10607040" cy="658368"/>
          </a:xfrm>
          <a:prstGeom prst="rect">
            <a:avLst/>
          </a:prstGeom>
          <a:noFill/>
          <a:ln/>
        </p:spPr>
        <p:txBody>
          <a:bodyPr wrap="square" lIns="0" tIns="0" rIns="0" bIns="0" rtlCol="0" anchor="ctr"/>
          <a:lstStyle/>
          <a:p>
            <a:pPr marL="0" indent="0">
              <a:buNone/>
            </a:pPr>
            <a:r>
              <a:rPr lang="en-US" sz="1400" b="1" dirty="0">
                <a:solidFill>
                  <a:srgbClr val="B7791F"/>
                </a:solidFill>
                <a:latin typeface="Calibri" pitchFamily="34" charset="0"/>
                <a:ea typeface="Calibri" pitchFamily="34" charset="-122"/>
                <a:cs typeface="Calibri" pitchFamily="34" charset="-120"/>
              </a:rPr>
              <a:t>Creative destruction  </a:t>
            </a:r>
            <a:r>
              <a:rPr lang="en-US" sz="1400" dirty="0">
                <a:solidFill>
                  <a:srgbClr val="1B2B3A"/>
                </a:solidFill>
                <a:latin typeface="Calibri" pitchFamily="34" charset="0"/>
                <a:ea typeface="Calibri" pitchFamily="34" charset="-122"/>
                <a:cs typeface="Calibri" pitchFamily="34" charset="-120"/>
              </a:rPr>
              <a:t>New ways replace old ways (Schumpeter, 1942). Who gains, and who loses, when that happens?</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Human and socio-economic development: the roadmap</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Four ages after Pink (2005). The original slide listed the ages without a source; eras are shown as broad periods.</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600200"/>
            <a:ext cx="2606040" cy="3611880"/>
          </a:xfrm>
          <a:prstGeom prst="roundRect">
            <a:avLst>
              <a:gd name="adj" fmla="val 2807"/>
            </a:avLst>
          </a:prstGeom>
          <a:solidFill>
            <a:srgbClr val="C9DCE8"/>
          </a:solidFill>
          <a:ln w="12700">
            <a:solidFill>
              <a:srgbClr val="C9DCE8"/>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77240" y="1810512"/>
            <a:ext cx="777240" cy="777240"/>
          </a:xfrm>
          <a:prstGeom prst="ellipse">
            <a:avLst/>
          </a:prstGeom>
          <a:solidFill>
            <a:srgbClr val="FFFFFF"/>
          </a:solidFill>
          <a:ln w="12700">
            <a:solidFill>
              <a:srgbClr val="FFFFF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960120" y="1993392"/>
            <a:ext cx="411480" cy="411480"/>
          </a:xfrm>
          <a:prstGeom prst="rect">
            <a:avLst/>
          </a:prstGeom>
        </p:spPr>
      </p:pic>
      <p:sp>
        <p:nvSpPr>
          <p:cNvPr id="11" name="Text 6"/>
          <p:cNvSpPr txBox="1"/>
          <p:nvPr/>
        </p:nvSpPr>
        <p:spPr>
          <a:xfrm>
            <a:off x="777240" y="2743200"/>
            <a:ext cx="2194560" cy="365760"/>
          </a:xfrm>
          <a:prstGeom prst="rect">
            <a:avLst/>
          </a:prstGeom>
          <a:noFill/>
          <a:ln/>
        </p:spPr>
        <p:txBody>
          <a:bodyPr wrap="square" lIns="0" tIns="0" rIns="0" bIns="0" rtlCol="0" anchor="t"/>
          <a:lstStyle/>
          <a:p>
            <a:pPr marL="0" indent="0">
              <a:buNone/>
            </a:pPr>
            <a:r>
              <a:rPr lang="en-US" sz="1800" b="1" dirty="0">
                <a:solidFill>
                  <a:srgbClr val="1B2B3A"/>
                </a:solidFill>
                <a:latin typeface="Cambria" pitchFamily="34" charset="0"/>
                <a:ea typeface="Cambria" pitchFamily="34" charset="-122"/>
                <a:cs typeface="Cambria" pitchFamily="34" charset="-120"/>
              </a:rPr>
              <a:t>Agricultural age</a:t>
            </a:r>
            <a:endParaRPr lang="en-US" sz="1800" dirty="0"/>
          </a:p>
        </p:txBody>
      </p:sp>
      <p:sp>
        <p:nvSpPr>
          <p:cNvPr id="12" name="Text 7"/>
          <p:cNvSpPr txBox="1"/>
          <p:nvPr/>
        </p:nvSpPr>
        <p:spPr>
          <a:xfrm>
            <a:off x="777240" y="3127248"/>
            <a:ext cx="2194560" cy="274320"/>
          </a:xfrm>
          <a:prstGeom prst="rect">
            <a:avLst/>
          </a:prstGeom>
          <a:noFill/>
          <a:ln/>
        </p:spPr>
        <p:txBody>
          <a:bodyPr wrap="square" lIns="0" tIns="0" rIns="0" bIns="0" rtlCol="0" anchor="t"/>
          <a:lstStyle/>
          <a:p>
            <a:pPr marL="0" indent="0">
              <a:buNone/>
            </a:pPr>
            <a:r>
              <a:rPr lang="en-US" sz="1200" i="1" dirty="0">
                <a:solidFill>
                  <a:srgbClr val="1B2B3A"/>
                </a:solidFill>
                <a:latin typeface="Calibri" pitchFamily="34" charset="0"/>
                <a:ea typeface="Calibri" pitchFamily="34" charset="-122"/>
                <a:cs typeface="Calibri" pitchFamily="34" charset="-120"/>
              </a:rPr>
              <a:t>Pre-industrial</a:t>
            </a:r>
            <a:endParaRPr lang="en-US" sz="1200" dirty="0"/>
          </a:p>
        </p:txBody>
      </p:sp>
      <p:sp>
        <p:nvSpPr>
          <p:cNvPr id="13" name="Text 8"/>
          <p:cNvSpPr txBox="1"/>
          <p:nvPr/>
        </p:nvSpPr>
        <p:spPr>
          <a:xfrm>
            <a:off x="777240" y="3566160"/>
            <a:ext cx="2194560" cy="548640"/>
          </a:xfrm>
          <a:prstGeom prst="rect">
            <a:avLst/>
          </a:prstGeom>
          <a:noFill/>
          <a:ln/>
        </p:spPr>
        <p:txBody>
          <a:bodyPr wrap="square" lIns="0" tIns="0" rIns="0" bIns="0" rtlCol="0" anchor="t"/>
          <a:lstStyle/>
          <a:p>
            <a:pPr marL="0" indent="0">
              <a:buNone/>
            </a:pPr>
            <a:r>
              <a:rPr lang="en-US" sz="1500" b="1" dirty="0">
                <a:solidFill>
                  <a:srgbClr val="1B2B3A"/>
                </a:solidFill>
                <a:latin typeface="Calibri" pitchFamily="34" charset="0"/>
                <a:ea typeface="Calibri" pitchFamily="34" charset="-122"/>
                <a:cs typeface="Calibri" pitchFamily="34" charset="-120"/>
              </a:rPr>
              <a:t>Farmers</a:t>
            </a:r>
            <a:endParaRPr lang="en-US" sz="1500" dirty="0"/>
          </a:p>
        </p:txBody>
      </p:sp>
      <p:sp>
        <p:nvSpPr>
          <p:cNvPr id="14" name="Shape 9"/>
          <p:cNvSpPr/>
          <p:nvPr/>
        </p:nvSpPr>
        <p:spPr>
          <a:xfrm>
            <a:off x="777240" y="4206240"/>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15" name="Text 10"/>
          <p:cNvSpPr txBox="1"/>
          <p:nvPr/>
        </p:nvSpPr>
        <p:spPr>
          <a:xfrm>
            <a:off x="777240" y="4206240"/>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Settle</a:t>
            </a:r>
            <a:endParaRPr lang="en-US" sz="1150" dirty="0"/>
          </a:p>
        </p:txBody>
      </p:sp>
      <p:sp>
        <p:nvSpPr>
          <p:cNvPr id="16" name="Shape 11"/>
          <p:cNvSpPr/>
          <p:nvPr/>
        </p:nvSpPr>
        <p:spPr>
          <a:xfrm>
            <a:off x="777240" y="4507992"/>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17" name="Text 12"/>
          <p:cNvSpPr txBox="1"/>
          <p:nvPr/>
        </p:nvSpPr>
        <p:spPr>
          <a:xfrm>
            <a:off x="777240" y="4507992"/>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Grow</a:t>
            </a:r>
            <a:endParaRPr lang="en-US" sz="1150" dirty="0"/>
          </a:p>
        </p:txBody>
      </p:sp>
      <p:sp>
        <p:nvSpPr>
          <p:cNvPr id="18" name="Shape 13"/>
          <p:cNvSpPr/>
          <p:nvPr/>
        </p:nvSpPr>
        <p:spPr>
          <a:xfrm>
            <a:off x="777240" y="4809744"/>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19" name="Text 14"/>
          <p:cNvSpPr txBox="1"/>
          <p:nvPr/>
        </p:nvSpPr>
        <p:spPr>
          <a:xfrm>
            <a:off x="777240" y="4809744"/>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Feed</a:t>
            </a:r>
            <a:endParaRPr lang="en-US" sz="1150" dirty="0"/>
          </a:p>
        </p:txBody>
      </p:sp>
      <p:sp>
        <p:nvSpPr>
          <p:cNvPr id="20" name="Shape 15"/>
          <p:cNvSpPr/>
          <p:nvPr/>
        </p:nvSpPr>
        <p:spPr>
          <a:xfrm>
            <a:off x="3374136" y="1600200"/>
            <a:ext cx="2606040" cy="3611880"/>
          </a:xfrm>
          <a:prstGeom prst="roundRect">
            <a:avLst>
              <a:gd name="adj" fmla="val 2807"/>
            </a:avLst>
          </a:prstGeom>
          <a:solidFill>
            <a:srgbClr val="8FB6CC"/>
          </a:solidFill>
          <a:ln w="12700">
            <a:solidFill>
              <a:srgbClr val="8FB6CC"/>
            </a:solidFill>
            <a:prstDash val="solid"/>
          </a:ln>
          <a:effectLst>
            <a:outerShdw blurRad="101600" dist="25400" dir="5400000" algn="bl" rotWithShape="0">
              <a:srgbClr val="000000">
                <a:alpha val="14000"/>
              </a:srgbClr>
            </a:outerShdw>
          </a:effectLst>
        </p:spPr>
        <p:txBody>
          <a:bodyPr/>
          <a:lstStyle/>
          <a:p>
            <a:endParaRPr lang="en-GB"/>
          </a:p>
        </p:txBody>
      </p:sp>
      <p:sp>
        <p:nvSpPr>
          <p:cNvPr id="21" name="Shape 16"/>
          <p:cNvSpPr/>
          <p:nvPr/>
        </p:nvSpPr>
        <p:spPr>
          <a:xfrm>
            <a:off x="3602736" y="1810512"/>
            <a:ext cx="777240" cy="777240"/>
          </a:xfrm>
          <a:prstGeom prst="ellipse">
            <a:avLst/>
          </a:prstGeom>
          <a:solidFill>
            <a:srgbClr val="FFFFFF"/>
          </a:solidFill>
          <a:ln w="12700">
            <a:solidFill>
              <a:srgbClr val="FFFFFF"/>
            </a:solidFill>
            <a:prstDash val="solid"/>
          </a:ln>
        </p:spPr>
        <p:txBody>
          <a:bodyPr/>
          <a:lstStyle/>
          <a:p>
            <a:endParaRPr lang="en-GB"/>
          </a:p>
        </p:txBody>
      </p:sp>
      <p:pic>
        <p:nvPicPr>
          <p:cNvPr id="22" name="Image 2" descr="preencoded.png"/>
          <p:cNvPicPr>
            <a:picLocks noChangeAspect="1"/>
          </p:cNvPicPr>
          <p:nvPr/>
        </p:nvPicPr>
        <p:blipFill>
          <a:blip r:embed="rId5"/>
          <a:stretch>
            <a:fillRect/>
          </a:stretch>
        </p:blipFill>
        <p:spPr>
          <a:xfrm>
            <a:off x="3785616" y="1993392"/>
            <a:ext cx="411480" cy="411480"/>
          </a:xfrm>
          <a:prstGeom prst="rect">
            <a:avLst/>
          </a:prstGeom>
        </p:spPr>
      </p:pic>
      <p:sp>
        <p:nvSpPr>
          <p:cNvPr id="23" name="Text 17"/>
          <p:cNvSpPr txBox="1"/>
          <p:nvPr/>
        </p:nvSpPr>
        <p:spPr>
          <a:xfrm>
            <a:off x="3602736" y="2743200"/>
            <a:ext cx="2194560" cy="365760"/>
          </a:xfrm>
          <a:prstGeom prst="rect">
            <a:avLst/>
          </a:prstGeom>
          <a:noFill/>
          <a:ln/>
        </p:spPr>
        <p:txBody>
          <a:bodyPr wrap="square" lIns="0" tIns="0" rIns="0" bIns="0" rtlCol="0" anchor="t"/>
          <a:lstStyle/>
          <a:p>
            <a:pPr marL="0" indent="0">
              <a:buNone/>
            </a:pPr>
            <a:r>
              <a:rPr lang="en-US" sz="1800" b="1" dirty="0">
                <a:solidFill>
                  <a:srgbClr val="1B2B3A"/>
                </a:solidFill>
                <a:latin typeface="Cambria" pitchFamily="34" charset="0"/>
                <a:ea typeface="Cambria" pitchFamily="34" charset="-122"/>
                <a:cs typeface="Cambria" pitchFamily="34" charset="-120"/>
              </a:rPr>
              <a:t>Industrial age</a:t>
            </a:r>
            <a:endParaRPr lang="en-US" sz="1800" dirty="0"/>
          </a:p>
        </p:txBody>
      </p:sp>
      <p:sp>
        <p:nvSpPr>
          <p:cNvPr id="24" name="Text 18"/>
          <p:cNvSpPr txBox="1"/>
          <p:nvPr/>
        </p:nvSpPr>
        <p:spPr>
          <a:xfrm>
            <a:off x="3602736" y="3127248"/>
            <a:ext cx="2194560" cy="274320"/>
          </a:xfrm>
          <a:prstGeom prst="rect">
            <a:avLst/>
          </a:prstGeom>
          <a:noFill/>
          <a:ln/>
        </p:spPr>
        <p:txBody>
          <a:bodyPr wrap="square" lIns="0" tIns="0" rIns="0" bIns="0" rtlCol="0" anchor="t"/>
          <a:lstStyle/>
          <a:p>
            <a:pPr marL="0" indent="0">
              <a:buNone/>
            </a:pPr>
            <a:r>
              <a:rPr lang="en-US" sz="1200" i="1" dirty="0">
                <a:solidFill>
                  <a:srgbClr val="1B2B3A"/>
                </a:solidFill>
                <a:latin typeface="Calibri" pitchFamily="34" charset="0"/>
                <a:ea typeface="Calibri" pitchFamily="34" charset="-122"/>
                <a:cs typeface="Calibri" pitchFamily="34" charset="-120"/>
              </a:rPr>
              <a:t>19th century</a:t>
            </a:r>
            <a:endParaRPr lang="en-US" sz="1200" dirty="0"/>
          </a:p>
        </p:txBody>
      </p:sp>
      <p:sp>
        <p:nvSpPr>
          <p:cNvPr id="25" name="Text 19"/>
          <p:cNvSpPr txBox="1"/>
          <p:nvPr/>
        </p:nvSpPr>
        <p:spPr>
          <a:xfrm>
            <a:off x="3602736" y="3566160"/>
            <a:ext cx="2194560" cy="548640"/>
          </a:xfrm>
          <a:prstGeom prst="rect">
            <a:avLst/>
          </a:prstGeom>
          <a:noFill/>
          <a:ln/>
        </p:spPr>
        <p:txBody>
          <a:bodyPr wrap="square" lIns="0" tIns="0" rIns="0" bIns="0" rtlCol="0" anchor="t"/>
          <a:lstStyle/>
          <a:p>
            <a:pPr marL="0" indent="0">
              <a:buNone/>
            </a:pPr>
            <a:r>
              <a:rPr lang="en-US" sz="1500" b="1" dirty="0">
                <a:solidFill>
                  <a:srgbClr val="1B2B3A"/>
                </a:solidFill>
                <a:latin typeface="Calibri" pitchFamily="34" charset="0"/>
                <a:ea typeface="Calibri" pitchFamily="34" charset="-122"/>
                <a:cs typeface="Calibri" pitchFamily="34" charset="-120"/>
              </a:rPr>
              <a:t>Factory workers</a:t>
            </a:r>
            <a:endParaRPr lang="en-US" sz="1500" dirty="0"/>
          </a:p>
        </p:txBody>
      </p:sp>
      <p:sp>
        <p:nvSpPr>
          <p:cNvPr id="26" name="Shape 20"/>
          <p:cNvSpPr/>
          <p:nvPr/>
        </p:nvSpPr>
        <p:spPr>
          <a:xfrm>
            <a:off x="3602736" y="4206240"/>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27" name="Text 21"/>
          <p:cNvSpPr txBox="1"/>
          <p:nvPr/>
        </p:nvSpPr>
        <p:spPr>
          <a:xfrm>
            <a:off x="3602736" y="4206240"/>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Automate</a:t>
            </a:r>
            <a:endParaRPr lang="en-US" sz="1150" dirty="0"/>
          </a:p>
        </p:txBody>
      </p:sp>
      <p:sp>
        <p:nvSpPr>
          <p:cNvPr id="28" name="Shape 22"/>
          <p:cNvSpPr/>
          <p:nvPr/>
        </p:nvSpPr>
        <p:spPr>
          <a:xfrm>
            <a:off x="3602736" y="4507992"/>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29" name="Text 23"/>
          <p:cNvSpPr txBox="1"/>
          <p:nvPr/>
        </p:nvSpPr>
        <p:spPr>
          <a:xfrm>
            <a:off x="3602736" y="4507992"/>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Make</a:t>
            </a:r>
            <a:endParaRPr lang="en-US" sz="1150" dirty="0"/>
          </a:p>
        </p:txBody>
      </p:sp>
      <p:sp>
        <p:nvSpPr>
          <p:cNvPr id="30" name="Shape 24"/>
          <p:cNvSpPr/>
          <p:nvPr/>
        </p:nvSpPr>
        <p:spPr>
          <a:xfrm>
            <a:off x="3602736" y="4809744"/>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31" name="Text 25"/>
          <p:cNvSpPr txBox="1"/>
          <p:nvPr/>
        </p:nvSpPr>
        <p:spPr>
          <a:xfrm>
            <a:off x="3602736" y="4809744"/>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Move</a:t>
            </a:r>
            <a:endParaRPr lang="en-US" sz="1150" dirty="0"/>
          </a:p>
        </p:txBody>
      </p:sp>
      <p:sp>
        <p:nvSpPr>
          <p:cNvPr id="32" name="Shape 26"/>
          <p:cNvSpPr/>
          <p:nvPr/>
        </p:nvSpPr>
        <p:spPr>
          <a:xfrm>
            <a:off x="6199632" y="1600200"/>
            <a:ext cx="2606040" cy="3611880"/>
          </a:xfrm>
          <a:prstGeom prst="roundRect">
            <a:avLst>
              <a:gd name="adj" fmla="val 2807"/>
            </a:avLst>
          </a:prstGeom>
          <a:solidFill>
            <a:srgbClr val="2B98B7"/>
          </a:solidFill>
          <a:ln w="12700">
            <a:solidFill>
              <a:srgbClr val="2B98B7"/>
            </a:solidFill>
            <a:prstDash val="solid"/>
          </a:ln>
          <a:effectLst>
            <a:outerShdw blurRad="101600" dist="25400" dir="5400000" algn="bl" rotWithShape="0">
              <a:srgbClr val="000000">
                <a:alpha val="14000"/>
              </a:srgbClr>
            </a:outerShdw>
          </a:effectLst>
        </p:spPr>
        <p:txBody>
          <a:bodyPr/>
          <a:lstStyle/>
          <a:p>
            <a:endParaRPr lang="en-GB"/>
          </a:p>
        </p:txBody>
      </p:sp>
      <p:sp>
        <p:nvSpPr>
          <p:cNvPr id="33" name="Shape 27"/>
          <p:cNvSpPr/>
          <p:nvPr/>
        </p:nvSpPr>
        <p:spPr>
          <a:xfrm>
            <a:off x="6428232" y="1810512"/>
            <a:ext cx="777240" cy="777240"/>
          </a:xfrm>
          <a:prstGeom prst="ellipse">
            <a:avLst/>
          </a:prstGeom>
          <a:solidFill>
            <a:srgbClr val="FFFFFF"/>
          </a:solidFill>
          <a:ln w="12700">
            <a:solidFill>
              <a:srgbClr val="FFFFFF"/>
            </a:solidFill>
            <a:prstDash val="solid"/>
          </a:ln>
        </p:spPr>
        <p:txBody>
          <a:bodyPr/>
          <a:lstStyle/>
          <a:p>
            <a:endParaRPr lang="en-GB"/>
          </a:p>
        </p:txBody>
      </p:sp>
      <p:pic>
        <p:nvPicPr>
          <p:cNvPr id="34" name="Image 3" descr="preencoded.png"/>
          <p:cNvPicPr>
            <a:picLocks noChangeAspect="1"/>
          </p:cNvPicPr>
          <p:nvPr/>
        </p:nvPicPr>
        <p:blipFill>
          <a:blip r:embed="rId6"/>
          <a:stretch>
            <a:fillRect/>
          </a:stretch>
        </p:blipFill>
        <p:spPr>
          <a:xfrm>
            <a:off x="6611112" y="1993392"/>
            <a:ext cx="411480" cy="411480"/>
          </a:xfrm>
          <a:prstGeom prst="rect">
            <a:avLst/>
          </a:prstGeom>
        </p:spPr>
      </p:pic>
      <p:sp>
        <p:nvSpPr>
          <p:cNvPr id="35" name="Text 28"/>
          <p:cNvSpPr txBox="1"/>
          <p:nvPr/>
        </p:nvSpPr>
        <p:spPr>
          <a:xfrm>
            <a:off x="6428232" y="2743200"/>
            <a:ext cx="2194560" cy="365760"/>
          </a:xfrm>
          <a:prstGeom prst="rect">
            <a:avLst/>
          </a:prstGeom>
          <a:noFill/>
          <a:ln/>
        </p:spPr>
        <p:txBody>
          <a:bodyPr wrap="square" lIns="0" tIns="0" rIns="0" bIns="0" rtlCol="0" anchor="t"/>
          <a:lstStyle/>
          <a:p>
            <a:pPr marL="0" indent="0">
              <a:buNone/>
            </a:pPr>
            <a:r>
              <a:rPr lang="en-US" sz="1800" b="1" dirty="0">
                <a:solidFill>
                  <a:srgbClr val="FFFFFF"/>
                </a:solidFill>
                <a:latin typeface="Cambria" pitchFamily="34" charset="0"/>
                <a:ea typeface="Cambria" pitchFamily="34" charset="-122"/>
                <a:cs typeface="Cambria" pitchFamily="34" charset="-120"/>
              </a:rPr>
              <a:t>Information age</a:t>
            </a:r>
            <a:endParaRPr lang="en-US" sz="1800" dirty="0"/>
          </a:p>
        </p:txBody>
      </p:sp>
      <p:sp>
        <p:nvSpPr>
          <p:cNvPr id="36" name="Text 29"/>
          <p:cNvSpPr txBox="1"/>
          <p:nvPr/>
        </p:nvSpPr>
        <p:spPr>
          <a:xfrm>
            <a:off x="6428232" y="3127248"/>
            <a:ext cx="2194560" cy="274320"/>
          </a:xfrm>
          <a:prstGeom prst="rect">
            <a:avLst/>
          </a:prstGeom>
          <a:noFill/>
          <a:ln/>
        </p:spPr>
        <p:txBody>
          <a:bodyPr wrap="square" lIns="0" tIns="0" rIns="0" bIns="0" rtlCol="0" anchor="t"/>
          <a:lstStyle/>
          <a:p>
            <a:pPr marL="0" indent="0">
              <a:buNone/>
            </a:pPr>
            <a:r>
              <a:rPr lang="en-US" sz="1200" i="1" dirty="0">
                <a:solidFill>
                  <a:srgbClr val="FFFFFF"/>
                </a:solidFill>
                <a:latin typeface="Calibri" pitchFamily="34" charset="0"/>
                <a:ea typeface="Calibri" pitchFamily="34" charset="-122"/>
                <a:cs typeface="Calibri" pitchFamily="34" charset="-120"/>
              </a:rPr>
              <a:t>20th century</a:t>
            </a:r>
            <a:endParaRPr lang="en-US" sz="1200" dirty="0"/>
          </a:p>
        </p:txBody>
      </p:sp>
      <p:sp>
        <p:nvSpPr>
          <p:cNvPr id="37" name="Text 30"/>
          <p:cNvSpPr txBox="1"/>
          <p:nvPr/>
        </p:nvSpPr>
        <p:spPr>
          <a:xfrm>
            <a:off x="6428232" y="3566160"/>
            <a:ext cx="2194560" cy="548640"/>
          </a:xfrm>
          <a:prstGeom prst="rect">
            <a:avLst/>
          </a:prstGeom>
          <a:noFill/>
          <a:ln/>
        </p:spPr>
        <p:txBody>
          <a:bodyPr wrap="square" lIns="0" tIns="0" rIns="0" bIns="0" rtlCol="0" anchor="t"/>
          <a:lstStyle/>
          <a:p>
            <a:pPr marL="0" indent="0">
              <a:buNone/>
            </a:pPr>
            <a:r>
              <a:rPr lang="en-US" sz="1500" b="1" dirty="0">
                <a:solidFill>
                  <a:srgbClr val="FFFFFF"/>
                </a:solidFill>
                <a:latin typeface="Calibri" pitchFamily="34" charset="0"/>
                <a:ea typeface="Calibri" pitchFamily="34" charset="-122"/>
                <a:cs typeface="Calibri" pitchFamily="34" charset="-120"/>
              </a:rPr>
              <a:t>Knowledge workers</a:t>
            </a:r>
            <a:endParaRPr lang="en-US" sz="1500" dirty="0"/>
          </a:p>
        </p:txBody>
      </p:sp>
      <p:sp>
        <p:nvSpPr>
          <p:cNvPr id="38" name="Shape 31"/>
          <p:cNvSpPr/>
          <p:nvPr/>
        </p:nvSpPr>
        <p:spPr>
          <a:xfrm>
            <a:off x="6428232" y="4206240"/>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39" name="Text 32"/>
          <p:cNvSpPr txBox="1"/>
          <p:nvPr/>
        </p:nvSpPr>
        <p:spPr>
          <a:xfrm>
            <a:off x="6428232" y="4206240"/>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Aggregate</a:t>
            </a:r>
            <a:endParaRPr lang="en-US" sz="1150" dirty="0"/>
          </a:p>
        </p:txBody>
      </p:sp>
      <p:sp>
        <p:nvSpPr>
          <p:cNvPr id="40" name="Shape 33"/>
          <p:cNvSpPr/>
          <p:nvPr/>
        </p:nvSpPr>
        <p:spPr>
          <a:xfrm>
            <a:off x="6428232" y="4507992"/>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41" name="Text 34"/>
          <p:cNvSpPr txBox="1"/>
          <p:nvPr/>
        </p:nvSpPr>
        <p:spPr>
          <a:xfrm>
            <a:off x="6428232" y="4507992"/>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Programme</a:t>
            </a:r>
            <a:endParaRPr lang="en-US" sz="1150" dirty="0"/>
          </a:p>
        </p:txBody>
      </p:sp>
      <p:sp>
        <p:nvSpPr>
          <p:cNvPr id="42" name="Shape 35"/>
          <p:cNvSpPr/>
          <p:nvPr/>
        </p:nvSpPr>
        <p:spPr>
          <a:xfrm>
            <a:off x="6428232" y="4809744"/>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43" name="Text 36"/>
          <p:cNvSpPr txBox="1"/>
          <p:nvPr/>
        </p:nvSpPr>
        <p:spPr>
          <a:xfrm>
            <a:off x="6428232" y="4809744"/>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Inform</a:t>
            </a:r>
            <a:endParaRPr lang="en-US" sz="1150" dirty="0"/>
          </a:p>
        </p:txBody>
      </p:sp>
      <p:sp>
        <p:nvSpPr>
          <p:cNvPr id="44" name="Shape 37"/>
          <p:cNvSpPr/>
          <p:nvPr/>
        </p:nvSpPr>
        <p:spPr>
          <a:xfrm>
            <a:off x="9025128" y="1600200"/>
            <a:ext cx="2606040" cy="3611880"/>
          </a:xfrm>
          <a:prstGeom prst="roundRect">
            <a:avLst>
              <a:gd name="adj" fmla="val 2807"/>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45" name="Shape 38"/>
          <p:cNvSpPr/>
          <p:nvPr/>
        </p:nvSpPr>
        <p:spPr>
          <a:xfrm>
            <a:off x="9253728" y="1810512"/>
            <a:ext cx="777240" cy="777240"/>
          </a:xfrm>
          <a:prstGeom prst="ellipse">
            <a:avLst/>
          </a:prstGeom>
          <a:solidFill>
            <a:srgbClr val="FFFFFF"/>
          </a:solidFill>
          <a:ln w="12700">
            <a:solidFill>
              <a:srgbClr val="FFFFFF"/>
            </a:solidFill>
            <a:prstDash val="solid"/>
          </a:ln>
        </p:spPr>
        <p:txBody>
          <a:bodyPr/>
          <a:lstStyle/>
          <a:p>
            <a:endParaRPr lang="en-GB"/>
          </a:p>
        </p:txBody>
      </p:sp>
      <p:pic>
        <p:nvPicPr>
          <p:cNvPr id="46" name="Image 4" descr="preencoded.png"/>
          <p:cNvPicPr>
            <a:picLocks noChangeAspect="1"/>
          </p:cNvPicPr>
          <p:nvPr/>
        </p:nvPicPr>
        <p:blipFill>
          <a:blip r:embed="rId7"/>
          <a:stretch>
            <a:fillRect/>
          </a:stretch>
        </p:blipFill>
        <p:spPr>
          <a:xfrm>
            <a:off x="9436608" y="1993392"/>
            <a:ext cx="411480" cy="411480"/>
          </a:xfrm>
          <a:prstGeom prst="rect">
            <a:avLst/>
          </a:prstGeom>
        </p:spPr>
      </p:pic>
      <p:sp>
        <p:nvSpPr>
          <p:cNvPr id="47" name="Text 39"/>
          <p:cNvSpPr txBox="1"/>
          <p:nvPr/>
        </p:nvSpPr>
        <p:spPr>
          <a:xfrm>
            <a:off x="9253728" y="2743200"/>
            <a:ext cx="2194560" cy="365760"/>
          </a:xfrm>
          <a:prstGeom prst="rect">
            <a:avLst/>
          </a:prstGeom>
          <a:noFill/>
          <a:ln/>
        </p:spPr>
        <p:txBody>
          <a:bodyPr wrap="square" lIns="0" tIns="0" rIns="0" bIns="0" rtlCol="0" anchor="t"/>
          <a:lstStyle/>
          <a:p>
            <a:pPr marL="0" indent="0">
              <a:buNone/>
            </a:pPr>
            <a:r>
              <a:rPr lang="en-US" sz="1800" b="1" dirty="0">
                <a:solidFill>
                  <a:srgbClr val="FFFFFF"/>
                </a:solidFill>
                <a:latin typeface="Cambria" pitchFamily="34" charset="0"/>
                <a:ea typeface="Cambria" pitchFamily="34" charset="-122"/>
                <a:cs typeface="Cambria" pitchFamily="34" charset="-120"/>
              </a:rPr>
              <a:t>Conceptual age</a:t>
            </a:r>
            <a:endParaRPr lang="en-US" sz="1800" dirty="0"/>
          </a:p>
        </p:txBody>
      </p:sp>
      <p:sp>
        <p:nvSpPr>
          <p:cNvPr id="48" name="Text 40"/>
          <p:cNvSpPr txBox="1"/>
          <p:nvPr/>
        </p:nvSpPr>
        <p:spPr>
          <a:xfrm>
            <a:off x="9253728" y="3127248"/>
            <a:ext cx="2194560" cy="274320"/>
          </a:xfrm>
          <a:prstGeom prst="rect">
            <a:avLst/>
          </a:prstGeom>
          <a:noFill/>
          <a:ln/>
        </p:spPr>
        <p:txBody>
          <a:bodyPr wrap="square" lIns="0" tIns="0" rIns="0" bIns="0" rtlCol="0" anchor="t"/>
          <a:lstStyle/>
          <a:p>
            <a:pPr marL="0" indent="0">
              <a:buNone/>
            </a:pPr>
            <a:r>
              <a:rPr lang="en-US" sz="1200" i="1" dirty="0">
                <a:solidFill>
                  <a:srgbClr val="FFFFFF"/>
                </a:solidFill>
                <a:latin typeface="Calibri" pitchFamily="34" charset="0"/>
                <a:ea typeface="Calibri" pitchFamily="34" charset="-122"/>
                <a:cs typeface="Calibri" pitchFamily="34" charset="-120"/>
              </a:rPr>
              <a:t>21st century</a:t>
            </a:r>
            <a:endParaRPr lang="en-US" sz="1200" dirty="0"/>
          </a:p>
        </p:txBody>
      </p:sp>
      <p:sp>
        <p:nvSpPr>
          <p:cNvPr id="49" name="Text 41"/>
          <p:cNvSpPr txBox="1"/>
          <p:nvPr/>
        </p:nvSpPr>
        <p:spPr>
          <a:xfrm>
            <a:off x="9253728" y="3566160"/>
            <a:ext cx="2194560" cy="548640"/>
          </a:xfrm>
          <a:prstGeom prst="rect">
            <a:avLst/>
          </a:prstGeom>
          <a:noFill/>
          <a:ln/>
        </p:spPr>
        <p:txBody>
          <a:bodyPr wrap="square" lIns="0" tIns="0" rIns="0" bIns="0" rtlCol="0" anchor="t"/>
          <a:lstStyle/>
          <a:p>
            <a:pPr marL="0" indent="0">
              <a:buNone/>
            </a:pPr>
            <a:r>
              <a:rPr lang="en-US" sz="1500" b="1" dirty="0">
                <a:solidFill>
                  <a:srgbClr val="FFFFFF"/>
                </a:solidFill>
                <a:latin typeface="Calibri" pitchFamily="34" charset="0"/>
                <a:ea typeface="Calibri" pitchFamily="34" charset="-122"/>
                <a:cs typeface="Calibri" pitchFamily="34" charset="-120"/>
              </a:rPr>
              <a:t>Creators and empathisers</a:t>
            </a:r>
            <a:endParaRPr lang="en-US" sz="1500" dirty="0"/>
          </a:p>
        </p:txBody>
      </p:sp>
      <p:sp>
        <p:nvSpPr>
          <p:cNvPr id="50" name="Shape 42"/>
          <p:cNvSpPr/>
          <p:nvPr/>
        </p:nvSpPr>
        <p:spPr>
          <a:xfrm>
            <a:off x="9253728" y="4206240"/>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51" name="Text 43"/>
          <p:cNvSpPr txBox="1"/>
          <p:nvPr/>
        </p:nvSpPr>
        <p:spPr>
          <a:xfrm>
            <a:off x="9253728" y="4206240"/>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Create</a:t>
            </a:r>
            <a:endParaRPr lang="en-US" sz="1150" dirty="0"/>
          </a:p>
        </p:txBody>
      </p:sp>
      <p:sp>
        <p:nvSpPr>
          <p:cNvPr id="52" name="Shape 44"/>
          <p:cNvSpPr/>
          <p:nvPr/>
        </p:nvSpPr>
        <p:spPr>
          <a:xfrm>
            <a:off x="9253728" y="4507992"/>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53" name="Text 45"/>
          <p:cNvSpPr txBox="1"/>
          <p:nvPr/>
        </p:nvSpPr>
        <p:spPr>
          <a:xfrm>
            <a:off x="9253728" y="4507992"/>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Invent</a:t>
            </a:r>
            <a:endParaRPr lang="en-US" sz="1150" dirty="0"/>
          </a:p>
        </p:txBody>
      </p:sp>
      <p:sp>
        <p:nvSpPr>
          <p:cNvPr id="54" name="Shape 46"/>
          <p:cNvSpPr/>
          <p:nvPr/>
        </p:nvSpPr>
        <p:spPr>
          <a:xfrm>
            <a:off x="9253728" y="4809744"/>
            <a:ext cx="1188720" cy="246888"/>
          </a:xfrm>
          <a:prstGeom prst="roundRect">
            <a:avLst>
              <a:gd name="adj" fmla="val 48148"/>
            </a:avLst>
          </a:prstGeom>
          <a:solidFill>
            <a:srgbClr val="FFFFFF"/>
          </a:solidFill>
          <a:ln w="12700">
            <a:solidFill>
              <a:srgbClr val="FFFFFF"/>
            </a:solidFill>
            <a:prstDash val="solid"/>
          </a:ln>
        </p:spPr>
        <p:txBody>
          <a:bodyPr/>
          <a:lstStyle/>
          <a:p>
            <a:endParaRPr lang="en-GB"/>
          </a:p>
        </p:txBody>
      </p:sp>
      <p:sp>
        <p:nvSpPr>
          <p:cNvPr id="55" name="Text 47"/>
          <p:cNvSpPr txBox="1"/>
          <p:nvPr/>
        </p:nvSpPr>
        <p:spPr>
          <a:xfrm>
            <a:off x="9253728" y="4809744"/>
            <a:ext cx="1188720" cy="246888"/>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Serve</a:t>
            </a:r>
            <a:endParaRPr lang="en-US" sz="1150" dirty="0"/>
          </a:p>
        </p:txBody>
      </p:sp>
      <p:sp>
        <p:nvSpPr>
          <p:cNvPr id="56" name="Shape 48"/>
          <p:cNvSpPr/>
          <p:nvPr/>
        </p:nvSpPr>
        <p:spPr>
          <a:xfrm>
            <a:off x="548640" y="5394960"/>
            <a:ext cx="11091672" cy="457200"/>
          </a:xfrm>
          <a:prstGeom prst="rightArrow">
            <a:avLst/>
          </a:prstGeom>
          <a:solidFill>
            <a:srgbClr val="F2B632"/>
          </a:solidFill>
          <a:ln w="12700">
            <a:solidFill>
              <a:srgbClr val="F2B632"/>
            </a:solidFill>
            <a:prstDash val="solid"/>
          </a:ln>
        </p:spPr>
        <p:txBody>
          <a:bodyPr/>
          <a:lstStyle/>
          <a:p>
            <a:endParaRPr lang="en-GB"/>
          </a:p>
        </p:txBody>
      </p:sp>
      <p:sp>
        <p:nvSpPr>
          <p:cNvPr id="57" name="Text 49"/>
          <p:cNvSpPr txBox="1"/>
          <p:nvPr/>
        </p:nvSpPr>
        <p:spPr>
          <a:xfrm>
            <a:off x="822960" y="5394960"/>
            <a:ext cx="10058400" cy="457200"/>
          </a:xfrm>
          <a:prstGeom prst="rect">
            <a:avLst/>
          </a:prstGeom>
          <a:noFill/>
          <a:ln/>
        </p:spPr>
        <p:txBody>
          <a:bodyPr wrap="square" lIns="0" tIns="0" rIns="0" bIns="0" rtlCol="0" anchor="ctr"/>
          <a:lstStyle/>
          <a:p>
            <a:pPr marL="0" indent="0">
              <a:buNone/>
            </a:pPr>
            <a:r>
              <a:rPr lang="en-US" sz="1400" b="1" dirty="0">
                <a:solidFill>
                  <a:srgbClr val="1B2B3A"/>
                </a:solidFill>
                <a:latin typeface="Calibri" pitchFamily="34" charset="0"/>
                <a:ea typeface="Calibri" pitchFamily="34" charset="-122"/>
                <a:cs typeface="Calibri" pitchFamily="34" charset="-120"/>
              </a:rPr>
              <a:t>Value shifts from muscle, to machines, to information, to ideas and empathy</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Why innovation matters to organisations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McKinsey &amp; Company (2010); Nolan (2016); Kylliäinen (2019).</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931920" cy="4389120"/>
          </a:xfrm>
          <a:prstGeom prst="roundRect">
            <a:avLst>
              <a:gd name="adj" fmla="val 1860"/>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9" name="Text 5"/>
          <p:cNvSpPr txBox="1"/>
          <p:nvPr/>
        </p:nvSpPr>
        <p:spPr>
          <a:xfrm>
            <a:off x="777240" y="1691640"/>
            <a:ext cx="3474720" cy="1280160"/>
          </a:xfrm>
          <a:prstGeom prst="rect">
            <a:avLst/>
          </a:prstGeom>
          <a:noFill/>
          <a:ln/>
        </p:spPr>
        <p:txBody>
          <a:bodyPr wrap="square" lIns="0" tIns="0" rIns="0" bIns="0" rtlCol="0" anchor="ctr"/>
          <a:lstStyle/>
          <a:p>
            <a:pPr marL="0" indent="0">
              <a:buNone/>
            </a:pPr>
            <a:r>
              <a:rPr lang="en-US" sz="8000" b="1" dirty="0">
                <a:solidFill>
                  <a:srgbClr val="F2B632"/>
                </a:solidFill>
                <a:latin typeface="Cambria" pitchFamily="34" charset="0"/>
                <a:ea typeface="Cambria" pitchFamily="34" charset="-122"/>
                <a:cs typeface="Cambria" pitchFamily="34" charset="-120"/>
              </a:rPr>
              <a:t>84%</a:t>
            </a:r>
            <a:endParaRPr lang="en-US" sz="8000" dirty="0"/>
          </a:p>
        </p:txBody>
      </p:sp>
      <p:sp>
        <p:nvSpPr>
          <p:cNvPr id="10" name="Text 6"/>
          <p:cNvSpPr txBox="1"/>
          <p:nvPr/>
        </p:nvSpPr>
        <p:spPr>
          <a:xfrm>
            <a:off x="777240" y="3017520"/>
            <a:ext cx="3474720" cy="109728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of executives said innovation was extremely or very important to their growth strategy (McKinsey, 2010)</a:t>
            </a:r>
            <a:endParaRPr lang="en-US" sz="1500" dirty="0"/>
          </a:p>
        </p:txBody>
      </p:sp>
      <p:sp>
        <p:nvSpPr>
          <p:cNvPr id="11" name="Shape 7"/>
          <p:cNvSpPr/>
          <p:nvPr/>
        </p:nvSpPr>
        <p:spPr>
          <a:xfrm>
            <a:off x="777240" y="4251960"/>
            <a:ext cx="3474720" cy="0"/>
          </a:xfrm>
          <a:prstGeom prst="line">
            <a:avLst/>
          </a:prstGeom>
          <a:noFill/>
          <a:ln w="12700">
            <a:solidFill>
              <a:srgbClr val="2B98B7"/>
            </a:solidFill>
            <a:prstDash val="solid"/>
          </a:ln>
        </p:spPr>
        <p:txBody>
          <a:bodyPr/>
          <a:lstStyle/>
          <a:p>
            <a:endParaRPr lang="en-GB"/>
          </a:p>
        </p:txBody>
      </p:sp>
      <p:sp>
        <p:nvSpPr>
          <p:cNvPr id="12" name="Text 8"/>
          <p:cNvSpPr txBox="1"/>
          <p:nvPr/>
        </p:nvSpPr>
        <p:spPr>
          <a:xfrm>
            <a:off x="777240" y="4389120"/>
            <a:ext cx="3474720" cy="1463040"/>
          </a:xfrm>
          <a:prstGeom prst="rect">
            <a:avLst/>
          </a:prstGeom>
          <a:noFill/>
          <a:ln/>
        </p:spPr>
        <p:txBody>
          <a:bodyPr wrap="square" lIns="0" tIns="0" rIns="0" bIns="0" rtlCol="0" anchor="t"/>
          <a:lstStyle/>
          <a:p>
            <a:pPr marL="0" indent="0">
              <a:buNone/>
            </a:pPr>
            <a:r>
              <a:rPr lang="en-US" sz="1300" dirty="0">
                <a:solidFill>
                  <a:srgbClr val="D6E8F1"/>
                </a:solidFill>
                <a:latin typeface="Calibri" pitchFamily="34" charset="0"/>
                <a:ea typeface="Calibri" pitchFamily="34" charset="-122"/>
                <a:cs typeface="Calibri" pitchFamily="34" charset="-120"/>
              </a:rPr>
              <a:t>Innovation involves prediction: meet tomorrow's demand, not just today's (Nolan, 2016). Without anything new, there is no progress (Kylliäinen, 2019).</a:t>
            </a:r>
            <a:endParaRPr lang="en-US" sz="1300" dirty="0"/>
          </a:p>
        </p:txBody>
      </p:sp>
      <p:sp>
        <p:nvSpPr>
          <p:cNvPr id="13" name="Text 9"/>
          <p:cNvSpPr txBox="1"/>
          <p:nvPr/>
        </p:nvSpPr>
        <p:spPr>
          <a:xfrm>
            <a:off x="4846320" y="1554480"/>
            <a:ext cx="6400800" cy="256032"/>
          </a:xfrm>
          <a:prstGeom prst="rect">
            <a:avLst/>
          </a:prstGeom>
          <a:noFill/>
          <a:ln/>
        </p:spPr>
        <p:txBody>
          <a:bodyPr wrap="square" lIns="0" tIns="0" rIns="0" bIns="0" rtlCol="0" anchor="t"/>
          <a:lstStyle/>
          <a:p>
            <a:pPr marL="0" indent="0">
              <a:buNone/>
            </a:pPr>
            <a:r>
              <a:rPr lang="en-US" sz="1100" b="1" kern="0" spc="200" dirty="0">
                <a:solidFill>
                  <a:srgbClr val="5B6B7A"/>
                </a:solidFill>
                <a:latin typeface="Calibri" pitchFamily="34" charset="0"/>
                <a:ea typeface="Calibri" pitchFamily="34" charset="-122"/>
                <a:cs typeface="Calibri" pitchFamily="34" charset="-120"/>
              </a:rPr>
              <a:t>SIX REASONS ORGANISATIONS INNOVATE</a:t>
            </a:r>
            <a:endParaRPr lang="en-US" sz="1100" dirty="0"/>
          </a:p>
        </p:txBody>
      </p:sp>
      <p:sp>
        <p:nvSpPr>
          <p:cNvPr id="14" name="Shape 10"/>
          <p:cNvSpPr/>
          <p:nvPr/>
        </p:nvSpPr>
        <p:spPr>
          <a:xfrm>
            <a:off x="4846320" y="1920240"/>
            <a:ext cx="3246120" cy="1188720"/>
          </a:xfrm>
          <a:prstGeom prst="roundRect">
            <a:avLst>
              <a:gd name="adj" fmla="val 61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11"/>
          <p:cNvSpPr/>
          <p:nvPr/>
        </p:nvSpPr>
        <p:spPr>
          <a:xfrm>
            <a:off x="5029200" y="2221992"/>
            <a:ext cx="566928" cy="566928"/>
          </a:xfrm>
          <a:prstGeom prst="ellipse">
            <a:avLst/>
          </a:prstGeom>
          <a:solidFill>
            <a:srgbClr val="0E8FB0"/>
          </a:solidFill>
          <a:ln w="12700">
            <a:solidFill>
              <a:srgbClr val="0E8FB0"/>
            </a:solidFill>
            <a:prstDash val="solid"/>
          </a:ln>
        </p:spPr>
        <p:txBody>
          <a:bodyPr/>
          <a:lstStyle/>
          <a:p>
            <a:endParaRPr lang="en-GB"/>
          </a:p>
        </p:txBody>
      </p:sp>
      <p:pic>
        <p:nvPicPr>
          <p:cNvPr id="16" name="Image 1" descr="preencoded.png"/>
          <p:cNvPicPr>
            <a:picLocks noChangeAspect="1"/>
          </p:cNvPicPr>
          <p:nvPr/>
        </p:nvPicPr>
        <p:blipFill>
          <a:blip r:embed="rId4"/>
          <a:stretch>
            <a:fillRect/>
          </a:stretch>
        </p:blipFill>
        <p:spPr>
          <a:xfrm>
            <a:off x="5170932" y="2363724"/>
            <a:ext cx="283464" cy="283464"/>
          </a:xfrm>
          <a:prstGeom prst="rect">
            <a:avLst/>
          </a:prstGeom>
        </p:spPr>
      </p:pic>
      <p:sp>
        <p:nvSpPr>
          <p:cNvPr id="17" name="Text 12"/>
          <p:cNvSpPr txBox="1"/>
          <p:nvPr/>
        </p:nvSpPr>
        <p:spPr>
          <a:xfrm>
            <a:off x="5760720" y="2011680"/>
            <a:ext cx="2194560" cy="1005840"/>
          </a:xfrm>
          <a:prstGeom prst="rect">
            <a:avLst/>
          </a:prstGeom>
          <a:noFill/>
          <a:ln/>
        </p:spPr>
        <p:txBody>
          <a:bodyPr wrap="square" lIns="0" tIns="0" rIns="0" bIns="0" rtlCol="0" anchor="ctr"/>
          <a:lstStyle/>
          <a:p>
            <a:pPr marL="0" indent="0">
              <a:buNone/>
            </a:pPr>
            <a:r>
              <a:rPr lang="en-US" sz="1550" b="1" dirty="0">
                <a:solidFill>
                  <a:srgbClr val="023B59"/>
                </a:solidFill>
                <a:latin typeface="Cambria" pitchFamily="34" charset="0"/>
                <a:ea typeface="Cambria" pitchFamily="34" charset="-122"/>
                <a:cs typeface="Cambria" pitchFamily="34" charset="-120"/>
              </a:rPr>
              <a:t>Increasing competition</a:t>
            </a:r>
            <a:endParaRPr lang="en-US" sz="1550" dirty="0"/>
          </a:p>
        </p:txBody>
      </p:sp>
      <p:sp>
        <p:nvSpPr>
          <p:cNvPr id="18" name="Shape 13"/>
          <p:cNvSpPr/>
          <p:nvPr/>
        </p:nvSpPr>
        <p:spPr>
          <a:xfrm>
            <a:off x="8275320" y="1920240"/>
            <a:ext cx="3246120" cy="1188720"/>
          </a:xfrm>
          <a:prstGeom prst="roundRect">
            <a:avLst>
              <a:gd name="adj" fmla="val 61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9" name="Shape 14"/>
          <p:cNvSpPr/>
          <p:nvPr/>
        </p:nvSpPr>
        <p:spPr>
          <a:xfrm>
            <a:off x="8458200" y="2221992"/>
            <a:ext cx="566928" cy="566928"/>
          </a:xfrm>
          <a:prstGeom prst="ellipse">
            <a:avLst/>
          </a:prstGeom>
          <a:solidFill>
            <a:srgbClr val="023B59"/>
          </a:solidFill>
          <a:ln w="12700">
            <a:solidFill>
              <a:srgbClr val="023B59"/>
            </a:solidFill>
            <a:prstDash val="solid"/>
          </a:ln>
        </p:spPr>
        <p:txBody>
          <a:bodyPr/>
          <a:lstStyle/>
          <a:p>
            <a:endParaRPr lang="en-GB"/>
          </a:p>
        </p:txBody>
      </p:sp>
      <p:pic>
        <p:nvPicPr>
          <p:cNvPr id="20" name="Image 2" descr="preencoded.png"/>
          <p:cNvPicPr>
            <a:picLocks noChangeAspect="1"/>
          </p:cNvPicPr>
          <p:nvPr/>
        </p:nvPicPr>
        <p:blipFill>
          <a:blip r:embed="rId5"/>
          <a:stretch>
            <a:fillRect/>
          </a:stretch>
        </p:blipFill>
        <p:spPr>
          <a:xfrm>
            <a:off x="8599932" y="2363724"/>
            <a:ext cx="283464" cy="283464"/>
          </a:xfrm>
          <a:prstGeom prst="rect">
            <a:avLst/>
          </a:prstGeom>
        </p:spPr>
      </p:pic>
      <p:sp>
        <p:nvSpPr>
          <p:cNvPr id="21" name="Text 15"/>
          <p:cNvSpPr txBox="1"/>
          <p:nvPr/>
        </p:nvSpPr>
        <p:spPr>
          <a:xfrm>
            <a:off x="9189720" y="2011680"/>
            <a:ext cx="2194560" cy="1005840"/>
          </a:xfrm>
          <a:prstGeom prst="rect">
            <a:avLst/>
          </a:prstGeom>
          <a:noFill/>
          <a:ln/>
        </p:spPr>
        <p:txBody>
          <a:bodyPr wrap="square" lIns="0" tIns="0" rIns="0" bIns="0" rtlCol="0" anchor="ctr"/>
          <a:lstStyle/>
          <a:p>
            <a:pPr marL="0" indent="0">
              <a:buNone/>
            </a:pPr>
            <a:r>
              <a:rPr lang="en-US" sz="1550" b="1" dirty="0">
                <a:solidFill>
                  <a:srgbClr val="023B59"/>
                </a:solidFill>
                <a:latin typeface="Cambria" pitchFamily="34" charset="0"/>
                <a:ea typeface="Cambria" pitchFamily="34" charset="-122"/>
                <a:cs typeface="Cambria" pitchFamily="34" charset="-120"/>
              </a:rPr>
              <a:t>Increasing globalisation</a:t>
            </a:r>
            <a:endParaRPr lang="en-US" sz="1550" dirty="0"/>
          </a:p>
        </p:txBody>
      </p:sp>
      <p:sp>
        <p:nvSpPr>
          <p:cNvPr id="22" name="Shape 16"/>
          <p:cNvSpPr/>
          <p:nvPr/>
        </p:nvSpPr>
        <p:spPr>
          <a:xfrm>
            <a:off x="4846320" y="3291840"/>
            <a:ext cx="3246120" cy="1188720"/>
          </a:xfrm>
          <a:prstGeom prst="roundRect">
            <a:avLst>
              <a:gd name="adj" fmla="val 61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3" name="Shape 17"/>
          <p:cNvSpPr/>
          <p:nvPr/>
        </p:nvSpPr>
        <p:spPr>
          <a:xfrm>
            <a:off x="5029200" y="3593592"/>
            <a:ext cx="566928" cy="566928"/>
          </a:xfrm>
          <a:prstGeom prst="ellipse">
            <a:avLst/>
          </a:prstGeom>
          <a:solidFill>
            <a:srgbClr val="0E8FB0"/>
          </a:solidFill>
          <a:ln w="12700">
            <a:solidFill>
              <a:srgbClr val="0E8FB0"/>
            </a:solidFill>
            <a:prstDash val="solid"/>
          </a:ln>
        </p:spPr>
        <p:txBody>
          <a:bodyPr/>
          <a:lstStyle/>
          <a:p>
            <a:endParaRPr lang="en-GB"/>
          </a:p>
        </p:txBody>
      </p:sp>
      <p:pic>
        <p:nvPicPr>
          <p:cNvPr id="24" name="Image 3" descr="preencoded.png"/>
          <p:cNvPicPr>
            <a:picLocks noChangeAspect="1"/>
          </p:cNvPicPr>
          <p:nvPr/>
        </p:nvPicPr>
        <p:blipFill>
          <a:blip r:embed="rId6"/>
          <a:stretch>
            <a:fillRect/>
          </a:stretch>
        </p:blipFill>
        <p:spPr>
          <a:xfrm>
            <a:off x="5170932" y="3735324"/>
            <a:ext cx="283464" cy="283464"/>
          </a:xfrm>
          <a:prstGeom prst="rect">
            <a:avLst/>
          </a:prstGeom>
        </p:spPr>
      </p:pic>
      <p:sp>
        <p:nvSpPr>
          <p:cNvPr id="25" name="Text 18"/>
          <p:cNvSpPr txBox="1"/>
          <p:nvPr/>
        </p:nvSpPr>
        <p:spPr>
          <a:xfrm>
            <a:off x="5760720" y="3383280"/>
            <a:ext cx="2194560" cy="1005840"/>
          </a:xfrm>
          <a:prstGeom prst="rect">
            <a:avLst/>
          </a:prstGeom>
          <a:noFill/>
          <a:ln/>
        </p:spPr>
        <p:txBody>
          <a:bodyPr wrap="square" lIns="0" tIns="0" rIns="0" bIns="0" rtlCol="0" anchor="ctr"/>
          <a:lstStyle/>
          <a:p>
            <a:pPr marL="0" indent="0">
              <a:buNone/>
            </a:pPr>
            <a:r>
              <a:rPr lang="en-US" sz="1550" b="1" dirty="0">
                <a:solidFill>
                  <a:srgbClr val="023B59"/>
                </a:solidFill>
                <a:latin typeface="Cambria" pitchFamily="34" charset="0"/>
                <a:ea typeface="Cambria" pitchFamily="34" charset="-122"/>
                <a:cs typeface="Cambria" pitchFamily="34" charset="-120"/>
              </a:rPr>
              <a:t>Rising consumer expectations</a:t>
            </a:r>
            <a:endParaRPr lang="en-US" sz="1550" dirty="0"/>
          </a:p>
        </p:txBody>
      </p:sp>
      <p:sp>
        <p:nvSpPr>
          <p:cNvPr id="26" name="Shape 19"/>
          <p:cNvSpPr/>
          <p:nvPr/>
        </p:nvSpPr>
        <p:spPr>
          <a:xfrm>
            <a:off x="8275320" y="3291840"/>
            <a:ext cx="3246120" cy="1188720"/>
          </a:xfrm>
          <a:prstGeom prst="roundRect">
            <a:avLst>
              <a:gd name="adj" fmla="val 61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7" name="Shape 20"/>
          <p:cNvSpPr/>
          <p:nvPr/>
        </p:nvSpPr>
        <p:spPr>
          <a:xfrm>
            <a:off x="8458200" y="3593592"/>
            <a:ext cx="566928" cy="566928"/>
          </a:xfrm>
          <a:prstGeom prst="ellipse">
            <a:avLst/>
          </a:prstGeom>
          <a:solidFill>
            <a:srgbClr val="023B59"/>
          </a:solidFill>
          <a:ln w="12700">
            <a:solidFill>
              <a:srgbClr val="023B59"/>
            </a:solidFill>
            <a:prstDash val="solid"/>
          </a:ln>
        </p:spPr>
        <p:txBody>
          <a:bodyPr/>
          <a:lstStyle/>
          <a:p>
            <a:endParaRPr lang="en-GB"/>
          </a:p>
        </p:txBody>
      </p:sp>
      <p:pic>
        <p:nvPicPr>
          <p:cNvPr id="28" name="Image 4" descr="preencoded.png"/>
          <p:cNvPicPr>
            <a:picLocks noChangeAspect="1"/>
          </p:cNvPicPr>
          <p:nvPr/>
        </p:nvPicPr>
        <p:blipFill>
          <a:blip r:embed="rId7"/>
          <a:stretch>
            <a:fillRect/>
          </a:stretch>
        </p:blipFill>
        <p:spPr>
          <a:xfrm>
            <a:off x="8599932" y="3735324"/>
            <a:ext cx="283464" cy="283464"/>
          </a:xfrm>
          <a:prstGeom prst="rect">
            <a:avLst/>
          </a:prstGeom>
        </p:spPr>
      </p:pic>
      <p:sp>
        <p:nvSpPr>
          <p:cNvPr id="29" name="Text 21"/>
          <p:cNvSpPr txBox="1"/>
          <p:nvPr/>
        </p:nvSpPr>
        <p:spPr>
          <a:xfrm>
            <a:off x="9189720" y="3383280"/>
            <a:ext cx="2194560" cy="1005840"/>
          </a:xfrm>
          <a:prstGeom prst="rect">
            <a:avLst/>
          </a:prstGeom>
          <a:noFill/>
          <a:ln/>
        </p:spPr>
        <p:txBody>
          <a:bodyPr wrap="square" lIns="0" tIns="0" rIns="0" bIns="0" rtlCol="0" anchor="ctr"/>
          <a:lstStyle/>
          <a:p>
            <a:pPr marL="0" indent="0">
              <a:buNone/>
            </a:pPr>
            <a:r>
              <a:rPr lang="en-US" sz="1550" b="1" dirty="0">
                <a:solidFill>
                  <a:srgbClr val="023B59"/>
                </a:solidFill>
                <a:latin typeface="Cambria" pitchFamily="34" charset="0"/>
                <a:ea typeface="Cambria" pitchFamily="34" charset="-122"/>
                <a:cs typeface="Cambria" pitchFamily="34" charset="-120"/>
              </a:rPr>
              <a:t>Advancing technology</a:t>
            </a:r>
            <a:endParaRPr lang="en-US" sz="1550" dirty="0"/>
          </a:p>
        </p:txBody>
      </p:sp>
      <p:sp>
        <p:nvSpPr>
          <p:cNvPr id="30" name="Shape 22"/>
          <p:cNvSpPr/>
          <p:nvPr/>
        </p:nvSpPr>
        <p:spPr>
          <a:xfrm>
            <a:off x="4846320" y="4663440"/>
            <a:ext cx="3246120" cy="1188720"/>
          </a:xfrm>
          <a:prstGeom prst="roundRect">
            <a:avLst>
              <a:gd name="adj" fmla="val 61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1" name="Shape 23"/>
          <p:cNvSpPr/>
          <p:nvPr/>
        </p:nvSpPr>
        <p:spPr>
          <a:xfrm>
            <a:off x="5029200" y="4965192"/>
            <a:ext cx="566928" cy="566928"/>
          </a:xfrm>
          <a:prstGeom prst="ellipse">
            <a:avLst/>
          </a:prstGeom>
          <a:solidFill>
            <a:srgbClr val="0E8FB0"/>
          </a:solidFill>
          <a:ln w="12700">
            <a:solidFill>
              <a:srgbClr val="0E8FB0"/>
            </a:solidFill>
            <a:prstDash val="solid"/>
          </a:ln>
        </p:spPr>
        <p:txBody>
          <a:bodyPr/>
          <a:lstStyle/>
          <a:p>
            <a:endParaRPr lang="en-GB"/>
          </a:p>
        </p:txBody>
      </p:sp>
      <p:pic>
        <p:nvPicPr>
          <p:cNvPr id="32" name="Image 5" descr="preencoded.png"/>
          <p:cNvPicPr>
            <a:picLocks noChangeAspect="1"/>
          </p:cNvPicPr>
          <p:nvPr/>
        </p:nvPicPr>
        <p:blipFill>
          <a:blip r:embed="rId8"/>
          <a:stretch>
            <a:fillRect/>
          </a:stretch>
        </p:blipFill>
        <p:spPr>
          <a:xfrm>
            <a:off x="5170932" y="5106924"/>
            <a:ext cx="283464" cy="283464"/>
          </a:xfrm>
          <a:prstGeom prst="rect">
            <a:avLst/>
          </a:prstGeom>
        </p:spPr>
      </p:pic>
      <p:sp>
        <p:nvSpPr>
          <p:cNvPr id="33" name="Text 24"/>
          <p:cNvSpPr txBox="1"/>
          <p:nvPr/>
        </p:nvSpPr>
        <p:spPr>
          <a:xfrm>
            <a:off x="5760720" y="4754880"/>
            <a:ext cx="2194560" cy="1005840"/>
          </a:xfrm>
          <a:prstGeom prst="rect">
            <a:avLst/>
          </a:prstGeom>
          <a:noFill/>
          <a:ln/>
        </p:spPr>
        <p:txBody>
          <a:bodyPr wrap="square" lIns="0" tIns="0" rIns="0" bIns="0" rtlCol="0" anchor="ctr"/>
          <a:lstStyle/>
          <a:p>
            <a:pPr marL="0" indent="0">
              <a:buNone/>
            </a:pPr>
            <a:r>
              <a:rPr lang="en-US" sz="1550" b="1" dirty="0">
                <a:solidFill>
                  <a:srgbClr val="023B59"/>
                </a:solidFill>
                <a:latin typeface="Cambria" pitchFamily="34" charset="0"/>
                <a:ea typeface="Cambria" pitchFamily="34" charset="-122"/>
                <a:cs typeface="Cambria" pitchFamily="34" charset="-120"/>
              </a:rPr>
              <a:t>Changing workforce demographics</a:t>
            </a:r>
            <a:endParaRPr lang="en-US" sz="1550" dirty="0"/>
          </a:p>
        </p:txBody>
      </p:sp>
      <p:sp>
        <p:nvSpPr>
          <p:cNvPr id="34" name="Shape 25"/>
          <p:cNvSpPr/>
          <p:nvPr/>
        </p:nvSpPr>
        <p:spPr>
          <a:xfrm>
            <a:off x="8275320" y="4663440"/>
            <a:ext cx="3246120" cy="1188720"/>
          </a:xfrm>
          <a:prstGeom prst="roundRect">
            <a:avLst>
              <a:gd name="adj" fmla="val 615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5" name="Shape 26"/>
          <p:cNvSpPr/>
          <p:nvPr/>
        </p:nvSpPr>
        <p:spPr>
          <a:xfrm>
            <a:off x="8458200" y="4965192"/>
            <a:ext cx="566928" cy="566928"/>
          </a:xfrm>
          <a:prstGeom prst="ellipse">
            <a:avLst/>
          </a:prstGeom>
          <a:solidFill>
            <a:srgbClr val="023B59"/>
          </a:solidFill>
          <a:ln w="12700">
            <a:solidFill>
              <a:srgbClr val="023B59"/>
            </a:solidFill>
            <a:prstDash val="solid"/>
          </a:ln>
        </p:spPr>
        <p:txBody>
          <a:bodyPr/>
          <a:lstStyle/>
          <a:p>
            <a:endParaRPr lang="en-GB"/>
          </a:p>
        </p:txBody>
      </p:sp>
      <p:pic>
        <p:nvPicPr>
          <p:cNvPr id="36" name="Image 6" descr="preencoded.png"/>
          <p:cNvPicPr>
            <a:picLocks noChangeAspect="1"/>
          </p:cNvPicPr>
          <p:nvPr/>
        </p:nvPicPr>
        <p:blipFill>
          <a:blip r:embed="rId9"/>
          <a:stretch>
            <a:fillRect/>
          </a:stretch>
        </p:blipFill>
        <p:spPr>
          <a:xfrm>
            <a:off x="8599932" y="5106924"/>
            <a:ext cx="283464" cy="283464"/>
          </a:xfrm>
          <a:prstGeom prst="rect">
            <a:avLst/>
          </a:prstGeom>
        </p:spPr>
      </p:pic>
      <p:sp>
        <p:nvSpPr>
          <p:cNvPr id="37" name="Text 27"/>
          <p:cNvSpPr txBox="1"/>
          <p:nvPr/>
        </p:nvSpPr>
        <p:spPr>
          <a:xfrm>
            <a:off x="9189720" y="4754880"/>
            <a:ext cx="2194560" cy="1005840"/>
          </a:xfrm>
          <a:prstGeom prst="rect">
            <a:avLst/>
          </a:prstGeom>
          <a:noFill/>
          <a:ln/>
        </p:spPr>
        <p:txBody>
          <a:bodyPr wrap="square" lIns="0" tIns="0" rIns="0" bIns="0" rtlCol="0" anchor="ctr"/>
          <a:lstStyle/>
          <a:p>
            <a:pPr marL="0" indent="0">
              <a:buNone/>
            </a:pPr>
            <a:r>
              <a:rPr lang="en-US" sz="1550" b="1" dirty="0">
                <a:solidFill>
                  <a:srgbClr val="023B59"/>
                </a:solidFill>
                <a:latin typeface="Cambria" pitchFamily="34" charset="0"/>
                <a:ea typeface="Cambria" pitchFamily="34" charset="-122"/>
                <a:cs typeface="Cambria" pitchFamily="34" charset="-120"/>
              </a:rPr>
              <a:t>Changing how we work</a:t>
            </a:r>
            <a:endParaRPr lang="en-US" sz="15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Everyday innovation: small ideas that simplify life</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Examples from Molloy (2013). The "who is left out?" question is added for this session.</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9776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77240" y="1783080"/>
            <a:ext cx="777240" cy="777240"/>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971550" y="1977390"/>
            <a:ext cx="388620" cy="388620"/>
          </a:xfrm>
          <a:prstGeom prst="rect">
            <a:avLst/>
          </a:prstGeom>
        </p:spPr>
      </p:pic>
      <p:sp>
        <p:nvSpPr>
          <p:cNvPr id="11" name="Text 6"/>
          <p:cNvSpPr txBox="1"/>
          <p:nvPr/>
        </p:nvSpPr>
        <p:spPr>
          <a:xfrm>
            <a:off x="1783080" y="1783080"/>
            <a:ext cx="2606040" cy="41148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Pocket charger</a:t>
            </a:r>
            <a:endParaRPr lang="en-US" sz="1700" dirty="0"/>
          </a:p>
        </p:txBody>
      </p:sp>
      <p:sp>
        <p:nvSpPr>
          <p:cNvPr id="12" name="Text 7"/>
          <p:cNvSpPr txBox="1"/>
          <p:nvPr/>
        </p:nvSpPr>
        <p:spPr>
          <a:xfrm>
            <a:off x="1783080" y="2240280"/>
            <a:ext cx="2606040" cy="9144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phone charger the size of a credit card that fits in your wallet.</a:t>
            </a:r>
            <a:endParaRPr lang="en-US" sz="1300" dirty="0"/>
          </a:p>
        </p:txBody>
      </p:sp>
      <p:sp>
        <p:nvSpPr>
          <p:cNvPr id="13" name="Shape 8"/>
          <p:cNvSpPr/>
          <p:nvPr/>
        </p:nvSpPr>
        <p:spPr>
          <a:xfrm>
            <a:off x="4754880" y="1554480"/>
            <a:ext cx="39776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4983480" y="1783080"/>
            <a:ext cx="777240" cy="777240"/>
          </a:xfrm>
          <a:prstGeom prst="ellipse">
            <a:avLst/>
          </a:prstGeom>
          <a:solidFill>
            <a:srgbClr val="023B59"/>
          </a:solidFill>
          <a:ln w="12700">
            <a:solidFill>
              <a:srgbClr val="023B59"/>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5177790" y="1977390"/>
            <a:ext cx="388620" cy="388620"/>
          </a:xfrm>
          <a:prstGeom prst="rect">
            <a:avLst/>
          </a:prstGeom>
        </p:spPr>
      </p:pic>
      <p:sp>
        <p:nvSpPr>
          <p:cNvPr id="16" name="Text 10"/>
          <p:cNvSpPr txBox="1"/>
          <p:nvPr/>
        </p:nvSpPr>
        <p:spPr>
          <a:xfrm>
            <a:off x="5989320" y="1783080"/>
            <a:ext cx="2606040" cy="41148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Waterproof phone</a:t>
            </a:r>
            <a:endParaRPr lang="en-US" sz="1700" dirty="0"/>
          </a:p>
        </p:txBody>
      </p:sp>
      <p:sp>
        <p:nvSpPr>
          <p:cNvPr id="17" name="Text 11"/>
          <p:cNvSpPr txBox="1"/>
          <p:nvPr/>
        </p:nvSpPr>
        <p:spPr>
          <a:xfrm>
            <a:off x="5989320" y="2240280"/>
            <a:ext cx="2606040" cy="9144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smartphone that survives being dropped in water.</a:t>
            </a:r>
            <a:endParaRPr lang="en-US" sz="1300" dirty="0"/>
          </a:p>
        </p:txBody>
      </p:sp>
      <p:sp>
        <p:nvSpPr>
          <p:cNvPr id="18" name="Shape 12"/>
          <p:cNvSpPr/>
          <p:nvPr/>
        </p:nvSpPr>
        <p:spPr>
          <a:xfrm>
            <a:off x="548640" y="3474720"/>
            <a:ext cx="39776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9" name="Shape 13"/>
          <p:cNvSpPr/>
          <p:nvPr/>
        </p:nvSpPr>
        <p:spPr>
          <a:xfrm>
            <a:off x="777240" y="3703320"/>
            <a:ext cx="777240" cy="777240"/>
          </a:xfrm>
          <a:prstGeom prst="ellipse">
            <a:avLst/>
          </a:prstGeom>
          <a:solidFill>
            <a:srgbClr val="2B98B7"/>
          </a:solidFill>
          <a:ln w="12700">
            <a:solidFill>
              <a:srgbClr val="2B98B7"/>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971550" y="3897630"/>
            <a:ext cx="388620" cy="388620"/>
          </a:xfrm>
          <a:prstGeom prst="rect">
            <a:avLst/>
          </a:prstGeom>
        </p:spPr>
      </p:pic>
      <p:sp>
        <p:nvSpPr>
          <p:cNvPr id="21" name="Text 14"/>
          <p:cNvSpPr txBox="1"/>
          <p:nvPr/>
        </p:nvSpPr>
        <p:spPr>
          <a:xfrm>
            <a:off x="1783080" y="3703320"/>
            <a:ext cx="2606040" cy="41148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Mobile boarding pass</a:t>
            </a:r>
            <a:endParaRPr lang="en-US" sz="1700" dirty="0"/>
          </a:p>
        </p:txBody>
      </p:sp>
      <p:sp>
        <p:nvSpPr>
          <p:cNvPr id="22" name="Text 15"/>
          <p:cNvSpPr txBox="1"/>
          <p:nvPr/>
        </p:nvSpPr>
        <p:spPr>
          <a:xfrm>
            <a:off x="1783080" y="4160520"/>
            <a:ext cx="2606040" cy="9144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Your boarding pass lives on your smartphone.</a:t>
            </a:r>
            <a:endParaRPr lang="en-US" sz="1300" dirty="0"/>
          </a:p>
        </p:txBody>
      </p:sp>
      <p:sp>
        <p:nvSpPr>
          <p:cNvPr id="23" name="Shape 16"/>
          <p:cNvSpPr/>
          <p:nvPr/>
        </p:nvSpPr>
        <p:spPr>
          <a:xfrm>
            <a:off x="4754880" y="3474720"/>
            <a:ext cx="3977640" cy="1737360"/>
          </a:xfrm>
          <a:prstGeom prst="roundRect">
            <a:avLst>
              <a:gd name="adj" fmla="val 421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4" name="Shape 17"/>
          <p:cNvSpPr/>
          <p:nvPr/>
        </p:nvSpPr>
        <p:spPr>
          <a:xfrm>
            <a:off x="4983480" y="3703320"/>
            <a:ext cx="777240" cy="777240"/>
          </a:xfrm>
          <a:prstGeom prst="ellipse">
            <a:avLst/>
          </a:prstGeom>
          <a:solidFill>
            <a:srgbClr val="0E8FB0"/>
          </a:solidFill>
          <a:ln w="12700">
            <a:solidFill>
              <a:srgbClr val="0E8FB0"/>
            </a:solidFill>
            <a:prstDash val="solid"/>
          </a:ln>
        </p:spPr>
        <p:txBody>
          <a:bodyPr/>
          <a:lstStyle/>
          <a:p>
            <a:endParaRPr lang="en-GB"/>
          </a:p>
        </p:txBody>
      </p:sp>
      <p:pic>
        <p:nvPicPr>
          <p:cNvPr id="25" name="Image 4" descr="preencoded.png"/>
          <p:cNvPicPr>
            <a:picLocks noChangeAspect="1"/>
          </p:cNvPicPr>
          <p:nvPr/>
        </p:nvPicPr>
        <p:blipFill>
          <a:blip r:embed="rId7"/>
          <a:stretch>
            <a:fillRect/>
          </a:stretch>
        </p:blipFill>
        <p:spPr>
          <a:xfrm>
            <a:off x="5177790" y="3897630"/>
            <a:ext cx="388620" cy="388620"/>
          </a:xfrm>
          <a:prstGeom prst="rect">
            <a:avLst/>
          </a:prstGeom>
        </p:spPr>
      </p:pic>
      <p:sp>
        <p:nvSpPr>
          <p:cNvPr id="26" name="Text 18"/>
          <p:cNvSpPr txBox="1"/>
          <p:nvPr/>
        </p:nvSpPr>
        <p:spPr>
          <a:xfrm>
            <a:off x="5989320" y="3703320"/>
            <a:ext cx="2606040" cy="41148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Scan as you shop</a:t>
            </a:r>
            <a:endParaRPr lang="en-US" sz="1700" dirty="0"/>
          </a:p>
        </p:txBody>
      </p:sp>
      <p:sp>
        <p:nvSpPr>
          <p:cNvPr id="27" name="Text 19"/>
          <p:cNvSpPr txBox="1"/>
          <p:nvPr/>
        </p:nvSpPr>
        <p:spPr>
          <a:xfrm>
            <a:off x="5989320" y="4160520"/>
            <a:ext cx="2606040" cy="9144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 trolley checkout that lets you scan items as you add them.</a:t>
            </a:r>
            <a:endParaRPr lang="en-US" sz="1300" dirty="0"/>
          </a:p>
        </p:txBody>
      </p:sp>
      <p:sp>
        <p:nvSpPr>
          <p:cNvPr id="28" name="Shape 20"/>
          <p:cNvSpPr/>
          <p:nvPr/>
        </p:nvSpPr>
        <p:spPr>
          <a:xfrm>
            <a:off x="9006840" y="1554480"/>
            <a:ext cx="2633472" cy="3648456"/>
          </a:xfrm>
          <a:prstGeom prst="roundRect">
            <a:avLst>
              <a:gd name="adj" fmla="val 2778"/>
            </a:avLst>
          </a:prstGeom>
          <a:solidFill>
            <a:srgbClr val="FDF3D6"/>
          </a:solidFill>
          <a:ln w="25400">
            <a:solidFill>
              <a:srgbClr val="F2B632"/>
            </a:solidFill>
            <a:prstDash val="solid"/>
          </a:ln>
          <a:effectLst>
            <a:outerShdw blurRad="101600" dist="25400" dir="5400000" algn="bl" rotWithShape="0">
              <a:srgbClr val="000000">
                <a:alpha val="14000"/>
              </a:srgbClr>
            </a:outerShdw>
          </a:effectLst>
        </p:spPr>
        <p:txBody>
          <a:bodyPr/>
          <a:lstStyle/>
          <a:p>
            <a:endParaRPr lang="en-GB"/>
          </a:p>
        </p:txBody>
      </p:sp>
      <p:sp>
        <p:nvSpPr>
          <p:cNvPr id="29" name="Shape 21"/>
          <p:cNvSpPr/>
          <p:nvPr/>
        </p:nvSpPr>
        <p:spPr>
          <a:xfrm>
            <a:off x="9235440" y="1783080"/>
            <a:ext cx="640080" cy="640080"/>
          </a:xfrm>
          <a:prstGeom prst="ellipse">
            <a:avLst/>
          </a:prstGeom>
          <a:solidFill>
            <a:srgbClr val="1B2B3A"/>
          </a:solidFill>
          <a:ln w="12700">
            <a:solidFill>
              <a:srgbClr val="1B2B3A"/>
            </a:solidFill>
            <a:prstDash val="solid"/>
          </a:ln>
        </p:spPr>
        <p:txBody>
          <a:bodyPr/>
          <a:lstStyle/>
          <a:p>
            <a:endParaRPr lang="en-GB"/>
          </a:p>
        </p:txBody>
      </p:sp>
      <p:pic>
        <p:nvPicPr>
          <p:cNvPr id="30" name="Image 5" descr="preencoded.png"/>
          <p:cNvPicPr>
            <a:picLocks noChangeAspect="1"/>
          </p:cNvPicPr>
          <p:nvPr/>
        </p:nvPicPr>
        <p:blipFill>
          <a:blip r:embed="rId8"/>
          <a:stretch>
            <a:fillRect/>
          </a:stretch>
        </p:blipFill>
        <p:spPr>
          <a:xfrm>
            <a:off x="9395460" y="1943100"/>
            <a:ext cx="320040" cy="320040"/>
          </a:xfrm>
          <a:prstGeom prst="rect">
            <a:avLst/>
          </a:prstGeom>
        </p:spPr>
      </p:pic>
      <p:sp>
        <p:nvSpPr>
          <p:cNvPr id="31" name="Text 22"/>
          <p:cNvSpPr txBox="1"/>
          <p:nvPr/>
        </p:nvSpPr>
        <p:spPr>
          <a:xfrm>
            <a:off x="9235440" y="2560320"/>
            <a:ext cx="2240280" cy="64008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Ask three questions</a:t>
            </a:r>
            <a:endParaRPr lang="en-US" sz="1700" dirty="0"/>
          </a:p>
        </p:txBody>
      </p:sp>
      <p:sp>
        <p:nvSpPr>
          <p:cNvPr id="32" name="Text 23"/>
          <p:cNvSpPr txBox="1"/>
          <p:nvPr/>
        </p:nvSpPr>
        <p:spPr>
          <a:xfrm>
            <a:off x="9235440" y="3246120"/>
            <a:ext cx="2286000" cy="1737360"/>
          </a:xfrm>
          <a:prstGeom prst="rect">
            <a:avLst/>
          </a:prstGeom>
          <a:noFill/>
          <a:ln/>
        </p:spPr>
        <p:txBody>
          <a:bodyPr wrap="square" lIns="0" tIns="0" rIns="0" bIns="0" rtlCol="0" anchor="t"/>
          <a:lstStyle/>
          <a:p>
            <a:pPr marL="0" indent="0">
              <a:spcAft>
                <a:spcPts val="800"/>
              </a:spcAft>
              <a:buNone/>
            </a:pPr>
            <a:r>
              <a:rPr lang="en-US" sz="1400" dirty="0">
                <a:solidFill>
                  <a:srgbClr val="1B2B3A"/>
                </a:solidFill>
                <a:latin typeface="Calibri" pitchFamily="34" charset="0"/>
                <a:ea typeface="Calibri" pitchFamily="34" charset="-122"/>
                <a:cs typeface="Calibri" pitchFamily="34" charset="-120"/>
              </a:rPr>
              <a:t>What is the idea?</a:t>
            </a:r>
            <a:endParaRPr lang="en-US" sz="1400" dirty="0"/>
          </a:p>
          <a:p>
            <a:pPr marL="0" indent="0">
              <a:spcAft>
                <a:spcPts val="800"/>
              </a:spcAft>
              <a:buNone/>
            </a:pPr>
            <a:r>
              <a:rPr lang="en-US" sz="1400" dirty="0">
                <a:solidFill>
                  <a:srgbClr val="1B2B3A"/>
                </a:solidFill>
                <a:latin typeface="Calibri" pitchFamily="34" charset="0"/>
                <a:ea typeface="Calibri" pitchFamily="34" charset="-122"/>
                <a:cs typeface="Calibri" pitchFamily="34" charset="-120"/>
              </a:rPr>
              <a:t>Who benefits?</a:t>
            </a:r>
            <a:endParaRPr lang="en-US" sz="1400" dirty="0"/>
          </a:p>
          <a:p>
            <a:pPr marL="0" indent="0">
              <a:spcAft>
                <a:spcPts val="800"/>
              </a:spcAft>
              <a:buNone/>
            </a:pPr>
            <a:r>
              <a:rPr lang="en-US" sz="1400" b="1" dirty="0">
                <a:solidFill>
                  <a:srgbClr val="1B2B3A"/>
                </a:solidFill>
                <a:latin typeface="Calibri" pitchFamily="34" charset="0"/>
                <a:ea typeface="Calibri" pitchFamily="34" charset="-122"/>
                <a:cs typeface="Calibri" pitchFamily="34" charset="-120"/>
              </a:rPr>
              <a:t>Who might be left out?</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How innovation affects society and organisations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 Kylliäinen (2019). Nested circles redrawn from the original slide.</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691640"/>
            <a:ext cx="3931920" cy="3931920"/>
          </a:xfrm>
          <a:prstGeom prst="ellipse">
            <a:avLst/>
          </a:prstGeom>
          <a:solidFill>
            <a:srgbClr val="DDF1F7"/>
          </a:solidFill>
          <a:ln w="25400">
            <a:solidFill>
              <a:srgbClr val="0E8FB0"/>
            </a:solidFill>
            <a:prstDash val="solid"/>
          </a:ln>
        </p:spPr>
        <p:txBody>
          <a:bodyPr/>
          <a:lstStyle/>
          <a:p>
            <a:endParaRPr lang="en-GB"/>
          </a:p>
        </p:txBody>
      </p:sp>
      <p:sp>
        <p:nvSpPr>
          <p:cNvPr id="9" name="Shape 5"/>
          <p:cNvSpPr/>
          <p:nvPr/>
        </p:nvSpPr>
        <p:spPr>
          <a:xfrm>
            <a:off x="1508760" y="3063240"/>
            <a:ext cx="2011680" cy="2011680"/>
          </a:xfrm>
          <a:prstGeom prst="ellipse">
            <a:avLst/>
          </a:prstGeom>
          <a:solidFill>
            <a:srgbClr val="023B59"/>
          </a:solidFill>
          <a:ln w="12700">
            <a:solidFill>
              <a:srgbClr val="023B59"/>
            </a:solidFill>
            <a:prstDash val="solid"/>
          </a:ln>
        </p:spPr>
        <p:txBody>
          <a:bodyPr/>
          <a:lstStyle/>
          <a:p>
            <a:endParaRPr lang="en-GB"/>
          </a:p>
        </p:txBody>
      </p:sp>
      <p:sp>
        <p:nvSpPr>
          <p:cNvPr id="10" name="Text 6"/>
          <p:cNvSpPr txBox="1"/>
          <p:nvPr/>
        </p:nvSpPr>
        <p:spPr>
          <a:xfrm>
            <a:off x="1508760" y="2103120"/>
            <a:ext cx="2011680" cy="320040"/>
          </a:xfrm>
          <a:prstGeom prst="rect">
            <a:avLst/>
          </a:prstGeom>
          <a:noFill/>
          <a:ln/>
        </p:spPr>
        <p:txBody>
          <a:bodyPr wrap="square" lIns="0" tIns="0" rIns="0" bIns="0" rtlCol="0" anchor="t"/>
          <a:lstStyle/>
          <a:p>
            <a:pPr marL="0" indent="0" algn="ctr">
              <a:buNone/>
            </a:pPr>
            <a:r>
              <a:rPr lang="en-US" sz="1300" b="1" kern="0" spc="300" dirty="0">
                <a:solidFill>
                  <a:srgbClr val="0E8FB0"/>
                </a:solidFill>
                <a:latin typeface="Calibri" pitchFamily="34" charset="0"/>
                <a:ea typeface="Calibri" pitchFamily="34" charset="-122"/>
                <a:cs typeface="Calibri" pitchFamily="34" charset="-120"/>
              </a:rPr>
              <a:t>MACRO</a:t>
            </a:r>
            <a:endParaRPr lang="en-US" sz="1300" dirty="0"/>
          </a:p>
        </p:txBody>
      </p:sp>
      <p:sp>
        <p:nvSpPr>
          <p:cNvPr id="11" name="Text 7"/>
          <p:cNvSpPr txBox="1"/>
          <p:nvPr/>
        </p:nvSpPr>
        <p:spPr>
          <a:xfrm>
            <a:off x="1508760" y="2423160"/>
            <a:ext cx="2011680" cy="365760"/>
          </a:xfrm>
          <a:prstGeom prst="rect">
            <a:avLst/>
          </a:prstGeom>
          <a:noFill/>
          <a:ln/>
        </p:spPr>
        <p:txBody>
          <a:bodyPr wrap="square" lIns="0" tIns="0" rIns="0" bIns="0" rtlCol="0" anchor="t"/>
          <a:lstStyle/>
          <a:p>
            <a:pPr marL="0" indent="0" algn="ctr">
              <a:buNone/>
            </a:pPr>
            <a:r>
              <a:rPr lang="en-US" sz="1800" b="1" dirty="0">
                <a:solidFill>
                  <a:srgbClr val="023B59"/>
                </a:solidFill>
                <a:latin typeface="Cambria" pitchFamily="34" charset="0"/>
                <a:ea typeface="Cambria" pitchFamily="34" charset="-122"/>
                <a:cs typeface="Cambria" pitchFamily="34" charset="-120"/>
              </a:rPr>
              <a:t>Society</a:t>
            </a:r>
            <a:endParaRPr lang="en-US" sz="1800" dirty="0"/>
          </a:p>
        </p:txBody>
      </p:sp>
      <p:sp>
        <p:nvSpPr>
          <p:cNvPr id="12" name="Text 8"/>
          <p:cNvSpPr txBox="1"/>
          <p:nvPr/>
        </p:nvSpPr>
        <p:spPr>
          <a:xfrm>
            <a:off x="1508760" y="3429000"/>
            <a:ext cx="2011680" cy="274320"/>
          </a:xfrm>
          <a:prstGeom prst="rect">
            <a:avLst/>
          </a:prstGeom>
          <a:noFill/>
          <a:ln/>
        </p:spPr>
        <p:txBody>
          <a:bodyPr wrap="square" lIns="0" tIns="0" rIns="0" bIns="0" rtlCol="0" anchor="t"/>
          <a:lstStyle/>
          <a:p>
            <a:pPr marL="0" indent="0" algn="ctr">
              <a:buNone/>
            </a:pPr>
            <a:r>
              <a:rPr lang="en-US" sz="1200" b="1" kern="0" spc="300" dirty="0">
                <a:solidFill>
                  <a:srgbClr val="F2B632"/>
                </a:solidFill>
                <a:latin typeface="Calibri" pitchFamily="34" charset="0"/>
                <a:ea typeface="Calibri" pitchFamily="34" charset="-122"/>
                <a:cs typeface="Calibri" pitchFamily="34" charset="-120"/>
              </a:rPr>
              <a:t>MICRO</a:t>
            </a:r>
            <a:endParaRPr lang="en-US" sz="1200" dirty="0"/>
          </a:p>
        </p:txBody>
      </p:sp>
      <p:sp>
        <p:nvSpPr>
          <p:cNvPr id="13" name="Text 9"/>
          <p:cNvSpPr txBox="1"/>
          <p:nvPr/>
        </p:nvSpPr>
        <p:spPr>
          <a:xfrm>
            <a:off x="1645920" y="3749040"/>
            <a:ext cx="1737360" cy="822960"/>
          </a:xfrm>
          <a:prstGeom prst="rect">
            <a:avLst/>
          </a:prstGeom>
          <a:noFill/>
          <a:ln/>
        </p:spPr>
        <p:txBody>
          <a:bodyPr wrap="square" lIns="0" tIns="0" rIns="0" bIns="0" rtlCol="0" anchor="t"/>
          <a:lstStyle/>
          <a:p>
            <a:pPr marL="0" indent="0" algn="ctr">
              <a:buNone/>
            </a:pPr>
            <a:r>
              <a:rPr lang="en-US" sz="1350" b="1" dirty="0">
                <a:solidFill>
                  <a:srgbClr val="FFFFFF"/>
                </a:solidFill>
                <a:latin typeface="Calibri" pitchFamily="34" charset="0"/>
                <a:ea typeface="Calibri" pitchFamily="34" charset="-122"/>
                <a:cs typeface="Calibri" pitchFamily="34" charset="-120"/>
              </a:rPr>
              <a:t>Organisations and employees</a:t>
            </a:r>
            <a:endParaRPr lang="en-US" sz="1350" dirty="0"/>
          </a:p>
        </p:txBody>
      </p:sp>
      <p:sp>
        <p:nvSpPr>
          <p:cNvPr id="14" name="Text 10"/>
          <p:cNvSpPr txBox="1"/>
          <p:nvPr/>
        </p:nvSpPr>
        <p:spPr>
          <a:xfrm>
            <a:off x="4846320" y="1600200"/>
            <a:ext cx="3657600" cy="256032"/>
          </a:xfrm>
          <a:prstGeom prst="rect">
            <a:avLst/>
          </a:prstGeom>
          <a:noFill/>
          <a:ln/>
        </p:spPr>
        <p:txBody>
          <a:bodyPr wrap="square" lIns="0" tIns="0" rIns="0" bIns="0" rtlCol="0" anchor="t"/>
          <a:lstStyle/>
          <a:p>
            <a:pPr marL="0" indent="0">
              <a:buNone/>
            </a:pPr>
            <a:r>
              <a:rPr lang="en-US" sz="1100" b="1" kern="0" spc="200" dirty="0">
                <a:solidFill>
                  <a:srgbClr val="0E8FB0"/>
                </a:solidFill>
                <a:latin typeface="Calibri" pitchFamily="34" charset="0"/>
                <a:ea typeface="Calibri" pitchFamily="34" charset="-122"/>
                <a:cs typeface="Calibri" pitchFamily="34" charset="-120"/>
              </a:rPr>
              <a:t>MACRO IMPACTS</a:t>
            </a:r>
            <a:endParaRPr lang="en-US" sz="1100" dirty="0"/>
          </a:p>
        </p:txBody>
      </p:sp>
      <p:sp>
        <p:nvSpPr>
          <p:cNvPr id="15" name="Shape 11"/>
          <p:cNvSpPr/>
          <p:nvPr/>
        </p:nvSpPr>
        <p:spPr>
          <a:xfrm>
            <a:off x="4846320" y="1920240"/>
            <a:ext cx="21488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pic>
        <p:nvPicPr>
          <p:cNvPr id="16" name="Image 1" descr="preencoded.png"/>
          <p:cNvPicPr>
            <a:picLocks noChangeAspect="1"/>
          </p:cNvPicPr>
          <p:nvPr/>
        </p:nvPicPr>
        <p:blipFill>
          <a:blip r:embed="rId4"/>
          <a:stretch>
            <a:fillRect/>
          </a:stretch>
        </p:blipFill>
        <p:spPr>
          <a:xfrm>
            <a:off x="4983480" y="2185416"/>
            <a:ext cx="329184" cy="329184"/>
          </a:xfrm>
          <a:prstGeom prst="rect">
            <a:avLst/>
          </a:prstGeom>
        </p:spPr>
      </p:pic>
      <p:sp>
        <p:nvSpPr>
          <p:cNvPr id="17" name="Text 12"/>
          <p:cNvSpPr txBox="1"/>
          <p:nvPr/>
        </p:nvSpPr>
        <p:spPr>
          <a:xfrm>
            <a:off x="5413248" y="1965960"/>
            <a:ext cx="1508760" cy="777240"/>
          </a:xfrm>
          <a:prstGeom prst="rect">
            <a:avLst/>
          </a:prstGeom>
          <a:noFill/>
          <a:ln/>
        </p:spPr>
        <p:txBody>
          <a:bodyPr wrap="square" lIns="0" tIns="0" rIns="0" bIns="0" rtlCol="0" anchor="ctr"/>
          <a:lstStyle/>
          <a:p>
            <a:pPr marL="0" indent="0">
              <a:buNone/>
            </a:pPr>
            <a:r>
              <a:rPr lang="en-US" sz="1200" b="1" dirty="0">
                <a:solidFill>
                  <a:srgbClr val="023B59"/>
                </a:solidFill>
                <a:latin typeface="Calibri" pitchFamily="34" charset="0"/>
                <a:ea typeface="Calibri" pitchFamily="34" charset="-122"/>
                <a:cs typeface="Calibri" pitchFamily="34" charset="-120"/>
              </a:rPr>
              <a:t>Economic growth</a:t>
            </a:r>
            <a:endParaRPr lang="en-US" sz="1200" dirty="0"/>
          </a:p>
        </p:txBody>
      </p:sp>
      <p:sp>
        <p:nvSpPr>
          <p:cNvPr id="18" name="Shape 13"/>
          <p:cNvSpPr/>
          <p:nvPr/>
        </p:nvSpPr>
        <p:spPr>
          <a:xfrm>
            <a:off x="7132320" y="1920240"/>
            <a:ext cx="21488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pic>
        <p:nvPicPr>
          <p:cNvPr id="19" name="Image 2" descr="preencoded.png"/>
          <p:cNvPicPr>
            <a:picLocks noChangeAspect="1"/>
          </p:cNvPicPr>
          <p:nvPr/>
        </p:nvPicPr>
        <p:blipFill>
          <a:blip r:embed="rId5"/>
          <a:stretch>
            <a:fillRect/>
          </a:stretch>
        </p:blipFill>
        <p:spPr>
          <a:xfrm>
            <a:off x="7269480" y="2185416"/>
            <a:ext cx="329184" cy="329184"/>
          </a:xfrm>
          <a:prstGeom prst="rect">
            <a:avLst/>
          </a:prstGeom>
        </p:spPr>
      </p:pic>
      <p:sp>
        <p:nvSpPr>
          <p:cNvPr id="20" name="Text 14"/>
          <p:cNvSpPr txBox="1"/>
          <p:nvPr/>
        </p:nvSpPr>
        <p:spPr>
          <a:xfrm>
            <a:off x="7699248" y="1965960"/>
            <a:ext cx="1508760" cy="777240"/>
          </a:xfrm>
          <a:prstGeom prst="rect">
            <a:avLst/>
          </a:prstGeom>
          <a:noFill/>
          <a:ln/>
        </p:spPr>
        <p:txBody>
          <a:bodyPr wrap="square" lIns="0" tIns="0" rIns="0" bIns="0" rtlCol="0" anchor="ctr"/>
          <a:lstStyle/>
          <a:p>
            <a:pPr marL="0" indent="0">
              <a:buNone/>
            </a:pPr>
            <a:r>
              <a:rPr lang="en-US" sz="1200" b="1" dirty="0">
                <a:solidFill>
                  <a:srgbClr val="023B59"/>
                </a:solidFill>
                <a:latin typeface="Calibri" pitchFamily="34" charset="0"/>
                <a:ea typeface="Calibri" pitchFamily="34" charset="-122"/>
                <a:cs typeface="Calibri" pitchFamily="34" charset="-120"/>
              </a:rPr>
              <a:t>Well-being and communication</a:t>
            </a:r>
            <a:endParaRPr lang="en-US" sz="1200" dirty="0"/>
          </a:p>
        </p:txBody>
      </p:sp>
      <p:sp>
        <p:nvSpPr>
          <p:cNvPr id="21" name="Shape 15"/>
          <p:cNvSpPr/>
          <p:nvPr/>
        </p:nvSpPr>
        <p:spPr>
          <a:xfrm>
            <a:off x="9418320" y="1920240"/>
            <a:ext cx="21488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pic>
        <p:nvPicPr>
          <p:cNvPr id="22" name="Image 3" descr="preencoded.png"/>
          <p:cNvPicPr>
            <a:picLocks noChangeAspect="1"/>
          </p:cNvPicPr>
          <p:nvPr/>
        </p:nvPicPr>
        <p:blipFill>
          <a:blip r:embed="rId6"/>
          <a:stretch>
            <a:fillRect/>
          </a:stretch>
        </p:blipFill>
        <p:spPr>
          <a:xfrm>
            <a:off x="9555480" y="2185416"/>
            <a:ext cx="329184" cy="329184"/>
          </a:xfrm>
          <a:prstGeom prst="rect">
            <a:avLst/>
          </a:prstGeom>
        </p:spPr>
      </p:pic>
      <p:sp>
        <p:nvSpPr>
          <p:cNvPr id="23" name="Text 16"/>
          <p:cNvSpPr txBox="1"/>
          <p:nvPr/>
        </p:nvSpPr>
        <p:spPr>
          <a:xfrm>
            <a:off x="9985248" y="1965960"/>
            <a:ext cx="1508760" cy="777240"/>
          </a:xfrm>
          <a:prstGeom prst="rect">
            <a:avLst/>
          </a:prstGeom>
          <a:noFill/>
          <a:ln/>
        </p:spPr>
        <p:txBody>
          <a:bodyPr wrap="square" lIns="0" tIns="0" rIns="0" bIns="0" rtlCol="0" anchor="ctr"/>
          <a:lstStyle/>
          <a:p>
            <a:pPr marL="0" indent="0">
              <a:buNone/>
            </a:pPr>
            <a:r>
              <a:rPr lang="en-US" sz="1200" b="1" dirty="0">
                <a:solidFill>
                  <a:srgbClr val="023B59"/>
                </a:solidFill>
                <a:latin typeface="Calibri" pitchFamily="34" charset="0"/>
                <a:ea typeface="Calibri" pitchFamily="34" charset="-122"/>
                <a:cs typeface="Calibri" pitchFamily="34" charset="-120"/>
              </a:rPr>
              <a:t>Educational accessibility</a:t>
            </a:r>
            <a:endParaRPr lang="en-US" sz="1200" dirty="0"/>
          </a:p>
        </p:txBody>
      </p:sp>
      <p:sp>
        <p:nvSpPr>
          <p:cNvPr id="24" name="Shape 17"/>
          <p:cNvSpPr/>
          <p:nvPr/>
        </p:nvSpPr>
        <p:spPr>
          <a:xfrm>
            <a:off x="4846320" y="2926080"/>
            <a:ext cx="21488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pic>
        <p:nvPicPr>
          <p:cNvPr id="25" name="Image 4" descr="preencoded.png"/>
          <p:cNvPicPr>
            <a:picLocks noChangeAspect="1"/>
          </p:cNvPicPr>
          <p:nvPr/>
        </p:nvPicPr>
        <p:blipFill>
          <a:blip r:embed="rId7"/>
          <a:stretch>
            <a:fillRect/>
          </a:stretch>
        </p:blipFill>
        <p:spPr>
          <a:xfrm>
            <a:off x="4983480" y="3191256"/>
            <a:ext cx="329184" cy="329184"/>
          </a:xfrm>
          <a:prstGeom prst="rect">
            <a:avLst/>
          </a:prstGeom>
        </p:spPr>
      </p:pic>
      <p:sp>
        <p:nvSpPr>
          <p:cNvPr id="26" name="Text 18"/>
          <p:cNvSpPr txBox="1"/>
          <p:nvPr/>
        </p:nvSpPr>
        <p:spPr>
          <a:xfrm>
            <a:off x="5413248" y="2971800"/>
            <a:ext cx="1508760" cy="777240"/>
          </a:xfrm>
          <a:prstGeom prst="rect">
            <a:avLst/>
          </a:prstGeom>
          <a:noFill/>
          <a:ln/>
        </p:spPr>
        <p:txBody>
          <a:bodyPr wrap="square" lIns="0" tIns="0" rIns="0" bIns="0" rtlCol="0" anchor="ctr"/>
          <a:lstStyle/>
          <a:p>
            <a:pPr marL="0" indent="0">
              <a:buNone/>
            </a:pPr>
            <a:r>
              <a:rPr lang="en-US" sz="1200" b="1" dirty="0">
                <a:solidFill>
                  <a:srgbClr val="023B59"/>
                </a:solidFill>
                <a:latin typeface="Calibri" pitchFamily="34" charset="0"/>
                <a:ea typeface="Calibri" pitchFamily="34" charset="-122"/>
                <a:cs typeface="Calibri" pitchFamily="34" charset="-120"/>
              </a:rPr>
              <a:t>Environmental sustainability</a:t>
            </a:r>
            <a:endParaRPr lang="en-US" sz="1200" dirty="0"/>
          </a:p>
        </p:txBody>
      </p:sp>
      <p:sp>
        <p:nvSpPr>
          <p:cNvPr id="27" name="Shape 19"/>
          <p:cNvSpPr/>
          <p:nvPr/>
        </p:nvSpPr>
        <p:spPr>
          <a:xfrm>
            <a:off x="7132320" y="2926080"/>
            <a:ext cx="21488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pic>
        <p:nvPicPr>
          <p:cNvPr id="28" name="Image 5" descr="preencoded.png"/>
          <p:cNvPicPr>
            <a:picLocks noChangeAspect="1"/>
          </p:cNvPicPr>
          <p:nvPr/>
        </p:nvPicPr>
        <p:blipFill>
          <a:blip r:embed="rId8"/>
          <a:stretch>
            <a:fillRect/>
          </a:stretch>
        </p:blipFill>
        <p:spPr>
          <a:xfrm>
            <a:off x="7269480" y="3191256"/>
            <a:ext cx="329184" cy="329184"/>
          </a:xfrm>
          <a:prstGeom prst="rect">
            <a:avLst/>
          </a:prstGeom>
        </p:spPr>
      </p:pic>
      <p:sp>
        <p:nvSpPr>
          <p:cNvPr id="29" name="Text 20"/>
          <p:cNvSpPr txBox="1"/>
          <p:nvPr/>
        </p:nvSpPr>
        <p:spPr>
          <a:xfrm>
            <a:off x="7699248" y="2971800"/>
            <a:ext cx="1508760" cy="777240"/>
          </a:xfrm>
          <a:prstGeom prst="rect">
            <a:avLst/>
          </a:prstGeom>
          <a:noFill/>
          <a:ln/>
        </p:spPr>
        <p:txBody>
          <a:bodyPr wrap="square" lIns="0" tIns="0" rIns="0" bIns="0" rtlCol="0" anchor="ctr"/>
          <a:lstStyle/>
          <a:p>
            <a:pPr marL="0" indent="0">
              <a:buNone/>
            </a:pPr>
            <a:r>
              <a:rPr lang="en-US" sz="1200" b="1" dirty="0">
                <a:solidFill>
                  <a:srgbClr val="023B59"/>
                </a:solidFill>
                <a:latin typeface="Calibri" pitchFamily="34" charset="0"/>
                <a:ea typeface="Calibri" pitchFamily="34" charset="-122"/>
                <a:cs typeface="Calibri" pitchFamily="34" charset="-120"/>
              </a:rPr>
              <a:t>The future of jobs</a:t>
            </a:r>
            <a:endParaRPr lang="en-US" sz="1200" dirty="0"/>
          </a:p>
        </p:txBody>
      </p:sp>
      <p:sp>
        <p:nvSpPr>
          <p:cNvPr id="30" name="Shape 21"/>
          <p:cNvSpPr/>
          <p:nvPr/>
        </p:nvSpPr>
        <p:spPr>
          <a:xfrm>
            <a:off x="9418320" y="2926080"/>
            <a:ext cx="2148840" cy="868680"/>
          </a:xfrm>
          <a:prstGeom prst="roundRect">
            <a:avLst>
              <a:gd name="adj" fmla="val 84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pic>
        <p:nvPicPr>
          <p:cNvPr id="31" name="Image 6" descr="preencoded.png"/>
          <p:cNvPicPr>
            <a:picLocks noChangeAspect="1"/>
          </p:cNvPicPr>
          <p:nvPr/>
        </p:nvPicPr>
        <p:blipFill>
          <a:blip r:embed="rId9"/>
          <a:stretch>
            <a:fillRect/>
          </a:stretch>
        </p:blipFill>
        <p:spPr>
          <a:xfrm>
            <a:off x="9555480" y="3191256"/>
            <a:ext cx="329184" cy="329184"/>
          </a:xfrm>
          <a:prstGeom prst="rect">
            <a:avLst/>
          </a:prstGeom>
        </p:spPr>
      </p:pic>
      <p:sp>
        <p:nvSpPr>
          <p:cNvPr id="32" name="Text 22"/>
          <p:cNvSpPr txBox="1"/>
          <p:nvPr/>
        </p:nvSpPr>
        <p:spPr>
          <a:xfrm>
            <a:off x="9985248" y="2971800"/>
            <a:ext cx="1508760" cy="777240"/>
          </a:xfrm>
          <a:prstGeom prst="rect">
            <a:avLst/>
          </a:prstGeom>
          <a:noFill/>
          <a:ln/>
        </p:spPr>
        <p:txBody>
          <a:bodyPr wrap="square" lIns="0" tIns="0" rIns="0" bIns="0" rtlCol="0" anchor="ctr"/>
          <a:lstStyle/>
          <a:p>
            <a:pPr marL="0" indent="0">
              <a:buNone/>
            </a:pPr>
            <a:r>
              <a:rPr lang="en-US" sz="1200" b="1" dirty="0">
                <a:solidFill>
                  <a:srgbClr val="023B59"/>
                </a:solidFill>
                <a:latin typeface="Calibri" pitchFamily="34" charset="0"/>
                <a:ea typeface="Calibri" pitchFamily="34" charset="-122"/>
                <a:cs typeface="Calibri" pitchFamily="34" charset="-120"/>
              </a:rPr>
              <a:t>Less sickness, poverty and hunger</a:t>
            </a:r>
            <a:endParaRPr lang="en-US" sz="1200" dirty="0"/>
          </a:p>
        </p:txBody>
      </p:sp>
      <p:sp>
        <p:nvSpPr>
          <p:cNvPr id="33" name="Text 23"/>
          <p:cNvSpPr txBox="1"/>
          <p:nvPr/>
        </p:nvSpPr>
        <p:spPr>
          <a:xfrm>
            <a:off x="4846320" y="4023360"/>
            <a:ext cx="3657600" cy="256032"/>
          </a:xfrm>
          <a:prstGeom prst="rect">
            <a:avLst/>
          </a:prstGeom>
          <a:noFill/>
          <a:ln/>
        </p:spPr>
        <p:txBody>
          <a:bodyPr wrap="square" lIns="0" tIns="0" rIns="0" bIns="0" rtlCol="0" anchor="t"/>
          <a:lstStyle/>
          <a:p>
            <a:pPr marL="0" indent="0">
              <a:buNone/>
            </a:pPr>
            <a:r>
              <a:rPr lang="en-US" sz="1100" b="1" kern="0" spc="200" dirty="0">
                <a:solidFill>
                  <a:srgbClr val="023B59"/>
                </a:solidFill>
                <a:latin typeface="Calibri" pitchFamily="34" charset="0"/>
                <a:ea typeface="Calibri" pitchFamily="34" charset="-122"/>
                <a:cs typeface="Calibri" pitchFamily="34" charset="-120"/>
              </a:rPr>
              <a:t>MICRO IMPACTS</a:t>
            </a:r>
            <a:endParaRPr lang="en-US" sz="1100" dirty="0"/>
          </a:p>
        </p:txBody>
      </p:sp>
      <p:sp>
        <p:nvSpPr>
          <p:cNvPr id="34" name="Shape 24"/>
          <p:cNvSpPr/>
          <p:nvPr/>
        </p:nvSpPr>
        <p:spPr>
          <a:xfrm>
            <a:off x="4846320" y="4343400"/>
            <a:ext cx="3246120" cy="411480"/>
          </a:xfrm>
          <a:prstGeom prst="roundRect">
            <a:avLst>
              <a:gd name="adj" fmla="val 48889"/>
            </a:avLst>
          </a:prstGeom>
          <a:solidFill>
            <a:srgbClr val="DCE6EE"/>
          </a:solidFill>
          <a:ln w="12700">
            <a:solidFill>
              <a:srgbClr val="DCE6EE"/>
            </a:solidFill>
            <a:prstDash val="solid"/>
          </a:ln>
        </p:spPr>
        <p:txBody>
          <a:bodyPr/>
          <a:lstStyle/>
          <a:p>
            <a:endParaRPr lang="en-GB"/>
          </a:p>
        </p:txBody>
      </p:sp>
      <p:sp>
        <p:nvSpPr>
          <p:cNvPr id="35" name="Text 25"/>
          <p:cNvSpPr txBox="1"/>
          <p:nvPr/>
        </p:nvSpPr>
        <p:spPr>
          <a:xfrm>
            <a:off x="5029200" y="4343400"/>
            <a:ext cx="2926080" cy="411480"/>
          </a:xfrm>
          <a:prstGeom prst="rect">
            <a:avLst/>
          </a:prstGeom>
          <a:noFill/>
          <a:ln/>
        </p:spPr>
        <p:txBody>
          <a:bodyPr wrap="square" lIns="0" tIns="0" rIns="0" bIns="0" rtlCol="0" anchor="ctr"/>
          <a:lstStyle/>
          <a:p>
            <a:pPr marL="0" indent="0">
              <a:buNone/>
            </a:pPr>
            <a:r>
              <a:rPr lang="en-US" sz="1250" b="1" dirty="0">
                <a:solidFill>
                  <a:srgbClr val="023B59"/>
                </a:solidFill>
                <a:latin typeface="Calibri" pitchFamily="34" charset="0"/>
                <a:ea typeface="Calibri" pitchFamily="34" charset="-122"/>
                <a:cs typeface="Calibri" pitchFamily="34" charset="-120"/>
              </a:rPr>
              <a:t>Competitive advantage</a:t>
            </a:r>
            <a:endParaRPr lang="en-US" sz="1250" dirty="0"/>
          </a:p>
        </p:txBody>
      </p:sp>
      <p:sp>
        <p:nvSpPr>
          <p:cNvPr id="36" name="Shape 26"/>
          <p:cNvSpPr/>
          <p:nvPr/>
        </p:nvSpPr>
        <p:spPr>
          <a:xfrm>
            <a:off x="8275320" y="4343400"/>
            <a:ext cx="3246120" cy="411480"/>
          </a:xfrm>
          <a:prstGeom prst="roundRect">
            <a:avLst>
              <a:gd name="adj" fmla="val 48889"/>
            </a:avLst>
          </a:prstGeom>
          <a:solidFill>
            <a:srgbClr val="DCE6EE"/>
          </a:solidFill>
          <a:ln w="12700">
            <a:solidFill>
              <a:srgbClr val="DCE6EE"/>
            </a:solidFill>
            <a:prstDash val="solid"/>
          </a:ln>
        </p:spPr>
        <p:txBody>
          <a:bodyPr/>
          <a:lstStyle/>
          <a:p>
            <a:endParaRPr lang="en-GB"/>
          </a:p>
        </p:txBody>
      </p:sp>
      <p:sp>
        <p:nvSpPr>
          <p:cNvPr id="37" name="Text 27"/>
          <p:cNvSpPr txBox="1"/>
          <p:nvPr/>
        </p:nvSpPr>
        <p:spPr>
          <a:xfrm>
            <a:off x="8458200" y="4343400"/>
            <a:ext cx="2926080" cy="411480"/>
          </a:xfrm>
          <a:prstGeom prst="rect">
            <a:avLst/>
          </a:prstGeom>
          <a:noFill/>
          <a:ln/>
        </p:spPr>
        <p:txBody>
          <a:bodyPr wrap="square" lIns="0" tIns="0" rIns="0" bIns="0" rtlCol="0" anchor="ctr"/>
          <a:lstStyle/>
          <a:p>
            <a:pPr marL="0" indent="0">
              <a:buNone/>
            </a:pPr>
            <a:r>
              <a:rPr lang="en-US" sz="1250" b="1" dirty="0">
                <a:solidFill>
                  <a:srgbClr val="023B59"/>
                </a:solidFill>
                <a:latin typeface="Calibri" pitchFamily="34" charset="0"/>
                <a:ea typeface="Calibri" pitchFamily="34" charset="-122"/>
                <a:cs typeface="Calibri" pitchFamily="34" charset="-120"/>
              </a:rPr>
              <a:t>Maximise return on investment</a:t>
            </a:r>
            <a:endParaRPr lang="en-US" sz="1250" dirty="0"/>
          </a:p>
        </p:txBody>
      </p:sp>
      <p:sp>
        <p:nvSpPr>
          <p:cNvPr id="38" name="Shape 28"/>
          <p:cNvSpPr/>
          <p:nvPr/>
        </p:nvSpPr>
        <p:spPr>
          <a:xfrm>
            <a:off x="4846320" y="4846320"/>
            <a:ext cx="3246120" cy="411480"/>
          </a:xfrm>
          <a:prstGeom prst="roundRect">
            <a:avLst>
              <a:gd name="adj" fmla="val 48889"/>
            </a:avLst>
          </a:prstGeom>
          <a:solidFill>
            <a:srgbClr val="DCE6EE"/>
          </a:solidFill>
          <a:ln w="12700">
            <a:solidFill>
              <a:srgbClr val="DCE6EE"/>
            </a:solidFill>
            <a:prstDash val="solid"/>
          </a:ln>
        </p:spPr>
        <p:txBody>
          <a:bodyPr/>
          <a:lstStyle/>
          <a:p>
            <a:endParaRPr lang="en-GB"/>
          </a:p>
        </p:txBody>
      </p:sp>
      <p:sp>
        <p:nvSpPr>
          <p:cNvPr id="39" name="Text 29"/>
          <p:cNvSpPr txBox="1"/>
          <p:nvPr/>
        </p:nvSpPr>
        <p:spPr>
          <a:xfrm>
            <a:off x="5029200" y="4846320"/>
            <a:ext cx="2926080" cy="411480"/>
          </a:xfrm>
          <a:prstGeom prst="rect">
            <a:avLst/>
          </a:prstGeom>
          <a:noFill/>
          <a:ln/>
        </p:spPr>
        <p:txBody>
          <a:bodyPr wrap="square" lIns="0" tIns="0" rIns="0" bIns="0" rtlCol="0" anchor="ctr"/>
          <a:lstStyle/>
          <a:p>
            <a:pPr marL="0" indent="0">
              <a:buNone/>
            </a:pPr>
            <a:r>
              <a:rPr lang="en-US" sz="1250" b="1" dirty="0">
                <a:solidFill>
                  <a:srgbClr val="023B59"/>
                </a:solidFill>
                <a:latin typeface="Calibri" pitchFamily="34" charset="0"/>
                <a:ea typeface="Calibri" pitchFamily="34" charset="-122"/>
                <a:cs typeface="Calibri" pitchFamily="34" charset="-120"/>
              </a:rPr>
              <a:t>Increased productivity</a:t>
            </a:r>
            <a:endParaRPr lang="en-US" sz="1250" dirty="0"/>
          </a:p>
        </p:txBody>
      </p:sp>
      <p:sp>
        <p:nvSpPr>
          <p:cNvPr id="40" name="Shape 30"/>
          <p:cNvSpPr/>
          <p:nvPr/>
        </p:nvSpPr>
        <p:spPr>
          <a:xfrm>
            <a:off x="8275320" y="4846320"/>
            <a:ext cx="3246120" cy="411480"/>
          </a:xfrm>
          <a:prstGeom prst="roundRect">
            <a:avLst>
              <a:gd name="adj" fmla="val 48889"/>
            </a:avLst>
          </a:prstGeom>
          <a:solidFill>
            <a:srgbClr val="DCE6EE"/>
          </a:solidFill>
          <a:ln w="12700">
            <a:solidFill>
              <a:srgbClr val="DCE6EE"/>
            </a:solidFill>
            <a:prstDash val="solid"/>
          </a:ln>
        </p:spPr>
        <p:txBody>
          <a:bodyPr/>
          <a:lstStyle/>
          <a:p>
            <a:endParaRPr lang="en-GB"/>
          </a:p>
        </p:txBody>
      </p:sp>
      <p:sp>
        <p:nvSpPr>
          <p:cNvPr id="41" name="Text 31"/>
          <p:cNvSpPr txBox="1"/>
          <p:nvPr/>
        </p:nvSpPr>
        <p:spPr>
          <a:xfrm>
            <a:off x="8458200" y="4846320"/>
            <a:ext cx="2926080" cy="411480"/>
          </a:xfrm>
          <a:prstGeom prst="rect">
            <a:avLst/>
          </a:prstGeom>
          <a:noFill/>
          <a:ln/>
        </p:spPr>
        <p:txBody>
          <a:bodyPr wrap="square" lIns="0" tIns="0" rIns="0" bIns="0" rtlCol="0" anchor="ctr"/>
          <a:lstStyle/>
          <a:p>
            <a:pPr marL="0" indent="0">
              <a:buNone/>
            </a:pPr>
            <a:r>
              <a:rPr lang="en-US" sz="1250" b="1" dirty="0">
                <a:solidFill>
                  <a:srgbClr val="023B59"/>
                </a:solidFill>
                <a:latin typeface="Calibri" pitchFamily="34" charset="0"/>
                <a:ea typeface="Calibri" pitchFamily="34" charset="-122"/>
                <a:cs typeface="Calibri" pitchFamily="34" charset="-120"/>
              </a:rPr>
              <a:t>Positive company culture</a:t>
            </a:r>
            <a:endParaRPr lang="en-US" sz="1250" dirty="0"/>
          </a:p>
        </p:txBody>
      </p:sp>
      <p:sp>
        <p:nvSpPr>
          <p:cNvPr id="42" name="Shape 32"/>
          <p:cNvSpPr/>
          <p:nvPr/>
        </p:nvSpPr>
        <p:spPr>
          <a:xfrm>
            <a:off x="4846320" y="5394960"/>
            <a:ext cx="6793992" cy="566928"/>
          </a:xfrm>
          <a:prstGeom prst="roundRect">
            <a:avLst>
              <a:gd name="adj" fmla="val 12903"/>
            </a:avLst>
          </a:prstGeom>
          <a:solidFill>
            <a:srgbClr val="FDF3D6"/>
          </a:solidFill>
          <a:ln w="19050">
            <a:solidFill>
              <a:srgbClr val="F2B632"/>
            </a:solidFill>
            <a:prstDash val="solid"/>
          </a:ln>
        </p:spPr>
        <p:txBody>
          <a:bodyPr/>
          <a:lstStyle/>
          <a:p>
            <a:endParaRPr lang="en-GB"/>
          </a:p>
        </p:txBody>
      </p:sp>
      <p:sp>
        <p:nvSpPr>
          <p:cNvPr id="43" name="Text 33"/>
          <p:cNvSpPr txBox="1"/>
          <p:nvPr/>
        </p:nvSpPr>
        <p:spPr>
          <a:xfrm>
            <a:off x="5029200" y="5394960"/>
            <a:ext cx="6492240" cy="566928"/>
          </a:xfrm>
          <a:prstGeom prst="rect">
            <a:avLst/>
          </a:prstGeom>
          <a:noFill/>
          <a:ln/>
        </p:spPr>
        <p:txBody>
          <a:bodyPr wrap="square" lIns="0" tIns="0" rIns="0" bIns="0" rtlCol="0" anchor="ctr"/>
          <a:lstStyle/>
          <a:p>
            <a:pPr marL="0" indent="0">
              <a:buNone/>
            </a:pPr>
            <a:r>
              <a:rPr lang="en-US" sz="1250" b="1" dirty="0">
                <a:solidFill>
                  <a:srgbClr val="1B2B3A"/>
                </a:solidFill>
                <a:latin typeface="Calibri" pitchFamily="34" charset="0"/>
                <a:ea typeface="Calibri" pitchFamily="34" charset="-122"/>
                <a:cs typeface="Calibri" pitchFamily="34" charset="-120"/>
              </a:rPr>
              <a:t>Innovation can also have undesirable consequences. Change is inevitable, but its direction is a choice.</a:t>
            </a:r>
            <a:endParaRPr lang="en-US" sz="12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Innovation and the future of jobs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 World Economic Forum (2025), The Future of Jobs Report 2025. Figures are employer expectations for 2025 to 2030. This replaces the 2022 chart in the original deck.</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graphicFrame>
        <p:nvGraphicFramePr>
          <p:cNvPr id="8" name="Chart 0"/>
          <p:cNvGraphicFramePr/>
          <p:nvPr/>
        </p:nvGraphicFramePr>
        <p:xfrm>
          <a:off x="548640" y="1554480"/>
          <a:ext cx="6766560" cy="4343400"/>
        </p:xfrm>
        <a:graphic>
          <a:graphicData uri="http://schemas.openxmlformats.org/drawingml/2006/chart">
            <c:chart xmlns:c="http://schemas.openxmlformats.org/drawingml/2006/chart" xmlns:r="http://schemas.openxmlformats.org/officeDocument/2006/relationships" r:id="rId4"/>
          </a:graphicData>
        </a:graphic>
      </p:graphicFrame>
      <p:sp>
        <p:nvSpPr>
          <p:cNvPr id="9" name="Shape 4"/>
          <p:cNvSpPr/>
          <p:nvPr/>
        </p:nvSpPr>
        <p:spPr>
          <a:xfrm>
            <a:off x="7680960" y="1600200"/>
            <a:ext cx="3959352" cy="1280160"/>
          </a:xfrm>
          <a:prstGeom prst="roundRect">
            <a:avLst>
              <a:gd name="adj" fmla="val 571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0" name="Shape 5"/>
          <p:cNvSpPr/>
          <p:nvPr/>
        </p:nvSpPr>
        <p:spPr>
          <a:xfrm>
            <a:off x="7863840" y="1965960"/>
            <a:ext cx="548640" cy="548640"/>
          </a:xfrm>
          <a:prstGeom prst="ellipse">
            <a:avLst/>
          </a:prstGeom>
          <a:solidFill>
            <a:srgbClr val="0E8FB0"/>
          </a:solidFill>
          <a:ln w="12700">
            <a:solidFill>
              <a:srgbClr val="0E8FB0"/>
            </a:solidFill>
            <a:prstDash val="solid"/>
          </a:ln>
        </p:spPr>
        <p:txBody>
          <a:bodyPr/>
          <a:lstStyle/>
          <a:p>
            <a:endParaRPr lang="en-GB"/>
          </a:p>
        </p:txBody>
      </p:sp>
      <p:pic>
        <p:nvPicPr>
          <p:cNvPr id="11" name="Image 1" descr="preencoded.png"/>
          <p:cNvPicPr>
            <a:picLocks noChangeAspect="1"/>
          </p:cNvPicPr>
          <p:nvPr/>
        </p:nvPicPr>
        <p:blipFill>
          <a:blip r:embed="rId5"/>
          <a:stretch>
            <a:fillRect/>
          </a:stretch>
        </p:blipFill>
        <p:spPr>
          <a:xfrm>
            <a:off x="8001000" y="2103120"/>
            <a:ext cx="274320" cy="274320"/>
          </a:xfrm>
          <a:prstGeom prst="rect">
            <a:avLst/>
          </a:prstGeom>
        </p:spPr>
      </p:pic>
      <p:sp>
        <p:nvSpPr>
          <p:cNvPr id="12" name="Text 6"/>
          <p:cNvSpPr txBox="1"/>
          <p:nvPr/>
        </p:nvSpPr>
        <p:spPr>
          <a:xfrm>
            <a:off x="8595360" y="1737360"/>
            <a:ext cx="2926080" cy="457200"/>
          </a:xfrm>
          <a:prstGeom prst="rect">
            <a:avLst/>
          </a:prstGeom>
          <a:noFill/>
          <a:ln/>
        </p:spPr>
        <p:txBody>
          <a:bodyPr wrap="square" lIns="0" tIns="0" rIns="0" bIns="0" rtlCol="0" anchor="t"/>
          <a:lstStyle/>
          <a:p>
            <a:pPr marL="0" indent="0">
              <a:buNone/>
            </a:pPr>
            <a:r>
              <a:rPr lang="en-US" sz="2000" b="1" dirty="0">
                <a:solidFill>
                  <a:srgbClr val="023B59"/>
                </a:solidFill>
                <a:latin typeface="Cambria" pitchFamily="34" charset="0"/>
                <a:ea typeface="Cambria" pitchFamily="34" charset="-122"/>
                <a:cs typeface="Cambria" pitchFamily="34" charset="-120"/>
              </a:rPr>
              <a:t>39%</a:t>
            </a:r>
            <a:endParaRPr lang="en-US" sz="2000" dirty="0"/>
          </a:p>
        </p:txBody>
      </p:sp>
      <p:sp>
        <p:nvSpPr>
          <p:cNvPr id="13" name="Text 7"/>
          <p:cNvSpPr txBox="1"/>
          <p:nvPr/>
        </p:nvSpPr>
        <p:spPr>
          <a:xfrm>
            <a:off x="8595360" y="2194560"/>
            <a:ext cx="292608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of workers' core skills expected to change by 2030</a:t>
            </a:r>
            <a:endParaRPr lang="en-US" sz="1250" dirty="0"/>
          </a:p>
        </p:txBody>
      </p:sp>
      <p:sp>
        <p:nvSpPr>
          <p:cNvPr id="14" name="Shape 8"/>
          <p:cNvSpPr/>
          <p:nvPr/>
        </p:nvSpPr>
        <p:spPr>
          <a:xfrm>
            <a:off x="7680960" y="3063240"/>
            <a:ext cx="3959352" cy="1280160"/>
          </a:xfrm>
          <a:prstGeom prst="roundRect">
            <a:avLst>
              <a:gd name="adj" fmla="val 571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9"/>
          <p:cNvSpPr/>
          <p:nvPr/>
        </p:nvSpPr>
        <p:spPr>
          <a:xfrm>
            <a:off x="7863840" y="3429000"/>
            <a:ext cx="548640" cy="548640"/>
          </a:xfrm>
          <a:prstGeom prst="ellipse">
            <a:avLst/>
          </a:prstGeom>
          <a:solidFill>
            <a:srgbClr val="023B59"/>
          </a:solidFill>
          <a:ln w="12700">
            <a:solidFill>
              <a:srgbClr val="023B59"/>
            </a:solidFill>
            <a:prstDash val="solid"/>
          </a:ln>
        </p:spPr>
        <p:txBody>
          <a:bodyPr/>
          <a:lstStyle/>
          <a:p>
            <a:endParaRPr lang="en-GB"/>
          </a:p>
        </p:txBody>
      </p:sp>
      <p:pic>
        <p:nvPicPr>
          <p:cNvPr id="16" name="Image 2" descr="preencoded.png"/>
          <p:cNvPicPr>
            <a:picLocks noChangeAspect="1"/>
          </p:cNvPicPr>
          <p:nvPr/>
        </p:nvPicPr>
        <p:blipFill>
          <a:blip r:embed="rId6"/>
          <a:stretch>
            <a:fillRect/>
          </a:stretch>
        </p:blipFill>
        <p:spPr>
          <a:xfrm>
            <a:off x="8001000" y="3566160"/>
            <a:ext cx="274320" cy="274320"/>
          </a:xfrm>
          <a:prstGeom prst="rect">
            <a:avLst/>
          </a:prstGeom>
        </p:spPr>
      </p:pic>
      <p:sp>
        <p:nvSpPr>
          <p:cNvPr id="17" name="Text 10"/>
          <p:cNvSpPr txBox="1"/>
          <p:nvPr/>
        </p:nvSpPr>
        <p:spPr>
          <a:xfrm>
            <a:off x="8595360" y="3200400"/>
            <a:ext cx="2926080" cy="457200"/>
          </a:xfrm>
          <a:prstGeom prst="rect">
            <a:avLst/>
          </a:prstGeom>
          <a:noFill/>
          <a:ln/>
        </p:spPr>
        <p:txBody>
          <a:bodyPr wrap="square" lIns="0" tIns="0" rIns="0" bIns="0" rtlCol="0" anchor="t"/>
          <a:lstStyle/>
          <a:p>
            <a:pPr marL="0" indent="0">
              <a:buNone/>
            </a:pPr>
            <a:r>
              <a:rPr lang="en-US" sz="2000" b="1" dirty="0">
                <a:solidFill>
                  <a:srgbClr val="023B59"/>
                </a:solidFill>
                <a:latin typeface="Cambria" pitchFamily="34" charset="0"/>
                <a:ea typeface="Cambria" pitchFamily="34" charset="-122"/>
                <a:cs typeface="Cambria" pitchFamily="34" charset="-120"/>
              </a:rPr>
              <a:t>Skills</a:t>
            </a:r>
            <a:endParaRPr lang="en-US" sz="2000" dirty="0"/>
          </a:p>
        </p:txBody>
      </p:sp>
      <p:sp>
        <p:nvSpPr>
          <p:cNvPr id="18" name="Text 11"/>
          <p:cNvSpPr txBox="1"/>
          <p:nvPr/>
        </p:nvSpPr>
        <p:spPr>
          <a:xfrm>
            <a:off x="8595360" y="3657600"/>
            <a:ext cx="292608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Creative thinking is expected to keep rising in importance</a:t>
            </a:r>
            <a:endParaRPr lang="en-US" sz="1250" dirty="0"/>
          </a:p>
        </p:txBody>
      </p:sp>
      <p:sp>
        <p:nvSpPr>
          <p:cNvPr id="19" name="Shape 12"/>
          <p:cNvSpPr/>
          <p:nvPr/>
        </p:nvSpPr>
        <p:spPr>
          <a:xfrm>
            <a:off x="7680960" y="4526280"/>
            <a:ext cx="3959352" cy="1280160"/>
          </a:xfrm>
          <a:prstGeom prst="roundRect">
            <a:avLst>
              <a:gd name="adj" fmla="val 571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0" name="Shape 13"/>
          <p:cNvSpPr/>
          <p:nvPr/>
        </p:nvSpPr>
        <p:spPr>
          <a:xfrm>
            <a:off x="7863840" y="4892040"/>
            <a:ext cx="548640" cy="548640"/>
          </a:xfrm>
          <a:prstGeom prst="ellipse">
            <a:avLst/>
          </a:prstGeom>
          <a:solidFill>
            <a:srgbClr val="2B98B7"/>
          </a:solidFill>
          <a:ln w="12700">
            <a:solidFill>
              <a:srgbClr val="2B98B7"/>
            </a:solidFill>
            <a:prstDash val="solid"/>
          </a:ln>
        </p:spPr>
        <p:txBody>
          <a:bodyPr/>
          <a:lstStyle/>
          <a:p>
            <a:endParaRPr lang="en-GB"/>
          </a:p>
        </p:txBody>
      </p:sp>
      <p:pic>
        <p:nvPicPr>
          <p:cNvPr id="21" name="Image 3" descr="preencoded.png"/>
          <p:cNvPicPr>
            <a:picLocks noChangeAspect="1"/>
          </p:cNvPicPr>
          <p:nvPr/>
        </p:nvPicPr>
        <p:blipFill>
          <a:blip r:embed="rId7"/>
          <a:stretch>
            <a:fillRect/>
          </a:stretch>
        </p:blipFill>
        <p:spPr>
          <a:xfrm>
            <a:off x="8001000" y="5029200"/>
            <a:ext cx="274320" cy="274320"/>
          </a:xfrm>
          <a:prstGeom prst="rect">
            <a:avLst/>
          </a:prstGeom>
        </p:spPr>
      </p:pic>
      <p:sp>
        <p:nvSpPr>
          <p:cNvPr id="22" name="Text 14"/>
          <p:cNvSpPr txBox="1"/>
          <p:nvPr/>
        </p:nvSpPr>
        <p:spPr>
          <a:xfrm>
            <a:off x="8595360" y="4663440"/>
            <a:ext cx="2926080" cy="457200"/>
          </a:xfrm>
          <a:prstGeom prst="rect">
            <a:avLst/>
          </a:prstGeom>
          <a:noFill/>
          <a:ln/>
        </p:spPr>
        <p:txBody>
          <a:bodyPr wrap="square" lIns="0" tIns="0" rIns="0" bIns="0" rtlCol="0" anchor="t"/>
          <a:lstStyle/>
          <a:p>
            <a:pPr marL="0" indent="0">
              <a:buNone/>
            </a:pPr>
            <a:r>
              <a:rPr lang="en-US" sz="2000" b="1" dirty="0">
                <a:solidFill>
                  <a:srgbClr val="023B59"/>
                </a:solidFill>
                <a:latin typeface="Cambria" pitchFamily="34" charset="0"/>
                <a:ea typeface="Cambria" pitchFamily="34" charset="-122"/>
                <a:cs typeface="Cambria" pitchFamily="34" charset="-120"/>
              </a:rPr>
              <a:t>Learning</a:t>
            </a:r>
            <a:endParaRPr lang="en-US" sz="2000" dirty="0"/>
          </a:p>
        </p:txBody>
      </p:sp>
      <p:sp>
        <p:nvSpPr>
          <p:cNvPr id="23" name="Text 15"/>
          <p:cNvSpPr txBox="1"/>
          <p:nvPr/>
        </p:nvSpPr>
        <p:spPr>
          <a:xfrm>
            <a:off x="8595360" y="5120640"/>
            <a:ext cx="2926080" cy="6400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Reskilling and lifelong learning become part of every career</a:t>
            </a:r>
            <a:endParaRPr lang="en-US" sz="1250" dirty="0"/>
          </a:p>
        </p:txBody>
      </p:sp>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023B59"/>
                </a:solidFill>
                <a:latin typeface="Calibri" pitchFamily="34" charset="0"/>
                <a:ea typeface="Calibri" pitchFamily="34" charset="-122"/>
                <a:cs typeface="Calibri" pitchFamily="34" charset="-120"/>
              </a:rPr>
              <a:t>PART 2  INNOVATION</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Can innovation create a smart future?</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 Lee and Trimi (2018). Hub redrawn from the original list; enablers from the original slide.</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3931920" y="2011680"/>
            <a:ext cx="914" cy="1737360"/>
          </a:xfrm>
          <a:prstGeom prst="line">
            <a:avLst/>
          </a:prstGeom>
          <a:noFill/>
          <a:ln w="25400">
            <a:solidFill>
              <a:srgbClr val="2B98B7"/>
            </a:solidFill>
            <a:prstDash val="solid"/>
          </a:ln>
        </p:spPr>
        <p:txBody>
          <a:bodyPr/>
          <a:lstStyle/>
          <a:p>
            <a:endParaRPr lang="en-GB"/>
          </a:p>
        </p:txBody>
      </p:sp>
      <p:sp>
        <p:nvSpPr>
          <p:cNvPr id="9" name="Shape 5"/>
          <p:cNvSpPr/>
          <p:nvPr/>
        </p:nvSpPr>
        <p:spPr>
          <a:xfrm flipV="1">
            <a:off x="3931920" y="2665814"/>
            <a:ext cx="1894503" cy="1083226"/>
          </a:xfrm>
          <a:prstGeom prst="line">
            <a:avLst/>
          </a:prstGeom>
          <a:noFill/>
          <a:ln w="25400">
            <a:solidFill>
              <a:srgbClr val="2B98B7"/>
            </a:solidFill>
            <a:prstDash val="solid"/>
          </a:ln>
        </p:spPr>
        <p:txBody>
          <a:bodyPr/>
          <a:lstStyle/>
          <a:p>
            <a:endParaRPr lang="en-GB"/>
          </a:p>
        </p:txBody>
      </p:sp>
      <p:sp>
        <p:nvSpPr>
          <p:cNvPr id="10" name="Shape 6"/>
          <p:cNvSpPr/>
          <p:nvPr/>
        </p:nvSpPr>
        <p:spPr>
          <a:xfrm>
            <a:off x="3931920" y="3749040"/>
            <a:ext cx="2362406" cy="386599"/>
          </a:xfrm>
          <a:prstGeom prst="line">
            <a:avLst/>
          </a:prstGeom>
          <a:noFill/>
          <a:ln w="25400">
            <a:solidFill>
              <a:srgbClr val="2B98B7"/>
            </a:solidFill>
            <a:prstDash val="solid"/>
          </a:ln>
        </p:spPr>
        <p:txBody>
          <a:bodyPr/>
          <a:lstStyle/>
          <a:p>
            <a:endParaRPr lang="en-GB"/>
          </a:p>
        </p:txBody>
      </p:sp>
      <p:sp>
        <p:nvSpPr>
          <p:cNvPr id="11" name="Shape 7"/>
          <p:cNvSpPr/>
          <p:nvPr/>
        </p:nvSpPr>
        <p:spPr>
          <a:xfrm>
            <a:off x="3931920" y="3749040"/>
            <a:ext cx="1051370" cy="1565307"/>
          </a:xfrm>
          <a:prstGeom prst="line">
            <a:avLst/>
          </a:prstGeom>
          <a:noFill/>
          <a:ln w="25400">
            <a:solidFill>
              <a:srgbClr val="2B98B7"/>
            </a:solidFill>
            <a:prstDash val="solid"/>
          </a:ln>
        </p:spPr>
        <p:txBody>
          <a:bodyPr/>
          <a:lstStyle/>
          <a:p>
            <a:endParaRPr lang="en-GB"/>
          </a:p>
        </p:txBody>
      </p:sp>
      <p:sp>
        <p:nvSpPr>
          <p:cNvPr id="12" name="Shape 8"/>
          <p:cNvSpPr/>
          <p:nvPr/>
        </p:nvSpPr>
        <p:spPr>
          <a:xfrm flipV="1">
            <a:off x="2880550" y="3749040"/>
            <a:ext cx="1051370" cy="1565307"/>
          </a:xfrm>
          <a:prstGeom prst="line">
            <a:avLst/>
          </a:prstGeom>
          <a:noFill/>
          <a:ln w="25400">
            <a:solidFill>
              <a:srgbClr val="2B98B7"/>
            </a:solidFill>
            <a:prstDash val="solid"/>
          </a:ln>
        </p:spPr>
        <p:txBody>
          <a:bodyPr/>
          <a:lstStyle/>
          <a:p>
            <a:endParaRPr lang="en-GB"/>
          </a:p>
        </p:txBody>
      </p:sp>
      <p:sp>
        <p:nvSpPr>
          <p:cNvPr id="13" name="Shape 9"/>
          <p:cNvSpPr/>
          <p:nvPr/>
        </p:nvSpPr>
        <p:spPr>
          <a:xfrm flipV="1">
            <a:off x="1569514" y="3749040"/>
            <a:ext cx="2362406" cy="386599"/>
          </a:xfrm>
          <a:prstGeom prst="line">
            <a:avLst/>
          </a:prstGeom>
          <a:noFill/>
          <a:ln w="25400">
            <a:solidFill>
              <a:srgbClr val="2B98B7"/>
            </a:solidFill>
            <a:prstDash val="solid"/>
          </a:ln>
        </p:spPr>
        <p:txBody>
          <a:bodyPr/>
          <a:lstStyle/>
          <a:p>
            <a:endParaRPr lang="en-GB"/>
          </a:p>
        </p:txBody>
      </p:sp>
      <p:sp>
        <p:nvSpPr>
          <p:cNvPr id="14" name="Shape 10"/>
          <p:cNvSpPr/>
          <p:nvPr/>
        </p:nvSpPr>
        <p:spPr>
          <a:xfrm>
            <a:off x="2037417" y="2665814"/>
            <a:ext cx="1894503" cy="1083226"/>
          </a:xfrm>
          <a:prstGeom prst="line">
            <a:avLst/>
          </a:prstGeom>
          <a:noFill/>
          <a:ln w="25400">
            <a:solidFill>
              <a:srgbClr val="2B98B7"/>
            </a:solidFill>
            <a:prstDash val="solid"/>
          </a:ln>
        </p:spPr>
        <p:txBody>
          <a:bodyPr/>
          <a:lstStyle/>
          <a:p>
            <a:endParaRPr lang="en-GB"/>
          </a:p>
        </p:txBody>
      </p:sp>
      <p:sp>
        <p:nvSpPr>
          <p:cNvPr id="15" name="Shape 11"/>
          <p:cNvSpPr/>
          <p:nvPr/>
        </p:nvSpPr>
        <p:spPr>
          <a:xfrm>
            <a:off x="2971800" y="1709928"/>
            <a:ext cx="1920240" cy="603504"/>
          </a:xfrm>
          <a:prstGeom prst="roundRect">
            <a:avLst>
              <a:gd name="adj" fmla="val 50000"/>
            </a:avLst>
          </a:prstGeom>
          <a:solidFill>
            <a:srgbClr val="F2B632"/>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16" name="Text 12"/>
          <p:cNvSpPr txBox="1"/>
          <p:nvPr/>
        </p:nvSpPr>
        <p:spPr>
          <a:xfrm>
            <a:off x="3063240" y="1709928"/>
            <a:ext cx="1737360" cy="603504"/>
          </a:xfrm>
          <a:prstGeom prst="rect">
            <a:avLst/>
          </a:prstGeom>
          <a:noFill/>
          <a:ln/>
        </p:spPr>
        <p:txBody>
          <a:bodyPr wrap="square" lIns="0" tIns="0" rIns="0" bIns="0" rtlCol="0" anchor="ctr"/>
          <a:lstStyle/>
          <a:p>
            <a:pPr marL="0" indent="0" algn="ctr">
              <a:buNone/>
            </a:pPr>
            <a:r>
              <a:rPr lang="en-US" sz="1200" b="1" dirty="0">
                <a:solidFill>
                  <a:srgbClr val="1B2B3A"/>
                </a:solidFill>
                <a:latin typeface="Calibri" pitchFamily="34" charset="0"/>
                <a:ea typeface="Calibri" pitchFamily="34" charset="-122"/>
                <a:cs typeface="Calibri" pitchFamily="34" charset="-120"/>
              </a:rPr>
              <a:t>Smart people</a:t>
            </a:r>
            <a:endParaRPr lang="en-US" sz="1200" dirty="0"/>
          </a:p>
        </p:txBody>
      </p:sp>
      <p:sp>
        <p:nvSpPr>
          <p:cNvPr id="17" name="Shape 13"/>
          <p:cNvSpPr/>
          <p:nvPr/>
        </p:nvSpPr>
        <p:spPr>
          <a:xfrm>
            <a:off x="4866303" y="2364062"/>
            <a:ext cx="1920240" cy="603504"/>
          </a:xfrm>
          <a:prstGeom prst="roundRect">
            <a:avLst>
              <a:gd name="adj" fmla="val 50000"/>
            </a:avLst>
          </a:prstGeom>
          <a:solidFill>
            <a:srgbClr val="2B98B7"/>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18" name="Text 14"/>
          <p:cNvSpPr txBox="1"/>
          <p:nvPr/>
        </p:nvSpPr>
        <p:spPr>
          <a:xfrm>
            <a:off x="4957743" y="2364062"/>
            <a:ext cx="1737360" cy="60350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Smart leadership</a:t>
            </a:r>
            <a:endParaRPr lang="en-US" sz="1200" dirty="0"/>
          </a:p>
        </p:txBody>
      </p:sp>
      <p:sp>
        <p:nvSpPr>
          <p:cNvPr id="19" name="Shape 15"/>
          <p:cNvSpPr/>
          <p:nvPr/>
        </p:nvSpPr>
        <p:spPr>
          <a:xfrm>
            <a:off x="5334206" y="3833887"/>
            <a:ext cx="1920240" cy="603504"/>
          </a:xfrm>
          <a:prstGeom prst="roundRect">
            <a:avLst>
              <a:gd name="adj" fmla="val 50000"/>
            </a:avLst>
          </a:prstGeom>
          <a:solidFill>
            <a:srgbClr val="0E8FB0"/>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0" name="Text 16"/>
          <p:cNvSpPr txBox="1"/>
          <p:nvPr/>
        </p:nvSpPr>
        <p:spPr>
          <a:xfrm>
            <a:off x="5425646" y="3833887"/>
            <a:ext cx="1737360" cy="60350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Smart governments</a:t>
            </a:r>
            <a:endParaRPr lang="en-US" sz="1200" dirty="0"/>
          </a:p>
        </p:txBody>
      </p:sp>
      <p:sp>
        <p:nvSpPr>
          <p:cNvPr id="21" name="Shape 17"/>
          <p:cNvSpPr/>
          <p:nvPr/>
        </p:nvSpPr>
        <p:spPr>
          <a:xfrm>
            <a:off x="4023170" y="5012595"/>
            <a:ext cx="1920240" cy="603504"/>
          </a:xfrm>
          <a:prstGeom prst="roundRect">
            <a:avLst>
              <a:gd name="adj" fmla="val 50000"/>
            </a:avLst>
          </a:prstGeom>
          <a:solidFill>
            <a:srgbClr val="2B98B7"/>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2" name="Text 18"/>
          <p:cNvSpPr txBox="1"/>
          <p:nvPr/>
        </p:nvSpPr>
        <p:spPr>
          <a:xfrm>
            <a:off x="4114610" y="5012595"/>
            <a:ext cx="1737360" cy="60350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Smart infrastructure</a:t>
            </a:r>
            <a:endParaRPr lang="en-US" sz="1200" dirty="0"/>
          </a:p>
        </p:txBody>
      </p:sp>
      <p:sp>
        <p:nvSpPr>
          <p:cNvPr id="23" name="Shape 19"/>
          <p:cNvSpPr/>
          <p:nvPr/>
        </p:nvSpPr>
        <p:spPr>
          <a:xfrm>
            <a:off x="1920430" y="5012595"/>
            <a:ext cx="1920240" cy="603504"/>
          </a:xfrm>
          <a:prstGeom prst="roundRect">
            <a:avLst>
              <a:gd name="adj" fmla="val 50000"/>
            </a:avLst>
          </a:prstGeom>
          <a:solidFill>
            <a:srgbClr val="0E8FB0"/>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4" name="Text 20"/>
          <p:cNvSpPr txBox="1"/>
          <p:nvPr/>
        </p:nvSpPr>
        <p:spPr>
          <a:xfrm>
            <a:off x="2011870" y="5012595"/>
            <a:ext cx="1737360" cy="60350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Smart industries</a:t>
            </a:r>
            <a:endParaRPr lang="en-US" sz="1200" dirty="0"/>
          </a:p>
        </p:txBody>
      </p:sp>
      <p:sp>
        <p:nvSpPr>
          <p:cNvPr id="25" name="Shape 21"/>
          <p:cNvSpPr/>
          <p:nvPr/>
        </p:nvSpPr>
        <p:spPr>
          <a:xfrm>
            <a:off x="609394" y="3833887"/>
            <a:ext cx="1920240" cy="603504"/>
          </a:xfrm>
          <a:prstGeom prst="roundRect">
            <a:avLst>
              <a:gd name="adj" fmla="val 50000"/>
            </a:avLst>
          </a:prstGeom>
          <a:solidFill>
            <a:srgbClr val="2B98B7"/>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6" name="Text 22"/>
          <p:cNvSpPr txBox="1"/>
          <p:nvPr/>
        </p:nvSpPr>
        <p:spPr>
          <a:xfrm>
            <a:off x="700834" y="3833887"/>
            <a:ext cx="1737360" cy="60350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Smart healthcare and education</a:t>
            </a:r>
            <a:endParaRPr lang="en-US" sz="1200" dirty="0"/>
          </a:p>
        </p:txBody>
      </p:sp>
      <p:sp>
        <p:nvSpPr>
          <p:cNvPr id="27" name="Shape 23"/>
          <p:cNvSpPr/>
          <p:nvPr/>
        </p:nvSpPr>
        <p:spPr>
          <a:xfrm>
            <a:off x="1077297" y="2364062"/>
            <a:ext cx="1920240" cy="603504"/>
          </a:xfrm>
          <a:prstGeom prst="roundRect">
            <a:avLst>
              <a:gd name="adj" fmla="val 50000"/>
            </a:avLst>
          </a:prstGeom>
          <a:solidFill>
            <a:srgbClr val="0E8FB0"/>
          </a:solidFill>
          <a:ln w="254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8" name="Text 24"/>
          <p:cNvSpPr txBox="1"/>
          <p:nvPr/>
        </p:nvSpPr>
        <p:spPr>
          <a:xfrm>
            <a:off x="1168737" y="2364062"/>
            <a:ext cx="1737360" cy="60350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Smart homes and autos</a:t>
            </a:r>
            <a:endParaRPr lang="en-US" sz="1200" dirty="0"/>
          </a:p>
        </p:txBody>
      </p:sp>
      <p:sp>
        <p:nvSpPr>
          <p:cNvPr id="29" name="Shape 25"/>
          <p:cNvSpPr/>
          <p:nvPr/>
        </p:nvSpPr>
        <p:spPr>
          <a:xfrm>
            <a:off x="3063240" y="2880360"/>
            <a:ext cx="1737360" cy="1737360"/>
          </a:xfrm>
          <a:prstGeom prst="ellipse">
            <a:avLst/>
          </a:prstGeom>
          <a:solidFill>
            <a:srgbClr val="023B59"/>
          </a:solidFill>
          <a:ln w="381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30" name="Text 26"/>
          <p:cNvSpPr txBox="1"/>
          <p:nvPr/>
        </p:nvSpPr>
        <p:spPr>
          <a:xfrm>
            <a:off x="3063240" y="2880360"/>
            <a:ext cx="1737360" cy="173736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Smart future</a:t>
            </a:r>
            <a:endParaRPr lang="en-US" sz="1800" dirty="0"/>
          </a:p>
        </p:txBody>
      </p:sp>
      <p:sp>
        <p:nvSpPr>
          <p:cNvPr id="31" name="Shape 27"/>
          <p:cNvSpPr/>
          <p:nvPr/>
        </p:nvSpPr>
        <p:spPr>
          <a:xfrm>
            <a:off x="7863840" y="1554480"/>
            <a:ext cx="3776472" cy="4343400"/>
          </a:xfrm>
          <a:prstGeom prst="roundRect">
            <a:avLst>
              <a:gd name="adj" fmla="val 193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2" name="Text 28"/>
          <p:cNvSpPr txBox="1"/>
          <p:nvPr/>
        </p:nvSpPr>
        <p:spPr>
          <a:xfrm>
            <a:off x="8138160" y="1691640"/>
            <a:ext cx="3291840" cy="365760"/>
          </a:xfrm>
          <a:prstGeom prst="rect">
            <a:avLst/>
          </a:prstGeom>
          <a:noFill/>
          <a:ln/>
        </p:spPr>
        <p:txBody>
          <a:bodyPr wrap="square" lIns="0" tIns="0" rIns="0" bIns="0" rtlCol="0" anchor="t"/>
          <a:lstStyle/>
          <a:p>
            <a:pPr marL="0" indent="0">
              <a:buNone/>
            </a:pPr>
            <a:r>
              <a:rPr lang="en-US" sz="1900" b="1" dirty="0">
                <a:solidFill>
                  <a:srgbClr val="023B59"/>
                </a:solidFill>
                <a:latin typeface="Cambria" pitchFamily="34" charset="0"/>
                <a:ea typeface="Cambria" pitchFamily="34" charset="-122"/>
                <a:cs typeface="Cambria" pitchFamily="34" charset="-120"/>
              </a:rPr>
              <a:t>What powers it</a:t>
            </a:r>
            <a:endParaRPr lang="en-US" sz="1900" dirty="0"/>
          </a:p>
        </p:txBody>
      </p:sp>
      <p:sp>
        <p:nvSpPr>
          <p:cNvPr id="33" name="Shape 29"/>
          <p:cNvSpPr/>
          <p:nvPr/>
        </p:nvSpPr>
        <p:spPr>
          <a:xfrm>
            <a:off x="8138160" y="2194560"/>
            <a:ext cx="502920" cy="502920"/>
          </a:xfrm>
          <a:prstGeom prst="ellipse">
            <a:avLst/>
          </a:prstGeom>
          <a:solidFill>
            <a:srgbClr val="023B59"/>
          </a:solidFill>
          <a:ln w="12700">
            <a:solidFill>
              <a:srgbClr val="023B59"/>
            </a:solidFill>
            <a:prstDash val="solid"/>
          </a:ln>
        </p:spPr>
        <p:txBody>
          <a:bodyPr/>
          <a:lstStyle/>
          <a:p>
            <a:endParaRPr lang="en-GB"/>
          </a:p>
        </p:txBody>
      </p:sp>
      <p:pic>
        <p:nvPicPr>
          <p:cNvPr id="34" name="Image 1" descr="preencoded.png"/>
          <p:cNvPicPr>
            <a:picLocks noChangeAspect="1"/>
          </p:cNvPicPr>
          <p:nvPr/>
        </p:nvPicPr>
        <p:blipFill>
          <a:blip r:embed="rId4"/>
          <a:stretch>
            <a:fillRect/>
          </a:stretch>
        </p:blipFill>
        <p:spPr>
          <a:xfrm>
            <a:off x="8263890" y="2320290"/>
            <a:ext cx="251460" cy="251460"/>
          </a:xfrm>
          <a:prstGeom prst="rect">
            <a:avLst/>
          </a:prstGeom>
        </p:spPr>
      </p:pic>
      <p:sp>
        <p:nvSpPr>
          <p:cNvPr id="35" name="Text 30"/>
          <p:cNvSpPr txBox="1"/>
          <p:nvPr/>
        </p:nvSpPr>
        <p:spPr>
          <a:xfrm>
            <a:off x="8823960" y="2194560"/>
            <a:ext cx="2651760" cy="502920"/>
          </a:xfrm>
          <a:prstGeom prst="rect">
            <a:avLst/>
          </a:prstGeom>
          <a:noFill/>
          <a:ln/>
        </p:spPr>
        <p:txBody>
          <a:bodyPr wrap="square" lIns="0" tIns="0" rIns="0" bIns="0" rtlCol="0" anchor="ctr"/>
          <a:lstStyle/>
          <a:p>
            <a:pPr marL="0" indent="0">
              <a:buNone/>
            </a:pPr>
            <a:r>
              <a:rPr lang="en-US" sz="1400" b="1" dirty="0">
                <a:solidFill>
                  <a:srgbClr val="1B2B3A"/>
                </a:solidFill>
                <a:latin typeface="Calibri" pitchFamily="34" charset="0"/>
                <a:ea typeface="Calibri" pitchFamily="34" charset="-122"/>
                <a:cs typeface="Calibri" pitchFamily="34" charset="-120"/>
              </a:rPr>
              <a:t>Ubiquitous digital connectivity</a:t>
            </a:r>
            <a:endParaRPr lang="en-US" sz="1400" dirty="0"/>
          </a:p>
        </p:txBody>
      </p:sp>
      <p:sp>
        <p:nvSpPr>
          <p:cNvPr id="36" name="Shape 31"/>
          <p:cNvSpPr/>
          <p:nvPr/>
        </p:nvSpPr>
        <p:spPr>
          <a:xfrm>
            <a:off x="8138160" y="2926080"/>
            <a:ext cx="502920" cy="502920"/>
          </a:xfrm>
          <a:prstGeom prst="ellipse">
            <a:avLst/>
          </a:prstGeom>
          <a:solidFill>
            <a:srgbClr val="023B59"/>
          </a:solidFill>
          <a:ln w="12700">
            <a:solidFill>
              <a:srgbClr val="023B59"/>
            </a:solidFill>
            <a:prstDash val="solid"/>
          </a:ln>
        </p:spPr>
        <p:txBody>
          <a:bodyPr/>
          <a:lstStyle/>
          <a:p>
            <a:endParaRPr lang="en-GB"/>
          </a:p>
        </p:txBody>
      </p:sp>
      <p:pic>
        <p:nvPicPr>
          <p:cNvPr id="37" name="Image 2" descr="preencoded.png"/>
          <p:cNvPicPr>
            <a:picLocks noChangeAspect="1"/>
          </p:cNvPicPr>
          <p:nvPr/>
        </p:nvPicPr>
        <p:blipFill>
          <a:blip r:embed="rId5"/>
          <a:stretch>
            <a:fillRect/>
          </a:stretch>
        </p:blipFill>
        <p:spPr>
          <a:xfrm>
            <a:off x="8263890" y="3051810"/>
            <a:ext cx="251460" cy="251460"/>
          </a:xfrm>
          <a:prstGeom prst="rect">
            <a:avLst/>
          </a:prstGeom>
        </p:spPr>
      </p:pic>
      <p:sp>
        <p:nvSpPr>
          <p:cNvPr id="38" name="Text 32"/>
          <p:cNvSpPr txBox="1"/>
          <p:nvPr/>
        </p:nvSpPr>
        <p:spPr>
          <a:xfrm>
            <a:off x="8823960" y="2926080"/>
            <a:ext cx="2651760" cy="502920"/>
          </a:xfrm>
          <a:prstGeom prst="rect">
            <a:avLst/>
          </a:prstGeom>
          <a:noFill/>
          <a:ln/>
        </p:spPr>
        <p:txBody>
          <a:bodyPr wrap="square" lIns="0" tIns="0" rIns="0" bIns="0" rtlCol="0" anchor="ctr"/>
          <a:lstStyle/>
          <a:p>
            <a:pPr marL="0" indent="0">
              <a:buNone/>
            </a:pPr>
            <a:r>
              <a:rPr lang="en-US" sz="1400" b="1" dirty="0">
                <a:solidFill>
                  <a:srgbClr val="1B2B3A"/>
                </a:solidFill>
                <a:latin typeface="Calibri" pitchFamily="34" charset="0"/>
                <a:ea typeface="Calibri" pitchFamily="34" charset="-122"/>
                <a:cs typeface="Calibri" pitchFamily="34" charset="-120"/>
              </a:rPr>
              <a:t>Smart sensors</a:t>
            </a:r>
            <a:endParaRPr lang="en-US" sz="1400" dirty="0"/>
          </a:p>
        </p:txBody>
      </p:sp>
      <p:sp>
        <p:nvSpPr>
          <p:cNvPr id="39" name="Shape 33"/>
          <p:cNvSpPr/>
          <p:nvPr/>
        </p:nvSpPr>
        <p:spPr>
          <a:xfrm>
            <a:off x="8138160" y="3657600"/>
            <a:ext cx="502920" cy="502920"/>
          </a:xfrm>
          <a:prstGeom prst="ellipse">
            <a:avLst/>
          </a:prstGeom>
          <a:solidFill>
            <a:srgbClr val="023B59"/>
          </a:solidFill>
          <a:ln w="12700">
            <a:solidFill>
              <a:srgbClr val="023B59"/>
            </a:solidFill>
            <a:prstDash val="solid"/>
          </a:ln>
        </p:spPr>
        <p:txBody>
          <a:bodyPr/>
          <a:lstStyle/>
          <a:p>
            <a:endParaRPr lang="en-GB"/>
          </a:p>
        </p:txBody>
      </p:sp>
      <p:pic>
        <p:nvPicPr>
          <p:cNvPr id="40" name="Image 3" descr="preencoded.png"/>
          <p:cNvPicPr>
            <a:picLocks noChangeAspect="1"/>
          </p:cNvPicPr>
          <p:nvPr/>
        </p:nvPicPr>
        <p:blipFill>
          <a:blip r:embed="rId6"/>
          <a:stretch>
            <a:fillRect/>
          </a:stretch>
        </p:blipFill>
        <p:spPr>
          <a:xfrm>
            <a:off x="8263890" y="3783330"/>
            <a:ext cx="251460" cy="251460"/>
          </a:xfrm>
          <a:prstGeom prst="rect">
            <a:avLst/>
          </a:prstGeom>
        </p:spPr>
      </p:pic>
      <p:sp>
        <p:nvSpPr>
          <p:cNvPr id="41" name="Text 34"/>
          <p:cNvSpPr txBox="1"/>
          <p:nvPr/>
        </p:nvSpPr>
        <p:spPr>
          <a:xfrm>
            <a:off x="8823960" y="3657600"/>
            <a:ext cx="2651760" cy="502920"/>
          </a:xfrm>
          <a:prstGeom prst="rect">
            <a:avLst/>
          </a:prstGeom>
          <a:noFill/>
          <a:ln/>
        </p:spPr>
        <p:txBody>
          <a:bodyPr wrap="square" lIns="0" tIns="0" rIns="0" bIns="0" rtlCol="0" anchor="ctr"/>
          <a:lstStyle/>
          <a:p>
            <a:pPr marL="0" indent="0">
              <a:buNone/>
            </a:pPr>
            <a:r>
              <a:rPr lang="en-US" sz="1400" b="1" dirty="0">
                <a:solidFill>
                  <a:srgbClr val="1B2B3A"/>
                </a:solidFill>
                <a:latin typeface="Calibri" pitchFamily="34" charset="0"/>
                <a:ea typeface="Calibri" pitchFamily="34" charset="-122"/>
                <a:cs typeface="Calibri" pitchFamily="34" charset="-120"/>
              </a:rPr>
              <a:t>Artificial intelligence</a:t>
            </a:r>
            <a:endParaRPr lang="en-US" sz="1400" dirty="0"/>
          </a:p>
        </p:txBody>
      </p:sp>
      <p:sp>
        <p:nvSpPr>
          <p:cNvPr id="42" name="Shape 35"/>
          <p:cNvSpPr/>
          <p:nvPr/>
        </p:nvSpPr>
        <p:spPr>
          <a:xfrm>
            <a:off x="8138160" y="4389120"/>
            <a:ext cx="502920" cy="502920"/>
          </a:xfrm>
          <a:prstGeom prst="ellipse">
            <a:avLst/>
          </a:prstGeom>
          <a:solidFill>
            <a:srgbClr val="023B59"/>
          </a:solidFill>
          <a:ln w="12700">
            <a:solidFill>
              <a:srgbClr val="023B59"/>
            </a:solidFill>
            <a:prstDash val="solid"/>
          </a:ln>
        </p:spPr>
        <p:txBody>
          <a:bodyPr/>
          <a:lstStyle/>
          <a:p>
            <a:endParaRPr lang="en-GB"/>
          </a:p>
        </p:txBody>
      </p:sp>
      <p:pic>
        <p:nvPicPr>
          <p:cNvPr id="43" name="Image 4" descr="preencoded.png"/>
          <p:cNvPicPr>
            <a:picLocks noChangeAspect="1"/>
          </p:cNvPicPr>
          <p:nvPr/>
        </p:nvPicPr>
        <p:blipFill>
          <a:blip r:embed="rId7"/>
          <a:stretch>
            <a:fillRect/>
          </a:stretch>
        </p:blipFill>
        <p:spPr>
          <a:xfrm>
            <a:off x="8263890" y="4514850"/>
            <a:ext cx="251460" cy="251460"/>
          </a:xfrm>
          <a:prstGeom prst="rect">
            <a:avLst/>
          </a:prstGeom>
        </p:spPr>
      </p:pic>
      <p:sp>
        <p:nvSpPr>
          <p:cNvPr id="44" name="Text 36"/>
          <p:cNvSpPr txBox="1"/>
          <p:nvPr/>
        </p:nvSpPr>
        <p:spPr>
          <a:xfrm>
            <a:off x="8823960" y="4389120"/>
            <a:ext cx="2651760" cy="502920"/>
          </a:xfrm>
          <a:prstGeom prst="rect">
            <a:avLst/>
          </a:prstGeom>
          <a:noFill/>
          <a:ln/>
        </p:spPr>
        <p:txBody>
          <a:bodyPr wrap="square" lIns="0" tIns="0" rIns="0" bIns="0" rtlCol="0" anchor="ctr"/>
          <a:lstStyle/>
          <a:p>
            <a:pPr marL="0" indent="0">
              <a:buNone/>
            </a:pPr>
            <a:r>
              <a:rPr lang="en-US" sz="1400" b="1" dirty="0">
                <a:solidFill>
                  <a:srgbClr val="1B2B3A"/>
                </a:solidFill>
                <a:latin typeface="Calibri" pitchFamily="34" charset="0"/>
                <a:ea typeface="Calibri" pitchFamily="34" charset="-122"/>
                <a:cs typeface="Calibri" pitchFamily="34" charset="-120"/>
              </a:rPr>
              <a:t>Internet of Things</a:t>
            </a:r>
            <a:endParaRPr lang="en-US" sz="1400" dirty="0"/>
          </a:p>
        </p:txBody>
      </p:sp>
      <p:sp>
        <p:nvSpPr>
          <p:cNvPr id="45" name="Text 37"/>
          <p:cNvSpPr txBox="1"/>
          <p:nvPr/>
        </p:nvSpPr>
        <p:spPr>
          <a:xfrm>
            <a:off x="8138160" y="5212080"/>
            <a:ext cx="3291840" cy="594360"/>
          </a:xfrm>
          <a:prstGeom prst="rect">
            <a:avLst/>
          </a:prstGeom>
          <a:noFill/>
          <a:ln/>
        </p:spPr>
        <p:txBody>
          <a:bodyPr wrap="square" lIns="0" tIns="0" rIns="0" bIns="0" rtlCol="0" anchor="t"/>
          <a:lstStyle/>
          <a:p>
            <a:pPr marL="0" indent="0">
              <a:buNone/>
            </a:pPr>
            <a:r>
              <a:rPr lang="en-US" sz="1250" b="1" i="1" dirty="0">
                <a:solidFill>
                  <a:srgbClr val="B7791F"/>
                </a:solidFill>
                <a:latin typeface="Calibri" pitchFamily="34" charset="0"/>
                <a:ea typeface="Calibri" pitchFamily="34" charset="-122"/>
                <a:cs typeface="Calibri" pitchFamily="34" charset="-120"/>
              </a:rPr>
              <a:t>The aim: people free to pursue well-being and optimistic about their future.</a:t>
            </a:r>
            <a:endParaRPr lang="en-US" sz="12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Image 0" descr="/home/claude/build/assets/logo_white.png"/>
          <p:cNvPicPr>
            <a:picLocks noChangeAspect="1"/>
          </p:cNvPicPr>
          <p:nvPr/>
        </p:nvPicPr>
        <p:blipFill>
          <a:blip r:embed="rId4"/>
          <a:stretch>
            <a:fillRect/>
          </a:stretch>
        </p:blipFill>
        <p:spPr>
          <a:xfrm>
            <a:off x="548640" y="457200"/>
            <a:ext cx="2194560" cy="819302"/>
          </a:xfrm>
          <a:prstGeom prst="rect">
            <a:avLst/>
          </a:prstGeom>
        </p:spPr>
      </p:pic>
      <p:sp>
        <p:nvSpPr>
          <p:cNvPr id="3" name="Text 0"/>
          <p:cNvSpPr txBox="1"/>
          <p:nvPr/>
        </p:nvSpPr>
        <p:spPr>
          <a:xfrm>
            <a:off x="548640" y="2194560"/>
            <a:ext cx="5486400" cy="365760"/>
          </a:xfrm>
          <a:prstGeom prst="rect">
            <a:avLst/>
          </a:prstGeom>
          <a:noFill/>
          <a:ln/>
        </p:spPr>
        <p:txBody>
          <a:bodyPr wrap="square" lIns="0" tIns="0" rIns="0" bIns="0" rtlCol="0" anchor="t"/>
          <a:lstStyle/>
          <a:p>
            <a:pPr marL="0" indent="0">
              <a:buNone/>
            </a:pPr>
            <a:r>
              <a:rPr lang="en-US" sz="1400" b="1" kern="0" spc="400" dirty="0">
                <a:solidFill>
                  <a:srgbClr val="F2B632"/>
                </a:solidFill>
                <a:latin typeface="Calibri" pitchFamily="34" charset="0"/>
                <a:ea typeface="Calibri" pitchFamily="34" charset="-122"/>
                <a:cs typeface="Calibri" pitchFamily="34" charset="-120"/>
              </a:rPr>
              <a:t>PART 3</a:t>
            </a:r>
            <a:endParaRPr lang="en-US" sz="1400" dirty="0"/>
          </a:p>
        </p:txBody>
      </p:sp>
      <p:sp>
        <p:nvSpPr>
          <p:cNvPr id="4" name="Text 1"/>
          <p:cNvSpPr txBox="1"/>
          <p:nvPr/>
        </p:nvSpPr>
        <p:spPr>
          <a:xfrm>
            <a:off x="548640" y="2606040"/>
            <a:ext cx="7315200" cy="1005840"/>
          </a:xfrm>
          <a:prstGeom prst="rect">
            <a:avLst/>
          </a:prstGeom>
          <a:noFill/>
          <a:ln/>
        </p:spPr>
        <p:txBody>
          <a:bodyPr wrap="square" lIns="0" tIns="0" rIns="0" bIns="0" rtlCol="0" anchor="t"/>
          <a:lstStyle/>
          <a:p>
            <a:pPr marL="0" indent="0">
              <a:buNone/>
            </a:pPr>
            <a:r>
              <a:rPr lang="en-US" sz="4800" b="1" dirty="0">
                <a:solidFill>
                  <a:srgbClr val="FFFFFF"/>
                </a:solidFill>
                <a:latin typeface="Cambria" pitchFamily="34" charset="0"/>
                <a:ea typeface="Cambria" pitchFamily="34" charset="-122"/>
                <a:cs typeface="Cambria" pitchFamily="34" charset="-120"/>
              </a:rPr>
              <a:t>Innovating responsibly</a:t>
            </a:r>
            <a:endParaRPr lang="en-US" sz="4800" dirty="0"/>
          </a:p>
        </p:txBody>
      </p:sp>
      <p:sp>
        <p:nvSpPr>
          <p:cNvPr id="5" name="Text 2"/>
          <p:cNvSpPr txBox="1"/>
          <p:nvPr/>
        </p:nvSpPr>
        <p:spPr>
          <a:xfrm>
            <a:off x="548640" y="3794760"/>
            <a:ext cx="6583680" cy="1188720"/>
          </a:xfrm>
          <a:prstGeom prst="rect">
            <a:avLst/>
          </a:prstGeom>
          <a:noFill/>
          <a:ln/>
        </p:spPr>
        <p:txBody>
          <a:bodyPr wrap="square" lIns="0" tIns="0" rIns="0" bIns="0" rtlCol="0" anchor="t"/>
          <a:lstStyle/>
          <a:p>
            <a:pPr marL="0" indent="0">
              <a:buNone/>
            </a:pPr>
            <a:r>
              <a:rPr lang="en-US" sz="2000" dirty="0">
                <a:solidFill>
                  <a:srgbClr val="D6E8F1"/>
                </a:solidFill>
                <a:latin typeface="Calibri" pitchFamily="34" charset="0"/>
                <a:ea typeface="Calibri" pitchFamily="34" charset="-122"/>
                <a:cs typeface="Calibri" pitchFamily="34" charset="-120"/>
              </a:rPr>
              <a:t>Creativity and innovation give us the power to change things. Responsibility asks: for whom, at what cost, and who decides?</a:t>
            </a:r>
            <a:endParaRPr lang="en-US" sz="2000" dirty="0"/>
          </a:p>
        </p:txBody>
      </p:sp>
      <p:sp>
        <p:nvSpPr>
          <p:cNvPr id="6" name="Shape 3"/>
          <p:cNvSpPr/>
          <p:nvPr/>
        </p:nvSpPr>
        <p:spPr>
          <a:xfrm>
            <a:off x="548640" y="5349240"/>
            <a:ext cx="1463040" cy="457200"/>
          </a:xfrm>
          <a:prstGeom prst="roundRect">
            <a:avLst>
              <a:gd name="adj" fmla="val 50000"/>
            </a:avLst>
          </a:prstGeom>
          <a:solidFill>
            <a:srgbClr val="F2B632"/>
          </a:solidFill>
          <a:ln w="12700">
            <a:solidFill>
              <a:srgbClr val="F2B632"/>
            </a:solidFill>
            <a:prstDash val="solid"/>
          </a:ln>
        </p:spPr>
        <p:txBody>
          <a:bodyPr/>
          <a:lstStyle/>
          <a:p>
            <a:endParaRPr lang="en-GB"/>
          </a:p>
        </p:txBody>
      </p:sp>
      <p:sp>
        <p:nvSpPr>
          <p:cNvPr id="7" name="Text 4"/>
          <p:cNvSpPr txBox="1"/>
          <p:nvPr/>
        </p:nvSpPr>
        <p:spPr>
          <a:xfrm>
            <a:off x="548640" y="5349240"/>
            <a:ext cx="1463040" cy="457200"/>
          </a:xfrm>
          <a:prstGeom prst="rect">
            <a:avLst/>
          </a:prstGeom>
          <a:noFill/>
          <a:ln/>
        </p:spPr>
        <p:txBody>
          <a:bodyPr wrap="square" lIns="0" tIns="0" rIns="0" bIns="0" rtlCol="0" anchor="ctr"/>
          <a:lstStyle/>
          <a:p>
            <a:pPr marL="0" indent="0" algn="ctr">
              <a:buNone/>
            </a:pPr>
            <a:r>
              <a:rPr lang="en-US" sz="1400" b="1" dirty="0">
                <a:solidFill>
                  <a:srgbClr val="1B2B3A"/>
                </a:solidFill>
                <a:latin typeface="Calibri" pitchFamily="34" charset="0"/>
                <a:ea typeface="Calibri" pitchFamily="34" charset="-122"/>
                <a:cs typeface="Calibri" pitchFamily="34" charset="-120"/>
              </a:rPr>
              <a:t>Anticipate</a:t>
            </a:r>
            <a:endParaRPr lang="en-US" sz="1400" dirty="0"/>
          </a:p>
        </p:txBody>
      </p:sp>
      <p:sp>
        <p:nvSpPr>
          <p:cNvPr id="8" name="Shape 5"/>
          <p:cNvSpPr/>
          <p:nvPr/>
        </p:nvSpPr>
        <p:spPr>
          <a:xfrm>
            <a:off x="2148840" y="5349240"/>
            <a:ext cx="1463040" cy="457200"/>
          </a:xfrm>
          <a:prstGeom prst="roundRect">
            <a:avLst>
              <a:gd name="adj" fmla="val 50000"/>
            </a:avLst>
          </a:prstGeom>
          <a:solidFill>
            <a:srgbClr val="F2B632"/>
          </a:solidFill>
          <a:ln w="12700">
            <a:solidFill>
              <a:srgbClr val="F2B632"/>
            </a:solidFill>
            <a:prstDash val="solid"/>
          </a:ln>
        </p:spPr>
        <p:txBody>
          <a:bodyPr/>
          <a:lstStyle/>
          <a:p>
            <a:endParaRPr lang="en-GB"/>
          </a:p>
        </p:txBody>
      </p:sp>
      <p:sp>
        <p:nvSpPr>
          <p:cNvPr id="9" name="Text 6"/>
          <p:cNvSpPr txBox="1"/>
          <p:nvPr/>
        </p:nvSpPr>
        <p:spPr>
          <a:xfrm>
            <a:off x="2148840" y="5349240"/>
            <a:ext cx="1463040" cy="457200"/>
          </a:xfrm>
          <a:prstGeom prst="rect">
            <a:avLst/>
          </a:prstGeom>
          <a:noFill/>
          <a:ln/>
        </p:spPr>
        <p:txBody>
          <a:bodyPr wrap="square" lIns="0" tIns="0" rIns="0" bIns="0" rtlCol="0" anchor="ctr"/>
          <a:lstStyle/>
          <a:p>
            <a:pPr marL="0" indent="0" algn="ctr">
              <a:buNone/>
            </a:pPr>
            <a:r>
              <a:rPr lang="en-US" sz="1400" b="1" dirty="0">
                <a:solidFill>
                  <a:srgbClr val="1B2B3A"/>
                </a:solidFill>
                <a:latin typeface="Calibri" pitchFamily="34" charset="0"/>
                <a:ea typeface="Calibri" pitchFamily="34" charset="-122"/>
                <a:cs typeface="Calibri" pitchFamily="34" charset="-120"/>
              </a:rPr>
              <a:t>Reflect</a:t>
            </a:r>
            <a:endParaRPr lang="en-US" sz="1400" dirty="0"/>
          </a:p>
        </p:txBody>
      </p:sp>
      <p:sp>
        <p:nvSpPr>
          <p:cNvPr id="10" name="Shape 7"/>
          <p:cNvSpPr/>
          <p:nvPr/>
        </p:nvSpPr>
        <p:spPr>
          <a:xfrm>
            <a:off x="3749040" y="5349240"/>
            <a:ext cx="1463040" cy="457200"/>
          </a:xfrm>
          <a:prstGeom prst="roundRect">
            <a:avLst>
              <a:gd name="adj" fmla="val 50000"/>
            </a:avLst>
          </a:prstGeom>
          <a:solidFill>
            <a:srgbClr val="F2B632"/>
          </a:solidFill>
          <a:ln w="12700">
            <a:solidFill>
              <a:srgbClr val="F2B632"/>
            </a:solidFill>
            <a:prstDash val="solid"/>
          </a:ln>
        </p:spPr>
        <p:txBody>
          <a:bodyPr/>
          <a:lstStyle/>
          <a:p>
            <a:endParaRPr lang="en-GB"/>
          </a:p>
        </p:txBody>
      </p:sp>
      <p:sp>
        <p:nvSpPr>
          <p:cNvPr id="11" name="Text 8"/>
          <p:cNvSpPr txBox="1"/>
          <p:nvPr/>
        </p:nvSpPr>
        <p:spPr>
          <a:xfrm>
            <a:off x="3749040" y="5349240"/>
            <a:ext cx="1463040" cy="457200"/>
          </a:xfrm>
          <a:prstGeom prst="rect">
            <a:avLst/>
          </a:prstGeom>
          <a:noFill/>
          <a:ln/>
        </p:spPr>
        <p:txBody>
          <a:bodyPr wrap="square" lIns="0" tIns="0" rIns="0" bIns="0" rtlCol="0" anchor="ctr"/>
          <a:lstStyle/>
          <a:p>
            <a:pPr marL="0" indent="0" algn="ctr">
              <a:buNone/>
            </a:pPr>
            <a:r>
              <a:rPr lang="en-US" sz="1400" b="1" dirty="0">
                <a:solidFill>
                  <a:srgbClr val="1B2B3A"/>
                </a:solidFill>
                <a:latin typeface="Calibri" pitchFamily="34" charset="0"/>
                <a:ea typeface="Calibri" pitchFamily="34" charset="-122"/>
                <a:cs typeface="Calibri" pitchFamily="34" charset="-120"/>
              </a:rPr>
              <a:t>Engage</a:t>
            </a:r>
            <a:endParaRPr lang="en-US" sz="1400" dirty="0"/>
          </a:p>
        </p:txBody>
      </p:sp>
      <p:sp>
        <p:nvSpPr>
          <p:cNvPr id="12" name="Shape 9"/>
          <p:cNvSpPr/>
          <p:nvPr/>
        </p:nvSpPr>
        <p:spPr>
          <a:xfrm>
            <a:off x="5349240" y="5349240"/>
            <a:ext cx="1463040" cy="457200"/>
          </a:xfrm>
          <a:prstGeom prst="roundRect">
            <a:avLst>
              <a:gd name="adj" fmla="val 50000"/>
            </a:avLst>
          </a:prstGeom>
          <a:solidFill>
            <a:srgbClr val="F2B632"/>
          </a:solidFill>
          <a:ln w="12700">
            <a:solidFill>
              <a:srgbClr val="F2B632"/>
            </a:solidFill>
            <a:prstDash val="solid"/>
          </a:ln>
        </p:spPr>
        <p:txBody>
          <a:bodyPr/>
          <a:lstStyle/>
          <a:p>
            <a:endParaRPr lang="en-GB"/>
          </a:p>
        </p:txBody>
      </p:sp>
      <p:sp>
        <p:nvSpPr>
          <p:cNvPr id="13" name="Text 10"/>
          <p:cNvSpPr txBox="1"/>
          <p:nvPr/>
        </p:nvSpPr>
        <p:spPr>
          <a:xfrm>
            <a:off x="5349240" y="5349240"/>
            <a:ext cx="1463040" cy="457200"/>
          </a:xfrm>
          <a:prstGeom prst="rect">
            <a:avLst/>
          </a:prstGeom>
          <a:noFill/>
          <a:ln/>
        </p:spPr>
        <p:txBody>
          <a:bodyPr wrap="square" lIns="0" tIns="0" rIns="0" bIns="0" rtlCol="0" anchor="ctr"/>
          <a:lstStyle/>
          <a:p>
            <a:pPr marL="0" indent="0" algn="ctr">
              <a:buNone/>
            </a:pPr>
            <a:r>
              <a:rPr lang="en-US" sz="1400" b="1" dirty="0">
                <a:solidFill>
                  <a:srgbClr val="1B2B3A"/>
                </a:solidFill>
                <a:latin typeface="Calibri" pitchFamily="34" charset="0"/>
                <a:ea typeface="Calibri" pitchFamily="34" charset="-122"/>
                <a:cs typeface="Calibri" pitchFamily="34" charset="-120"/>
              </a:rPr>
              <a:t>Act</a:t>
            </a:r>
            <a:endParaRPr lang="en-US" sz="1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We learn the impacts when change is hardest</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Conceptual illustration after Collingridge (1980), as discussed in Stilgoe, Owen and Macnaghten (2013). Values are illustrative, not data.</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graphicFrame>
        <p:nvGraphicFramePr>
          <p:cNvPr id="8" name="Chart 0"/>
          <p:cNvGraphicFramePr/>
          <p:nvPr/>
        </p:nvGraphicFramePr>
        <p:xfrm>
          <a:off x="548640" y="1554480"/>
          <a:ext cx="6858000" cy="4343400"/>
        </p:xfrm>
        <a:graphic>
          <a:graphicData uri="http://schemas.openxmlformats.org/drawingml/2006/chart">
            <c:chart xmlns:c="http://schemas.openxmlformats.org/drawingml/2006/chart" xmlns:r="http://schemas.openxmlformats.org/officeDocument/2006/relationships" r:id="rId4"/>
          </a:graphicData>
        </a:graphic>
      </p:graphicFrame>
      <p:sp>
        <p:nvSpPr>
          <p:cNvPr id="9" name="Shape 4"/>
          <p:cNvSpPr/>
          <p:nvPr/>
        </p:nvSpPr>
        <p:spPr>
          <a:xfrm>
            <a:off x="7772400" y="1600200"/>
            <a:ext cx="3867912" cy="1280160"/>
          </a:xfrm>
          <a:prstGeom prst="roundRect">
            <a:avLst>
              <a:gd name="adj" fmla="val 571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0" name="Shape 5"/>
          <p:cNvSpPr/>
          <p:nvPr/>
        </p:nvSpPr>
        <p:spPr>
          <a:xfrm>
            <a:off x="7955280" y="1965960"/>
            <a:ext cx="548640" cy="548640"/>
          </a:xfrm>
          <a:prstGeom prst="ellipse">
            <a:avLst/>
          </a:prstGeom>
          <a:solidFill>
            <a:srgbClr val="0E8FB0"/>
          </a:solidFill>
          <a:ln w="12700">
            <a:solidFill>
              <a:srgbClr val="0E8FB0"/>
            </a:solidFill>
            <a:prstDash val="solid"/>
          </a:ln>
        </p:spPr>
        <p:txBody>
          <a:bodyPr/>
          <a:lstStyle/>
          <a:p>
            <a:endParaRPr lang="en-GB"/>
          </a:p>
        </p:txBody>
      </p:sp>
      <p:pic>
        <p:nvPicPr>
          <p:cNvPr id="11" name="Image 1" descr="preencoded.png"/>
          <p:cNvPicPr>
            <a:picLocks noChangeAspect="1"/>
          </p:cNvPicPr>
          <p:nvPr/>
        </p:nvPicPr>
        <p:blipFill>
          <a:blip r:embed="rId5"/>
          <a:stretch>
            <a:fillRect/>
          </a:stretch>
        </p:blipFill>
        <p:spPr>
          <a:xfrm>
            <a:off x="8092440" y="2103120"/>
            <a:ext cx="274320" cy="274320"/>
          </a:xfrm>
          <a:prstGeom prst="rect">
            <a:avLst/>
          </a:prstGeom>
        </p:spPr>
      </p:pic>
      <p:sp>
        <p:nvSpPr>
          <p:cNvPr id="12" name="Text 6"/>
          <p:cNvSpPr txBox="1"/>
          <p:nvPr/>
        </p:nvSpPr>
        <p:spPr>
          <a:xfrm>
            <a:off x="8686800" y="1709928"/>
            <a:ext cx="283464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Early</a:t>
            </a:r>
            <a:endParaRPr lang="en-US" sz="1800" dirty="0"/>
          </a:p>
        </p:txBody>
      </p:sp>
      <p:sp>
        <p:nvSpPr>
          <p:cNvPr id="13" name="Text 7"/>
          <p:cNvSpPr txBox="1"/>
          <p:nvPr/>
        </p:nvSpPr>
        <p:spPr>
          <a:xfrm>
            <a:off x="8686800" y="2103120"/>
            <a:ext cx="2834640" cy="7315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Easy to change, hard to predict what will happen.</a:t>
            </a:r>
            <a:endParaRPr lang="en-US" sz="1300" dirty="0"/>
          </a:p>
        </p:txBody>
      </p:sp>
      <p:sp>
        <p:nvSpPr>
          <p:cNvPr id="14" name="Shape 8"/>
          <p:cNvSpPr/>
          <p:nvPr/>
        </p:nvSpPr>
        <p:spPr>
          <a:xfrm>
            <a:off x="7772400" y="3063240"/>
            <a:ext cx="3867912" cy="1280160"/>
          </a:xfrm>
          <a:prstGeom prst="roundRect">
            <a:avLst>
              <a:gd name="adj" fmla="val 571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9"/>
          <p:cNvSpPr/>
          <p:nvPr/>
        </p:nvSpPr>
        <p:spPr>
          <a:xfrm>
            <a:off x="7955280" y="3429000"/>
            <a:ext cx="548640" cy="548640"/>
          </a:xfrm>
          <a:prstGeom prst="ellipse">
            <a:avLst/>
          </a:prstGeom>
          <a:solidFill>
            <a:srgbClr val="E4572E"/>
          </a:solidFill>
          <a:ln w="12700">
            <a:solidFill>
              <a:srgbClr val="E4572E"/>
            </a:solidFill>
            <a:prstDash val="solid"/>
          </a:ln>
        </p:spPr>
        <p:txBody>
          <a:bodyPr/>
          <a:lstStyle/>
          <a:p>
            <a:endParaRPr lang="en-GB"/>
          </a:p>
        </p:txBody>
      </p:sp>
      <p:pic>
        <p:nvPicPr>
          <p:cNvPr id="16" name="Image 2" descr="preencoded.png"/>
          <p:cNvPicPr>
            <a:picLocks noChangeAspect="1"/>
          </p:cNvPicPr>
          <p:nvPr/>
        </p:nvPicPr>
        <p:blipFill>
          <a:blip r:embed="rId6"/>
          <a:stretch>
            <a:fillRect/>
          </a:stretch>
        </p:blipFill>
        <p:spPr>
          <a:xfrm>
            <a:off x="8092440" y="3566160"/>
            <a:ext cx="274320" cy="274320"/>
          </a:xfrm>
          <a:prstGeom prst="rect">
            <a:avLst/>
          </a:prstGeom>
        </p:spPr>
      </p:pic>
      <p:sp>
        <p:nvSpPr>
          <p:cNvPr id="17" name="Text 10"/>
          <p:cNvSpPr txBox="1"/>
          <p:nvPr/>
        </p:nvSpPr>
        <p:spPr>
          <a:xfrm>
            <a:off x="8686800" y="3172968"/>
            <a:ext cx="283464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Late</a:t>
            </a:r>
            <a:endParaRPr lang="en-US" sz="1800" dirty="0"/>
          </a:p>
        </p:txBody>
      </p:sp>
      <p:sp>
        <p:nvSpPr>
          <p:cNvPr id="18" name="Text 11"/>
          <p:cNvSpPr txBox="1"/>
          <p:nvPr/>
        </p:nvSpPr>
        <p:spPr>
          <a:xfrm>
            <a:off x="8686800" y="3566160"/>
            <a:ext cx="2834640" cy="7315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Impacts are obvious, but change is costly and slow.</a:t>
            </a:r>
            <a:endParaRPr lang="en-US" sz="1300" dirty="0"/>
          </a:p>
        </p:txBody>
      </p:sp>
      <p:sp>
        <p:nvSpPr>
          <p:cNvPr id="19" name="Shape 12"/>
          <p:cNvSpPr/>
          <p:nvPr/>
        </p:nvSpPr>
        <p:spPr>
          <a:xfrm>
            <a:off x="7772400" y="4526280"/>
            <a:ext cx="3867912" cy="1280160"/>
          </a:xfrm>
          <a:prstGeom prst="roundRect">
            <a:avLst>
              <a:gd name="adj" fmla="val 5714"/>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0" name="Shape 13"/>
          <p:cNvSpPr/>
          <p:nvPr/>
        </p:nvSpPr>
        <p:spPr>
          <a:xfrm>
            <a:off x="7955280" y="4892040"/>
            <a:ext cx="548640" cy="548640"/>
          </a:xfrm>
          <a:prstGeom prst="ellipse">
            <a:avLst/>
          </a:prstGeom>
          <a:solidFill>
            <a:srgbClr val="B7791F"/>
          </a:solidFill>
          <a:ln w="12700">
            <a:solidFill>
              <a:srgbClr val="B7791F"/>
            </a:solidFill>
            <a:prstDash val="solid"/>
          </a:ln>
        </p:spPr>
        <p:txBody>
          <a:bodyPr/>
          <a:lstStyle/>
          <a:p>
            <a:endParaRPr lang="en-GB"/>
          </a:p>
        </p:txBody>
      </p:sp>
      <p:pic>
        <p:nvPicPr>
          <p:cNvPr id="21" name="Image 3" descr="preencoded.png"/>
          <p:cNvPicPr>
            <a:picLocks noChangeAspect="1"/>
          </p:cNvPicPr>
          <p:nvPr/>
        </p:nvPicPr>
        <p:blipFill>
          <a:blip r:embed="rId7"/>
          <a:stretch>
            <a:fillRect/>
          </a:stretch>
        </p:blipFill>
        <p:spPr>
          <a:xfrm>
            <a:off x="8092440" y="5029200"/>
            <a:ext cx="274320" cy="274320"/>
          </a:xfrm>
          <a:prstGeom prst="rect">
            <a:avLst/>
          </a:prstGeom>
        </p:spPr>
      </p:pic>
      <p:sp>
        <p:nvSpPr>
          <p:cNvPr id="22" name="Text 14"/>
          <p:cNvSpPr txBox="1"/>
          <p:nvPr/>
        </p:nvSpPr>
        <p:spPr>
          <a:xfrm>
            <a:off x="8686800" y="4636008"/>
            <a:ext cx="283464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Response</a:t>
            </a:r>
            <a:endParaRPr lang="en-US" sz="1800" dirty="0"/>
          </a:p>
        </p:txBody>
      </p:sp>
      <p:sp>
        <p:nvSpPr>
          <p:cNvPr id="23" name="Text 15"/>
          <p:cNvSpPr txBox="1"/>
          <p:nvPr/>
        </p:nvSpPr>
        <p:spPr>
          <a:xfrm>
            <a:off x="8686800" y="5029200"/>
            <a:ext cx="2834640" cy="73152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Anticipate early, keep options open, keep learning.</a:t>
            </a:r>
            <a:endParaRPr lang="en-US" sz="1300" dirty="0"/>
          </a:p>
        </p:txBody>
      </p:sp>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When innovation overlooks people and planet</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Buolamwini and Gebru (2018); IEA (2025); Doshi and Hauser (2024).</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3429000" cy="438912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77240" y="1737360"/>
            <a:ext cx="594360" cy="594360"/>
          </a:xfrm>
          <a:prstGeom prst="ellipse">
            <a:avLst/>
          </a:prstGeom>
          <a:solidFill>
            <a:srgbClr val="E4572E"/>
          </a:solidFill>
          <a:ln w="12700">
            <a:solidFill>
              <a:srgbClr val="E4572E"/>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925830" y="1885950"/>
            <a:ext cx="297180" cy="297180"/>
          </a:xfrm>
          <a:prstGeom prst="rect">
            <a:avLst/>
          </a:prstGeom>
        </p:spPr>
      </p:pic>
      <p:sp>
        <p:nvSpPr>
          <p:cNvPr id="11" name="Text 6"/>
          <p:cNvSpPr txBox="1"/>
          <p:nvPr/>
        </p:nvSpPr>
        <p:spPr>
          <a:xfrm>
            <a:off x="1554480" y="1737360"/>
            <a:ext cx="2286000" cy="594360"/>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Bias in AI</a:t>
            </a:r>
            <a:endParaRPr lang="en-US" sz="1700" dirty="0"/>
          </a:p>
        </p:txBody>
      </p:sp>
      <p:sp>
        <p:nvSpPr>
          <p:cNvPr id="12" name="Text 7"/>
          <p:cNvSpPr txBox="1"/>
          <p:nvPr/>
        </p:nvSpPr>
        <p:spPr>
          <a:xfrm>
            <a:off x="777240" y="2468880"/>
            <a:ext cx="2971800" cy="868680"/>
          </a:xfrm>
          <a:prstGeom prst="rect">
            <a:avLst/>
          </a:prstGeom>
          <a:noFill/>
          <a:ln/>
        </p:spPr>
        <p:txBody>
          <a:bodyPr wrap="square" lIns="0" tIns="0" rIns="0" bIns="0" rtlCol="0" anchor="ctr"/>
          <a:lstStyle/>
          <a:p>
            <a:pPr marL="0" indent="0">
              <a:buNone/>
            </a:pPr>
            <a:r>
              <a:rPr lang="en-US" sz="4800" b="1" dirty="0">
                <a:solidFill>
                  <a:srgbClr val="E4572E"/>
                </a:solidFill>
                <a:latin typeface="Cambria" pitchFamily="34" charset="0"/>
                <a:ea typeface="Cambria" pitchFamily="34" charset="-122"/>
                <a:cs typeface="Cambria" pitchFamily="34" charset="-120"/>
              </a:rPr>
              <a:t>34.7%</a:t>
            </a:r>
            <a:endParaRPr lang="en-US" sz="4800" dirty="0"/>
          </a:p>
        </p:txBody>
      </p:sp>
      <p:sp>
        <p:nvSpPr>
          <p:cNvPr id="13" name="Text 8"/>
          <p:cNvSpPr txBox="1"/>
          <p:nvPr/>
        </p:nvSpPr>
        <p:spPr>
          <a:xfrm>
            <a:off x="777240" y="3383280"/>
            <a:ext cx="297180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Top error rate for darker-skinned women in three commercial gender classifiers, versus 0.8% at most for lighter-skinned men.</a:t>
            </a:r>
            <a:endParaRPr lang="en-US" sz="1250" dirty="0"/>
          </a:p>
        </p:txBody>
      </p:sp>
      <p:sp>
        <p:nvSpPr>
          <p:cNvPr id="14" name="Text 9"/>
          <p:cNvSpPr txBox="1"/>
          <p:nvPr/>
        </p:nvSpPr>
        <p:spPr>
          <a:xfrm>
            <a:off x="777240" y="4480560"/>
            <a:ext cx="2971800" cy="228600"/>
          </a:xfrm>
          <a:prstGeom prst="rect">
            <a:avLst/>
          </a:prstGeom>
          <a:noFill/>
          <a:ln/>
        </p:spPr>
        <p:txBody>
          <a:bodyPr wrap="square" lIns="0" tIns="0" rIns="0" bIns="0" rtlCol="0" anchor="t"/>
          <a:lstStyle/>
          <a:p>
            <a:pPr marL="0" indent="0">
              <a:buNone/>
            </a:pPr>
            <a:r>
              <a:rPr lang="en-US" sz="1050" i="1" dirty="0">
                <a:solidFill>
                  <a:srgbClr val="5B6B7A"/>
                </a:solidFill>
                <a:latin typeface="Calibri" pitchFamily="34" charset="0"/>
                <a:ea typeface="Calibri" pitchFamily="34" charset="-122"/>
                <a:cs typeface="Calibri" pitchFamily="34" charset="-120"/>
              </a:rPr>
              <a:t>Buolamwini and Gebru (2018)</a:t>
            </a:r>
            <a:endParaRPr lang="en-US" sz="1050" dirty="0"/>
          </a:p>
        </p:txBody>
      </p:sp>
      <p:sp>
        <p:nvSpPr>
          <p:cNvPr id="15" name="Shape 10"/>
          <p:cNvSpPr/>
          <p:nvPr/>
        </p:nvSpPr>
        <p:spPr>
          <a:xfrm>
            <a:off x="731520" y="4846320"/>
            <a:ext cx="3063240" cy="914400"/>
          </a:xfrm>
          <a:prstGeom prst="roundRect">
            <a:avLst>
              <a:gd name="adj" fmla="val 6000"/>
            </a:avLst>
          </a:prstGeom>
          <a:solidFill>
            <a:srgbClr val="FDF3D6"/>
          </a:solidFill>
          <a:ln w="12700">
            <a:solidFill>
              <a:srgbClr val="FDF3D6"/>
            </a:solidFill>
            <a:prstDash val="solid"/>
          </a:ln>
        </p:spPr>
        <p:txBody>
          <a:bodyPr/>
          <a:lstStyle/>
          <a:p>
            <a:endParaRPr lang="en-GB"/>
          </a:p>
        </p:txBody>
      </p:sp>
      <p:sp>
        <p:nvSpPr>
          <p:cNvPr id="16" name="Text 11"/>
          <p:cNvSpPr txBox="1"/>
          <p:nvPr/>
        </p:nvSpPr>
        <p:spPr>
          <a:xfrm>
            <a:off x="868680" y="4873752"/>
            <a:ext cx="2788920" cy="859536"/>
          </a:xfrm>
          <a:prstGeom prst="rect">
            <a:avLst/>
          </a:prstGeom>
          <a:noFill/>
          <a:ln/>
        </p:spPr>
        <p:txBody>
          <a:bodyPr wrap="square" lIns="0" tIns="0" rIns="0" bIns="0" rtlCol="0" anchor="ctr"/>
          <a:lstStyle/>
          <a:p>
            <a:pPr marL="0" indent="0">
              <a:buNone/>
            </a:pPr>
            <a:r>
              <a:rPr lang="en-US" sz="1250" b="1" dirty="0">
                <a:solidFill>
                  <a:srgbClr val="B7791F"/>
                </a:solidFill>
                <a:latin typeface="Calibri" pitchFamily="34" charset="0"/>
                <a:ea typeface="Calibri" pitchFamily="34" charset="-122"/>
                <a:cs typeface="Calibri" pitchFamily="34" charset="-120"/>
              </a:rPr>
              <a:t>Ask  </a:t>
            </a:r>
            <a:r>
              <a:rPr lang="en-US" sz="1250" dirty="0">
                <a:solidFill>
                  <a:srgbClr val="1B2B3A"/>
                </a:solidFill>
                <a:latin typeface="Calibri" pitchFamily="34" charset="0"/>
                <a:ea typeface="Calibri" pitchFamily="34" charset="-122"/>
                <a:cs typeface="Calibri" pitchFamily="34" charset="-120"/>
              </a:rPr>
              <a:t>Who was in the training data, and who was in the room?</a:t>
            </a:r>
            <a:endParaRPr lang="en-US" sz="1250" dirty="0"/>
          </a:p>
        </p:txBody>
      </p:sp>
      <p:sp>
        <p:nvSpPr>
          <p:cNvPr id="17" name="Shape 12"/>
          <p:cNvSpPr/>
          <p:nvPr/>
        </p:nvSpPr>
        <p:spPr>
          <a:xfrm>
            <a:off x="4379976" y="1554480"/>
            <a:ext cx="3429000" cy="438912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8" name="Shape 13"/>
          <p:cNvSpPr/>
          <p:nvPr/>
        </p:nvSpPr>
        <p:spPr>
          <a:xfrm>
            <a:off x="4608576" y="1737360"/>
            <a:ext cx="594360" cy="594360"/>
          </a:xfrm>
          <a:prstGeom prst="ellipse">
            <a:avLst/>
          </a:prstGeom>
          <a:solidFill>
            <a:srgbClr val="023B59"/>
          </a:solidFill>
          <a:ln w="12700">
            <a:solidFill>
              <a:srgbClr val="023B59"/>
            </a:solidFill>
            <a:prstDash val="solid"/>
          </a:ln>
        </p:spPr>
        <p:txBody>
          <a:bodyPr/>
          <a:lstStyle/>
          <a:p>
            <a:endParaRPr lang="en-GB"/>
          </a:p>
        </p:txBody>
      </p:sp>
      <p:pic>
        <p:nvPicPr>
          <p:cNvPr id="19" name="Image 2" descr="preencoded.png"/>
          <p:cNvPicPr>
            <a:picLocks noChangeAspect="1"/>
          </p:cNvPicPr>
          <p:nvPr/>
        </p:nvPicPr>
        <p:blipFill>
          <a:blip r:embed="rId5"/>
          <a:stretch>
            <a:fillRect/>
          </a:stretch>
        </p:blipFill>
        <p:spPr>
          <a:xfrm>
            <a:off x="4757166" y="1885950"/>
            <a:ext cx="297180" cy="297180"/>
          </a:xfrm>
          <a:prstGeom prst="rect">
            <a:avLst/>
          </a:prstGeom>
        </p:spPr>
      </p:pic>
      <p:sp>
        <p:nvSpPr>
          <p:cNvPr id="20" name="Text 14"/>
          <p:cNvSpPr txBox="1"/>
          <p:nvPr/>
        </p:nvSpPr>
        <p:spPr>
          <a:xfrm>
            <a:off x="5385816" y="1737360"/>
            <a:ext cx="2286000" cy="594360"/>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Energy footprint</a:t>
            </a:r>
            <a:endParaRPr lang="en-US" sz="1700" dirty="0"/>
          </a:p>
        </p:txBody>
      </p:sp>
      <p:sp>
        <p:nvSpPr>
          <p:cNvPr id="21" name="Text 15"/>
          <p:cNvSpPr txBox="1"/>
          <p:nvPr/>
        </p:nvSpPr>
        <p:spPr>
          <a:xfrm>
            <a:off x="4608576" y="2468880"/>
            <a:ext cx="2971800" cy="868680"/>
          </a:xfrm>
          <a:prstGeom prst="rect">
            <a:avLst/>
          </a:prstGeom>
          <a:noFill/>
          <a:ln/>
        </p:spPr>
        <p:txBody>
          <a:bodyPr wrap="square" lIns="0" tIns="0" rIns="0" bIns="0" rtlCol="0" anchor="ctr"/>
          <a:lstStyle/>
          <a:p>
            <a:pPr marL="0" indent="0">
              <a:buNone/>
            </a:pPr>
            <a:r>
              <a:rPr lang="en-US" sz="4800" b="1" dirty="0">
                <a:solidFill>
                  <a:srgbClr val="023B59"/>
                </a:solidFill>
                <a:latin typeface="Cambria" pitchFamily="34" charset="0"/>
                <a:ea typeface="Cambria" pitchFamily="34" charset="-122"/>
                <a:cs typeface="Cambria" pitchFamily="34" charset="-120"/>
              </a:rPr>
              <a:t>1.5%</a:t>
            </a:r>
            <a:endParaRPr lang="en-US" sz="4800" dirty="0"/>
          </a:p>
        </p:txBody>
      </p:sp>
      <p:sp>
        <p:nvSpPr>
          <p:cNvPr id="22" name="Text 16"/>
          <p:cNvSpPr txBox="1"/>
          <p:nvPr/>
        </p:nvSpPr>
        <p:spPr>
          <a:xfrm>
            <a:off x="4608576" y="3383280"/>
            <a:ext cx="297180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Share of global electricity used by data centres in 2024. It could reach about 945 TWh by 2030.</a:t>
            </a:r>
            <a:endParaRPr lang="en-US" sz="1250" dirty="0"/>
          </a:p>
        </p:txBody>
      </p:sp>
      <p:sp>
        <p:nvSpPr>
          <p:cNvPr id="23" name="Text 17"/>
          <p:cNvSpPr txBox="1"/>
          <p:nvPr/>
        </p:nvSpPr>
        <p:spPr>
          <a:xfrm>
            <a:off x="4608576" y="4480560"/>
            <a:ext cx="2971800" cy="228600"/>
          </a:xfrm>
          <a:prstGeom prst="rect">
            <a:avLst/>
          </a:prstGeom>
          <a:noFill/>
          <a:ln/>
        </p:spPr>
        <p:txBody>
          <a:bodyPr wrap="square" lIns="0" tIns="0" rIns="0" bIns="0" rtlCol="0" anchor="t"/>
          <a:lstStyle/>
          <a:p>
            <a:pPr marL="0" indent="0">
              <a:buNone/>
            </a:pPr>
            <a:r>
              <a:rPr lang="en-US" sz="1050" i="1" dirty="0">
                <a:solidFill>
                  <a:srgbClr val="5B6B7A"/>
                </a:solidFill>
                <a:latin typeface="Calibri" pitchFamily="34" charset="0"/>
                <a:ea typeface="Calibri" pitchFamily="34" charset="-122"/>
                <a:cs typeface="Calibri" pitchFamily="34" charset="-120"/>
              </a:rPr>
              <a:t>IEA (2025)</a:t>
            </a:r>
            <a:endParaRPr lang="en-US" sz="1050" dirty="0"/>
          </a:p>
        </p:txBody>
      </p:sp>
      <p:sp>
        <p:nvSpPr>
          <p:cNvPr id="24" name="Shape 18"/>
          <p:cNvSpPr/>
          <p:nvPr/>
        </p:nvSpPr>
        <p:spPr>
          <a:xfrm>
            <a:off x="4562856" y="4846320"/>
            <a:ext cx="3063240" cy="914400"/>
          </a:xfrm>
          <a:prstGeom prst="roundRect">
            <a:avLst>
              <a:gd name="adj" fmla="val 6000"/>
            </a:avLst>
          </a:prstGeom>
          <a:solidFill>
            <a:srgbClr val="FDF3D6"/>
          </a:solidFill>
          <a:ln w="12700">
            <a:solidFill>
              <a:srgbClr val="FDF3D6"/>
            </a:solidFill>
            <a:prstDash val="solid"/>
          </a:ln>
        </p:spPr>
        <p:txBody>
          <a:bodyPr/>
          <a:lstStyle/>
          <a:p>
            <a:endParaRPr lang="en-GB"/>
          </a:p>
        </p:txBody>
      </p:sp>
      <p:sp>
        <p:nvSpPr>
          <p:cNvPr id="25" name="Text 19"/>
          <p:cNvSpPr txBox="1"/>
          <p:nvPr/>
        </p:nvSpPr>
        <p:spPr>
          <a:xfrm>
            <a:off x="4700016" y="4873752"/>
            <a:ext cx="2788920" cy="859536"/>
          </a:xfrm>
          <a:prstGeom prst="rect">
            <a:avLst/>
          </a:prstGeom>
          <a:noFill/>
          <a:ln/>
        </p:spPr>
        <p:txBody>
          <a:bodyPr wrap="square" lIns="0" tIns="0" rIns="0" bIns="0" rtlCol="0" anchor="ctr"/>
          <a:lstStyle/>
          <a:p>
            <a:pPr marL="0" indent="0">
              <a:buNone/>
            </a:pPr>
            <a:r>
              <a:rPr lang="en-US" sz="1250" b="1" dirty="0">
                <a:solidFill>
                  <a:srgbClr val="B7791F"/>
                </a:solidFill>
                <a:latin typeface="Calibri" pitchFamily="34" charset="0"/>
                <a:ea typeface="Calibri" pitchFamily="34" charset="-122"/>
                <a:cs typeface="Calibri" pitchFamily="34" charset="-120"/>
              </a:rPr>
              <a:t>Ask  </a:t>
            </a:r>
            <a:r>
              <a:rPr lang="en-US" sz="1250" dirty="0">
                <a:solidFill>
                  <a:srgbClr val="1B2B3A"/>
                </a:solidFill>
                <a:latin typeface="Calibri" pitchFamily="34" charset="0"/>
                <a:ea typeface="Calibri" pitchFamily="34" charset="-122"/>
                <a:cs typeface="Calibri" pitchFamily="34" charset="-120"/>
              </a:rPr>
              <a:t>Region, efficiency and clean power are design choices.</a:t>
            </a:r>
            <a:endParaRPr lang="en-US" sz="1250" dirty="0"/>
          </a:p>
        </p:txBody>
      </p:sp>
      <p:sp>
        <p:nvSpPr>
          <p:cNvPr id="26" name="Shape 20"/>
          <p:cNvSpPr/>
          <p:nvPr/>
        </p:nvSpPr>
        <p:spPr>
          <a:xfrm>
            <a:off x="8211312" y="1554480"/>
            <a:ext cx="3429000" cy="4389120"/>
          </a:xfrm>
          <a:prstGeom prst="roundRect">
            <a:avLst>
              <a:gd name="adj" fmla="val 213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7" name="Shape 21"/>
          <p:cNvSpPr/>
          <p:nvPr/>
        </p:nvSpPr>
        <p:spPr>
          <a:xfrm>
            <a:off x="8439912" y="1737360"/>
            <a:ext cx="594360" cy="594360"/>
          </a:xfrm>
          <a:prstGeom prst="ellipse">
            <a:avLst/>
          </a:prstGeom>
          <a:solidFill>
            <a:srgbClr val="0E8FB0"/>
          </a:solidFill>
          <a:ln w="12700">
            <a:solidFill>
              <a:srgbClr val="0E8FB0"/>
            </a:solidFill>
            <a:prstDash val="solid"/>
          </a:ln>
        </p:spPr>
        <p:txBody>
          <a:bodyPr/>
          <a:lstStyle/>
          <a:p>
            <a:endParaRPr lang="en-GB"/>
          </a:p>
        </p:txBody>
      </p:sp>
      <p:pic>
        <p:nvPicPr>
          <p:cNvPr id="28" name="Image 3" descr="preencoded.png"/>
          <p:cNvPicPr>
            <a:picLocks noChangeAspect="1"/>
          </p:cNvPicPr>
          <p:nvPr/>
        </p:nvPicPr>
        <p:blipFill>
          <a:blip r:embed="rId6"/>
          <a:stretch>
            <a:fillRect/>
          </a:stretch>
        </p:blipFill>
        <p:spPr>
          <a:xfrm>
            <a:off x="8588502" y="1885950"/>
            <a:ext cx="297180" cy="297180"/>
          </a:xfrm>
          <a:prstGeom prst="rect">
            <a:avLst/>
          </a:prstGeom>
        </p:spPr>
      </p:pic>
      <p:sp>
        <p:nvSpPr>
          <p:cNvPr id="29" name="Text 22"/>
          <p:cNvSpPr txBox="1"/>
          <p:nvPr/>
        </p:nvSpPr>
        <p:spPr>
          <a:xfrm>
            <a:off x="9217152" y="1737360"/>
            <a:ext cx="2286000" cy="594360"/>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Sameness</a:t>
            </a:r>
            <a:endParaRPr lang="en-US" sz="1700" dirty="0"/>
          </a:p>
        </p:txBody>
      </p:sp>
      <p:sp>
        <p:nvSpPr>
          <p:cNvPr id="30" name="Text 23"/>
          <p:cNvSpPr txBox="1"/>
          <p:nvPr/>
        </p:nvSpPr>
        <p:spPr>
          <a:xfrm>
            <a:off x="8439912" y="2468880"/>
            <a:ext cx="2971800" cy="868680"/>
          </a:xfrm>
          <a:prstGeom prst="rect">
            <a:avLst/>
          </a:prstGeom>
          <a:noFill/>
          <a:ln/>
        </p:spPr>
        <p:txBody>
          <a:bodyPr wrap="square" lIns="0" tIns="0" rIns="0" bIns="0" rtlCol="0" anchor="ctr"/>
          <a:lstStyle/>
          <a:p>
            <a:pPr marL="0" indent="0">
              <a:buNone/>
            </a:pPr>
            <a:r>
              <a:rPr lang="en-US" sz="4800" b="1" dirty="0">
                <a:solidFill>
                  <a:srgbClr val="0E8FB0"/>
                </a:solidFill>
                <a:latin typeface="Cambria" pitchFamily="34" charset="0"/>
                <a:ea typeface="Cambria" pitchFamily="34" charset="-122"/>
                <a:cs typeface="Cambria" pitchFamily="34" charset="-120"/>
              </a:rPr>
              <a:t>Similar</a:t>
            </a:r>
            <a:endParaRPr lang="en-US" sz="4800" dirty="0"/>
          </a:p>
        </p:txBody>
      </p:sp>
      <p:sp>
        <p:nvSpPr>
          <p:cNvPr id="31" name="Text 24"/>
          <p:cNvSpPr txBox="1"/>
          <p:nvPr/>
        </p:nvSpPr>
        <p:spPr>
          <a:xfrm>
            <a:off x="8439912" y="3383280"/>
            <a:ext cx="2971800" cy="1097280"/>
          </a:xfrm>
          <a:prstGeom prst="rect">
            <a:avLst/>
          </a:prstGeom>
          <a:noFill/>
          <a:ln/>
        </p:spPr>
        <p:txBody>
          <a:bodyPr wrap="square" lIns="0" tIns="0" rIns="0" bIns="0" rtlCol="0" anchor="t"/>
          <a:lstStyle/>
          <a:p>
            <a:pPr marL="0" indent="0">
              <a:buNone/>
            </a:pPr>
            <a:r>
              <a:rPr lang="en-US" sz="1250" dirty="0">
                <a:solidFill>
                  <a:srgbClr val="1B2B3A"/>
                </a:solidFill>
                <a:latin typeface="Calibri" pitchFamily="34" charset="0"/>
                <a:ea typeface="Calibri" pitchFamily="34" charset="-122"/>
                <a:cs typeface="Calibri" pitchFamily="34" charset="-120"/>
              </a:rPr>
              <a:t>AI ideas made individual stories rate as more creative, but the stories became more alike as a group.</a:t>
            </a:r>
            <a:endParaRPr lang="en-US" sz="1250" dirty="0"/>
          </a:p>
        </p:txBody>
      </p:sp>
      <p:sp>
        <p:nvSpPr>
          <p:cNvPr id="32" name="Text 25"/>
          <p:cNvSpPr txBox="1"/>
          <p:nvPr/>
        </p:nvSpPr>
        <p:spPr>
          <a:xfrm>
            <a:off x="8439912" y="4480560"/>
            <a:ext cx="2971800" cy="228600"/>
          </a:xfrm>
          <a:prstGeom prst="rect">
            <a:avLst/>
          </a:prstGeom>
          <a:noFill/>
          <a:ln/>
        </p:spPr>
        <p:txBody>
          <a:bodyPr wrap="square" lIns="0" tIns="0" rIns="0" bIns="0" rtlCol="0" anchor="t"/>
          <a:lstStyle/>
          <a:p>
            <a:pPr marL="0" indent="0">
              <a:buNone/>
            </a:pPr>
            <a:r>
              <a:rPr lang="en-US" sz="1050" i="1" dirty="0">
                <a:solidFill>
                  <a:srgbClr val="5B6B7A"/>
                </a:solidFill>
                <a:latin typeface="Calibri" pitchFamily="34" charset="0"/>
                <a:ea typeface="Calibri" pitchFamily="34" charset="-122"/>
                <a:cs typeface="Calibri" pitchFamily="34" charset="-120"/>
              </a:rPr>
              <a:t>Doshi and Hauser (2024)</a:t>
            </a:r>
            <a:endParaRPr lang="en-US" sz="1050" dirty="0"/>
          </a:p>
        </p:txBody>
      </p:sp>
      <p:sp>
        <p:nvSpPr>
          <p:cNvPr id="33" name="Shape 26"/>
          <p:cNvSpPr/>
          <p:nvPr/>
        </p:nvSpPr>
        <p:spPr>
          <a:xfrm>
            <a:off x="8394192" y="4846320"/>
            <a:ext cx="3063240" cy="914400"/>
          </a:xfrm>
          <a:prstGeom prst="roundRect">
            <a:avLst>
              <a:gd name="adj" fmla="val 6000"/>
            </a:avLst>
          </a:prstGeom>
          <a:solidFill>
            <a:srgbClr val="FDF3D6"/>
          </a:solidFill>
          <a:ln w="12700">
            <a:solidFill>
              <a:srgbClr val="FDF3D6"/>
            </a:solidFill>
            <a:prstDash val="solid"/>
          </a:ln>
        </p:spPr>
        <p:txBody>
          <a:bodyPr/>
          <a:lstStyle/>
          <a:p>
            <a:endParaRPr lang="en-GB"/>
          </a:p>
        </p:txBody>
      </p:sp>
      <p:sp>
        <p:nvSpPr>
          <p:cNvPr id="34" name="Text 27"/>
          <p:cNvSpPr txBox="1"/>
          <p:nvPr/>
        </p:nvSpPr>
        <p:spPr>
          <a:xfrm>
            <a:off x="8531352" y="4873752"/>
            <a:ext cx="2788920" cy="859536"/>
          </a:xfrm>
          <a:prstGeom prst="rect">
            <a:avLst/>
          </a:prstGeom>
          <a:noFill/>
          <a:ln/>
        </p:spPr>
        <p:txBody>
          <a:bodyPr wrap="square" lIns="0" tIns="0" rIns="0" bIns="0" rtlCol="0" anchor="ctr"/>
          <a:lstStyle/>
          <a:p>
            <a:pPr marL="0" indent="0">
              <a:buNone/>
            </a:pPr>
            <a:r>
              <a:rPr lang="en-US" sz="1250" b="1" dirty="0">
                <a:solidFill>
                  <a:srgbClr val="B7791F"/>
                </a:solidFill>
                <a:latin typeface="Calibri" pitchFamily="34" charset="0"/>
                <a:ea typeface="Calibri" pitchFamily="34" charset="-122"/>
                <a:cs typeface="Calibri" pitchFamily="34" charset="-120"/>
              </a:rPr>
              <a:t>Ask  </a:t>
            </a:r>
            <a:r>
              <a:rPr lang="en-US" sz="1250" dirty="0">
                <a:solidFill>
                  <a:srgbClr val="1B2B3A"/>
                </a:solidFill>
                <a:latin typeface="Calibri" pitchFamily="34" charset="0"/>
                <a:ea typeface="Calibri" pitchFamily="34" charset="-122"/>
                <a:cs typeface="Calibri" pitchFamily="34" charset="-120"/>
              </a:rPr>
              <a:t>Use AI to widen the search, not to narrow it.</a:t>
            </a:r>
            <a:endParaRPr lang="en-US" sz="125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A practical framework: Anticipate, Reflect, Engage, Act</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After Stilgoe, Owen and Macnaghten (2013): anticipation, reflexivity, inclusion, responsiveness. AREA wording from UKRI/EPSRC (n.d.). The cycle repeats as you learn.</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08760"/>
            <a:ext cx="484632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77240" y="1783080"/>
            <a:ext cx="822960" cy="822960"/>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982980" y="1988820"/>
            <a:ext cx="411480" cy="411480"/>
          </a:xfrm>
          <a:prstGeom prst="rect">
            <a:avLst/>
          </a:prstGeom>
        </p:spPr>
      </p:pic>
      <p:sp>
        <p:nvSpPr>
          <p:cNvPr id="11" name="Text 6"/>
          <p:cNvSpPr txBox="1"/>
          <p:nvPr/>
        </p:nvSpPr>
        <p:spPr>
          <a:xfrm>
            <a:off x="1828800" y="1691640"/>
            <a:ext cx="3383280" cy="457200"/>
          </a:xfrm>
          <a:prstGeom prst="rect">
            <a:avLst/>
          </a:prstGeom>
          <a:noFill/>
          <a:ln/>
        </p:spPr>
        <p:txBody>
          <a:bodyPr wrap="square" lIns="0" tIns="0" rIns="0" bIns="0" rtlCol="0" anchor="t"/>
          <a:lstStyle/>
          <a:p>
            <a:pPr marL="0" indent="0">
              <a:buNone/>
            </a:pPr>
            <a:r>
              <a:rPr lang="en-US" sz="2200" b="1" dirty="0">
                <a:solidFill>
                  <a:srgbClr val="023B59"/>
                </a:solidFill>
                <a:latin typeface="Cambria" pitchFamily="34" charset="0"/>
                <a:ea typeface="Cambria" pitchFamily="34" charset="-122"/>
                <a:cs typeface="Cambria" pitchFamily="34" charset="-120"/>
              </a:rPr>
              <a:t>1  Anticipate</a:t>
            </a:r>
            <a:endParaRPr lang="en-US" sz="2200" dirty="0"/>
          </a:p>
        </p:txBody>
      </p:sp>
      <p:sp>
        <p:nvSpPr>
          <p:cNvPr id="12" name="Text 7"/>
          <p:cNvSpPr txBox="1"/>
          <p:nvPr/>
        </p:nvSpPr>
        <p:spPr>
          <a:xfrm>
            <a:off x="1828800" y="2240280"/>
            <a:ext cx="3383280" cy="914400"/>
          </a:xfrm>
          <a:prstGeom prst="rect">
            <a:avLst/>
          </a:prstGeom>
          <a:noFill/>
          <a:ln/>
        </p:spPr>
        <p:txBody>
          <a:bodyPr wrap="square" lIns="0" tIns="0" rIns="0" bIns="0" rtlCol="0" anchor="t"/>
          <a:lstStyle/>
          <a:p>
            <a:pPr marL="0" indent="0">
              <a:buNone/>
            </a:pPr>
            <a:r>
              <a:rPr lang="en-US" sz="1400" dirty="0">
                <a:solidFill>
                  <a:srgbClr val="1B2B3A"/>
                </a:solidFill>
                <a:latin typeface="Calibri" pitchFamily="34" charset="0"/>
                <a:ea typeface="Calibri" pitchFamily="34" charset="-122"/>
                <a:cs typeface="Calibri" pitchFamily="34" charset="-120"/>
              </a:rPr>
              <a:t>What could happen, intended and unintended, good and bad?</a:t>
            </a:r>
            <a:endParaRPr lang="en-US" sz="1400" dirty="0"/>
          </a:p>
        </p:txBody>
      </p:sp>
      <p:sp>
        <p:nvSpPr>
          <p:cNvPr id="13" name="Shape 8"/>
          <p:cNvSpPr/>
          <p:nvPr/>
        </p:nvSpPr>
        <p:spPr>
          <a:xfrm>
            <a:off x="6793992" y="1508760"/>
            <a:ext cx="484632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7022592" y="1783080"/>
            <a:ext cx="822960" cy="822960"/>
          </a:xfrm>
          <a:prstGeom prst="ellipse">
            <a:avLst/>
          </a:prstGeom>
          <a:solidFill>
            <a:srgbClr val="2B98B7"/>
          </a:solidFill>
          <a:ln w="12700">
            <a:solidFill>
              <a:srgbClr val="2B98B7"/>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7228332" y="1988820"/>
            <a:ext cx="411480" cy="411480"/>
          </a:xfrm>
          <a:prstGeom prst="rect">
            <a:avLst/>
          </a:prstGeom>
        </p:spPr>
      </p:pic>
      <p:sp>
        <p:nvSpPr>
          <p:cNvPr id="16" name="Text 10"/>
          <p:cNvSpPr txBox="1"/>
          <p:nvPr/>
        </p:nvSpPr>
        <p:spPr>
          <a:xfrm>
            <a:off x="8074152" y="1691640"/>
            <a:ext cx="3383280" cy="457200"/>
          </a:xfrm>
          <a:prstGeom prst="rect">
            <a:avLst/>
          </a:prstGeom>
          <a:noFill/>
          <a:ln/>
        </p:spPr>
        <p:txBody>
          <a:bodyPr wrap="square" lIns="0" tIns="0" rIns="0" bIns="0" rtlCol="0" anchor="t"/>
          <a:lstStyle/>
          <a:p>
            <a:pPr marL="0" indent="0">
              <a:buNone/>
            </a:pPr>
            <a:r>
              <a:rPr lang="en-US" sz="2200" b="1" dirty="0">
                <a:solidFill>
                  <a:srgbClr val="023B59"/>
                </a:solidFill>
                <a:latin typeface="Cambria" pitchFamily="34" charset="0"/>
                <a:ea typeface="Cambria" pitchFamily="34" charset="-122"/>
                <a:cs typeface="Cambria" pitchFamily="34" charset="-120"/>
              </a:rPr>
              <a:t>2  Reflect</a:t>
            </a:r>
            <a:endParaRPr lang="en-US" sz="2200" dirty="0"/>
          </a:p>
        </p:txBody>
      </p:sp>
      <p:sp>
        <p:nvSpPr>
          <p:cNvPr id="17" name="Text 11"/>
          <p:cNvSpPr txBox="1"/>
          <p:nvPr/>
        </p:nvSpPr>
        <p:spPr>
          <a:xfrm>
            <a:off x="8074152" y="2240280"/>
            <a:ext cx="3383280" cy="914400"/>
          </a:xfrm>
          <a:prstGeom prst="rect">
            <a:avLst/>
          </a:prstGeom>
          <a:noFill/>
          <a:ln/>
        </p:spPr>
        <p:txBody>
          <a:bodyPr wrap="square" lIns="0" tIns="0" rIns="0" bIns="0" rtlCol="0" anchor="t"/>
          <a:lstStyle/>
          <a:p>
            <a:pPr marL="0" indent="0">
              <a:buNone/>
            </a:pPr>
            <a:r>
              <a:rPr lang="en-US" sz="1400" dirty="0">
                <a:solidFill>
                  <a:srgbClr val="1B2B3A"/>
                </a:solidFill>
                <a:latin typeface="Calibri" pitchFamily="34" charset="0"/>
                <a:ea typeface="Calibri" pitchFamily="34" charset="-122"/>
                <a:cs typeface="Calibri" pitchFamily="34" charset="-120"/>
              </a:rPr>
              <a:t>What are our assumptions, values and blind spots?</a:t>
            </a:r>
            <a:endParaRPr lang="en-US" sz="1400" dirty="0"/>
          </a:p>
        </p:txBody>
      </p:sp>
      <p:sp>
        <p:nvSpPr>
          <p:cNvPr id="18" name="Shape 12"/>
          <p:cNvSpPr/>
          <p:nvPr/>
        </p:nvSpPr>
        <p:spPr>
          <a:xfrm>
            <a:off x="548640" y="3703320"/>
            <a:ext cx="484632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9" name="Shape 13"/>
          <p:cNvSpPr/>
          <p:nvPr/>
        </p:nvSpPr>
        <p:spPr>
          <a:xfrm>
            <a:off x="777240" y="3977640"/>
            <a:ext cx="822960" cy="822960"/>
          </a:xfrm>
          <a:prstGeom prst="ellipse">
            <a:avLst/>
          </a:prstGeom>
          <a:solidFill>
            <a:srgbClr val="F2B632"/>
          </a:solidFill>
          <a:ln w="12700">
            <a:solidFill>
              <a:srgbClr val="F2B632"/>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982980" y="4183380"/>
            <a:ext cx="411480" cy="411480"/>
          </a:xfrm>
          <a:prstGeom prst="rect">
            <a:avLst/>
          </a:prstGeom>
        </p:spPr>
      </p:pic>
      <p:sp>
        <p:nvSpPr>
          <p:cNvPr id="21" name="Text 14"/>
          <p:cNvSpPr txBox="1"/>
          <p:nvPr/>
        </p:nvSpPr>
        <p:spPr>
          <a:xfrm>
            <a:off x="1828800" y="3886200"/>
            <a:ext cx="3383280" cy="457200"/>
          </a:xfrm>
          <a:prstGeom prst="rect">
            <a:avLst/>
          </a:prstGeom>
          <a:noFill/>
          <a:ln/>
        </p:spPr>
        <p:txBody>
          <a:bodyPr wrap="square" lIns="0" tIns="0" rIns="0" bIns="0" rtlCol="0" anchor="t"/>
          <a:lstStyle/>
          <a:p>
            <a:pPr marL="0" indent="0">
              <a:buNone/>
            </a:pPr>
            <a:r>
              <a:rPr lang="en-US" sz="2200" b="1" dirty="0">
                <a:solidFill>
                  <a:srgbClr val="023B59"/>
                </a:solidFill>
                <a:latin typeface="Cambria" pitchFamily="34" charset="0"/>
                <a:ea typeface="Cambria" pitchFamily="34" charset="-122"/>
                <a:cs typeface="Cambria" pitchFamily="34" charset="-120"/>
              </a:rPr>
              <a:t>4  Act</a:t>
            </a:r>
            <a:endParaRPr lang="en-US" sz="2200" dirty="0"/>
          </a:p>
        </p:txBody>
      </p:sp>
      <p:sp>
        <p:nvSpPr>
          <p:cNvPr id="22" name="Text 15"/>
          <p:cNvSpPr txBox="1"/>
          <p:nvPr/>
        </p:nvSpPr>
        <p:spPr>
          <a:xfrm>
            <a:off x="1828800" y="4434840"/>
            <a:ext cx="3383280" cy="914400"/>
          </a:xfrm>
          <a:prstGeom prst="rect">
            <a:avLst/>
          </a:prstGeom>
          <a:noFill/>
          <a:ln/>
        </p:spPr>
        <p:txBody>
          <a:bodyPr wrap="square" lIns="0" tIns="0" rIns="0" bIns="0" rtlCol="0" anchor="t"/>
          <a:lstStyle/>
          <a:p>
            <a:pPr marL="0" indent="0">
              <a:buNone/>
            </a:pPr>
            <a:r>
              <a:rPr lang="en-US" sz="1400" dirty="0">
                <a:solidFill>
                  <a:srgbClr val="1B2B3A"/>
                </a:solidFill>
                <a:latin typeface="Calibri" pitchFamily="34" charset="0"/>
                <a:ea typeface="Calibri" pitchFamily="34" charset="-122"/>
                <a:cs typeface="Calibri" pitchFamily="34" charset="-120"/>
              </a:rPr>
              <a:t>How do we change direction based on what we learn?</a:t>
            </a:r>
            <a:endParaRPr lang="en-US" sz="1400" dirty="0"/>
          </a:p>
        </p:txBody>
      </p:sp>
      <p:sp>
        <p:nvSpPr>
          <p:cNvPr id="23" name="Shape 16"/>
          <p:cNvSpPr/>
          <p:nvPr/>
        </p:nvSpPr>
        <p:spPr>
          <a:xfrm>
            <a:off x="6793992" y="3703320"/>
            <a:ext cx="4846320" cy="1783080"/>
          </a:xfrm>
          <a:prstGeom prst="roundRect">
            <a:avLst>
              <a:gd name="adj" fmla="val 4103"/>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4" name="Shape 17"/>
          <p:cNvSpPr/>
          <p:nvPr/>
        </p:nvSpPr>
        <p:spPr>
          <a:xfrm>
            <a:off x="7022592" y="3977640"/>
            <a:ext cx="822960" cy="822960"/>
          </a:xfrm>
          <a:prstGeom prst="ellipse">
            <a:avLst/>
          </a:prstGeom>
          <a:solidFill>
            <a:srgbClr val="023B59"/>
          </a:solidFill>
          <a:ln w="12700">
            <a:solidFill>
              <a:srgbClr val="023B59"/>
            </a:solidFill>
            <a:prstDash val="solid"/>
          </a:ln>
        </p:spPr>
        <p:txBody>
          <a:bodyPr/>
          <a:lstStyle/>
          <a:p>
            <a:endParaRPr lang="en-GB"/>
          </a:p>
        </p:txBody>
      </p:sp>
      <p:pic>
        <p:nvPicPr>
          <p:cNvPr id="25" name="Image 4" descr="preencoded.png"/>
          <p:cNvPicPr>
            <a:picLocks noChangeAspect="1"/>
          </p:cNvPicPr>
          <p:nvPr/>
        </p:nvPicPr>
        <p:blipFill>
          <a:blip r:embed="rId7"/>
          <a:stretch>
            <a:fillRect/>
          </a:stretch>
        </p:blipFill>
        <p:spPr>
          <a:xfrm>
            <a:off x="7228332" y="4183380"/>
            <a:ext cx="411480" cy="411480"/>
          </a:xfrm>
          <a:prstGeom prst="rect">
            <a:avLst/>
          </a:prstGeom>
        </p:spPr>
      </p:pic>
      <p:sp>
        <p:nvSpPr>
          <p:cNvPr id="26" name="Text 18"/>
          <p:cNvSpPr txBox="1"/>
          <p:nvPr/>
        </p:nvSpPr>
        <p:spPr>
          <a:xfrm>
            <a:off x="8074152" y="3886200"/>
            <a:ext cx="3383280" cy="457200"/>
          </a:xfrm>
          <a:prstGeom prst="rect">
            <a:avLst/>
          </a:prstGeom>
          <a:noFill/>
          <a:ln/>
        </p:spPr>
        <p:txBody>
          <a:bodyPr wrap="square" lIns="0" tIns="0" rIns="0" bIns="0" rtlCol="0" anchor="t"/>
          <a:lstStyle/>
          <a:p>
            <a:pPr marL="0" indent="0">
              <a:buNone/>
            </a:pPr>
            <a:r>
              <a:rPr lang="en-US" sz="2200" b="1" dirty="0">
                <a:solidFill>
                  <a:srgbClr val="023B59"/>
                </a:solidFill>
                <a:latin typeface="Cambria" pitchFamily="34" charset="0"/>
                <a:ea typeface="Cambria" pitchFamily="34" charset="-122"/>
                <a:cs typeface="Cambria" pitchFamily="34" charset="-120"/>
              </a:rPr>
              <a:t>3  Engage</a:t>
            </a:r>
            <a:endParaRPr lang="en-US" sz="2200" dirty="0"/>
          </a:p>
        </p:txBody>
      </p:sp>
      <p:sp>
        <p:nvSpPr>
          <p:cNvPr id="27" name="Text 19"/>
          <p:cNvSpPr txBox="1"/>
          <p:nvPr/>
        </p:nvSpPr>
        <p:spPr>
          <a:xfrm>
            <a:off x="8074152" y="4434840"/>
            <a:ext cx="3383280" cy="914400"/>
          </a:xfrm>
          <a:prstGeom prst="rect">
            <a:avLst/>
          </a:prstGeom>
          <a:noFill/>
          <a:ln/>
        </p:spPr>
        <p:txBody>
          <a:bodyPr wrap="square" lIns="0" tIns="0" rIns="0" bIns="0" rtlCol="0" anchor="t"/>
          <a:lstStyle/>
          <a:p>
            <a:pPr marL="0" indent="0">
              <a:buNone/>
            </a:pPr>
            <a:r>
              <a:rPr lang="en-US" sz="1400" dirty="0">
                <a:solidFill>
                  <a:srgbClr val="1B2B3A"/>
                </a:solidFill>
                <a:latin typeface="Calibri" pitchFamily="34" charset="0"/>
                <a:ea typeface="Calibri" pitchFamily="34" charset="-122"/>
                <a:cs typeface="Calibri" pitchFamily="34" charset="-120"/>
              </a:rPr>
              <a:t>Who is affected, and are they helping to shape this?</a:t>
            </a:r>
            <a:endParaRPr lang="en-US" sz="1400" dirty="0"/>
          </a:p>
        </p:txBody>
      </p:sp>
      <p:sp>
        <p:nvSpPr>
          <p:cNvPr id="28" name="Shape 20"/>
          <p:cNvSpPr/>
          <p:nvPr/>
        </p:nvSpPr>
        <p:spPr>
          <a:xfrm>
            <a:off x="5422392" y="2770632"/>
            <a:ext cx="1344168" cy="1344168"/>
          </a:xfrm>
          <a:prstGeom prst="ellipse">
            <a:avLst/>
          </a:prstGeom>
          <a:solidFill>
            <a:srgbClr val="023B59"/>
          </a:solidFill>
          <a:ln w="38100">
            <a:solidFill>
              <a:srgbClr val="FFFFFF"/>
            </a:solidFill>
            <a:prstDash val="solid"/>
          </a:ln>
          <a:effectLst>
            <a:outerShdw blurRad="101600" dist="25400" dir="5400000" algn="bl" rotWithShape="0">
              <a:srgbClr val="000000">
                <a:alpha val="14000"/>
              </a:srgbClr>
            </a:outerShdw>
          </a:effectLst>
        </p:spPr>
        <p:txBody>
          <a:bodyPr/>
          <a:lstStyle/>
          <a:p>
            <a:endParaRPr lang="en-GB"/>
          </a:p>
        </p:txBody>
      </p:sp>
      <p:sp>
        <p:nvSpPr>
          <p:cNvPr id="29" name="Text 21"/>
          <p:cNvSpPr txBox="1"/>
          <p:nvPr/>
        </p:nvSpPr>
        <p:spPr>
          <a:xfrm>
            <a:off x="5486400" y="2770632"/>
            <a:ext cx="1216152" cy="1344168"/>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Responsible innovation</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AREA in practice: a cloud-based student wellbeing app</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Hypothetical scenario written for this session, applying the AREA framework (UKRI/EPSRC, n.d.; Stilgoe et al., 2013).</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2606040" cy="361188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548640" y="1554480"/>
            <a:ext cx="2606040" cy="640080"/>
          </a:xfrm>
          <a:prstGeom prst="roundRect">
            <a:avLst>
              <a:gd name="adj" fmla="val 11429"/>
            </a:avLst>
          </a:prstGeom>
          <a:solidFill>
            <a:srgbClr val="0E8FB0"/>
          </a:solidFill>
          <a:ln w="12700">
            <a:solidFill>
              <a:srgbClr val="0E8FB0"/>
            </a:solidFill>
            <a:prstDash val="solid"/>
          </a:ln>
        </p:spPr>
        <p:txBody>
          <a:bodyPr/>
          <a:lstStyle/>
          <a:p>
            <a:endParaRPr lang="en-GB"/>
          </a:p>
        </p:txBody>
      </p:sp>
      <p:sp>
        <p:nvSpPr>
          <p:cNvPr id="10" name="Shape 6"/>
          <p:cNvSpPr/>
          <p:nvPr/>
        </p:nvSpPr>
        <p:spPr>
          <a:xfrm>
            <a:off x="548640" y="1920240"/>
            <a:ext cx="2606040" cy="274320"/>
          </a:xfrm>
          <a:prstGeom prst="rect">
            <a:avLst/>
          </a:prstGeom>
          <a:solidFill>
            <a:srgbClr val="0E8FB0"/>
          </a:solidFill>
          <a:ln w="12700">
            <a:solidFill>
              <a:srgbClr val="0E8FB0"/>
            </a:solidFill>
            <a:prstDash val="solid"/>
          </a:ln>
        </p:spPr>
        <p:txBody>
          <a:bodyPr/>
          <a:lstStyle/>
          <a:p>
            <a:endParaRPr lang="en-GB"/>
          </a:p>
        </p:txBody>
      </p:sp>
      <p:sp>
        <p:nvSpPr>
          <p:cNvPr id="11" name="Text 7"/>
          <p:cNvSpPr txBox="1"/>
          <p:nvPr/>
        </p:nvSpPr>
        <p:spPr>
          <a:xfrm>
            <a:off x="548640" y="1554480"/>
            <a:ext cx="2606040" cy="64008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Anticipate</a:t>
            </a:r>
            <a:endParaRPr lang="en-US" sz="2000" dirty="0"/>
          </a:p>
        </p:txBody>
      </p:sp>
      <p:sp>
        <p:nvSpPr>
          <p:cNvPr id="12" name="Text 8"/>
          <p:cNvSpPr txBox="1"/>
          <p:nvPr/>
        </p:nvSpPr>
        <p:spPr>
          <a:xfrm>
            <a:off x="731520" y="2423160"/>
            <a:ext cx="2286000" cy="2651760"/>
          </a:xfrm>
          <a:prstGeom prst="rect">
            <a:avLst/>
          </a:prstGeom>
          <a:noFill/>
          <a:ln/>
        </p:spPr>
        <p:txBody>
          <a:bodyPr wrap="square" lIns="0" tIns="0" rIns="0" bIns="0" rtlCol="0" anchor="t"/>
          <a:lstStyle/>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Where could sensitive data leak?</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Who might misuse or misread it?</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What if a region goes offline?</a:t>
            </a:r>
            <a:endParaRPr lang="en-US" sz="1400" dirty="0"/>
          </a:p>
        </p:txBody>
      </p:sp>
      <p:sp>
        <p:nvSpPr>
          <p:cNvPr id="13" name="Shape 9"/>
          <p:cNvSpPr/>
          <p:nvPr/>
        </p:nvSpPr>
        <p:spPr>
          <a:xfrm>
            <a:off x="3374136" y="1554480"/>
            <a:ext cx="2606040" cy="361188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10"/>
          <p:cNvSpPr/>
          <p:nvPr/>
        </p:nvSpPr>
        <p:spPr>
          <a:xfrm>
            <a:off x="3374136" y="1554480"/>
            <a:ext cx="2606040" cy="640080"/>
          </a:xfrm>
          <a:prstGeom prst="roundRect">
            <a:avLst>
              <a:gd name="adj" fmla="val 11429"/>
            </a:avLst>
          </a:prstGeom>
          <a:solidFill>
            <a:srgbClr val="2B98B7"/>
          </a:solidFill>
          <a:ln w="12700">
            <a:solidFill>
              <a:srgbClr val="2B98B7"/>
            </a:solidFill>
            <a:prstDash val="solid"/>
          </a:ln>
        </p:spPr>
        <p:txBody>
          <a:bodyPr/>
          <a:lstStyle/>
          <a:p>
            <a:endParaRPr lang="en-GB"/>
          </a:p>
        </p:txBody>
      </p:sp>
      <p:sp>
        <p:nvSpPr>
          <p:cNvPr id="15" name="Shape 11"/>
          <p:cNvSpPr/>
          <p:nvPr/>
        </p:nvSpPr>
        <p:spPr>
          <a:xfrm>
            <a:off x="3374136" y="1920240"/>
            <a:ext cx="2606040" cy="274320"/>
          </a:xfrm>
          <a:prstGeom prst="rect">
            <a:avLst/>
          </a:prstGeom>
          <a:solidFill>
            <a:srgbClr val="2B98B7"/>
          </a:solidFill>
          <a:ln w="12700">
            <a:solidFill>
              <a:srgbClr val="2B98B7"/>
            </a:solidFill>
            <a:prstDash val="solid"/>
          </a:ln>
        </p:spPr>
        <p:txBody>
          <a:bodyPr/>
          <a:lstStyle/>
          <a:p>
            <a:endParaRPr lang="en-GB"/>
          </a:p>
        </p:txBody>
      </p:sp>
      <p:sp>
        <p:nvSpPr>
          <p:cNvPr id="16" name="Text 12"/>
          <p:cNvSpPr txBox="1"/>
          <p:nvPr/>
        </p:nvSpPr>
        <p:spPr>
          <a:xfrm>
            <a:off x="3374136" y="1554480"/>
            <a:ext cx="2606040" cy="64008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Reflect</a:t>
            </a:r>
            <a:endParaRPr lang="en-US" sz="2000" dirty="0"/>
          </a:p>
        </p:txBody>
      </p:sp>
      <p:sp>
        <p:nvSpPr>
          <p:cNvPr id="17" name="Text 13"/>
          <p:cNvSpPr txBox="1"/>
          <p:nvPr/>
        </p:nvSpPr>
        <p:spPr>
          <a:xfrm>
            <a:off x="3557016" y="2423160"/>
            <a:ext cx="2286000" cy="2651760"/>
          </a:xfrm>
          <a:prstGeom prst="rect">
            <a:avLst/>
          </a:prstGeom>
          <a:noFill/>
          <a:ln/>
        </p:spPr>
        <p:txBody>
          <a:bodyPr wrap="square" lIns="0" tIns="0" rIns="0" bIns="0" rtlCol="0" anchor="t"/>
          <a:lstStyle/>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Do we assume students want tracking?</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Whose values shaped the design?</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What are we not seeing?</a:t>
            </a:r>
            <a:endParaRPr lang="en-US" sz="1400" dirty="0"/>
          </a:p>
        </p:txBody>
      </p:sp>
      <p:sp>
        <p:nvSpPr>
          <p:cNvPr id="18" name="Shape 14"/>
          <p:cNvSpPr/>
          <p:nvPr/>
        </p:nvSpPr>
        <p:spPr>
          <a:xfrm>
            <a:off x="6199632" y="1554480"/>
            <a:ext cx="2606040" cy="361188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9" name="Shape 15"/>
          <p:cNvSpPr/>
          <p:nvPr/>
        </p:nvSpPr>
        <p:spPr>
          <a:xfrm>
            <a:off x="6199632" y="1554480"/>
            <a:ext cx="2606040" cy="640080"/>
          </a:xfrm>
          <a:prstGeom prst="roundRect">
            <a:avLst>
              <a:gd name="adj" fmla="val 11429"/>
            </a:avLst>
          </a:prstGeom>
          <a:solidFill>
            <a:srgbClr val="023B59"/>
          </a:solidFill>
          <a:ln w="12700">
            <a:solidFill>
              <a:srgbClr val="023B59"/>
            </a:solidFill>
            <a:prstDash val="solid"/>
          </a:ln>
        </p:spPr>
        <p:txBody>
          <a:bodyPr/>
          <a:lstStyle/>
          <a:p>
            <a:endParaRPr lang="en-GB"/>
          </a:p>
        </p:txBody>
      </p:sp>
      <p:sp>
        <p:nvSpPr>
          <p:cNvPr id="20" name="Shape 16"/>
          <p:cNvSpPr/>
          <p:nvPr/>
        </p:nvSpPr>
        <p:spPr>
          <a:xfrm>
            <a:off x="6199632" y="1920240"/>
            <a:ext cx="2606040" cy="274320"/>
          </a:xfrm>
          <a:prstGeom prst="rect">
            <a:avLst/>
          </a:prstGeom>
          <a:solidFill>
            <a:srgbClr val="023B59"/>
          </a:solidFill>
          <a:ln w="12700">
            <a:solidFill>
              <a:srgbClr val="023B59"/>
            </a:solidFill>
            <a:prstDash val="solid"/>
          </a:ln>
        </p:spPr>
        <p:txBody>
          <a:bodyPr/>
          <a:lstStyle/>
          <a:p>
            <a:endParaRPr lang="en-GB"/>
          </a:p>
        </p:txBody>
      </p:sp>
      <p:sp>
        <p:nvSpPr>
          <p:cNvPr id="21" name="Text 17"/>
          <p:cNvSpPr txBox="1"/>
          <p:nvPr/>
        </p:nvSpPr>
        <p:spPr>
          <a:xfrm>
            <a:off x="6199632" y="1554480"/>
            <a:ext cx="2606040" cy="64008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Engage</a:t>
            </a:r>
            <a:endParaRPr lang="en-US" sz="2000" dirty="0"/>
          </a:p>
        </p:txBody>
      </p:sp>
      <p:sp>
        <p:nvSpPr>
          <p:cNvPr id="22" name="Text 18"/>
          <p:cNvSpPr txBox="1"/>
          <p:nvPr/>
        </p:nvSpPr>
        <p:spPr>
          <a:xfrm>
            <a:off x="6382512" y="2423160"/>
            <a:ext cx="2286000" cy="2651760"/>
          </a:xfrm>
          <a:prstGeom prst="rect">
            <a:avLst/>
          </a:prstGeom>
          <a:noFill/>
          <a:ln/>
        </p:spPr>
        <p:txBody>
          <a:bodyPr wrap="square" lIns="0" tIns="0" rIns="0" bIns="0" rtlCol="0" anchor="t"/>
          <a:lstStyle/>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Involve students and counsellors early</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Ask disability support and data protection staff</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Test with people unlike the team</a:t>
            </a:r>
            <a:endParaRPr lang="en-US" sz="1400" dirty="0"/>
          </a:p>
        </p:txBody>
      </p:sp>
      <p:sp>
        <p:nvSpPr>
          <p:cNvPr id="23" name="Shape 19"/>
          <p:cNvSpPr/>
          <p:nvPr/>
        </p:nvSpPr>
        <p:spPr>
          <a:xfrm>
            <a:off x="9025128" y="1554480"/>
            <a:ext cx="2606040" cy="3611880"/>
          </a:xfrm>
          <a:prstGeom prst="roundRect">
            <a:avLst>
              <a:gd name="adj" fmla="val 2807"/>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4" name="Shape 20"/>
          <p:cNvSpPr/>
          <p:nvPr/>
        </p:nvSpPr>
        <p:spPr>
          <a:xfrm>
            <a:off x="9025128" y="1554480"/>
            <a:ext cx="2606040" cy="640080"/>
          </a:xfrm>
          <a:prstGeom prst="roundRect">
            <a:avLst>
              <a:gd name="adj" fmla="val 11429"/>
            </a:avLst>
          </a:prstGeom>
          <a:solidFill>
            <a:srgbClr val="F2B632"/>
          </a:solidFill>
          <a:ln w="12700">
            <a:solidFill>
              <a:srgbClr val="F2B632"/>
            </a:solidFill>
            <a:prstDash val="solid"/>
          </a:ln>
        </p:spPr>
        <p:txBody>
          <a:bodyPr/>
          <a:lstStyle/>
          <a:p>
            <a:endParaRPr lang="en-GB"/>
          </a:p>
        </p:txBody>
      </p:sp>
      <p:sp>
        <p:nvSpPr>
          <p:cNvPr id="25" name="Shape 21"/>
          <p:cNvSpPr/>
          <p:nvPr/>
        </p:nvSpPr>
        <p:spPr>
          <a:xfrm>
            <a:off x="9025128" y="1920240"/>
            <a:ext cx="2606040" cy="274320"/>
          </a:xfrm>
          <a:prstGeom prst="rect">
            <a:avLst/>
          </a:prstGeom>
          <a:solidFill>
            <a:srgbClr val="F2B632"/>
          </a:solidFill>
          <a:ln w="12700">
            <a:solidFill>
              <a:srgbClr val="F2B632"/>
            </a:solidFill>
            <a:prstDash val="solid"/>
          </a:ln>
        </p:spPr>
        <p:txBody>
          <a:bodyPr/>
          <a:lstStyle/>
          <a:p>
            <a:endParaRPr lang="en-GB"/>
          </a:p>
        </p:txBody>
      </p:sp>
      <p:sp>
        <p:nvSpPr>
          <p:cNvPr id="26" name="Text 22"/>
          <p:cNvSpPr txBox="1"/>
          <p:nvPr/>
        </p:nvSpPr>
        <p:spPr>
          <a:xfrm>
            <a:off x="9025128" y="1554480"/>
            <a:ext cx="2606040" cy="640080"/>
          </a:xfrm>
          <a:prstGeom prst="rect">
            <a:avLst/>
          </a:prstGeom>
          <a:noFill/>
          <a:ln/>
        </p:spPr>
        <p:txBody>
          <a:bodyPr wrap="square" lIns="0" tIns="0" rIns="0" bIns="0" rtlCol="0" anchor="ctr"/>
          <a:lstStyle/>
          <a:p>
            <a:pPr marL="0" indent="0" algn="ctr">
              <a:buNone/>
            </a:pPr>
            <a:r>
              <a:rPr lang="en-US" sz="2000" b="1" dirty="0">
                <a:solidFill>
                  <a:srgbClr val="1B2B3A"/>
                </a:solidFill>
                <a:latin typeface="Cambria" pitchFamily="34" charset="0"/>
                <a:ea typeface="Cambria" pitchFamily="34" charset="-122"/>
                <a:cs typeface="Cambria" pitchFamily="34" charset="-120"/>
              </a:rPr>
              <a:t>Act</a:t>
            </a:r>
            <a:endParaRPr lang="en-US" sz="2000" dirty="0"/>
          </a:p>
        </p:txBody>
      </p:sp>
      <p:sp>
        <p:nvSpPr>
          <p:cNvPr id="27" name="Text 23"/>
          <p:cNvSpPr txBox="1"/>
          <p:nvPr/>
        </p:nvSpPr>
        <p:spPr>
          <a:xfrm>
            <a:off x="9208008" y="2423160"/>
            <a:ext cx="2286000" cy="2651760"/>
          </a:xfrm>
          <a:prstGeom prst="rect">
            <a:avLst/>
          </a:prstGeom>
          <a:noFill/>
          <a:ln/>
        </p:spPr>
        <p:txBody>
          <a:bodyPr wrap="square" lIns="0" tIns="0" rIns="0" bIns="0" rtlCol="0" anchor="t"/>
          <a:lstStyle/>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Collect the minimum data</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Add clear consent and opt out</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Publish a plain language privacy note</a:t>
            </a:r>
            <a:endParaRPr lang="en-US" sz="1400" dirty="0"/>
          </a:p>
          <a:p>
            <a:pPr marL="342900" indent="-342900">
              <a:spcAft>
                <a:spcPts val="1200"/>
              </a:spcAft>
              <a:buSzPct val="100000"/>
              <a:buChar char="•"/>
            </a:pPr>
            <a:r>
              <a:rPr lang="en-US" sz="1400" dirty="0">
                <a:solidFill>
                  <a:srgbClr val="1B2B3A"/>
                </a:solidFill>
                <a:latin typeface="Calibri" pitchFamily="34" charset="0"/>
                <a:ea typeface="Calibri" pitchFamily="34" charset="-122"/>
                <a:cs typeface="Calibri" pitchFamily="34" charset="-120"/>
              </a:rPr>
              <a:t>Review after the pilot</a:t>
            </a:r>
            <a:endParaRPr lang="en-US" sz="1400" dirty="0"/>
          </a:p>
        </p:txBody>
      </p:sp>
      <p:sp>
        <p:nvSpPr>
          <p:cNvPr id="28" name="Shape 24"/>
          <p:cNvSpPr/>
          <p:nvPr/>
        </p:nvSpPr>
        <p:spPr>
          <a:xfrm>
            <a:off x="548640" y="5349240"/>
            <a:ext cx="11091672" cy="594360"/>
          </a:xfrm>
          <a:prstGeom prst="roundRect">
            <a:avLst>
              <a:gd name="adj" fmla="val 12308"/>
            </a:avLst>
          </a:prstGeom>
          <a:solidFill>
            <a:srgbClr val="FDF3D6"/>
          </a:solidFill>
          <a:ln w="19050">
            <a:solidFill>
              <a:srgbClr val="F2B632"/>
            </a:solidFill>
            <a:prstDash val="solid"/>
          </a:ln>
        </p:spPr>
        <p:txBody>
          <a:bodyPr/>
          <a:lstStyle/>
          <a:p>
            <a:endParaRPr lang="en-GB"/>
          </a:p>
        </p:txBody>
      </p:sp>
      <p:sp>
        <p:nvSpPr>
          <p:cNvPr id="29" name="Text 25"/>
          <p:cNvSpPr txBox="1"/>
          <p:nvPr/>
        </p:nvSpPr>
        <p:spPr>
          <a:xfrm>
            <a:off x="777240" y="5349240"/>
            <a:ext cx="10607040" cy="594360"/>
          </a:xfrm>
          <a:prstGeom prst="rect">
            <a:avLst/>
          </a:prstGeom>
          <a:noFill/>
          <a:ln/>
        </p:spPr>
        <p:txBody>
          <a:bodyPr wrap="square" lIns="0" tIns="0" rIns="0" bIns="0" rtlCol="0" anchor="ctr"/>
          <a:lstStyle/>
          <a:p>
            <a:pPr marL="0" indent="0">
              <a:buNone/>
            </a:pPr>
            <a:r>
              <a:rPr lang="en-US" sz="1400" b="1" dirty="0">
                <a:solidFill>
                  <a:srgbClr val="B7791F"/>
                </a:solidFill>
                <a:latin typeface="Calibri" pitchFamily="34" charset="0"/>
                <a:ea typeface="Calibri" pitchFamily="34" charset="-122"/>
                <a:cs typeface="Calibri" pitchFamily="34" charset="-120"/>
              </a:rPr>
              <a:t>Your turn  </a:t>
            </a:r>
            <a:r>
              <a:rPr lang="en-US" sz="1400" dirty="0">
                <a:solidFill>
                  <a:srgbClr val="1B2B3A"/>
                </a:solidFill>
                <a:latin typeface="Calibri" pitchFamily="34" charset="0"/>
                <a:ea typeface="Calibri" pitchFamily="34" charset="-122"/>
                <a:cs typeface="Calibri" pitchFamily="34" charset="-120"/>
              </a:rPr>
              <a:t>Add one more question to each column for a system you have built or used.</a:t>
            </a:r>
            <a:endParaRPr lang="en-US" sz="14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A good idea passes three tests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Synthesis for this module. Novel and appropriate after Amabile (1996); responsible after Stilgoe, Owen and Macnaghten (2013).</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1188720" y="1600200"/>
            <a:ext cx="2834640" cy="2834640"/>
          </a:xfrm>
          <a:prstGeom prst="ellipse">
            <a:avLst/>
          </a:prstGeom>
          <a:solidFill>
            <a:srgbClr val="0E8FB0">
              <a:alpha val="50000"/>
            </a:srgbClr>
          </a:solidFill>
          <a:ln w="25400">
            <a:solidFill>
              <a:srgbClr val="0E8FB0"/>
            </a:solidFill>
            <a:prstDash val="solid"/>
          </a:ln>
        </p:spPr>
        <p:txBody>
          <a:bodyPr/>
          <a:lstStyle/>
          <a:p>
            <a:endParaRPr lang="en-GB"/>
          </a:p>
        </p:txBody>
      </p:sp>
      <p:sp>
        <p:nvSpPr>
          <p:cNvPr id="9" name="Shape 5"/>
          <p:cNvSpPr/>
          <p:nvPr/>
        </p:nvSpPr>
        <p:spPr>
          <a:xfrm>
            <a:off x="3017520" y="1600200"/>
            <a:ext cx="2834640" cy="2834640"/>
          </a:xfrm>
          <a:prstGeom prst="ellipse">
            <a:avLst/>
          </a:prstGeom>
          <a:solidFill>
            <a:srgbClr val="023B59">
              <a:alpha val="50000"/>
            </a:srgbClr>
          </a:solidFill>
          <a:ln w="25400">
            <a:solidFill>
              <a:srgbClr val="023B59"/>
            </a:solidFill>
            <a:prstDash val="solid"/>
          </a:ln>
        </p:spPr>
        <p:txBody>
          <a:bodyPr/>
          <a:lstStyle/>
          <a:p>
            <a:endParaRPr lang="en-GB"/>
          </a:p>
        </p:txBody>
      </p:sp>
      <p:sp>
        <p:nvSpPr>
          <p:cNvPr id="10" name="Shape 6"/>
          <p:cNvSpPr/>
          <p:nvPr/>
        </p:nvSpPr>
        <p:spPr>
          <a:xfrm>
            <a:off x="2103120" y="3108960"/>
            <a:ext cx="2834640" cy="2834640"/>
          </a:xfrm>
          <a:prstGeom prst="ellipse">
            <a:avLst/>
          </a:prstGeom>
          <a:solidFill>
            <a:srgbClr val="F2B632">
              <a:alpha val="50000"/>
            </a:srgbClr>
          </a:solidFill>
          <a:ln w="25400">
            <a:solidFill>
              <a:srgbClr val="F2B632"/>
            </a:solidFill>
            <a:prstDash val="solid"/>
          </a:ln>
        </p:spPr>
        <p:txBody>
          <a:bodyPr/>
          <a:lstStyle/>
          <a:p>
            <a:endParaRPr lang="en-GB"/>
          </a:p>
        </p:txBody>
      </p:sp>
      <p:sp>
        <p:nvSpPr>
          <p:cNvPr id="11" name="Text 7"/>
          <p:cNvSpPr txBox="1"/>
          <p:nvPr/>
        </p:nvSpPr>
        <p:spPr>
          <a:xfrm>
            <a:off x="1600200" y="2331720"/>
            <a:ext cx="1463040" cy="457200"/>
          </a:xfrm>
          <a:prstGeom prst="rect">
            <a:avLst/>
          </a:prstGeom>
          <a:noFill/>
          <a:ln/>
        </p:spPr>
        <p:txBody>
          <a:bodyPr wrap="square" lIns="0" tIns="0" rIns="0" bIns="0" rtlCol="0" anchor="t"/>
          <a:lstStyle/>
          <a:p>
            <a:pPr marL="0" indent="0" algn="ctr">
              <a:buNone/>
            </a:pPr>
            <a:r>
              <a:rPr lang="en-US" sz="2000" b="1" dirty="0">
                <a:solidFill>
                  <a:srgbClr val="023B59"/>
                </a:solidFill>
                <a:latin typeface="Cambria" pitchFamily="34" charset="0"/>
                <a:ea typeface="Cambria" pitchFamily="34" charset="-122"/>
                <a:cs typeface="Cambria" pitchFamily="34" charset="-120"/>
              </a:rPr>
              <a:t>Novel</a:t>
            </a:r>
            <a:endParaRPr lang="en-US" sz="2000" dirty="0"/>
          </a:p>
        </p:txBody>
      </p:sp>
      <p:sp>
        <p:nvSpPr>
          <p:cNvPr id="12" name="Text 8"/>
          <p:cNvSpPr txBox="1"/>
          <p:nvPr/>
        </p:nvSpPr>
        <p:spPr>
          <a:xfrm>
            <a:off x="3977640" y="2331720"/>
            <a:ext cx="1554480" cy="457200"/>
          </a:xfrm>
          <a:prstGeom prst="rect">
            <a:avLst/>
          </a:prstGeom>
          <a:noFill/>
          <a:ln/>
        </p:spPr>
        <p:txBody>
          <a:bodyPr wrap="square" lIns="0" tIns="0" rIns="0" bIns="0" rtlCol="0" anchor="t"/>
          <a:lstStyle/>
          <a:p>
            <a:pPr marL="0" indent="0" algn="ctr">
              <a:buNone/>
            </a:pPr>
            <a:r>
              <a:rPr lang="en-US" sz="2000" b="1" dirty="0">
                <a:solidFill>
                  <a:srgbClr val="FFFFFF"/>
                </a:solidFill>
                <a:latin typeface="Cambria" pitchFamily="34" charset="0"/>
                <a:ea typeface="Cambria" pitchFamily="34" charset="-122"/>
                <a:cs typeface="Cambria" pitchFamily="34" charset="-120"/>
              </a:rPr>
              <a:t>Valuable</a:t>
            </a:r>
            <a:endParaRPr lang="en-US" sz="2000" dirty="0"/>
          </a:p>
        </p:txBody>
      </p:sp>
      <p:sp>
        <p:nvSpPr>
          <p:cNvPr id="13" name="Text 9"/>
          <p:cNvSpPr txBox="1"/>
          <p:nvPr/>
        </p:nvSpPr>
        <p:spPr>
          <a:xfrm>
            <a:off x="2743200" y="5120640"/>
            <a:ext cx="1554480" cy="457200"/>
          </a:xfrm>
          <a:prstGeom prst="rect">
            <a:avLst/>
          </a:prstGeom>
          <a:noFill/>
          <a:ln/>
        </p:spPr>
        <p:txBody>
          <a:bodyPr wrap="square" lIns="0" tIns="0" rIns="0" bIns="0" rtlCol="0" anchor="t"/>
          <a:lstStyle/>
          <a:p>
            <a:pPr marL="0" indent="0" algn="ctr">
              <a:buNone/>
            </a:pPr>
            <a:r>
              <a:rPr lang="en-US" sz="2000" b="1" dirty="0">
                <a:solidFill>
                  <a:srgbClr val="1B2B3A"/>
                </a:solidFill>
                <a:latin typeface="Cambria" pitchFamily="34" charset="0"/>
                <a:ea typeface="Cambria" pitchFamily="34" charset="-122"/>
                <a:cs typeface="Cambria" pitchFamily="34" charset="-120"/>
              </a:rPr>
              <a:t>Responsible</a:t>
            </a:r>
            <a:endParaRPr lang="en-US" sz="2000" dirty="0"/>
          </a:p>
        </p:txBody>
      </p:sp>
      <p:sp>
        <p:nvSpPr>
          <p:cNvPr id="14" name="Shape 10"/>
          <p:cNvSpPr/>
          <p:nvPr/>
        </p:nvSpPr>
        <p:spPr>
          <a:xfrm>
            <a:off x="3017520" y="3429000"/>
            <a:ext cx="1005840" cy="1005840"/>
          </a:xfrm>
          <a:prstGeom prst="ellipse">
            <a:avLst/>
          </a:prstGeom>
          <a:solidFill>
            <a:srgbClr val="FFFFFF"/>
          </a:solidFill>
          <a:ln w="25400">
            <a:solidFill>
              <a:srgbClr val="023B59"/>
            </a:solidFill>
            <a:prstDash val="solid"/>
          </a:ln>
        </p:spPr>
        <p:txBody>
          <a:bodyPr/>
          <a:lstStyle/>
          <a:p>
            <a:endParaRPr lang="en-GB"/>
          </a:p>
        </p:txBody>
      </p:sp>
      <p:sp>
        <p:nvSpPr>
          <p:cNvPr id="15" name="Text 11"/>
          <p:cNvSpPr txBox="1"/>
          <p:nvPr/>
        </p:nvSpPr>
        <p:spPr>
          <a:xfrm>
            <a:off x="3017520" y="3429000"/>
            <a:ext cx="1005840" cy="1005840"/>
          </a:xfrm>
          <a:prstGeom prst="rect">
            <a:avLst/>
          </a:prstGeom>
          <a:noFill/>
          <a:ln/>
        </p:spPr>
        <p:txBody>
          <a:bodyPr wrap="square" lIns="0" tIns="0" rIns="0" bIns="0" rtlCol="0" anchor="ctr"/>
          <a:lstStyle/>
          <a:p>
            <a:pPr marL="0" indent="0" algn="ctr">
              <a:buNone/>
            </a:pPr>
            <a:r>
              <a:rPr lang="en-US" sz="1150" b="1" dirty="0">
                <a:solidFill>
                  <a:srgbClr val="023B59"/>
                </a:solidFill>
                <a:latin typeface="Calibri" pitchFamily="34" charset="0"/>
                <a:ea typeface="Calibri" pitchFamily="34" charset="-122"/>
                <a:cs typeface="Calibri" pitchFamily="34" charset="-120"/>
              </a:rPr>
              <a:t>Worth pursuing</a:t>
            </a:r>
            <a:endParaRPr lang="en-US" sz="1150" dirty="0"/>
          </a:p>
        </p:txBody>
      </p:sp>
      <p:sp>
        <p:nvSpPr>
          <p:cNvPr id="16" name="Shape 12"/>
          <p:cNvSpPr/>
          <p:nvPr/>
        </p:nvSpPr>
        <p:spPr>
          <a:xfrm>
            <a:off x="6675120" y="1600200"/>
            <a:ext cx="4965192" cy="1234440"/>
          </a:xfrm>
          <a:prstGeom prst="roundRect">
            <a:avLst>
              <a:gd name="adj" fmla="val 592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7" name="Shape 13"/>
          <p:cNvSpPr/>
          <p:nvPr/>
        </p:nvSpPr>
        <p:spPr>
          <a:xfrm>
            <a:off x="6858000" y="1947672"/>
            <a:ext cx="548640" cy="548640"/>
          </a:xfrm>
          <a:prstGeom prst="ellipse">
            <a:avLst/>
          </a:prstGeom>
          <a:solidFill>
            <a:srgbClr val="0E8FB0"/>
          </a:solidFill>
          <a:ln w="12700">
            <a:solidFill>
              <a:srgbClr val="0E8FB0"/>
            </a:solidFill>
            <a:prstDash val="solid"/>
          </a:ln>
        </p:spPr>
        <p:txBody>
          <a:bodyPr/>
          <a:lstStyle/>
          <a:p>
            <a:endParaRPr lang="en-GB"/>
          </a:p>
        </p:txBody>
      </p:sp>
      <p:sp>
        <p:nvSpPr>
          <p:cNvPr id="18" name="Text 14"/>
          <p:cNvSpPr txBox="1"/>
          <p:nvPr/>
        </p:nvSpPr>
        <p:spPr>
          <a:xfrm>
            <a:off x="6858000" y="1947672"/>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19" name="Text 15"/>
          <p:cNvSpPr txBox="1"/>
          <p:nvPr/>
        </p:nvSpPr>
        <p:spPr>
          <a:xfrm>
            <a:off x="7635240" y="1737360"/>
            <a:ext cx="384048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Novel?</a:t>
            </a:r>
            <a:endParaRPr lang="en-US" sz="1800" dirty="0"/>
          </a:p>
        </p:txBody>
      </p:sp>
      <p:sp>
        <p:nvSpPr>
          <p:cNvPr id="20" name="Text 16"/>
          <p:cNvSpPr txBox="1"/>
          <p:nvPr/>
        </p:nvSpPr>
        <p:spPr>
          <a:xfrm>
            <a:off x="7635240" y="2130552"/>
            <a:ext cx="3840480" cy="6400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Is it new to someone, a real fresh connection?</a:t>
            </a:r>
            <a:endParaRPr lang="en-US" sz="1300" dirty="0"/>
          </a:p>
        </p:txBody>
      </p:sp>
      <p:sp>
        <p:nvSpPr>
          <p:cNvPr id="21" name="Shape 17"/>
          <p:cNvSpPr/>
          <p:nvPr/>
        </p:nvSpPr>
        <p:spPr>
          <a:xfrm>
            <a:off x="6675120" y="3017520"/>
            <a:ext cx="4965192" cy="1234440"/>
          </a:xfrm>
          <a:prstGeom prst="roundRect">
            <a:avLst>
              <a:gd name="adj" fmla="val 592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2" name="Shape 18"/>
          <p:cNvSpPr/>
          <p:nvPr/>
        </p:nvSpPr>
        <p:spPr>
          <a:xfrm>
            <a:off x="6858000" y="3364992"/>
            <a:ext cx="548640" cy="548640"/>
          </a:xfrm>
          <a:prstGeom prst="ellipse">
            <a:avLst/>
          </a:prstGeom>
          <a:solidFill>
            <a:srgbClr val="023B59"/>
          </a:solidFill>
          <a:ln w="12700">
            <a:solidFill>
              <a:srgbClr val="023B59"/>
            </a:solidFill>
            <a:prstDash val="solid"/>
          </a:ln>
        </p:spPr>
        <p:txBody>
          <a:bodyPr/>
          <a:lstStyle/>
          <a:p>
            <a:endParaRPr lang="en-GB"/>
          </a:p>
        </p:txBody>
      </p:sp>
      <p:sp>
        <p:nvSpPr>
          <p:cNvPr id="23" name="Text 19"/>
          <p:cNvSpPr txBox="1"/>
          <p:nvPr/>
        </p:nvSpPr>
        <p:spPr>
          <a:xfrm>
            <a:off x="6858000" y="3364992"/>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24" name="Text 20"/>
          <p:cNvSpPr txBox="1"/>
          <p:nvPr/>
        </p:nvSpPr>
        <p:spPr>
          <a:xfrm>
            <a:off x="7635240" y="3154680"/>
            <a:ext cx="384048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Valuable?</a:t>
            </a:r>
            <a:endParaRPr lang="en-US" sz="1800" dirty="0"/>
          </a:p>
        </p:txBody>
      </p:sp>
      <p:sp>
        <p:nvSpPr>
          <p:cNvPr id="25" name="Text 21"/>
          <p:cNvSpPr txBox="1"/>
          <p:nvPr/>
        </p:nvSpPr>
        <p:spPr>
          <a:xfrm>
            <a:off x="7635240" y="3547872"/>
            <a:ext cx="3840480" cy="6400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Does it solve a real need for real people?</a:t>
            </a:r>
            <a:endParaRPr lang="en-US" sz="1300" dirty="0"/>
          </a:p>
        </p:txBody>
      </p:sp>
      <p:sp>
        <p:nvSpPr>
          <p:cNvPr id="26" name="Shape 22"/>
          <p:cNvSpPr/>
          <p:nvPr/>
        </p:nvSpPr>
        <p:spPr>
          <a:xfrm>
            <a:off x="6675120" y="4434840"/>
            <a:ext cx="4965192" cy="1234440"/>
          </a:xfrm>
          <a:prstGeom prst="roundRect">
            <a:avLst>
              <a:gd name="adj" fmla="val 592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7" name="Shape 23"/>
          <p:cNvSpPr/>
          <p:nvPr/>
        </p:nvSpPr>
        <p:spPr>
          <a:xfrm>
            <a:off x="6858000" y="4782312"/>
            <a:ext cx="548640" cy="548640"/>
          </a:xfrm>
          <a:prstGeom prst="ellipse">
            <a:avLst/>
          </a:prstGeom>
          <a:solidFill>
            <a:srgbClr val="B7791F"/>
          </a:solidFill>
          <a:ln w="12700">
            <a:solidFill>
              <a:srgbClr val="B7791F"/>
            </a:solidFill>
            <a:prstDash val="solid"/>
          </a:ln>
        </p:spPr>
        <p:txBody>
          <a:bodyPr/>
          <a:lstStyle/>
          <a:p>
            <a:endParaRPr lang="en-GB"/>
          </a:p>
        </p:txBody>
      </p:sp>
      <p:sp>
        <p:nvSpPr>
          <p:cNvPr id="28" name="Text 24"/>
          <p:cNvSpPr txBox="1"/>
          <p:nvPr/>
        </p:nvSpPr>
        <p:spPr>
          <a:xfrm>
            <a:off x="6858000" y="4782312"/>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29" name="Text 25"/>
          <p:cNvSpPr txBox="1"/>
          <p:nvPr/>
        </p:nvSpPr>
        <p:spPr>
          <a:xfrm>
            <a:off x="7635240" y="4572000"/>
            <a:ext cx="3840480" cy="365760"/>
          </a:xfrm>
          <a:prstGeom prst="rect">
            <a:avLst/>
          </a:prstGeom>
          <a:noFill/>
          <a:ln/>
        </p:spPr>
        <p:txBody>
          <a:bodyPr wrap="square" lIns="0" tIns="0" rIns="0" bIns="0" rtlCol="0" anchor="t"/>
          <a:lstStyle/>
          <a:p>
            <a:pPr marL="0" indent="0">
              <a:buNone/>
            </a:pPr>
            <a:r>
              <a:rPr lang="en-US" sz="1800" b="1" dirty="0">
                <a:solidFill>
                  <a:srgbClr val="023B59"/>
                </a:solidFill>
                <a:latin typeface="Cambria" pitchFamily="34" charset="0"/>
                <a:ea typeface="Cambria" pitchFamily="34" charset="-122"/>
                <a:cs typeface="Cambria" pitchFamily="34" charset="-120"/>
              </a:rPr>
              <a:t>Responsible?</a:t>
            </a:r>
            <a:endParaRPr lang="en-US" sz="1800" dirty="0"/>
          </a:p>
        </p:txBody>
      </p:sp>
      <p:sp>
        <p:nvSpPr>
          <p:cNvPr id="30" name="Text 26"/>
          <p:cNvSpPr txBox="1"/>
          <p:nvPr/>
        </p:nvSpPr>
        <p:spPr>
          <a:xfrm>
            <a:off x="7635240" y="4965192"/>
            <a:ext cx="3840480" cy="64008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Is it fair, safe, inclusive and sustainable, and who decides?</a:t>
            </a:r>
            <a:endParaRPr lang="en-US" sz="1300" dirty="0"/>
          </a:p>
        </p:txBody>
      </p:sp>
      <p:sp>
        <p:nvSpPr>
          <p:cNvPr id="31" name="Text 27"/>
          <p:cNvSpPr txBox="1"/>
          <p:nvPr/>
        </p:nvSpPr>
        <p:spPr>
          <a:xfrm>
            <a:off x="6675120" y="5742432"/>
            <a:ext cx="4965192" cy="274320"/>
          </a:xfrm>
          <a:prstGeom prst="rect">
            <a:avLst/>
          </a:prstGeom>
          <a:noFill/>
          <a:ln/>
        </p:spPr>
        <p:txBody>
          <a:bodyPr wrap="square" lIns="0" tIns="0" rIns="0" bIns="0" rtlCol="0" anchor="t"/>
          <a:lstStyle/>
          <a:p>
            <a:pPr marL="0" indent="0">
              <a:buNone/>
            </a:pPr>
            <a:r>
              <a:rPr lang="en-US" sz="1300" b="1" i="1" dirty="0">
                <a:solidFill>
                  <a:srgbClr val="B7791F"/>
                </a:solidFill>
                <a:latin typeface="Calibri" pitchFamily="34" charset="0"/>
                <a:ea typeface="Calibri" pitchFamily="34" charset="-122"/>
                <a:cs typeface="Calibri" pitchFamily="34" charset="-120"/>
              </a:rPr>
              <a:t>Two out of three is a warning sign, not a pass.</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Innovating inside a safe and just space</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Redrawn and simplified after Raworth (2017), Doughnut Economics.</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1188720" y="1645920"/>
            <a:ext cx="4206240" cy="4206240"/>
          </a:xfrm>
          <a:prstGeom prst="ellipse">
            <a:avLst/>
          </a:prstGeom>
          <a:solidFill>
            <a:srgbClr val="FBE6DF"/>
          </a:solidFill>
          <a:ln w="25400">
            <a:solidFill>
              <a:srgbClr val="E4572E"/>
            </a:solidFill>
            <a:prstDash val="dash"/>
          </a:ln>
        </p:spPr>
        <p:txBody>
          <a:bodyPr/>
          <a:lstStyle/>
          <a:p>
            <a:endParaRPr lang="en-GB"/>
          </a:p>
        </p:txBody>
      </p:sp>
      <p:sp>
        <p:nvSpPr>
          <p:cNvPr id="9" name="Shape 5"/>
          <p:cNvSpPr/>
          <p:nvPr/>
        </p:nvSpPr>
        <p:spPr>
          <a:xfrm>
            <a:off x="1691640" y="2148840"/>
            <a:ext cx="3200400" cy="3200400"/>
          </a:xfrm>
          <a:prstGeom prst="ellipse">
            <a:avLst/>
          </a:prstGeom>
          <a:solidFill>
            <a:srgbClr val="DDF1F7"/>
          </a:solidFill>
          <a:ln w="25400">
            <a:solidFill>
              <a:srgbClr val="0E8FB0"/>
            </a:solidFill>
            <a:prstDash val="solid"/>
          </a:ln>
        </p:spPr>
        <p:txBody>
          <a:bodyPr/>
          <a:lstStyle/>
          <a:p>
            <a:endParaRPr lang="en-GB"/>
          </a:p>
        </p:txBody>
      </p:sp>
      <p:sp>
        <p:nvSpPr>
          <p:cNvPr id="10" name="Shape 6"/>
          <p:cNvSpPr/>
          <p:nvPr/>
        </p:nvSpPr>
        <p:spPr>
          <a:xfrm>
            <a:off x="2514600" y="2971800"/>
            <a:ext cx="1554480" cy="1554480"/>
          </a:xfrm>
          <a:prstGeom prst="ellipse">
            <a:avLst/>
          </a:prstGeom>
          <a:solidFill>
            <a:srgbClr val="FFFFFF"/>
          </a:solidFill>
          <a:ln w="19050">
            <a:solidFill>
              <a:srgbClr val="5B6B7A"/>
            </a:solidFill>
            <a:prstDash val="dash"/>
          </a:ln>
        </p:spPr>
        <p:txBody>
          <a:bodyPr/>
          <a:lstStyle/>
          <a:p>
            <a:endParaRPr lang="en-GB"/>
          </a:p>
        </p:txBody>
      </p:sp>
      <p:sp>
        <p:nvSpPr>
          <p:cNvPr id="11" name="Text 7"/>
          <p:cNvSpPr txBox="1"/>
          <p:nvPr/>
        </p:nvSpPr>
        <p:spPr>
          <a:xfrm>
            <a:off x="2103120" y="2450592"/>
            <a:ext cx="2377440" cy="365760"/>
          </a:xfrm>
          <a:prstGeom prst="rect">
            <a:avLst/>
          </a:prstGeom>
          <a:noFill/>
          <a:ln/>
        </p:spPr>
        <p:txBody>
          <a:bodyPr wrap="square" lIns="0" tIns="0" rIns="0" bIns="0" rtlCol="0" anchor="t"/>
          <a:lstStyle/>
          <a:p>
            <a:pPr marL="0" indent="0" algn="ctr">
              <a:buNone/>
            </a:pPr>
            <a:r>
              <a:rPr lang="en-US" sz="1400" b="1" dirty="0">
                <a:solidFill>
                  <a:srgbClr val="023B59"/>
                </a:solidFill>
                <a:latin typeface="Cambria" pitchFamily="34" charset="0"/>
                <a:ea typeface="Cambria" pitchFamily="34" charset="-122"/>
                <a:cs typeface="Cambria" pitchFamily="34" charset="-120"/>
              </a:rPr>
              <a:t>Safe and just space</a:t>
            </a:r>
            <a:endParaRPr lang="en-US" sz="1400" dirty="0"/>
          </a:p>
        </p:txBody>
      </p:sp>
      <p:sp>
        <p:nvSpPr>
          <p:cNvPr id="12" name="Text 8"/>
          <p:cNvSpPr txBox="1"/>
          <p:nvPr/>
        </p:nvSpPr>
        <p:spPr>
          <a:xfrm>
            <a:off x="2377440" y="1810512"/>
            <a:ext cx="1828800" cy="274320"/>
          </a:xfrm>
          <a:prstGeom prst="rect">
            <a:avLst/>
          </a:prstGeom>
          <a:noFill/>
          <a:ln/>
        </p:spPr>
        <p:txBody>
          <a:bodyPr wrap="square" lIns="0" tIns="0" rIns="0" bIns="0" rtlCol="0" anchor="t"/>
          <a:lstStyle/>
          <a:p>
            <a:pPr marL="0" indent="0" algn="ctr">
              <a:buNone/>
            </a:pPr>
            <a:r>
              <a:rPr lang="en-US" sz="1150" b="1" dirty="0">
                <a:solidFill>
                  <a:srgbClr val="E4572E"/>
                </a:solidFill>
                <a:latin typeface="Calibri" pitchFamily="34" charset="0"/>
                <a:ea typeface="Calibri" pitchFamily="34" charset="-122"/>
                <a:cs typeface="Calibri" pitchFamily="34" charset="-120"/>
              </a:rPr>
              <a:t>Overshoot</a:t>
            </a:r>
            <a:endParaRPr lang="en-US" sz="1150" dirty="0"/>
          </a:p>
        </p:txBody>
      </p:sp>
      <p:sp>
        <p:nvSpPr>
          <p:cNvPr id="13" name="Text 9"/>
          <p:cNvSpPr txBox="1"/>
          <p:nvPr/>
        </p:nvSpPr>
        <p:spPr>
          <a:xfrm>
            <a:off x="2514600" y="3474720"/>
            <a:ext cx="1554480" cy="548640"/>
          </a:xfrm>
          <a:prstGeom prst="rect">
            <a:avLst/>
          </a:prstGeom>
          <a:noFill/>
          <a:ln/>
        </p:spPr>
        <p:txBody>
          <a:bodyPr wrap="square" lIns="0" tIns="0" rIns="0" bIns="0" rtlCol="0" anchor="ctr"/>
          <a:lstStyle/>
          <a:p>
            <a:pPr marL="0" indent="0" algn="ctr">
              <a:buNone/>
            </a:pPr>
            <a:r>
              <a:rPr lang="en-US" sz="1200" b="1" dirty="0">
                <a:solidFill>
                  <a:srgbClr val="5B6B7A"/>
                </a:solidFill>
                <a:latin typeface="Calibri" pitchFamily="34" charset="0"/>
                <a:ea typeface="Calibri" pitchFamily="34" charset="-122"/>
                <a:cs typeface="Calibri" pitchFamily="34" charset="-120"/>
              </a:rPr>
              <a:t>Shortfall</a:t>
            </a:r>
            <a:endParaRPr lang="en-US" sz="1200" dirty="0"/>
          </a:p>
        </p:txBody>
      </p:sp>
      <p:sp>
        <p:nvSpPr>
          <p:cNvPr id="14" name="Shape 10"/>
          <p:cNvSpPr/>
          <p:nvPr/>
        </p:nvSpPr>
        <p:spPr>
          <a:xfrm>
            <a:off x="6126480" y="1737360"/>
            <a:ext cx="320040" cy="320040"/>
          </a:xfrm>
          <a:prstGeom prst="roundRect">
            <a:avLst>
              <a:gd name="adj" fmla="val 17143"/>
            </a:avLst>
          </a:prstGeom>
          <a:solidFill>
            <a:srgbClr val="E4572E"/>
          </a:solidFill>
          <a:ln w="12700">
            <a:solidFill>
              <a:srgbClr val="E4572E"/>
            </a:solidFill>
            <a:prstDash val="solid"/>
          </a:ln>
        </p:spPr>
        <p:txBody>
          <a:bodyPr/>
          <a:lstStyle/>
          <a:p>
            <a:endParaRPr lang="en-GB"/>
          </a:p>
        </p:txBody>
      </p:sp>
      <p:sp>
        <p:nvSpPr>
          <p:cNvPr id="15" name="Text 11"/>
          <p:cNvSpPr txBox="1"/>
          <p:nvPr/>
        </p:nvSpPr>
        <p:spPr>
          <a:xfrm>
            <a:off x="6629400" y="1691640"/>
            <a:ext cx="4937760" cy="36576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Ecological ceiling</a:t>
            </a:r>
            <a:endParaRPr lang="en-US" sz="1700" dirty="0"/>
          </a:p>
        </p:txBody>
      </p:sp>
      <p:sp>
        <p:nvSpPr>
          <p:cNvPr id="16" name="Text 12"/>
          <p:cNvSpPr txBox="1"/>
          <p:nvPr/>
        </p:nvSpPr>
        <p:spPr>
          <a:xfrm>
            <a:off x="6629400" y="2075688"/>
            <a:ext cx="4983480" cy="6858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Climate change, biodiversity loss, water. Overshoot happens beyond this line.</a:t>
            </a:r>
            <a:endParaRPr lang="en-US" sz="1300" dirty="0"/>
          </a:p>
        </p:txBody>
      </p:sp>
      <p:sp>
        <p:nvSpPr>
          <p:cNvPr id="17" name="Shape 13"/>
          <p:cNvSpPr/>
          <p:nvPr/>
        </p:nvSpPr>
        <p:spPr>
          <a:xfrm>
            <a:off x="6126480" y="2971800"/>
            <a:ext cx="320040" cy="320040"/>
          </a:xfrm>
          <a:prstGeom prst="roundRect">
            <a:avLst>
              <a:gd name="adj" fmla="val 17143"/>
            </a:avLst>
          </a:prstGeom>
          <a:solidFill>
            <a:srgbClr val="0E8FB0"/>
          </a:solidFill>
          <a:ln w="12700">
            <a:solidFill>
              <a:srgbClr val="0E8FB0"/>
            </a:solidFill>
            <a:prstDash val="solid"/>
          </a:ln>
        </p:spPr>
        <p:txBody>
          <a:bodyPr/>
          <a:lstStyle/>
          <a:p>
            <a:endParaRPr lang="en-GB"/>
          </a:p>
        </p:txBody>
      </p:sp>
      <p:sp>
        <p:nvSpPr>
          <p:cNvPr id="18" name="Text 14"/>
          <p:cNvSpPr txBox="1"/>
          <p:nvPr/>
        </p:nvSpPr>
        <p:spPr>
          <a:xfrm>
            <a:off x="6629400" y="2926080"/>
            <a:ext cx="4937760" cy="36576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Innovation aims here</a:t>
            </a:r>
            <a:endParaRPr lang="en-US" sz="1700" dirty="0"/>
          </a:p>
        </p:txBody>
      </p:sp>
      <p:sp>
        <p:nvSpPr>
          <p:cNvPr id="19" name="Text 15"/>
          <p:cNvSpPr txBox="1"/>
          <p:nvPr/>
        </p:nvSpPr>
        <p:spPr>
          <a:xfrm>
            <a:off x="6629400" y="3310128"/>
            <a:ext cx="4983480" cy="6858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Meeting everyone's needs within planetary limits.</a:t>
            </a:r>
            <a:endParaRPr lang="en-US" sz="1300" dirty="0"/>
          </a:p>
        </p:txBody>
      </p:sp>
      <p:sp>
        <p:nvSpPr>
          <p:cNvPr id="20" name="Shape 16"/>
          <p:cNvSpPr/>
          <p:nvPr/>
        </p:nvSpPr>
        <p:spPr>
          <a:xfrm>
            <a:off x="6126480" y="4206240"/>
            <a:ext cx="320040" cy="320040"/>
          </a:xfrm>
          <a:prstGeom prst="roundRect">
            <a:avLst>
              <a:gd name="adj" fmla="val 17143"/>
            </a:avLst>
          </a:prstGeom>
          <a:solidFill>
            <a:srgbClr val="5B6B7A"/>
          </a:solidFill>
          <a:ln w="12700">
            <a:solidFill>
              <a:srgbClr val="5B6B7A"/>
            </a:solidFill>
            <a:prstDash val="solid"/>
          </a:ln>
        </p:spPr>
        <p:txBody>
          <a:bodyPr/>
          <a:lstStyle/>
          <a:p>
            <a:endParaRPr lang="en-GB"/>
          </a:p>
        </p:txBody>
      </p:sp>
      <p:sp>
        <p:nvSpPr>
          <p:cNvPr id="21" name="Text 17"/>
          <p:cNvSpPr txBox="1"/>
          <p:nvPr/>
        </p:nvSpPr>
        <p:spPr>
          <a:xfrm>
            <a:off x="6629400" y="4160520"/>
            <a:ext cx="4937760" cy="365760"/>
          </a:xfrm>
          <a:prstGeom prst="rect">
            <a:avLst/>
          </a:prstGeom>
          <a:noFill/>
          <a:ln/>
        </p:spPr>
        <p:txBody>
          <a:bodyPr wrap="square" lIns="0" tIns="0" rIns="0" bIns="0" rtlCol="0" anchor="t"/>
          <a:lstStyle/>
          <a:p>
            <a:pPr marL="0" indent="0">
              <a:buNone/>
            </a:pPr>
            <a:r>
              <a:rPr lang="en-US" sz="1700" b="1" dirty="0">
                <a:solidFill>
                  <a:srgbClr val="023B59"/>
                </a:solidFill>
                <a:latin typeface="Cambria" pitchFamily="34" charset="0"/>
                <a:ea typeface="Cambria" pitchFamily="34" charset="-122"/>
                <a:cs typeface="Cambria" pitchFamily="34" charset="-120"/>
              </a:rPr>
              <a:t>Social foundation</a:t>
            </a:r>
            <a:endParaRPr lang="en-US" sz="1700" dirty="0"/>
          </a:p>
        </p:txBody>
      </p:sp>
      <p:sp>
        <p:nvSpPr>
          <p:cNvPr id="22" name="Text 18"/>
          <p:cNvSpPr txBox="1"/>
          <p:nvPr/>
        </p:nvSpPr>
        <p:spPr>
          <a:xfrm>
            <a:off x="6629400" y="4544568"/>
            <a:ext cx="4983480" cy="685800"/>
          </a:xfrm>
          <a:prstGeom prst="rect">
            <a:avLst/>
          </a:prstGeom>
          <a:noFill/>
          <a:ln/>
        </p:spPr>
        <p:txBody>
          <a:bodyPr wrap="square" lIns="0" tIns="0" rIns="0" bIns="0" rtlCol="0" anchor="t"/>
          <a:lstStyle/>
          <a:p>
            <a:pPr marL="0" indent="0">
              <a:buNone/>
            </a:pPr>
            <a:r>
              <a:rPr lang="en-US" sz="1300" dirty="0">
                <a:solidFill>
                  <a:srgbClr val="1B2B3A"/>
                </a:solidFill>
                <a:latin typeface="Calibri" pitchFamily="34" charset="0"/>
                <a:ea typeface="Calibri" pitchFamily="34" charset="-122"/>
                <a:cs typeface="Calibri" pitchFamily="34" charset="-120"/>
              </a:rPr>
              <a:t>Food, health, education, income, voice. Falling short means people are left behind.</a:t>
            </a:r>
            <a:endParaRPr lang="en-US" sz="1300" dirty="0"/>
          </a:p>
        </p:txBody>
      </p:sp>
      <p:sp>
        <p:nvSpPr>
          <p:cNvPr id="23" name="Shape 19"/>
          <p:cNvSpPr/>
          <p:nvPr/>
        </p:nvSpPr>
        <p:spPr>
          <a:xfrm>
            <a:off x="6126480" y="5349240"/>
            <a:ext cx="5513832" cy="594360"/>
          </a:xfrm>
          <a:prstGeom prst="roundRect">
            <a:avLst>
              <a:gd name="adj" fmla="val 12308"/>
            </a:avLst>
          </a:prstGeom>
          <a:solidFill>
            <a:srgbClr val="FDF3D6"/>
          </a:solidFill>
          <a:ln w="19050">
            <a:solidFill>
              <a:srgbClr val="F2B632"/>
            </a:solidFill>
            <a:prstDash val="solid"/>
          </a:ln>
        </p:spPr>
        <p:txBody>
          <a:bodyPr/>
          <a:lstStyle/>
          <a:p>
            <a:endParaRPr lang="en-GB"/>
          </a:p>
        </p:txBody>
      </p:sp>
      <p:sp>
        <p:nvSpPr>
          <p:cNvPr id="24" name="Text 20"/>
          <p:cNvSpPr txBox="1"/>
          <p:nvPr/>
        </p:nvSpPr>
        <p:spPr>
          <a:xfrm>
            <a:off x="6309360" y="5349240"/>
            <a:ext cx="5212080" cy="594360"/>
          </a:xfrm>
          <a:prstGeom prst="rect">
            <a:avLst/>
          </a:prstGeom>
          <a:noFill/>
          <a:ln/>
        </p:spPr>
        <p:txBody>
          <a:bodyPr wrap="square" lIns="0" tIns="0" rIns="0" bIns="0" rtlCol="0" anchor="ctr"/>
          <a:lstStyle/>
          <a:p>
            <a:pPr marL="0" indent="0">
              <a:buNone/>
            </a:pPr>
            <a:r>
              <a:rPr lang="en-US" sz="1350" b="1" dirty="0">
                <a:solidFill>
                  <a:srgbClr val="1B2B3A"/>
                </a:solidFill>
                <a:latin typeface="Calibri" pitchFamily="34" charset="0"/>
                <a:ea typeface="Calibri" pitchFamily="34" charset="-122"/>
                <a:cs typeface="Calibri" pitchFamily="34" charset="-120"/>
              </a:rPr>
              <a:t>Ask: does my idea lift people up without pushing past the limits?</a:t>
            </a:r>
            <a:endParaRPr lang="en-US" sz="1350" dirty="0"/>
          </a:p>
        </p:txBody>
      </p:sp>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Making do with less: frugal innovation</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Radjou, Prabhu and Ahuja (2012); Suri and Jack (2016).</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2148840" cy="1965960"/>
          </a:xfrm>
          <a:prstGeom prst="roundRect">
            <a:avLst>
              <a:gd name="adj" fmla="val 37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1188720" y="1783080"/>
            <a:ext cx="868680" cy="868680"/>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405890" y="2000250"/>
            <a:ext cx="434340" cy="434340"/>
          </a:xfrm>
          <a:prstGeom prst="rect">
            <a:avLst/>
          </a:prstGeom>
        </p:spPr>
      </p:pic>
      <p:sp>
        <p:nvSpPr>
          <p:cNvPr id="11" name="Text 6"/>
          <p:cNvSpPr txBox="1"/>
          <p:nvPr/>
        </p:nvSpPr>
        <p:spPr>
          <a:xfrm>
            <a:off x="685800" y="2743200"/>
            <a:ext cx="1874520" cy="685800"/>
          </a:xfrm>
          <a:prstGeom prst="rect">
            <a:avLst/>
          </a:prstGeom>
          <a:noFill/>
          <a:ln/>
        </p:spPr>
        <p:txBody>
          <a:bodyPr wrap="square" lIns="0" tIns="0" rIns="0" bIns="0" rtlCol="0" anchor="t"/>
          <a:lstStyle/>
          <a:p>
            <a:pPr marL="0" indent="0" algn="ctr">
              <a:buNone/>
            </a:pPr>
            <a:r>
              <a:rPr lang="en-US" sz="1500" b="1" dirty="0">
                <a:solidFill>
                  <a:srgbClr val="023B59"/>
                </a:solidFill>
                <a:latin typeface="Cambria" pitchFamily="34" charset="0"/>
                <a:ea typeface="Cambria" pitchFamily="34" charset="-122"/>
                <a:cs typeface="Cambria" pitchFamily="34" charset="-120"/>
              </a:rPr>
              <a:t>Seek opportunity in adversity</a:t>
            </a:r>
            <a:endParaRPr lang="en-US" sz="1500" dirty="0"/>
          </a:p>
        </p:txBody>
      </p:sp>
      <p:sp>
        <p:nvSpPr>
          <p:cNvPr id="12" name="Shape 7"/>
          <p:cNvSpPr/>
          <p:nvPr/>
        </p:nvSpPr>
        <p:spPr>
          <a:xfrm>
            <a:off x="2880360" y="1554480"/>
            <a:ext cx="2148840" cy="1965960"/>
          </a:xfrm>
          <a:prstGeom prst="roundRect">
            <a:avLst>
              <a:gd name="adj" fmla="val 37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3" name="Shape 8"/>
          <p:cNvSpPr/>
          <p:nvPr/>
        </p:nvSpPr>
        <p:spPr>
          <a:xfrm>
            <a:off x="3520440" y="1783080"/>
            <a:ext cx="868680" cy="868680"/>
          </a:xfrm>
          <a:prstGeom prst="ellipse">
            <a:avLst/>
          </a:prstGeom>
          <a:solidFill>
            <a:srgbClr val="2B98B7"/>
          </a:solidFill>
          <a:ln w="12700">
            <a:solidFill>
              <a:srgbClr val="2B98B7"/>
            </a:solidFill>
            <a:prstDash val="solid"/>
          </a:ln>
        </p:spPr>
        <p:txBody>
          <a:bodyPr/>
          <a:lstStyle/>
          <a:p>
            <a:endParaRPr lang="en-GB"/>
          </a:p>
        </p:txBody>
      </p:sp>
      <p:pic>
        <p:nvPicPr>
          <p:cNvPr id="14" name="Image 2" descr="preencoded.png"/>
          <p:cNvPicPr>
            <a:picLocks noChangeAspect="1"/>
          </p:cNvPicPr>
          <p:nvPr/>
        </p:nvPicPr>
        <p:blipFill>
          <a:blip r:embed="rId5"/>
          <a:stretch>
            <a:fillRect/>
          </a:stretch>
        </p:blipFill>
        <p:spPr>
          <a:xfrm>
            <a:off x="3737610" y="2000250"/>
            <a:ext cx="434340" cy="434340"/>
          </a:xfrm>
          <a:prstGeom prst="rect">
            <a:avLst/>
          </a:prstGeom>
        </p:spPr>
      </p:pic>
      <p:sp>
        <p:nvSpPr>
          <p:cNvPr id="15" name="Text 9"/>
          <p:cNvSpPr txBox="1"/>
          <p:nvPr/>
        </p:nvSpPr>
        <p:spPr>
          <a:xfrm>
            <a:off x="3017520" y="2743200"/>
            <a:ext cx="1874520" cy="685800"/>
          </a:xfrm>
          <a:prstGeom prst="rect">
            <a:avLst/>
          </a:prstGeom>
          <a:noFill/>
          <a:ln/>
        </p:spPr>
        <p:txBody>
          <a:bodyPr wrap="square" lIns="0" tIns="0" rIns="0" bIns="0" rtlCol="0" anchor="t"/>
          <a:lstStyle/>
          <a:p>
            <a:pPr marL="0" indent="0" algn="ctr">
              <a:buNone/>
            </a:pPr>
            <a:r>
              <a:rPr lang="en-US" sz="1500" b="1" dirty="0">
                <a:solidFill>
                  <a:srgbClr val="023B59"/>
                </a:solidFill>
                <a:latin typeface="Cambria" pitchFamily="34" charset="0"/>
                <a:ea typeface="Cambria" pitchFamily="34" charset="-122"/>
                <a:cs typeface="Cambria" pitchFamily="34" charset="-120"/>
              </a:rPr>
              <a:t>Do more with less</a:t>
            </a:r>
            <a:endParaRPr lang="en-US" sz="1500" dirty="0"/>
          </a:p>
        </p:txBody>
      </p:sp>
      <p:sp>
        <p:nvSpPr>
          <p:cNvPr id="16" name="Shape 10"/>
          <p:cNvSpPr/>
          <p:nvPr/>
        </p:nvSpPr>
        <p:spPr>
          <a:xfrm>
            <a:off x="5212080" y="1554480"/>
            <a:ext cx="2148840" cy="1965960"/>
          </a:xfrm>
          <a:prstGeom prst="roundRect">
            <a:avLst>
              <a:gd name="adj" fmla="val 37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7" name="Shape 11"/>
          <p:cNvSpPr/>
          <p:nvPr/>
        </p:nvSpPr>
        <p:spPr>
          <a:xfrm>
            <a:off x="5852160" y="1783080"/>
            <a:ext cx="868680" cy="868680"/>
          </a:xfrm>
          <a:prstGeom prst="ellipse">
            <a:avLst/>
          </a:prstGeom>
          <a:solidFill>
            <a:srgbClr val="023B59"/>
          </a:solidFill>
          <a:ln w="12700">
            <a:solidFill>
              <a:srgbClr val="023B59"/>
            </a:solidFill>
            <a:prstDash val="solid"/>
          </a:ln>
        </p:spPr>
        <p:txBody>
          <a:bodyPr/>
          <a:lstStyle/>
          <a:p>
            <a:endParaRPr lang="en-GB"/>
          </a:p>
        </p:txBody>
      </p:sp>
      <p:pic>
        <p:nvPicPr>
          <p:cNvPr id="18" name="Image 3" descr="preencoded.png"/>
          <p:cNvPicPr>
            <a:picLocks noChangeAspect="1"/>
          </p:cNvPicPr>
          <p:nvPr/>
        </p:nvPicPr>
        <p:blipFill>
          <a:blip r:embed="rId6"/>
          <a:stretch>
            <a:fillRect/>
          </a:stretch>
        </p:blipFill>
        <p:spPr>
          <a:xfrm>
            <a:off x="6069330" y="2000250"/>
            <a:ext cx="434340" cy="434340"/>
          </a:xfrm>
          <a:prstGeom prst="rect">
            <a:avLst/>
          </a:prstGeom>
        </p:spPr>
      </p:pic>
      <p:sp>
        <p:nvSpPr>
          <p:cNvPr id="19" name="Text 12"/>
          <p:cNvSpPr txBox="1"/>
          <p:nvPr/>
        </p:nvSpPr>
        <p:spPr>
          <a:xfrm>
            <a:off x="5349240" y="2743200"/>
            <a:ext cx="1874520" cy="685800"/>
          </a:xfrm>
          <a:prstGeom prst="rect">
            <a:avLst/>
          </a:prstGeom>
          <a:noFill/>
          <a:ln/>
        </p:spPr>
        <p:txBody>
          <a:bodyPr wrap="square" lIns="0" tIns="0" rIns="0" bIns="0" rtlCol="0" anchor="t"/>
          <a:lstStyle/>
          <a:p>
            <a:pPr marL="0" indent="0" algn="ctr">
              <a:buNone/>
            </a:pPr>
            <a:r>
              <a:rPr lang="en-US" sz="1500" b="1" dirty="0">
                <a:solidFill>
                  <a:srgbClr val="023B59"/>
                </a:solidFill>
                <a:latin typeface="Cambria" pitchFamily="34" charset="0"/>
                <a:ea typeface="Cambria" pitchFamily="34" charset="-122"/>
                <a:cs typeface="Cambria" pitchFamily="34" charset="-120"/>
              </a:rPr>
              <a:t>Think and act flexibly</a:t>
            </a:r>
            <a:endParaRPr lang="en-US" sz="1500" dirty="0"/>
          </a:p>
        </p:txBody>
      </p:sp>
      <p:sp>
        <p:nvSpPr>
          <p:cNvPr id="20" name="Shape 13"/>
          <p:cNvSpPr/>
          <p:nvPr/>
        </p:nvSpPr>
        <p:spPr>
          <a:xfrm>
            <a:off x="548640" y="3749040"/>
            <a:ext cx="2148840" cy="1965960"/>
          </a:xfrm>
          <a:prstGeom prst="roundRect">
            <a:avLst>
              <a:gd name="adj" fmla="val 37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1" name="Shape 14"/>
          <p:cNvSpPr/>
          <p:nvPr/>
        </p:nvSpPr>
        <p:spPr>
          <a:xfrm>
            <a:off x="1188720" y="3977640"/>
            <a:ext cx="868680" cy="868680"/>
          </a:xfrm>
          <a:prstGeom prst="ellipse">
            <a:avLst/>
          </a:prstGeom>
          <a:solidFill>
            <a:srgbClr val="0E8FB0"/>
          </a:solidFill>
          <a:ln w="12700">
            <a:solidFill>
              <a:srgbClr val="0E8FB0"/>
            </a:solidFill>
            <a:prstDash val="solid"/>
          </a:ln>
        </p:spPr>
        <p:txBody>
          <a:bodyPr/>
          <a:lstStyle/>
          <a:p>
            <a:endParaRPr lang="en-GB"/>
          </a:p>
        </p:txBody>
      </p:sp>
      <p:pic>
        <p:nvPicPr>
          <p:cNvPr id="22" name="Image 4" descr="preencoded.png"/>
          <p:cNvPicPr>
            <a:picLocks noChangeAspect="1"/>
          </p:cNvPicPr>
          <p:nvPr/>
        </p:nvPicPr>
        <p:blipFill>
          <a:blip r:embed="rId7"/>
          <a:stretch>
            <a:fillRect/>
          </a:stretch>
        </p:blipFill>
        <p:spPr>
          <a:xfrm>
            <a:off x="1405890" y="4194810"/>
            <a:ext cx="434340" cy="434340"/>
          </a:xfrm>
          <a:prstGeom prst="rect">
            <a:avLst/>
          </a:prstGeom>
        </p:spPr>
      </p:pic>
      <p:sp>
        <p:nvSpPr>
          <p:cNvPr id="23" name="Text 15"/>
          <p:cNvSpPr txBox="1"/>
          <p:nvPr/>
        </p:nvSpPr>
        <p:spPr>
          <a:xfrm>
            <a:off x="685800" y="4937760"/>
            <a:ext cx="1874520" cy="685800"/>
          </a:xfrm>
          <a:prstGeom prst="rect">
            <a:avLst/>
          </a:prstGeom>
          <a:noFill/>
          <a:ln/>
        </p:spPr>
        <p:txBody>
          <a:bodyPr wrap="square" lIns="0" tIns="0" rIns="0" bIns="0" rtlCol="0" anchor="t"/>
          <a:lstStyle/>
          <a:p>
            <a:pPr marL="0" indent="0" algn="ctr">
              <a:buNone/>
            </a:pPr>
            <a:r>
              <a:rPr lang="en-US" sz="1500" b="1" dirty="0">
                <a:solidFill>
                  <a:srgbClr val="023B59"/>
                </a:solidFill>
                <a:latin typeface="Cambria" pitchFamily="34" charset="0"/>
                <a:ea typeface="Cambria" pitchFamily="34" charset="-122"/>
                <a:cs typeface="Cambria" pitchFamily="34" charset="-120"/>
              </a:rPr>
              <a:t>Keep it simple</a:t>
            </a:r>
            <a:endParaRPr lang="en-US" sz="1500" dirty="0"/>
          </a:p>
        </p:txBody>
      </p:sp>
      <p:sp>
        <p:nvSpPr>
          <p:cNvPr id="24" name="Shape 16"/>
          <p:cNvSpPr/>
          <p:nvPr/>
        </p:nvSpPr>
        <p:spPr>
          <a:xfrm>
            <a:off x="2880360" y="3749040"/>
            <a:ext cx="2148840" cy="1965960"/>
          </a:xfrm>
          <a:prstGeom prst="roundRect">
            <a:avLst>
              <a:gd name="adj" fmla="val 37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5" name="Shape 17"/>
          <p:cNvSpPr/>
          <p:nvPr/>
        </p:nvSpPr>
        <p:spPr>
          <a:xfrm>
            <a:off x="3520440" y="3977640"/>
            <a:ext cx="868680" cy="868680"/>
          </a:xfrm>
          <a:prstGeom prst="ellipse">
            <a:avLst/>
          </a:prstGeom>
          <a:solidFill>
            <a:srgbClr val="2B98B7"/>
          </a:solidFill>
          <a:ln w="12700">
            <a:solidFill>
              <a:srgbClr val="2B98B7"/>
            </a:solidFill>
            <a:prstDash val="solid"/>
          </a:ln>
        </p:spPr>
        <p:txBody>
          <a:bodyPr/>
          <a:lstStyle/>
          <a:p>
            <a:endParaRPr lang="en-GB"/>
          </a:p>
        </p:txBody>
      </p:sp>
      <p:pic>
        <p:nvPicPr>
          <p:cNvPr id="26" name="Image 5" descr="preencoded.png"/>
          <p:cNvPicPr>
            <a:picLocks noChangeAspect="1"/>
          </p:cNvPicPr>
          <p:nvPr/>
        </p:nvPicPr>
        <p:blipFill>
          <a:blip r:embed="rId8"/>
          <a:stretch>
            <a:fillRect/>
          </a:stretch>
        </p:blipFill>
        <p:spPr>
          <a:xfrm>
            <a:off x="3737610" y="4194810"/>
            <a:ext cx="434340" cy="434340"/>
          </a:xfrm>
          <a:prstGeom prst="rect">
            <a:avLst/>
          </a:prstGeom>
        </p:spPr>
      </p:pic>
      <p:sp>
        <p:nvSpPr>
          <p:cNvPr id="27" name="Text 18"/>
          <p:cNvSpPr txBox="1"/>
          <p:nvPr/>
        </p:nvSpPr>
        <p:spPr>
          <a:xfrm>
            <a:off x="3017520" y="4937760"/>
            <a:ext cx="1874520" cy="685800"/>
          </a:xfrm>
          <a:prstGeom prst="rect">
            <a:avLst/>
          </a:prstGeom>
          <a:noFill/>
          <a:ln/>
        </p:spPr>
        <p:txBody>
          <a:bodyPr wrap="square" lIns="0" tIns="0" rIns="0" bIns="0" rtlCol="0" anchor="t"/>
          <a:lstStyle/>
          <a:p>
            <a:pPr marL="0" indent="0" algn="ctr">
              <a:buNone/>
            </a:pPr>
            <a:r>
              <a:rPr lang="en-US" sz="1500" b="1" dirty="0">
                <a:solidFill>
                  <a:srgbClr val="023B59"/>
                </a:solidFill>
                <a:latin typeface="Cambria" pitchFamily="34" charset="0"/>
                <a:ea typeface="Cambria" pitchFamily="34" charset="-122"/>
                <a:cs typeface="Cambria" pitchFamily="34" charset="-120"/>
              </a:rPr>
              <a:t>Include the margin</a:t>
            </a:r>
            <a:endParaRPr lang="en-US" sz="1500" dirty="0"/>
          </a:p>
        </p:txBody>
      </p:sp>
      <p:sp>
        <p:nvSpPr>
          <p:cNvPr id="28" name="Shape 19"/>
          <p:cNvSpPr/>
          <p:nvPr/>
        </p:nvSpPr>
        <p:spPr>
          <a:xfrm>
            <a:off x="5212080" y="3749040"/>
            <a:ext cx="2148840" cy="1965960"/>
          </a:xfrm>
          <a:prstGeom prst="roundRect">
            <a:avLst>
              <a:gd name="adj" fmla="val 3721"/>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9" name="Shape 20"/>
          <p:cNvSpPr/>
          <p:nvPr/>
        </p:nvSpPr>
        <p:spPr>
          <a:xfrm>
            <a:off x="5852160" y="3977640"/>
            <a:ext cx="868680" cy="868680"/>
          </a:xfrm>
          <a:prstGeom prst="ellipse">
            <a:avLst/>
          </a:prstGeom>
          <a:solidFill>
            <a:srgbClr val="023B59"/>
          </a:solidFill>
          <a:ln w="12700">
            <a:solidFill>
              <a:srgbClr val="023B59"/>
            </a:solidFill>
            <a:prstDash val="solid"/>
          </a:ln>
        </p:spPr>
        <p:txBody>
          <a:bodyPr/>
          <a:lstStyle/>
          <a:p>
            <a:endParaRPr lang="en-GB"/>
          </a:p>
        </p:txBody>
      </p:sp>
      <p:pic>
        <p:nvPicPr>
          <p:cNvPr id="30" name="Image 6" descr="preencoded.png"/>
          <p:cNvPicPr>
            <a:picLocks noChangeAspect="1"/>
          </p:cNvPicPr>
          <p:nvPr/>
        </p:nvPicPr>
        <p:blipFill>
          <a:blip r:embed="rId9"/>
          <a:stretch>
            <a:fillRect/>
          </a:stretch>
        </p:blipFill>
        <p:spPr>
          <a:xfrm>
            <a:off x="6069330" y="4194810"/>
            <a:ext cx="434340" cy="434340"/>
          </a:xfrm>
          <a:prstGeom prst="rect">
            <a:avLst/>
          </a:prstGeom>
        </p:spPr>
      </p:pic>
      <p:sp>
        <p:nvSpPr>
          <p:cNvPr id="31" name="Text 21"/>
          <p:cNvSpPr txBox="1"/>
          <p:nvPr/>
        </p:nvSpPr>
        <p:spPr>
          <a:xfrm>
            <a:off x="5349240" y="4937760"/>
            <a:ext cx="1874520" cy="685800"/>
          </a:xfrm>
          <a:prstGeom prst="rect">
            <a:avLst/>
          </a:prstGeom>
          <a:noFill/>
          <a:ln/>
        </p:spPr>
        <p:txBody>
          <a:bodyPr wrap="square" lIns="0" tIns="0" rIns="0" bIns="0" rtlCol="0" anchor="t"/>
          <a:lstStyle/>
          <a:p>
            <a:pPr marL="0" indent="0" algn="ctr">
              <a:buNone/>
            </a:pPr>
            <a:r>
              <a:rPr lang="en-US" sz="1500" b="1" dirty="0">
                <a:solidFill>
                  <a:srgbClr val="023B59"/>
                </a:solidFill>
                <a:latin typeface="Cambria" pitchFamily="34" charset="0"/>
                <a:ea typeface="Cambria" pitchFamily="34" charset="-122"/>
                <a:cs typeface="Cambria" pitchFamily="34" charset="-120"/>
              </a:rPr>
              <a:t>Follow your heart</a:t>
            </a:r>
            <a:endParaRPr lang="en-US" sz="1500" dirty="0"/>
          </a:p>
        </p:txBody>
      </p:sp>
      <p:sp>
        <p:nvSpPr>
          <p:cNvPr id="32" name="Shape 22"/>
          <p:cNvSpPr/>
          <p:nvPr/>
        </p:nvSpPr>
        <p:spPr>
          <a:xfrm>
            <a:off x="7772400" y="1554480"/>
            <a:ext cx="3867912" cy="4343400"/>
          </a:xfrm>
          <a:prstGeom prst="roundRect">
            <a:avLst>
              <a:gd name="adj" fmla="val 1891"/>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33" name="Text 23"/>
          <p:cNvSpPr txBox="1"/>
          <p:nvPr/>
        </p:nvSpPr>
        <p:spPr>
          <a:xfrm>
            <a:off x="8001000" y="1737360"/>
            <a:ext cx="3383280" cy="274320"/>
          </a:xfrm>
          <a:prstGeom prst="rect">
            <a:avLst/>
          </a:prstGeom>
          <a:noFill/>
          <a:ln/>
        </p:spPr>
        <p:txBody>
          <a:bodyPr wrap="square" lIns="0" tIns="0" rIns="0" bIns="0" rtlCol="0" anchor="t"/>
          <a:lstStyle/>
          <a:p>
            <a:pPr marL="0" indent="0">
              <a:buNone/>
            </a:pPr>
            <a:r>
              <a:rPr lang="en-US" sz="1100" b="1" kern="0" spc="200" dirty="0">
                <a:solidFill>
                  <a:srgbClr val="F2B632"/>
                </a:solidFill>
                <a:latin typeface="Calibri" pitchFamily="34" charset="0"/>
                <a:ea typeface="Calibri" pitchFamily="34" charset="-122"/>
                <a:cs typeface="Calibri" pitchFamily="34" charset="-120"/>
              </a:rPr>
              <a:t>CASE: M-PESA, KENYA</a:t>
            </a:r>
            <a:endParaRPr lang="en-US" sz="1100" dirty="0"/>
          </a:p>
        </p:txBody>
      </p:sp>
      <p:sp>
        <p:nvSpPr>
          <p:cNvPr id="34" name="Text 24"/>
          <p:cNvSpPr txBox="1"/>
          <p:nvPr/>
        </p:nvSpPr>
        <p:spPr>
          <a:xfrm>
            <a:off x="8001000" y="2103120"/>
            <a:ext cx="3383280" cy="1005840"/>
          </a:xfrm>
          <a:prstGeom prst="rect">
            <a:avLst/>
          </a:prstGeom>
          <a:noFill/>
          <a:ln/>
        </p:spPr>
        <p:txBody>
          <a:bodyPr wrap="square" lIns="0" tIns="0" rIns="0" bIns="0" rtlCol="0" anchor="ctr"/>
          <a:lstStyle/>
          <a:p>
            <a:pPr marL="0" indent="0">
              <a:buNone/>
            </a:pPr>
            <a:r>
              <a:rPr lang="en-US" sz="5400" b="1" dirty="0">
                <a:solidFill>
                  <a:srgbClr val="F2B632"/>
                </a:solidFill>
                <a:latin typeface="Cambria" pitchFamily="34" charset="0"/>
                <a:ea typeface="Cambria" pitchFamily="34" charset="-122"/>
                <a:cs typeface="Cambria" pitchFamily="34" charset="-120"/>
              </a:rPr>
              <a:t>194,000</a:t>
            </a:r>
            <a:endParaRPr lang="en-US" sz="5400" dirty="0"/>
          </a:p>
        </p:txBody>
      </p:sp>
      <p:sp>
        <p:nvSpPr>
          <p:cNvPr id="35" name="Text 25"/>
          <p:cNvSpPr txBox="1"/>
          <p:nvPr/>
        </p:nvSpPr>
        <p:spPr>
          <a:xfrm>
            <a:off x="8001000" y="3200400"/>
            <a:ext cx="3383280" cy="1188720"/>
          </a:xfrm>
          <a:prstGeom prst="rect">
            <a:avLst/>
          </a:prstGeom>
          <a:noFill/>
          <a:ln/>
        </p:spPr>
        <p:txBody>
          <a:bodyPr wrap="square" lIns="0" tIns="0" rIns="0" bIns="0" rtlCol="0" anchor="t"/>
          <a:lstStyle/>
          <a:p>
            <a:pPr marL="0" indent="0">
              <a:buNone/>
            </a:pPr>
            <a:r>
              <a:rPr lang="en-US" sz="1400" dirty="0">
                <a:solidFill>
                  <a:srgbClr val="FFFFFF"/>
                </a:solidFill>
                <a:latin typeface="Calibri" pitchFamily="34" charset="0"/>
                <a:ea typeface="Calibri" pitchFamily="34" charset="-122"/>
                <a:cs typeface="Calibri" pitchFamily="34" charset="-120"/>
              </a:rPr>
              <a:t>households, about 2% of Kenya's total, estimated to have been lifted out of poverty by access to mobile money agents</a:t>
            </a:r>
            <a:endParaRPr lang="en-US" sz="1400" dirty="0"/>
          </a:p>
        </p:txBody>
      </p:sp>
      <p:sp>
        <p:nvSpPr>
          <p:cNvPr id="36" name="Shape 26"/>
          <p:cNvSpPr/>
          <p:nvPr/>
        </p:nvSpPr>
        <p:spPr>
          <a:xfrm>
            <a:off x="8001000" y="4480560"/>
            <a:ext cx="3383280" cy="0"/>
          </a:xfrm>
          <a:prstGeom prst="line">
            <a:avLst/>
          </a:prstGeom>
          <a:noFill/>
          <a:ln w="12700">
            <a:solidFill>
              <a:srgbClr val="2B98B7"/>
            </a:solidFill>
            <a:prstDash val="solid"/>
          </a:ln>
        </p:spPr>
        <p:txBody>
          <a:bodyPr/>
          <a:lstStyle/>
          <a:p>
            <a:endParaRPr lang="en-GB"/>
          </a:p>
        </p:txBody>
      </p:sp>
      <p:sp>
        <p:nvSpPr>
          <p:cNvPr id="37" name="Text 27"/>
          <p:cNvSpPr txBox="1"/>
          <p:nvPr/>
        </p:nvSpPr>
        <p:spPr>
          <a:xfrm>
            <a:off x="8001000" y="4617720"/>
            <a:ext cx="3383280" cy="1188720"/>
          </a:xfrm>
          <a:prstGeom prst="rect">
            <a:avLst/>
          </a:prstGeom>
          <a:noFill/>
          <a:ln/>
        </p:spPr>
        <p:txBody>
          <a:bodyPr wrap="square" lIns="0" tIns="0" rIns="0" bIns="0" rtlCol="0" anchor="t"/>
          <a:lstStyle/>
          <a:p>
            <a:pPr marL="0" indent="0">
              <a:buNone/>
            </a:pPr>
            <a:r>
              <a:rPr lang="en-US" sz="1300" dirty="0">
                <a:solidFill>
                  <a:srgbClr val="D6E8F1"/>
                </a:solidFill>
                <a:latin typeface="Calibri" pitchFamily="34" charset="0"/>
                <a:ea typeface="Calibri" pitchFamily="34" charset="-122"/>
                <a:cs typeface="Calibri" pitchFamily="34" charset="-120"/>
              </a:rPr>
              <a:t>A simple mobile service that included people banks had overlooked. Resourceful and inclusive.</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PART 3  RESPONSIBILITY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AI, VR and AR: creative partners with strings attached</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Sources: Doshi and Hauser (2024); Westerman, Bonnet and McAfee (2014). Follow the module's guidance on AI use in assessed work.</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5422392" cy="3063240"/>
          </a:xfrm>
          <a:prstGeom prst="roundRect">
            <a:avLst>
              <a:gd name="adj" fmla="val 2388"/>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77240" y="1737360"/>
            <a:ext cx="566928" cy="566928"/>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918972" y="1879092"/>
            <a:ext cx="283464" cy="283464"/>
          </a:xfrm>
          <a:prstGeom prst="rect">
            <a:avLst/>
          </a:prstGeom>
        </p:spPr>
      </p:pic>
      <p:sp>
        <p:nvSpPr>
          <p:cNvPr id="11" name="Text 6"/>
          <p:cNvSpPr txBox="1"/>
          <p:nvPr/>
        </p:nvSpPr>
        <p:spPr>
          <a:xfrm>
            <a:off x="1508760" y="1737360"/>
            <a:ext cx="4206240" cy="566928"/>
          </a:xfrm>
          <a:prstGeom prst="rect">
            <a:avLst/>
          </a:prstGeom>
          <a:noFill/>
          <a:ln/>
        </p:spPr>
        <p:txBody>
          <a:bodyPr wrap="square" lIns="0" tIns="0" rIns="0" bIns="0" rtlCol="0" anchor="ctr"/>
          <a:lstStyle/>
          <a:p>
            <a:pPr marL="0" indent="0">
              <a:buNone/>
            </a:pPr>
            <a:r>
              <a:rPr lang="en-US" sz="1900" b="1" dirty="0">
                <a:solidFill>
                  <a:srgbClr val="023B59"/>
                </a:solidFill>
                <a:latin typeface="Cambria" pitchFamily="34" charset="0"/>
                <a:ea typeface="Cambria" pitchFamily="34" charset="-122"/>
                <a:cs typeface="Cambria" pitchFamily="34" charset="-120"/>
              </a:rPr>
              <a:t>What technology adds</a:t>
            </a:r>
            <a:endParaRPr lang="en-US" sz="1900" dirty="0"/>
          </a:p>
        </p:txBody>
      </p:sp>
      <p:sp>
        <p:nvSpPr>
          <p:cNvPr id="12" name="Text 7"/>
          <p:cNvSpPr txBox="1"/>
          <p:nvPr/>
        </p:nvSpPr>
        <p:spPr>
          <a:xfrm>
            <a:off x="822960" y="2468880"/>
            <a:ext cx="4937760" cy="2057400"/>
          </a:xfrm>
          <a:prstGeom prst="rect">
            <a:avLst/>
          </a:prstGeom>
          <a:noFill/>
          <a:ln/>
        </p:spPr>
        <p:txBody>
          <a:bodyPr wrap="square" lIns="0" tIns="0" rIns="0" bIns="0" rtlCol="0" anchor="t"/>
          <a:lstStyle/>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AI: more ideas quickly. In one experiment, AI ideas made stories rate as more creative, most for less creative writers</a:t>
            </a:r>
            <a:endParaRPr lang="en-US" sz="1500" dirty="0"/>
          </a:p>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VR and AR: experience and test an idea before you build it</a:t>
            </a:r>
            <a:endParaRPr lang="en-US" sz="1500" dirty="0"/>
          </a:p>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Data: evidence to back or challenge a hunch</a:t>
            </a:r>
            <a:endParaRPr lang="en-US" sz="1500" dirty="0"/>
          </a:p>
        </p:txBody>
      </p:sp>
      <p:sp>
        <p:nvSpPr>
          <p:cNvPr id="13" name="Shape 8"/>
          <p:cNvSpPr/>
          <p:nvPr/>
        </p:nvSpPr>
        <p:spPr>
          <a:xfrm>
            <a:off x="6217920" y="1554480"/>
            <a:ext cx="5422392" cy="3063240"/>
          </a:xfrm>
          <a:prstGeom prst="roundRect">
            <a:avLst>
              <a:gd name="adj" fmla="val 2388"/>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4" name="Shape 9"/>
          <p:cNvSpPr/>
          <p:nvPr/>
        </p:nvSpPr>
        <p:spPr>
          <a:xfrm>
            <a:off x="6446520" y="1737360"/>
            <a:ext cx="566928" cy="566928"/>
          </a:xfrm>
          <a:prstGeom prst="ellipse">
            <a:avLst/>
          </a:prstGeom>
          <a:solidFill>
            <a:srgbClr val="E4572E"/>
          </a:solidFill>
          <a:ln w="12700">
            <a:solidFill>
              <a:srgbClr val="E4572E"/>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6588252" y="1879092"/>
            <a:ext cx="283464" cy="283464"/>
          </a:xfrm>
          <a:prstGeom prst="rect">
            <a:avLst/>
          </a:prstGeom>
        </p:spPr>
      </p:pic>
      <p:sp>
        <p:nvSpPr>
          <p:cNvPr id="16" name="Text 10"/>
          <p:cNvSpPr txBox="1"/>
          <p:nvPr/>
        </p:nvSpPr>
        <p:spPr>
          <a:xfrm>
            <a:off x="7178040" y="1737360"/>
            <a:ext cx="4206240" cy="566928"/>
          </a:xfrm>
          <a:prstGeom prst="rect">
            <a:avLst/>
          </a:prstGeom>
          <a:noFill/>
          <a:ln/>
        </p:spPr>
        <p:txBody>
          <a:bodyPr wrap="square" lIns="0" tIns="0" rIns="0" bIns="0" rtlCol="0" anchor="ctr"/>
          <a:lstStyle/>
          <a:p>
            <a:pPr marL="0" indent="0">
              <a:buNone/>
            </a:pPr>
            <a:r>
              <a:rPr lang="en-US" sz="1900" b="1" dirty="0">
                <a:solidFill>
                  <a:srgbClr val="023B59"/>
                </a:solidFill>
                <a:latin typeface="Cambria" pitchFamily="34" charset="0"/>
                <a:ea typeface="Cambria" pitchFamily="34" charset="-122"/>
                <a:cs typeface="Cambria" pitchFamily="34" charset="-120"/>
              </a:rPr>
              <a:t>Watch out for</a:t>
            </a:r>
            <a:endParaRPr lang="en-US" sz="1900" dirty="0"/>
          </a:p>
        </p:txBody>
      </p:sp>
      <p:sp>
        <p:nvSpPr>
          <p:cNvPr id="17" name="Text 11"/>
          <p:cNvSpPr txBox="1"/>
          <p:nvPr/>
        </p:nvSpPr>
        <p:spPr>
          <a:xfrm>
            <a:off x="6492240" y="2468880"/>
            <a:ext cx="4937760" cy="2057400"/>
          </a:xfrm>
          <a:prstGeom prst="rect">
            <a:avLst/>
          </a:prstGeom>
          <a:noFill/>
          <a:ln/>
        </p:spPr>
        <p:txBody>
          <a:bodyPr wrap="square" lIns="0" tIns="0" rIns="0" bIns="0" rtlCol="0" anchor="t"/>
          <a:lstStyle/>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Sameness: AI assisted work became more alike</a:t>
            </a:r>
            <a:endParaRPr lang="en-US" sz="1500" dirty="0"/>
          </a:p>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Bias inherited from training data</a:t>
            </a:r>
            <a:endParaRPr lang="en-US" sz="1500" dirty="0"/>
          </a:p>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Copyright, privacy and data protection</a:t>
            </a:r>
            <a:endParaRPr lang="en-US" sz="1500" dirty="0"/>
          </a:p>
          <a:p>
            <a:pPr marL="342900" indent="-342900">
              <a:spcAft>
                <a:spcPts val="700"/>
              </a:spcAft>
              <a:buSzPct val="100000"/>
              <a:buChar char="•"/>
            </a:pPr>
            <a:r>
              <a:rPr lang="en-US" sz="1500" dirty="0">
                <a:solidFill>
                  <a:srgbClr val="1B2B3A"/>
                </a:solidFill>
                <a:latin typeface="Calibri" pitchFamily="34" charset="0"/>
                <a:ea typeface="Calibri" pitchFamily="34" charset="-122"/>
                <a:cs typeface="Calibri" pitchFamily="34" charset="-120"/>
              </a:rPr>
              <a:t>Unchecked or invented facts</a:t>
            </a:r>
            <a:endParaRPr lang="en-US" sz="1500" dirty="0"/>
          </a:p>
        </p:txBody>
      </p:sp>
      <p:sp>
        <p:nvSpPr>
          <p:cNvPr id="18" name="Text 12"/>
          <p:cNvSpPr txBox="1"/>
          <p:nvPr/>
        </p:nvSpPr>
        <p:spPr>
          <a:xfrm>
            <a:off x="548640" y="4800600"/>
            <a:ext cx="3657600" cy="256032"/>
          </a:xfrm>
          <a:prstGeom prst="rect">
            <a:avLst/>
          </a:prstGeom>
          <a:noFill/>
          <a:ln/>
        </p:spPr>
        <p:txBody>
          <a:bodyPr wrap="square" lIns="0" tIns="0" rIns="0" bIns="0" rtlCol="0" anchor="t"/>
          <a:lstStyle/>
          <a:p>
            <a:pPr marL="0" indent="0">
              <a:buNone/>
            </a:pPr>
            <a:r>
              <a:rPr lang="en-US" sz="1100" b="1" kern="0" spc="200" dirty="0">
                <a:solidFill>
                  <a:srgbClr val="B7791F"/>
                </a:solidFill>
                <a:latin typeface="Calibri" pitchFamily="34" charset="0"/>
                <a:ea typeface="Calibri" pitchFamily="34" charset="-122"/>
                <a:cs typeface="Calibri" pitchFamily="34" charset="-120"/>
              </a:rPr>
              <a:t>USE IT WELL</a:t>
            </a:r>
            <a:endParaRPr lang="en-US" sz="1100" dirty="0"/>
          </a:p>
        </p:txBody>
      </p:sp>
      <p:sp>
        <p:nvSpPr>
          <p:cNvPr id="19" name="Shape 13"/>
          <p:cNvSpPr/>
          <p:nvPr/>
        </p:nvSpPr>
        <p:spPr>
          <a:xfrm>
            <a:off x="548640" y="5120640"/>
            <a:ext cx="2606040" cy="822960"/>
          </a:xfrm>
          <a:prstGeom prst="roundRect">
            <a:avLst>
              <a:gd name="adj" fmla="val 8889"/>
            </a:avLst>
          </a:prstGeom>
          <a:solidFill>
            <a:srgbClr val="FDF3D6"/>
          </a:solidFill>
          <a:ln w="15875">
            <a:solidFill>
              <a:srgbClr val="F2B632"/>
            </a:solidFill>
            <a:prstDash val="solid"/>
          </a:ln>
        </p:spPr>
        <p:txBody>
          <a:bodyPr/>
          <a:lstStyle/>
          <a:p>
            <a:endParaRPr lang="en-GB"/>
          </a:p>
        </p:txBody>
      </p:sp>
      <p:sp>
        <p:nvSpPr>
          <p:cNvPr id="20" name="Text 14"/>
          <p:cNvSpPr txBox="1"/>
          <p:nvPr/>
        </p:nvSpPr>
        <p:spPr>
          <a:xfrm>
            <a:off x="685800" y="5120640"/>
            <a:ext cx="2331720" cy="822960"/>
          </a:xfrm>
          <a:prstGeom prst="rect">
            <a:avLst/>
          </a:prstGeom>
          <a:noFill/>
          <a:ln/>
        </p:spPr>
        <p:txBody>
          <a:bodyPr wrap="square" lIns="0" tIns="0" rIns="0" bIns="0" rtlCol="0" anchor="ctr"/>
          <a:lstStyle/>
          <a:p>
            <a:pPr marL="0" indent="0">
              <a:buNone/>
            </a:pPr>
            <a:r>
              <a:rPr lang="en-US" sz="1300" b="1" dirty="0">
                <a:solidFill>
                  <a:srgbClr val="1B2B3A"/>
                </a:solidFill>
                <a:latin typeface="Calibri" pitchFamily="34" charset="0"/>
                <a:ea typeface="Calibri" pitchFamily="34" charset="-122"/>
                <a:cs typeface="Calibri" pitchFamily="34" charset="-120"/>
              </a:rPr>
              <a:t>Ideate on your own first, then compare</a:t>
            </a:r>
            <a:endParaRPr lang="en-US" sz="1300" dirty="0"/>
          </a:p>
        </p:txBody>
      </p:sp>
      <p:sp>
        <p:nvSpPr>
          <p:cNvPr id="21" name="Shape 15"/>
          <p:cNvSpPr/>
          <p:nvPr/>
        </p:nvSpPr>
        <p:spPr>
          <a:xfrm>
            <a:off x="3374136" y="5120640"/>
            <a:ext cx="2606040" cy="822960"/>
          </a:xfrm>
          <a:prstGeom prst="roundRect">
            <a:avLst>
              <a:gd name="adj" fmla="val 8889"/>
            </a:avLst>
          </a:prstGeom>
          <a:solidFill>
            <a:srgbClr val="FDF3D6"/>
          </a:solidFill>
          <a:ln w="15875">
            <a:solidFill>
              <a:srgbClr val="F2B632"/>
            </a:solidFill>
            <a:prstDash val="solid"/>
          </a:ln>
        </p:spPr>
        <p:txBody>
          <a:bodyPr/>
          <a:lstStyle/>
          <a:p>
            <a:endParaRPr lang="en-GB"/>
          </a:p>
        </p:txBody>
      </p:sp>
      <p:sp>
        <p:nvSpPr>
          <p:cNvPr id="22" name="Text 16"/>
          <p:cNvSpPr txBox="1"/>
          <p:nvPr/>
        </p:nvSpPr>
        <p:spPr>
          <a:xfrm>
            <a:off x="3511296" y="5120640"/>
            <a:ext cx="2331720" cy="822960"/>
          </a:xfrm>
          <a:prstGeom prst="rect">
            <a:avLst/>
          </a:prstGeom>
          <a:noFill/>
          <a:ln/>
        </p:spPr>
        <p:txBody>
          <a:bodyPr wrap="square" lIns="0" tIns="0" rIns="0" bIns="0" rtlCol="0" anchor="ctr"/>
          <a:lstStyle/>
          <a:p>
            <a:pPr marL="0" indent="0">
              <a:buNone/>
            </a:pPr>
            <a:r>
              <a:rPr lang="en-US" sz="1300" b="1" dirty="0">
                <a:solidFill>
                  <a:srgbClr val="1B2B3A"/>
                </a:solidFill>
                <a:latin typeface="Calibri" pitchFamily="34" charset="0"/>
                <a:ea typeface="Calibri" pitchFamily="34" charset="-122"/>
                <a:cs typeface="Calibri" pitchFamily="34" charset="-120"/>
              </a:rPr>
              <a:t>Disclose how you used AI</a:t>
            </a:r>
            <a:endParaRPr lang="en-US" sz="1300" dirty="0"/>
          </a:p>
        </p:txBody>
      </p:sp>
      <p:sp>
        <p:nvSpPr>
          <p:cNvPr id="23" name="Shape 17"/>
          <p:cNvSpPr/>
          <p:nvPr/>
        </p:nvSpPr>
        <p:spPr>
          <a:xfrm>
            <a:off x="6199632" y="5120640"/>
            <a:ext cx="2606040" cy="822960"/>
          </a:xfrm>
          <a:prstGeom prst="roundRect">
            <a:avLst>
              <a:gd name="adj" fmla="val 8889"/>
            </a:avLst>
          </a:prstGeom>
          <a:solidFill>
            <a:srgbClr val="FDF3D6"/>
          </a:solidFill>
          <a:ln w="15875">
            <a:solidFill>
              <a:srgbClr val="F2B632"/>
            </a:solidFill>
            <a:prstDash val="solid"/>
          </a:ln>
        </p:spPr>
        <p:txBody>
          <a:bodyPr/>
          <a:lstStyle/>
          <a:p>
            <a:endParaRPr lang="en-GB"/>
          </a:p>
        </p:txBody>
      </p:sp>
      <p:sp>
        <p:nvSpPr>
          <p:cNvPr id="24" name="Text 18"/>
          <p:cNvSpPr txBox="1"/>
          <p:nvPr/>
        </p:nvSpPr>
        <p:spPr>
          <a:xfrm>
            <a:off x="6336792" y="5120640"/>
            <a:ext cx="2331720" cy="822960"/>
          </a:xfrm>
          <a:prstGeom prst="rect">
            <a:avLst/>
          </a:prstGeom>
          <a:noFill/>
          <a:ln/>
        </p:spPr>
        <p:txBody>
          <a:bodyPr wrap="square" lIns="0" tIns="0" rIns="0" bIns="0" rtlCol="0" anchor="ctr"/>
          <a:lstStyle/>
          <a:p>
            <a:pPr marL="0" indent="0">
              <a:buNone/>
            </a:pPr>
            <a:r>
              <a:rPr lang="en-US" sz="1300" b="1" dirty="0">
                <a:solidFill>
                  <a:srgbClr val="1B2B3A"/>
                </a:solidFill>
                <a:latin typeface="Calibri" pitchFamily="34" charset="0"/>
                <a:ea typeface="Calibri" pitchFamily="34" charset="-122"/>
                <a:cs typeface="Calibri" pitchFamily="34" charset="-120"/>
              </a:rPr>
              <a:t>Verify and cite your sources</a:t>
            </a:r>
            <a:endParaRPr lang="en-US" sz="1300" dirty="0"/>
          </a:p>
        </p:txBody>
      </p:sp>
      <p:sp>
        <p:nvSpPr>
          <p:cNvPr id="25" name="Shape 19"/>
          <p:cNvSpPr/>
          <p:nvPr/>
        </p:nvSpPr>
        <p:spPr>
          <a:xfrm>
            <a:off x="9025128" y="5120640"/>
            <a:ext cx="2606040" cy="822960"/>
          </a:xfrm>
          <a:prstGeom prst="roundRect">
            <a:avLst>
              <a:gd name="adj" fmla="val 8889"/>
            </a:avLst>
          </a:prstGeom>
          <a:solidFill>
            <a:srgbClr val="FDF3D6"/>
          </a:solidFill>
          <a:ln w="15875">
            <a:solidFill>
              <a:srgbClr val="F2B632"/>
            </a:solidFill>
            <a:prstDash val="solid"/>
          </a:ln>
        </p:spPr>
        <p:txBody>
          <a:bodyPr/>
          <a:lstStyle/>
          <a:p>
            <a:endParaRPr lang="en-GB"/>
          </a:p>
        </p:txBody>
      </p:sp>
      <p:sp>
        <p:nvSpPr>
          <p:cNvPr id="26" name="Text 20"/>
          <p:cNvSpPr txBox="1"/>
          <p:nvPr/>
        </p:nvSpPr>
        <p:spPr>
          <a:xfrm>
            <a:off x="9162288" y="5120640"/>
            <a:ext cx="2331720" cy="822960"/>
          </a:xfrm>
          <a:prstGeom prst="rect">
            <a:avLst/>
          </a:prstGeom>
          <a:noFill/>
          <a:ln/>
        </p:spPr>
        <p:txBody>
          <a:bodyPr wrap="square" lIns="0" tIns="0" rIns="0" bIns="0" rtlCol="0" anchor="ctr"/>
          <a:lstStyle/>
          <a:p>
            <a:pPr marL="0" indent="0">
              <a:buNone/>
            </a:pPr>
            <a:r>
              <a:rPr lang="en-US" sz="1300" b="1" dirty="0">
                <a:solidFill>
                  <a:srgbClr val="1B2B3A"/>
                </a:solidFill>
                <a:latin typeface="Calibri" pitchFamily="34" charset="0"/>
                <a:ea typeface="Calibri" pitchFamily="34" charset="-122"/>
                <a:cs typeface="Calibri" pitchFamily="34" charset="-120"/>
              </a:rPr>
              <a:t>Vary your prompts and inputs</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B7791F"/>
                </a:solidFill>
                <a:latin typeface="Calibri" pitchFamily="34" charset="0"/>
                <a:ea typeface="Calibri" pitchFamily="34" charset="-122"/>
                <a:cs typeface="Calibri" pitchFamily="34" charset="-120"/>
              </a:rPr>
              <a:t>PORTFOLIO TASK</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Your responsible idea canvas</a:t>
            </a:r>
            <a:endParaRPr lang="en-US" sz="3000" dirty="0"/>
          </a:p>
        </p:txBody>
      </p:sp>
      <p:sp>
        <p:nvSpPr>
          <p:cNvPr id="4" name="Text 2"/>
          <p:cNvSpPr txBox="1"/>
          <p:nvPr/>
        </p:nvSpPr>
        <p:spPr>
          <a:xfrm>
            <a:off x="548640" y="6053328"/>
            <a:ext cx="11064240" cy="292608"/>
          </a:xfrm>
          <a:prstGeom prst="rect">
            <a:avLst/>
          </a:prstGeom>
          <a:noFill/>
          <a:ln/>
        </p:spPr>
        <p:txBody>
          <a:bodyPr wrap="square" lIns="0" tIns="0" rIns="0" bIns="0" rtlCol="0" anchor="b"/>
          <a:lstStyle/>
          <a:p>
            <a:pPr marL="0" indent="0">
              <a:buNone/>
            </a:pPr>
            <a:r>
              <a:rPr lang="en-US" sz="1050" i="1" dirty="0">
                <a:solidFill>
                  <a:srgbClr val="5B6B7A"/>
                </a:solidFill>
                <a:latin typeface="Calibri" pitchFamily="34" charset="0"/>
                <a:ea typeface="Calibri" pitchFamily="34" charset="-122"/>
                <a:cs typeface="Calibri" pitchFamily="34" charset="-120"/>
              </a:rPr>
              <a:t>Suggested portfolio entry (module Assessment 1: online portfolio of set exercises). Reflection after Hargreaves and Page (2013).</a:t>
            </a:r>
            <a:endParaRPr lang="en-US" sz="1050" dirty="0"/>
          </a:p>
        </p:txBody>
      </p:sp>
      <p:pic>
        <p:nvPicPr>
          <p:cNvPr id="5"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6" name="Text 3"/>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8" name="Shape 4"/>
          <p:cNvSpPr/>
          <p:nvPr/>
        </p:nvSpPr>
        <p:spPr>
          <a:xfrm>
            <a:off x="548640" y="1554480"/>
            <a:ext cx="2514600" cy="2011680"/>
          </a:xfrm>
          <a:prstGeom prst="roundRect">
            <a:avLst>
              <a:gd name="adj" fmla="val 363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9" name="Shape 5"/>
          <p:cNvSpPr/>
          <p:nvPr/>
        </p:nvSpPr>
        <p:spPr>
          <a:xfrm>
            <a:off x="731520" y="1737360"/>
            <a:ext cx="502920" cy="502920"/>
          </a:xfrm>
          <a:prstGeom prst="ellipse">
            <a:avLst/>
          </a:prstGeom>
          <a:solidFill>
            <a:srgbClr val="0E8FB0"/>
          </a:solidFill>
          <a:ln w="12700">
            <a:solidFill>
              <a:srgbClr val="0E8FB0"/>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857250" y="1863090"/>
            <a:ext cx="251460" cy="251460"/>
          </a:xfrm>
          <a:prstGeom prst="rect">
            <a:avLst/>
          </a:prstGeom>
        </p:spPr>
      </p:pic>
      <p:sp>
        <p:nvSpPr>
          <p:cNvPr id="11" name="Text 6"/>
          <p:cNvSpPr txBox="1"/>
          <p:nvPr/>
        </p:nvSpPr>
        <p:spPr>
          <a:xfrm>
            <a:off x="2560320" y="1737360"/>
            <a:ext cx="365760" cy="365760"/>
          </a:xfrm>
          <a:prstGeom prst="rect">
            <a:avLst/>
          </a:prstGeom>
          <a:noFill/>
          <a:ln/>
        </p:spPr>
        <p:txBody>
          <a:bodyPr wrap="square" lIns="0" tIns="0" rIns="0" bIns="0" rtlCol="0" anchor="t"/>
          <a:lstStyle/>
          <a:p>
            <a:pPr marL="0" indent="0" algn="r">
              <a:buNone/>
            </a:pPr>
            <a:r>
              <a:rPr lang="en-US" sz="1800" b="1" dirty="0">
                <a:solidFill>
                  <a:srgbClr val="D2E1E9"/>
                </a:solidFill>
                <a:latin typeface="Cambria" pitchFamily="34" charset="0"/>
                <a:ea typeface="Cambria" pitchFamily="34" charset="-122"/>
                <a:cs typeface="Cambria" pitchFamily="34" charset="-120"/>
              </a:rPr>
              <a:t>1</a:t>
            </a:r>
            <a:endParaRPr lang="en-US" sz="1800" dirty="0"/>
          </a:p>
        </p:txBody>
      </p:sp>
      <p:sp>
        <p:nvSpPr>
          <p:cNvPr id="12" name="Text 7"/>
          <p:cNvSpPr txBox="1"/>
          <p:nvPr/>
        </p:nvSpPr>
        <p:spPr>
          <a:xfrm>
            <a:off x="731520" y="2377440"/>
            <a:ext cx="2194560" cy="502920"/>
          </a:xfrm>
          <a:prstGeom prst="rect">
            <a:avLst/>
          </a:prstGeom>
          <a:noFill/>
          <a:ln/>
        </p:spPr>
        <p:txBody>
          <a:bodyPr wrap="square" lIns="0" tIns="0" rIns="0" bIns="0" rtlCol="0" anchor="t"/>
          <a:lstStyle/>
          <a:p>
            <a:pPr marL="0" indent="0">
              <a:buNone/>
            </a:pPr>
            <a:r>
              <a:rPr lang="en-US" sz="1450" b="1" dirty="0">
                <a:solidFill>
                  <a:srgbClr val="023B59"/>
                </a:solidFill>
                <a:latin typeface="Cambria" pitchFamily="34" charset="0"/>
                <a:ea typeface="Cambria" pitchFamily="34" charset="-122"/>
                <a:cs typeface="Cambria" pitchFamily="34" charset="-120"/>
              </a:rPr>
              <a:t>The problem</a:t>
            </a:r>
            <a:endParaRPr lang="en-US" sz="1450" dirty="0"/>
          </a:p>
        </p:txBody>
      </p:sp>
      <p:sp>
        <p:nvSpPr>
          <p:cNvPr id="13" name="Text 8"/>
          <p:cNvSpPr txBox="1"/>
          <p:nvPr/>
        </p:nvSpPr>
        <p:spPr>
          <a:xfrm>
            <a:off x="731520" y="2880360"/>
            <a:ext cx="2194560" cy="640080"/>
          </a:xfrm>
          <a:prstGeom prst="rect">
            <a:avLst/>
          </a:prstGeom>
          <a:noFill/>
          <a:ln/>
        </p:spPr>
        <p:txBody>
          <a:bodyPr wrap="square" lIns="0" tIns="0" rIns="0" bIns="0" rtlCol="0" anchor="t"/>
          <a:lstStyle/>
          <a:p>
            <a:pPr marL="0" indent="0">
              <a:buNone/>
            </a:pPr>
            <a:r>
              <a:rPr lang="en-US" sz="1200" dirty="0">
                <a:solidFill>
                  <a:srgbClr val="1B2B3A"/>
                </a:solidFill>
                <a:latin typeface="Calibri" pitchFamily="34" charset="0"/>
                <a:ea typeface="Calibri" pitchFamily="34" charset="-122"/>
                <a:cs typeface="Calibri" pitchFamily="34" charset="-120"/>
              </a:rPr>
              <a:t>Whose problem is it, and how do you know?</a:t>
            </a:r>
            <a:endParaRPr lang="en-US" sz="1200" dirty="0"/>
          </a:p>
        </p:txBody>
      </p:sp>
      <p:sp>
        <p:nvSpPr>
          <p:cNvPr id="14" name="Shape 9"/>
          <p:cNvSpPr/>
          <p:nvPr/>
        </p:nvSpPr>
        <p:spPr>
          <a:xfrm>
            <a:off x="3246120" y="1554480"/>
            <a:ext cx="2514600" cy="2011680"/>
          </a:xfrm>
          <a:prstGeom prst="roundRect">
            <a:avLst>
              <a:gd name="adj" fmla="val 363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5" name="Shape 10"/>
          <p:cNvSpPr/>
          <p:nvPr/>
        </p:nvSpPr>
        <p:spPr>
          <a:xfrm>
            <a:off x="3429000" y="1737360"/>
            <a:ext cx="502920" cy="502920"/>
          </a:xfrm>
          <a:prstGeom prst="ellipse">
            <a:avLst/>
          </a:prstGeom>
          <a:solidFill>
            <a:srgbClr val="0E8FB0"/>
          </a:solidFill>
          <a:ln w="12700">
            <a:solidFill>
              <a:srgbClr val="0E8FB0"/>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3554730" y="1863090"/>
            <a:ext cx="251460" cy="251460"/>
          </a:xfrm>
          <a:prstGeom prst="rect">
            <a:avLst/>
          </a:prstGeom>
        </p:spPr>
      </p:pic>
      <p:sp>
        <p:nvSpPr>
          <p:cNvPr id="17" name="Text 11"/>
          <p:cNvSpPr txBox="1"/>
          <p:nvPr/>
        </p:nvSpPr>
        <p:spPr>
          <a:xfrm>
            <a:off x="5257800" y="1737360"/>
            <a:ext cx="365760" cy="365760"/>
          </a:xfrm>
          <a:prstGeom prst="rect">
            <a:avLst/>
          </a:prstGeom>
          <a:noFill/>
          <a:ln/>
        </p:spPr>
        <p:txBody>
          <a:bodyPr wrap="square" lIns="0" tIns="0" rIns="0" bIns="0" rtlCol="0" anchor="t"/>
          <a:lstStyle/>
          <a:p>
            <a:pPr marL="0" indent="0" algn="r">
              <a:buNone/>
            </a:pPr>
            <a:r>
              <a:rPr lang="en-US" sz="1800" b="1" dirty="0">
                <a:solidFill>
                  <a:srgbClr val="D2E1E9"/>
                </a:solidFill>
                <a:latin typeface="Cambria" pitchFamily="34" charset="0"/>
                <a:ea typeface="Cambria" pitchFamily="34" charset="-122"/>
                <a:cs typeface="Cambria" pitchFamily="34" charset="-120"/>
              </a:rPr>
              <a:t>2</a:t>
            </a:r>
            <a:endParaRPr lang="en-US" sz="1800" dirty="0"/>
          </a:p>
        </p:txBody>
      </p:sp>
      <p:sp>
        <p:nvSpPr>
          <p:cNvPr id="18" name="Text 12"/>
          <p:cNvSpPr txBox="1"/>
          <p:nvPr/>
        </p:nvSpPr>
        <p:spPr>
          <a:xfrm>
            <a:off x="3429000" y="2377440"/>
            <a:ext cx="2194560" cy="502920"/>
          </a:xfrm>
          <a:prstGeom prst="rect">
            <a:avLst/>
          </a:prstGeom>
          <a:noFill/>
          <a:ln/>
        </p:spPr>
        <p:txBody>
          <a:bodyPr wrap="square" lIns="0" tIns="0" rIns="0" bIns="0" rtlCol="0" anchor="t"/>
          <a:lstStyle/>
          <a:p>
            <a:pPr marL="0" indent="0">
              <a:buNone/>
            </a:pPr>
            <a:r>
              <a:rPr lang="en-US" sz="1450" b="1" dirty="0">
                <a:solidFill>
                  <a:srgbClr val="023B59"/>
                </a:solidFill>
                <a:latin typeface="Cambria" pitchFamily="34" charset="0"/>
                <a:ea typeface="Cambria" pitchFamily="34" charset="-122"/>
                <a:cs typeface="Cambria" pitchFamily="34" charset="-120"/>
              </a:rPr>
              <a:t>Your idea</a:t>
            </a:r>
            <a:endParaRPr lang="en-US" sz="1450" dirty="0"/>
          </a:p>
        </p:txBody>
      </p:sp>
      <p:sp>
        <p:nvSpPr>
          <p:cNvPr id="19" name="Text 13"/>
          <p:cNvSpPr txBox="1"/>
          <p:nvPr/>
        </p:nvSpPr>
        <p:spPr>
          <a:xfrm>
            <a:off x="3429000" y="2880360"/>
            <a:ext cx="2194560" cy="640080"/>
          </a:xfrm>
          <a:prstGeom prst="rect">
            <a:avLst/>
          </a:prstGeom>
          <a:noFill/>
          <a:ln/>
        </p:spPr>
        <p:txBody>
          <a:bodyPr wrap="square" lIns="0" tIns="0" rIns="0" bIns="0" rtlCol="0" anchor="t"/>
          <a:lstStyle/>
          <a:p>
            <a:pPr marL="0" indent="0">
              <a:buNone/>
            </a:pPr>
            <a:r>
              <a:rPr lang="en-US" sz="1200" dirty="0">
                <a:solidFill>
                  <a:srgbClr val="1B2B3A"/>
                </a:solidFill>
                <a:latin typeface="Calibri" pitchFamily="34" charset="0"/>
                <a:ea typeface="Calibri" pitchFamily="34" charset="-122"/>
                <a:cs typeface="Calibri" pitchFamily="34" charset="-120"/>
              </a:rPr>
              <a:t>What is new about it? Which type of creativity is it?</a:t>
            </a:r>
            <a:endParaRPr lang="en-US" sz="1200" dirty="0"/>
          </a:p>
        </p:txBody>
      </p:sp>
      <p:sp>
        <p:nvSpPr>
          <p:cNvPr id="20" name="Shape 14"/>
          <p:cNvSpPr/>
          <p:nvPr/>
        </p:nvSpPr>
        <p:spPr>
          <a:xfrm>
            <a:off x="5943600" y="1554480"/>
            <a:ext cx="2514600" cy="2011680"/>
          </a:xfrm>
          <a:prstGeom prst="roundRect">
            <a:avLst>
              <a:gd name="adj" fmla="val 363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1" name="Shape 15"/>
          <p:cNvSpPr/>
          <p:nvPr/>
        </p:nvSpPr>
        <p:spPr>
          <a:xfrm>
            <a:off x="6126480" y="1737360"/>
            <a:ext cx="502920" cy="502920"/>
          </a:xfrm>
          <a:prstGeom prst="ellipse">
            <a:avLst/>
          </a:prstGeom>
          <a:solidFill>
            <a:srgbClr val="023B59"/>
          </a:solidFill>
          <a:ln w="12700">
            <a:solidFill>
              <a:srgbClr val="023B59"/>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6252210" y="1863090"/>
            <a:ext cx="251460" cy="251460"/>
          </a:xfrm>
          <a:prstGeom prst="rect">
            <a:avLst/>
          </a:prstGeom>
        </p:spPr>
      </p:pic>
      <p:sp>
        <p:nvSpPr>
          <p:cNvPr id="23" name="Text 16"/>
          <p:cNvSpPr txBox="1"/>
          <p:nvPr/>
        </p:nvSpPr>
        <p:spPr>
          <a:xfrm>
            <a:off x="7955280" y="1737360"/>
            <a:ext cx="365760" cy="365760"/>
          </a:xfrm>
          <a:prstGeom prst="rect">
            <a:avLst/>
          </a:prstGeom>
          <a:noFill/>
          <a:ln/>
        </p:spPr>
        <p:txBody>
          <a:bodyPr wrap="square" lIns="0" tIns="0" rIns="0" bIns="0" rtlCol="0" anchor="t"/>
          <a:lstStyle/>
          <a:p>
            <a:pPr marL="0" indent="0" algn="r">
              <a:buNone/>
            </a:pPr>
            <a:r>
              <a:rPr lang="en-US" sz="1800" b="1" dirty="0">
                <a:solidFill>
                  <a:srgbClr val="D2E1E9"/>
                </a:solidFill>
                <a:latin typeface="Cambria" pitchFamily="34" charset="0"/>
                <a:ea typeface="Cambria" pitchFamily="34" charset="-122"/>
                <a:cs typeface="Cambria" pitchFamily="34" charset="-120"/>
              </a:rPr>
              <a:t>3</a:t>
            </a:r>
            <a:endParaRPr lang="en-US" sz="1800" dirty="0"/>
          </a:p>
        </p:txBody>
      </p:sp>
      <p:sp>
        <p:nvSpPr>
          <p:cNvPr id="24" name="Text 17"/>
          <p:cNvSpPr txBox="1"/>
          <p:nvPr/>
        </p:nvSpPr>
        <p:spPr>
          <a:xfrm>
            <a:off x="6126480" y="2377440"/>
            <a:ext cx="2194560" cy="502920"/>
          </a:xfrm>
          <a:prstGeom prst="rect">
            <a:avLst/>
          </a:prstGeom>
          <a:noFill/>
          <a:ln/>
        </p:spPr>
        <p:txBody>
          <a:bodyPr wrap="square" lIns="0" tIns="0" rIns="0" bIns="0" rtlCol="0" anchor="t"/>
          <a:lstStyle/>
          <a:p>
            <a:pPr marL="0" indent="0">
              <a:buNone/>
            </a:pPr>
            <a:r>
              <a:rPr lang="en-US" sz="1450" b="1" dirty="0">
                <a:solidFill>
                  <a:srgbClr val="023B59"/>
                </a:solidFill>
                <a:latin typeface="Cambria" pitchFamily="34" charset="0"/>
                <a:ea typeface="Cambria" pitchFamily="34" charset="-122"/>
                <a:cs typeface="Cambria" pitchFamily="34" charset="-120"/>
              </a:rPr>
              <a:t>Value created</a:t>
            </a:r>
            <a:endParaRPr lang="en-US" sz="1450" dirty="0"/>
          </a:p>
        </p:txBody>
      </p:sp>
      <p:sp>
        <p:nvSpPr>
          <p:cNvPr id="25" name="Text 18"/>
          <p:cNvSpPr txBox="1"/>
          <p:nvPr/>
        </p:nvSpPr>
        <p:spPr>
          <a:xfrm>
            <a:off x="6126480" y="2880360"/>
            <a:ext cx="2194560" cy="640080"/>
          </a:xfrm>
          <a:prstGeom prst="rect">
            <a:avLst/>
          </a:prstGeom>
          <a:noFill/>
          <a:ln/>
        </p:spPr>
        <p:txBody>
          <a:bodyPr wrap="square" lIns="0" tIns="0" rIns="0" bIns="0" rtlCol="0" anchor="t"/>
          <a:lstStyle/>
          <a:p>
            <a:pPr marL="0" indent="0">
              <a:buNone/>
            </a:pPr>
            <a:r>
              <a:rPr lang="en-US" sz="1200" dirty="0">
                <a:solidFill>
                  <a:srgbClr val="1B2B3A"/>
                </a:solidFill>
                <a:latin typeface="Calibri" pitchFamily="34" charset="0"/>
                <a:ea typeface="Calibri" pitchFamily="34" charset="-122"/>
                <a:cs typeface="Calibri" pitchFamily="34" charset="-120"/>
              </a:rPr>
              <a:t>For whom, and how would you measure it?</a:t>
            </a:r>
            <a:endParaRPr lang="en-US" sz="1200" dirty="0"/>
          </a:p>
        </p:txBody>
      </p:sp>
      <p:sp>
        <p:nvSpPr>
          <p:cNvPr id="26" name="Shape 19"/>
          <p:cNvSpPr/>
          <p:nvPr/>
        </p:nvSpPr>
        <p:spPr>
          <a:xfrm>
            <a:off x="548640" y="3749040"/>
            <a:ext cx="2514600" cy="2011680"/>
          </a:xfrm>
          <a:prstGeom prst="roundRect">
            <a:avLst>
              <a:gd name="adj" fmla="val 363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7" name="Shape 20"/>
          <p:cNvSpPr/>
          <p:nvPr/>
        </p:nvSpPr>
        <p:spPr>
          <a:xfrm>
            <a:off x="731520" y="3931920"/>
            <a:ext cx="502920" cy="502920"/>
          </a:xfrm>
          <a:prstGeom prst="ellipse">
            <a:avLst/>
          </a:prstGeom>
          <a:solidFill>
            <a:srgbClr val="E4572E"/>
          </a:solidFill>
          <a:ln w="12700">
            <a:solidFill>
              <a:srgbClr val="E4572E"/>
            </a:solidFill>
            <a:prstDash val="solid"/>
          </a:ln>
        </p:spPr>
        <p:txBody>
          <a:bodyPr/>
          <a:lstStyle/>
          <a:p>
            <a:endParaRPr lang="en-GB"/>
          </a:p>
        </p:txBody>
      </p:sp>
      <p:pic>
        <p:nvPicPr>
          <p:cNvPr id="28" name="Image 4" descr="preencoded.png"/>
          <p:cNvPicPr>
            <a:picLocks noChangeAspect="1"/>
          </p:cNvPicPr>
          <p:nvPr/>
        </p:nvPicPr>
        <p:blipFill>
          <a:blip r:embed="rId7"/>
          <a:stretch>
            <a:fillRect/>
          </a:stretch>
        </p:blipFill>
        <p:spPr>
          <a:xfrm>
            <a:off x="857250" y="4057650"/>
            <a:ext cx="251460" cy="251460"/>
          </a:xfrm>
          <a:prstGeom prst="rect">
            <a:avLst/>
          </a:prstGeom>
        </p:spPr>
      </p:pic>
      <p:sp>
        <p:nvSpPr>
          <p:cNvPr id="29" name="Text 21"/>
          <p:cNvSpPr txBox="1"/>
          <p:nvPr/>
        </p:nvSpPr>
        <p:spPr>
          <a:xfrm>
            <a:off x="2560320" y="3931920"/>
            <a:ext cx="365760" cy="365760"/>
          </a:xfrm>
          <a:prstGeom prst="rect">
            <a:avLst/>
          </a:prstGeom>
          <a:noFill/>
          <a:ln/>
        </p:spPr>
        <p:txBody>
          <a:bodyPr wrap="square" lIns="0" tIns="0" rIns="0" bIns="0" rtlCol="0" anchor="t"/>
          <a:lstStyle/>
          <a:p>
            <a:pPr marL="0" indent="0" algn="r">
              <a:buNone/>
            </a:pPr>
            <a:r>
              <a:rPr lang="en-US" sz="1800" b="1" dirty="0">
                <a:solidFill>
                  <a:srgbClr val="D2E1E9"/>
                </a:solidFill>
                <a:latin typeface="Cambria" pitchFamily="34" charset="0"/>
                <a:ea typeface="Cambria" pitchFamily="34" charset="-122"/>
                <a:cs typeface="Cambria" pitchFamily="34" charset="-120"/>
              </a:rPr>
              <a:t>4</a:t>
            </a:r>
            <a:endParaRPr lang="en-US" sz="1800" dirty="0"/>
          </a:p>
        </p:txBody>
      </p:sp>
      <p:sp>
        <p:nvSpPr>
          <p:cNvPr id="30" name="Text 22"/>
          <p:cNvSpPr txBox="1"/>
          <p:nvPr/>
        </p:nvSpPr>
        <p:spPr>
          <a:xfrm>
            <a:off x="731520" y="4572000"/>
            <a:ext cx="2194560" cy="502920"/>
          </a:xfrm>
          <a:prstGeom prst="rect">
            <a:avLst/>
          </a:prstGeom>
          <a:noFill/>
          <a:ln/>
        </p:spPr>
        <p:txBody>
          <a:bodyPr wrap="square" lIns="0" tIns="0" rIns="0" bIns="0" rtlCol="0" anchor="t"/>
          <a:lstStyle/>
          <a:p>
            <a:pPr marL="0" indent="0">
              <a:buNone/>
            </a:pPr>
            <a:r>
              <a:rPr lang="en-US" sz="1450" b="1" dirty="0">
                <a:solidFill>
                  <a:srgbClr val="023B59"/>
                </a:solidFill>
                <a:latin typeface="Cambria" pitchFamily="34" charset="0"/>
                <a:ea typeface="Cambria" pitchFamily="34" charset="-122"/>
                <a:cs typeface="Cambria" pitchFamily="34" charset="-120"/>
              </a:rPr>
              <a:t>Who could be harmed or left out?</a:t>
            </a:r>
            <a:endParaRPr lang="en-US" sz="1450" dirty="0"/>
          </a:p>
        </p:txBody>
      </p:sp>
      <p:sp>
        <p:nvSpPr>
          <p:cNvPr id="31" name="Text 23"/>
          <p:cNvSpPr txBox="1"/>
          <p:nvPr/>
        </p:nvSpPr>
        <p:spPr>
          <a:xfrm>
            <a:off x="731520" y="5074920"/>
            <a:ext cx="2194560" cy="640080"/>
          </a:xfrm>
          <a:prstGeom prst="rect">
            <a:avLst/>
          </a:prstGeom>
          <a:noFill/>
          <a:ln/>
        </p:spPr>
        <p:txBody>
          <a:bodyPr wrap="square" lIns="0" tIns="0" rIns="0" bIns="0" rtlCol="0" anchor="t"/>
          <a:lstStyle/>
          <a:p>
            <a:pPr marL="0" indent="0">
              <a:buNone/>
            </a:pPr>
            <a:r>
              <a:rPr lang="en-US" sz="1200" dirty="0">
                <a:solidFill>
                  <a:srgbClr val="1B2B3A"/>
                </a:solidFill>
                <a:latin typeface="Calibri" pitchFamily="34" charset="0"/>
                <a:ea typeface="Calibri" pitchFamily="34" charset="-122"/>
                <a:cs typeface="Calibri" pitchFamily="34" charset="-120"/>
              </a:rPr>
              <a:t>Use Anticipate and Engage.</a:t>
            </a:r>
            <a:endParaRPr lang="en-US" sz="1200" dirty="0"/>
          </a:p>
        </p:txBody>
      </p:sp>
      <p:sp>
        <p:nvSpPr>
          <p:cNvPr id="32" name="Shape 24"/>
          <p:cNvSpPr/>
          <p:nvPr/>
        </p:nvSpPr>
        <p:spPr>
          <a:xfrm>
            <a:off x="3246120" y="3749040"/>
            <a:ext cx="2514600" cy="2011680"/>
          </a:xfrm>
          <a:prstGeom prst="roundRect">
            <a:avLst>
              <a:gd name="adj" fmla="val 363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3" name="Shape 25"/>
          <p:cNvSpPr/>
          <p:nvPr/>
        </p:nvSpPr>
        <p:spPr>
          <a:xfrm>
            <a:off x="3429000" y="3931920"/>
            <a:ext cx="502920" cy="502920"/>
          </a:xfrm>
          <a:prstGeom prst="ellipse">
            <a:avLst/>
          </a:prstGeom>
          <a:solidFill>
            <a:srgbClr val="B7791F"/>
          </a:solidFill>
          <a:ln w="12700">
            <a:solidFill>
              <a:srgbClr val="B7791F"/>
            </a:solidFill>
            <a:prstDash val="solid"/>
          </a:ln>
        </p:spPr>
        <p:txBody>
          <a:bodyPr/>
          <a:lstStyle/>
          <a:p>
            <a:endParaRPr lang="en-GB"/>
          </a:p>
        </p:txBody>
      </p:sp>
      <p:pic>
        <p:nvPicPr>
          <p:cNvPr id="34" name="Image 5" descr="preencoded.png"/>
          <p:cNvPicPr>
            <a:picLocks noChangeAspect="1"/>
          </p:cNvPicPr>
          <p:nvPr/>
        </p:nvPicPr>
        <p:blipFill>
          <a:blip r:embed="rId8"/>
          <a:stretch>
            <a:fillRect/>
          </a:stretch>
        </p:blipFill>
        <p:spPr>
          <a:xfrm>
            <a:off x="3554730" y="4057650"/>
            <a:ext cx="251460" cy="251460"/>
          </a:xfrm>
          <a:prstGeom prst="rect">
            <a:avLst/>
          </a:prstGeom>
        </p:spPr>
      </p:pic>
      <p:sp>
        <p:nvSpPr>
          <p:cNvPr id="35" name="Text 26"/>
          <p:cNvSpPr txBox="1"/>
          <p:nvPr/>
        </p:nvSpPr>
        <p:spPr>
          <a:xfrm>
            <a:off x="5257800" y="3931920"/>
            <a:ext cx="365760" cy="365760"/>
          </a:xfrm>
          <a:prstGeom prst="rect">
            <a:avLst/>
          </a:prstGeom>
          <a:noFill/>
          <a:ln/>
        </p:spPr>
        <p:txBody>
          <a:bodyPr wrap="square" lIns="0" tIns="0" rIns="0" bIns="0" rtlCol="0" anchor="t"/>
          <a:lstStyle/>
          <a:p>
            <a:pPr marL="0" indent="0" algn="r">
              <a:buNone/>
            </a:pPr>
            <a:r>
              <a:rPr lang="en-US" sz="1800" b="1" dirty="0">
                <a:solidFill>
                  <a:srgbClr val="D2E1E9"/>
                </a:solidFill>
                <a:latin typeface="Cambria" pitchFamily="34" charset="0"/>
                <a:ea typeface="Cambria" pitchFamily="34" charset="-122"/>
                <a:cs typeface="Cambria" pitchFamily="34" charset="-120"/>
              </a:rPr>
              <a:t>5</a:t>
            </a:r>
            <a:endParaRPr lang="en-US" sz="1800" dirty="0"/>
          </a:p>
        </p:txBody>
      </p:sp>
      <p:sp>
        <p:nvSpPr>
          <p:cNvPr id="36" name="Text 27"/>
          <p:cNvSpPr txBox="1"/>
          <p:nvPr/>
        </p:nvSpPr>
        <p:spPr>
          <a:xfrm>
            <a:off x="3429000" y="4572000"/>
            <a:ext cx="2194560" cy="502920"/>
          </a:xfrm>
          <a:prstGeom prst="rect">
            <a:avLst/>
          </a:prstGeom>
          <a:noFill/>
          <a:ln/>
        </p:spPr>
        <p:txBody>
          <a:bodyPr wrap="square" lIns="0" tIns="0" rIns="0" bIns="0" rtlCol="0" anchor="t"/>
          <a:lstStyle/>
          <a:p>
            <a:pPr marL="0" indent="0">
              <a:buNone/>
            </a:pPr>
            <a:r>
              <a:rPr lang="en-US" sz="1450" b="1" dirty="0">
                <a:solidFill>
                  <a:srgbClr val="023B59"/>
                </a:solidFill>
                <a:latin typeface="Cambria" pitchFamily="34" charset="0"/>
                <a:ea typeface="Cambria" pitchFamily="34" charset="-122"/>
                <a:cs typeface="Cambria" pitchFamily="34" charset="-120"/>
              </a:rPr>
              <a:t>One action you will take</a:t>
            </a:r>
            <a:endParaRPr lang="en-US" sz="1450" dirty="0"/>
          </a:p>
        </p:txBody>
      </p:sp>
      <p:sp>
        <p:nvSpPr>
          <p:cNvPr id="37" name="Text 28"/>
          <p:cNvSpPr txBox="1"/>
          <p:nvPr/>
        </p:nvSpPr>
        <p:spPr>
          <a:xfrm>
            <a:off x="3429000" y="5074920"/>
            <a:ext cx="2194560" cy="640080"/>
          </a:xfrm>
          <a:prstGeom prst="rect">
            <a:avLst/>
          </a:prstGeom>
          <a:noFill/>
          <a:ln/>
        </p:spPr>
        <p:txBody>
          <a:bodyPr wrap="square" lIns="0" tIns="0" rIns="0" bIns="0" rtlCol="0" anchor="t"/>
          <a:lstStyle/>
          <a:p>
            <a:pPr marL="0" indent="0">
              <a:buNone/>
            </a:pPr>
            <a:r>
              <a:rPr lang="en-US" sz="1200" dirty="0">
                <a:solidFill>
                  <a:srgbClr val="1B2B3A"/>
                </a:solidFill>
                <a:latin typeface="Calibri" pitchFamily="34" charset="0"/>
                <a:ea typeface="Calibri" pitchFamily="34" charset="-122"/>
                <a:cs typeface="Calibri" pitchFamily="34" charset="-120"/>
              </a:rPr>
              <a:t>Use Act: what changes in your design?</a:t>
            </a:r>
            <a:endParaRPr lang="en-US" sz="1200" dirty="0"/>
          </a:p>
        </p:txBody>
      </p:sp>
      <p:sp>
        <p:nvSpPr>
          <p:cNvPr id="38" name="Shape 29"/>
          <p:cNvSpPr/>
          <p:nvPr/>
        </p:nvSpPr>
        <p:spPr>
          <a:xfrm>
            <a:off x="5943600" y="3749040"/>
            <a:ext cx="2514600" cy="2011680"/>
          </a:xfrm>
          <a:prstGeom prst="roundRect">
            <a:avLst>
              <a:gd name="adj" fmla="val 363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39" name="Shape 30"/>
          <p:cNvSpPr/>
          <p:nvPr/>
        </p:nvSpPr>
        <p:spPr>
          <a:xfrm>
            <a:off x="6126480" y="3931920"/>
            <a:ext cx="502920" cy="502920"/>
          </a:xfrm>
          <a:prstGeom prst="ellipse">
            <a:avLst/>
          </a:prstGeom>
          <a:solidFill>
            <a:srgbClr val="2B98B7"/>
          </a:solidFill>
          <a:ln w="12700">
            <a:solidFill>
              <a:srgbClr val="2B98B7"/>
            </a:solidFill>
            <a:prstDash val="solid"/>
          </a:ln>
        </p:spPr>
        <p:txBody>
          <a:bodyPr/>
          <a:lstStyle/>
          <a:p>
            <a:endParaRPr lang="en-GB"/>
          </a:p>
        </p:txBody>
      </p:sp>
      <p:pic>
        <p:nvPicPr>
          <p:cNvPr id="40" name="Image 6" descr="preencoded.png"/>
          <p:cNvPicPr>
            <a:picLocks noChangeAspect="1"/>
          </p:cNvPicPr>
          <p:nvPr/>
        </p:nvPicPr>
        <p:blipFill>
          <a:blip r:embed="rId9"/>
          <a:stretch>
            <a:fillRect/>
          </a:stretch>
        </p:blipFill>
        <p:spPr>
          <a:xfrm>
            <a:off x="6252210" y="4057650"/>
            <a:ext cx="251460" cy="251460"/>
          </a:xfrm>
          <a:prstGeom prst="rect">
            <a:avLst/>
          </a:prstGeom>
        </p:spPr>
      </p:pic>
      <p:sp>
        <p:nvSpPr>
          <p:cNvPr id="41" name="Text 31"/>
          <p:cNvSpPr txBox="1"/>
          <p:nvPr/>
        </p:nvSpPr>
        <p:spPr>
          <a:xfrm>
            <a:off x="7955280" y="3931920"/>
            <a:ext cx="365760" cy="365760"/>
          </a:xfrm>
          <a:prstGeom prst="rect">
            <a:avLst/>
          </a:prstGeom>
          <a:noFill/>
          <a:ln/>
        </p:spPr>
        <p:txBody>
          <a:bodyPr wrap="square" lIns="0" tIns="0" rIns="0" bIns="0" rtlCol="0" anchor="t"/>
          <a:lstStyle/>
          <a:p>
            <a:pPr marL="0" indent="0" algn="r">
              <a:buNone/>
            </a:pPr>
            <a:r>
              <a:rPr lang="en-US" sz="1800" b="1" dirty="0">
                <a:solidFill>
                  <a:srgbClr val="D2E1E9"/>
                </a:solidFill>
                <a:latin typeface="Cambria" pitchFamily="34" charset="0"/>
                <a:ea typeface="Cambria" pitchFamily="34" charset="-122"/>
                <a:cs typeface="Cambria" pitchFamily="34" charset="-120"/>
              </a:rPr>
              <a:t>6</a:t>
            </a:r>
            <a:endParaRPr lang="en-US" sz="1800" dirty="0"/>
          </a:p>
        </p:txBody>
      </p:sp>
      <p:sp>
        <p:nvSpPr>
          <p:cNvPr id="42" name="Text 32"/>
          <p:cNvSpPr txBox="1"/>
          <p:nvPr/>
        </p:nvSpPr>
        <p:spPr>
          <a:xfrm>
            <a:off x="6126480" y="4572000"/>
            <a:ext cx="2194560" cy="502920"/>
          </a:xfrm>
          <a:prstGeom prst="rect">
            <a:avLst/>
          </a:prstGeom>
          <a:noFill/>
          <a:ln/>
        </p:spPr>
        <p:txBody>
          <a:bodyPr wrap="square" lIns="0" tIns="0" rIns="0" bIns="0" rtlCol="0" anchor="t"/>
          <a:lstStyle/>
          <a:p>
            <a:pPr marL="0" indent="0">
              <a:buNone/>
            </a:pPr>
            <a:r>
              <a:rPr lang="en-US" sz="1450" b="1" dirty="0">
                <a:solidFill>
                  <a:srgbClr val="023B59"/>
                </a:solidFill>
                <a:latin typeface="Cambria" pitchFamily="34" charset="0"/>
                <a:ea typeface="Cambria" pitchFamily="34" charset="-122"/>
                <a:cs typeface="Cambria" pitchFamily="34" charset="-120"/>
              </a:rPr>
              <a:t>Reflection</a:t>
            </a:r>
            <a:endParaRPr lang="en-US" sz="1450" dirty="0"/>
          </a:p>
        </p:txBody>
      </p:sp>
      <p:sp>
        <p:nvSpPr>
          <p:cNvPr id="43" name="Text 33"/>
          <p:cNvSpPr txBox="1"/>
          <p:nvPr/>
        </p:nvSpPr>
        <p:spPr>
          <a:xfrm>
            <a:off x="6126480" y="5074920"/>
            <a:ext cx="2194560" cy="640080"/>
          </a:xfrm>
          <a:prstGeom prst="rect">
            <a:avLst/>
          </a:prstGeom>
          <a:noFill/>
          <a:ln/>
        </p:spPr>
        <p:txBody>
          <a:bodyPr wrap="square" lIns="0" tIns="0" rIns="0" bIns="0" rtlCol="0" anchor="t"/>
          <a:lstStyle/>
          <a:p>
            <a:pPr marL="0" indent="0">
              <a:buNone/>
            </a:pPr>
            <a:r>
              <a:rPr lang="en-US" sz="1200" dirty="0">
                <a:solidFill>
                  <a:srgbClr val="1B2B3A"/>
                </a:solidFill>
                <a:latin typeface="Calibri" pitchFamily="34" charset="0"/>
                <a:ea typeface="Calibri" pitchFamily="34" charset="-122"/>
                <a:cs typeface="Calibri" pitchFamily="34" charset="-120"/>
              </a:rPr>
              <a:t>What changed in your thinking, and why?</a:t>
            </a:r>
            <a:endParaRPr lang="en-US" sz="1200" dirty="0"/>
          </a:p>
        </p:txBody>
      </p:sp>
      <p:sp>
        <p:nvSpPr>
          <p:cNvPr id="44" name="Shape 34"/>
          <p:cNvSpPr/>
          <p:nvPr/>
        </p:nvSpPr>
        <p:spPr>
          <a:xfrm>
            <a:off x="8823960" y="1554480"/>
            <a:ext cx="2816352" cy="4206240"/>
          </a:xfrm>
          <a:prstGeom prst="roundRect">
            <a:avLst>
              <a:gd name="adj" fmla="val 2597"/>
            </a:avLst>
          </a:prstGeom>
          <a:solidFill>
            <a:srgbClr val="023B59"/>
          </a:solidFill>
          <a:ln w="12700">
            <a:solidFill>
              <a:srgbClr val="023B59"/>
            </a:solidFill>
            <a:prstDash val="solid"/>
          </a:ln>
          <a:effectLst>
            <a:outerShdw blurRad="101600" dist="25400" dir="5400000" algn="bl" rotWithShape="0">
              <a:srgbClr val="000000">
                <a:alpha val="14000"/>
              </a:srgbClr>
            </a:outerShdw>
          </a:effectLst>
        </p:spPr>
        <p:txBody>
          <a:bodyPr/>
          <a:lstStyle/>
          <a:p>
            <a:endParaRPr lang="en-GB"/>
          </a:p>
        </p:txBody>
      </p:sp>
      <p:sp>
        <p:nvSpPr>
          <p:cNvPr id="45" name="Text 35"/>
          <p:cNvSpPr txBox="1"/>
          <p:nvPr/>
        </p:nvSpPr>
        <p:spPr>
          <a:xfrm>
            <a:off x="9052560" y="1737360"/>
            <a:ext cx="2377440" cy="365760"/>
          </a:xfrm>
          <a:prstGeom prst="rect">
            <a:avLst/>
          </a:prstGeom>
          <a:noFill/>
          <a:ln/>
        </p:spPr>
        <p:txBody>
          <a:bodyPr wrap="square" lIns="0" tIns="0" rIns="0" bIns="0" rtlCol="0" anchor="t"/>
          <a:lstStyle/>
          <a:p>
            <a:pPr marL="0" indent="0">
              <a:buNone/>
            </a:pPr>
            <a:r>
              <a:rPr lang="en-US" sz="1800" b="1" dirty="0">
                <a:solidFill>
                  <a:srgbClr val="FFFFFF"/>
                </a:solidFill>
                <a:latin typeface="Cambria" pitchFamily="34" charset="0"/>
                <a:ea typeface="Cambria" pitchFamily="34" charset="-122"/>
                <a:cs typeface="Cambria" pitchFamily="34" charset="-120"/>
              </a:rPr>
              <a:t>How to submit</a:t>
            </a:r>
            <a:endParaRPr lang="en-US" sz="1800" dirty="0"/>
          </a:p>
        </p:txBody>
      </p:sp>
      <p:sp>
        <p:nvSpPr>
          <p:cNvPr id="46" name="Shape 36"/>
          <p:cNvSpPr/>
          <p:nvPr/>
        </p:nvSpPr>
        <p:spPr>
          <a:xfrm>
            <a:off x="9052560" y="2331720"/>
            <a:ext cx="457200" cy="457200"/>
          </a:xfrm>
          <a:prstGeom prst="ellipse">
            <a:avLst/>
          </a:prstGeom>
          <a:solidFill>
            <a:srgbClr val="F2B632"/>
          </a:solidFill>
          <a:ln w="12700">
            <a:solidFill>
              <a:srgbClr val="F2B632"/>
            </a:solidFill>
            <a:prstDash val="solid"/>
          </a:ln>
        </p:spPr>
        <p:txBody>
          <a:bodyPr/>
          <a:lstStyle/>
          <a:p>
            <a:endParaRPr lang="en-GB"/>
          </a:p>
        </p:txBody>
      </p:sp>
      <p:sp>
        <p:nvSpPr>
          <p:cNvPr id="47" name="Text 37"/>
          <p:cNvSpPr txBox="1"/>
          <p:nvPr/>
        </p:nvSpPr>
        <p:spPr>
          <a:xfrm>
            <a:off x="9052560" y="2331720"/>
            <a:ext cx="457200" cy="457200"/>
          </a:xfrm>
          <a:prstGeom prst="rect">
            <a:avLst/>
          </a:prstGeom>
          <a:noFill/>
          <a:ln/>
        </p:spPr>
        <p:txBody>
          <a:bodyPr wrap="square" lIns="0" tIns="0" rIns="0" bIns="0" rtlCol="0" anchor="ctr"/>
          <a:lstStyle/>
          <a:p>
            <a:pPr marL="0" indent="0" algn="ctr">
              <a:buNone/>
            </a:pPr>
            <a:r>
              <a:rPr lang="en-US" sz="1600" b="1" dirty="0">
                <a:solidFill>
                  <a:srgbClr val="1B2B3A"/>
                </a:solidFill>
                <a:latin typeface="Cambria" pitchFamily="34" charset="0"/>
                <a:ea typeface="Cambria" pitchFamily="34" charset="-122"/>
                <a:cs typeface="Cambria" pitchFamily="34" charset="-120"/>
              </a:rPr>
              <a:t>1</a:t>
            </a:r>
            <a:endParaRPr lang="en-US" sz="1600" dirty="0"/>
          </a:p>
        </p:txBody>
      </p:sp>
      <p:sp>
        <p:nvSpPr>
          <p:cNvPr id="48" name="Text 38"/>
          <p:cNvSpPr txBox="1"/>
          <p:nvPr/>
        </p:nvSpPr>
        <p:spPr>
          <a:xfrm>
            <a:off x="9646920" y="2331720"/>
            <a:ext cx="1874520" cy="45720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Complete the canvas</a:t>
            </a:r>
            <a:endParaRPr lang="en-US" sz="1300" dirty="0"/>
          </a:p>
        </p:txBody>
      </p:sp>
      <p:sp>
        <p:nvSpPr>
          <p:cNvPr id="49" name="Shape 39"/>
          <p:cNvSpPr/>
          <p:nvPr/>
        </p:nvSpPr>
        <p:spPr>
          <a:xfrm>
            <a:off x="9052560" y="3154680"/>
            <a:ext cx="457200" cy="457200"/>
          </a:xfrm>
          <a:prstGeom prst="ellipse">
            <a:avLst/>
          </a:prstGeom>
          <a:solidFill>
            <a:srgbClr val="F2B632"/>
          </a:solidFill>
          <a:ln w="12700">
            <a:solidFill>
              <a:srgbClr val="F2B632"/>
            </a:solidFill>
            <a:prstDash val="solid"/>
          </a:ln>
        </p:spPr>
        <p:txBody>
          <a:bodyPr/>
          <a:lstStyle/>
          <a:p>
            <a:endParaRPr lang="en-GB"/>
          </a:p>
        </p:txBody>
      </p:sp>
      <p:sp>
        <p:nvSpPr>
          <p:cNvPr id="50" name="Text 40"/>
          <p:cNvSpPr txBox="1"/>
          <p:nvPr/>
        </p:nvSpPr>
        <p:spPr>
          <a:xfrm>
            <a:off x="9052560" y="3154680"/>
            <a:ext cx="457200" cy="457200"/>
          </a:xfrm>
          <a:prstGeom prst="rect">
            <a:avLst/>
          </a:prstGeom>
          <a:noFill/>
          <a:ln/>
        </p:spPr>
        <p:txBody>
          <a:bodyPr wrap="square" lIns="0" tIns="0" rIns="0" bIns="0" rtlCol="0" anchor="ctr"/>
          <a:lstStyle/>
          <a:p>
            <a:pPr marL="0" indent="0" algn="ctr">
              <a:buNone/>
            </a:pPr>
            <a:r>
              <a:rPr lang="en-US" sz="1600" b="1" dirty="0">
                <a:solidFill>
                  <a:srgbClr val="1B2B3A"/>
                </a:solidFill>
                <a:latin typeface="Cambria" pitchFamily="34" charset="0"/>
                <a:ea typeface="Cambria" pitchFamily="34" charset="-122"/>
                <a:cs typeface="Cambria" pitchFamily="34" charset="-120"/>
              </a:rPr>
              <a:t>2</a:t>
            </a:r>
            <a:endParaRPr lang="en-US" sz="1600" dirty="0"/>
          </a:p>
        </p:txBody>
      </p:sp>
      <p:sp>
        <p:nvSpPr>
          <p:cNvPr id="51" name="Text 41"/>
          <p:cNvSpPr txBox="1"/>
          <p:nvPr/>
        </p:nvSpPr>
        <p:spPr>
          <a:xfrm>
            <a:off x="9646920" y="3154680"/>
            <a:ext cx="1874520" cy="45720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Post it on the module forum</a:t>
            </a:r>
            <a:endParaRPr lang="en-US" sz="1300" dirty="0"/>
          </a:p>
        </p:txBody>
      </p:sp>
      <p:sp>
        <p:nvSpPr>
          <p:cNvPr id="52" name="Shape 42"/>
          <p:cNvSpPr/>
          <p:nvPr/>
        </p:nvSpPr>
        <p:spPr>
          <a:xfrm>
            <a:off x="9052560" y="3977640"/>
            <a:ext cx="457200" cy="457200"/>
          </a:xfrm>
          <a:prstGeom prst="ellipse">
            <a:avLst/>
          </a:prstGeom>
          <a:solidFill>
            <a:srgbClr val="F2B632"/>
          </a:solidFill>
          <a:ln w="12700">
            <a:solidFill>
              <a:srgbClr val="F2B632"/>
            </a:solidFill>
            <a:prstDash val="solid"/>
          </a:ln>
        </p:spPr>
        <p:txBody>
          <a:bodyPr/>
          <a:lstStyle/>
          <a:p>
            <a:endParaRPr lang="en-GB"/>
          </a:p>
        </p:txBody>
      </p:sp>
      <p:sp>
        <p:nvSpPr>
          <p:cNvPr id="53" name="Text 43"/>
          <p:cNvSpPr txBox="1"/>
          <p:nvPr/>
        </p:nvSpPr>
        <p:spPr>
          <a:xfrm>
            <a:off x="9052560" y="3977640"/>
            <a:ext cx="457200" cy="457200"/>
          </a:xfrm>
          <a:prstGeom prst="rect">
            <a:avLst/>
          </a:prstGeom>
          <a:noFill/>
          <a:ln/>
        </p:spPr>
        <p:txBody>
          <a:bodyPr wrap="square" lIns="0" tIns="0" rIns="0" bIns="0" rtlCol="0" anchor="ctr"/>
          <a:lstStyle/>
          <a:p>
            <a:pPr marL="0" indent="0" algn="ctr">
              <a:buNone/>
            </a:pPr>
            <a:r>
              <a:rPr lang="en-US" sz="1600" b="1" dirty="0">
                <a:solidFill>
                  <a:srgbClr val="1B2B3A"/>
                </a:solidFill>
                <a:latin typeface="Cambria" pitchFamily="34" charset="0"/>
                <a:ea typeface="Cambria" pitchFamily="34" charset="-122"/>
                <a:cs typeface="Cambria" pitchFamily="34" charset="-120"/>
              </a:rPr>
              <a:t>3</a:t>
            </a:r>
            <a:endParaRPr lang="en-US" sz="1600" dirty="0"/>
          </a:p>
        </p:txBody>
      </p:sp>
      <p:sp>
        <p:nvSpPr>
          <p:cNvPr id="54" name="Text 44"/>
          <p:cNvSpPr txBox="1"/>
          <p:nvPr/>
        </p:nvSpPr>
        <p:spPr>
          <a:xfrm>
            <a:off x="9646920" y="3977640"/>
            <a:ext cx="1874520" cy="45720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Give feedback to one peer</a:t>
            </a:r>
            <a:endParaRPr lang="en-US" sz="1300" dirty="0"/>
          </a:p>
        </p:txBody>
      </p:sp>
      <p:sp>
        <p:nvSpPr>
          <p:cNvPr id="55" name="Shape 45"/>
          <p:cNvSpPr/>
          <p:nvPr/>
        </p:nvSpPr>
        <p:spPr>
          <a:xfrm>
            <a:off x="9052560" y="4800600"/>
            <a:ext cx="457200" cy="457200"/>
          </a:xfrm>
          <a:prstGeom prst="ellipse">
            <a:avLst/>
          </a:prstGeom>
          <a:solidFill>
            <a:srgbClr val="F2B632"/>
          </a:solidFill>
          <a:ln w="12700">
            <a:solidFill>
              <a:srgbClr val="F2B632"/>
            </a:solidFill>
            <a:prstDash val="solid"/>
          </a:ln>
        </p:spPr>
        <p:txBody>
          <a:bodyPr/>
          <a:lstStyle/>
          <a:p>
            <a:endParaRPr lang="en-GB"/>
          </a:p>
        </p:txBody>
      </p:sp>
      <p:sp>
        <p:nvSpPr>
          <p:cNvPr id="56" name="Text 46"/>
          <p:cNvSpPr txBox="1"/>
          <p:nvPr/>
        </p:nvSpPr>
        <p:spPr>
          <a:xfrm>
            <a:off x="9052560" y="4800600"/>
            <a:ext cx="457200" cy="457200"/>
          </a:xfrm>
          <a:prstGeom prst="rect">
            <a:avLst/>
          </a:prstGeom>
          <a:noFill/>
          <a:ln/>
        </p:spPr>
        <p:txBody>
          <a:bodyPr wrap="square" lIns="0" tIns="0" rIns="0" bIns="0" rtlCol="0" anchor="ctr"/>
          <a:lstStyle/>
          <a:p>
            <a:pPr marL="0" indent="0" algn="ctr">
              <a:buNone/>
            </a:pPr>
            <a:r>
              <a:rPr lang="en-US" sz="1600" b="1" dirty="0">
                <a:solidFill>
                  <a:srgbClr val="1B2B3A"/>
                </a:solidFill>
                <a:latin typeface="Cambria" pitchFamily="34" charset="0"/>
                <a:ea typeface="Cambria" pitchFamily="34" charset="-122"/>
                <a:cs typeface="Cambria" pitchFamily="34" charset="-120"/>
              </a:rPr>
              <a:t>4</a:t>
            </a:r>
            <a:endParaRPr lang="en-US" sz="1600" dirty="0"/>
          </a:p>
        </p:txBody>
      </p:sp>
      <p:sp>
        <p:nvSpPr>
          <p:cNvPr id="57" name="Text 47"/>
          <p:cNvSpPr txBox="1"/>
          <p:nvPr/>
        </p:nvSpPr>
        <p:spPr>
          <a:xfrm>
            <a:off x="9646920" y="4800600"/>
            <a:ext cx="1874520" cy="45720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Keep it for your portfolio</a:t>
            </a:r>
            <a:endParaRPr lang="en-US" sz="1300" dirty="0"/>
          </a:p>
        </p:txBody>
      </p:sp>
      <p:sp>
        <p:nvSpPr>
          <p:cNvPr id="7"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SUMMARY</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Five things to take away</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Shape 3"/>
          <p:cNvSpPr/>
          <p:nvPr/>
        </p:nvSpPr>
        <p:spPr>
          <a:xfrm>
            <a:off x="548640" y="1536192"/>
            <a:ext cx="11091672" cy="749808"/>
          </a:xfrm>
          <a:prstGeom prst="roundRect">
            <a:avLst>
              <a:gd name="adj" fmla="val 975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8" name="Shape 4"/>
          <p:cNvSpPr/>
          <p:nvPr/>
        </p:nvSpPr>
        <p:spPr>
          <a:xfrm>
            <a:off x="731520" y="1627632"/>
            <a:ext cx="566928" cy="566928"/>
          </a:xfrm>
          <a:prstGeom prst="ellipse">
            <a:avLst/>
          </a:prstGeom>
          <a:solidFill>
            <a:srgbClr val="0E8FB0"/>
          </a:solidFill>
          <a:ln w="12700">
            <a:solidFill>
              <a:srgbClr val="0E8FB0"/>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873252" y="1769364"/>
            <a:ext cx="283464" cy="283464"/>
          </a:xfrm>
          <a:prstGeom prst="rect">
            <a:avLst/>
          </a:prstGeom>
        </p:spPr>
      </p:pic>
      <p:sp>
        <p:nvSpPr>
          <p:cNvPr id="10" name="Text 5"/>
          <p:cNvSpPr txBox="1"/>
          <p:nvPr/>
        </p:nvSpPr>
        <p:spPr>
          <a:xfrm>
            <a:off x="1554480" y="1536192"/>
            <a:ext cx="3657600" cy="749808"/>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Creativity is a practice</a:t>
            </a:r>
            <a:endParaRPr lang="en-US" sz="1700" dirty="0"/>
          </a:p>
        </p:txBody>
      </p:sp>
      <p:sp>
        <p:nvSpPr>
          <p:cNvPr id="11" name="Text 6"/>
          <p:cNvSpPr txBox="1"/>
          <p:nvPr/>
        </p:nvSpPr>
        <p:spPr>
          <a:xfrm>
            <a:off x="5303520" y="1536192"/>
            <a:ext cx="6217920" cy="749808"/>
          </a:xfrm>
          <a:prstGeom prst="rect">
            <a:avLst/>
          </a:prstGeom>
          <a:noFill/>
          <a:ln/>
        </p:spPr>
        <p:txBody>
          <a:bodyPr wrap="square" lIns="0" tIns="0" rIns="0" bIns="0" rtlCol="0" anchor="ctr"/>
          <a:lstStyle/>
          <a:p>
            <a:pPr marL="0" indent="0">
              <a:buNone/>
            </a:pPr>
            <a:r>
              <a:rPr lang="en-US" sz="1350" dirty="0">
                <a:solidFill>
                  <a:srgbClr val="1B2B3A"/>
                </a:solidFill>
                <a:latin typeface="Calibri" pitchFamily="34" charset="0"/>
                <a:ea typeface="Calibri" pitchFamily="34" charset="-122"/>
                <a:cs typeface="Calibri" pitchFamily="34" charset="-120"/>
              </a:rPr>
              <a:t>It combines expertise, thinking skills and motivation, and it can be developed.</a:t>
            </a:r>
            <a:endParaRPr lang="en-US" sz="1350" dirty="0"/>
          </a:p>
        </p:txBody>
      </p:sp>
      <p:sp>
        <p:nvSpPr>
          <p:cNvPr id="12" name="Shape 7"/>
          <p:cNvSpPr/>
          <p:nvPr/>
        </p:nvSpPr>
        <p:spPr>
          <a:xfrm>
            <a:off x="548640" y="2414016"/>
            <a:ext cx="11091672" cy="749808"/>
          </a:xfrm>
          <a:prstGeom prst="roundRect">
            <a:avLst>
              <a:gd name="adj" fmla="val 975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3" name="Shape 8"/>
          <p:cNvSpPr/>
          <p:nvPr/>
        </p:nvSpPr>
        <p:spPr>
          <a:xfrm>
            <a:off x="731520" y="2505456"/>
            <a:ext cx="566928" cy="566928"/>
          </a:xfrm>
          <a:prstGeom prst="ellipse">
            <a:avLst/>
          </a:prstGeom>
          <a:solidFill>
            <a:srgbClr val="023B59"/>
          </a:solidFill>
          <a:ln w="12700">
            <a:solidFill>
              <a:srgbClr val="023B59"/>
            </a:solidFill>
            <a:prstDash val="solid"/>
          </a:ln>
        </p:spPr>
        <p:txBody>
          <a:bodyPr/>
          <a:lstStyle/>
          <a:p>
            <a:endParaRPr lang="en-GB"/>
          </a:p>
        </p:txBody>
      </p:sp>
      <p:pic>
        <p:nvPicPr>
          <p:cNvPr id="14" name="Image 2" descr="preencoded.png"/>
          <p:cNvPicPr>
            <a:picLocks noChangeAspect="1"/>
          </p:cNvPicPr>
          <p:nvPr/>
        </p:nvPicPr>
        <p:blipFill>
          <a:blip r:embed="rId5"/>
          <a:stretch>
            <a:fillRect/>
          </a:stretch>
        </p:blipFill>
        <p:spPr>
          <a:xfrm>
            <a:off x="873252" y="2647188"/>
            <a:ext cx="283464" cy="283464"/>
          </a:xfrm>
          <a:prstGeom prst="rect">
            <a:avLst/>
          </a:prstGeom>
        </p:spPr>
      </p:pic>
      <p:sp>
        <p:nvSpPr>
          <p:cNvPr id="15" name="Text 9"/>
          <p:cNvSpPr txBox="1"/>
          <p:nvPr/>
        </p:nvSpPr>
        <p:spPr>
          <a:xfrm>
            <a:off x="1554480" y="2414016"/>
            <a:ext cx="3657600" cy="749808"/>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Innovation puts ideas to use</a:t>
            </a:r>
            <a:endParaRPr lang="en-US" sz="1700" dirty="0"/>
          </a:p>
        </p:txBody>
      </p:sp>
      <p:sp>
        <p:nvSpPr>
          <p:cNvPr id="16" name="Text 10"/>
          <p:cNvSpPr txBox="1"/>
          <p:nvPr/>
        </p:nvSpPr>
        <p:spPr>
          <a:xfrm>
            <a:off x="5303520" y="2414016"/>
            <a:ext cx="6217920" cy="749808"/>
          </a:xfrm>
          <a:prstGeom prst="rect">
            <a:avLst/>
          </a:prstGeom>
          <a:noFill/>
          <a:ln/>
        </p:spPr>
        <p:txBody>
          <a:bodyPr wrap="square" lIns="0" tIns="0" rIns="0" bIns="0" rtlCol="0" anchor="ctr"/>
          <a:lstStyle/>
          <a:p>
            <a:pPr marL="0" indent="0">
              <a:buNone/>
            </a:pPr>
            <a:r>
              <a:rPr lang="en-US" sz="1350" dirty="0">
                <a:solidFill>
                  <a:srgbClr val="1B2B3A"/>
                </a:solidFill>
                <a:latin typeface="Calibri" pitchFamily="34" charset="0"/>
                <a:ea typeface="Calibri" pitchFamily="34" charset="-122"/>
                <a:cs typeface="Calibri" pitchFamily="34" charset="-120"/>
              </a:rPr>
              <a:t>An idea only becomes innovation when it is implemented and creates value.</a:t>
            </a:r>
            <a:endParaRPr lang="en-US" sz="1350" dirty="0"/>
          </a:p>
        </p:txBody>
      </p:sp>
      <p:sp>
        <p:nvSpPr>
          <p:cNvPr id="17" name="Shape 11"/>
          <p:cNvSpPr/>
          <p:nvPr/>
        </p:nvSpPr>
        <p:spPr>
          <a:xfrm>
            <a:off x="548640" y="3291840"/>
            <a:ext cx="11091672" cy="749808"/>
          </a:xfrm>
          <a:prstGeom prst="roundRect">
            <a:avLst>
              <a:gd name="adj" fmla="val 975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18" name="Shape 12"/>
          <p:cNvSpPr/>
          <p:nvPr/>
        </p:nvSpPr>
        <p:spPr>
          <a:xfrm>
            <a:off x="731520" y="3383280"/>
            <a:ext cx="566928" cy="566928"/>
          </a:xfrm>
          <a:prstGeom prst="ellipse">
            <a:avLst/>
          </a:prstGeom>
          <a:solidFill>
            <a:srgbClr val="2B98B7"/>
          </a:solidFill>
          <a:ln w="12700">
            <a:solidFill>
              <a:srgbClr val="2B98B7"/>
            </a:solidFill>
            <a:prstDash val="solid"/>
          </a:ln>
        </p:spPr>
        <p:txBody>
          <a:bodyPr/>
          <a:lstStyle/>
          <a:p>
            <a:endParaRPr lang="en-GB"/>
          </a:p>
        </p:txBody>
      </p:sp>
      <p:pic>
        <p:nvPicPr>
          <p:cNvPr id="19" name="Image 3" descr="preencoded.png"/>
          <p:cNvPicPr>
            <a:picLocks noChangeAspect="1"/>
          </p:cNvPicPr>
          <p:nvPr/>
        </p:nvPicPr>
        <p:blipFill>
          <a:blip r:embed="rId6"/>
          <a:stretch>
            <a:fillRect/>
          </a:stretch>
        </p:blipFill>
        <p:spPr>
          <a:xfrm>
            <a:off x="873252" y="3525012"/>
            <a:ext cx="283464" cy="283464"/>
          </a:xfrm>
          <a:prstGeom prst="rect">
            <a:avLst/>
          </a:prstGeom>
        </p:spPr>
      </p:pic>
      <p:sp>
        <p:nvSpPr>
          <p:cNvPr id="20" name="Text 13"/>
          <p:cNvSpPr txBox="1"/>
          <p:nvPr/>
        </p:nvSpPr>
        <p:spPr>
          <a:xfrm>
            <a:off x="1554480" y="3291840"/>
            <a:ext cx="3657600" cy="749808"/>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Impacts are wide</a:t>
            </a:r>
            <a:endParaRPr lang="en-US" sz="1700" dirty="0"/>
          </a:p>
        </p:txBody>
      </p:sp>
      <p:sp>
        <p:nvSpPr>
          <p:cNvPr id="21" name="Text 14"/>
          <p:cNvSpPr txBox="1"/>
          <p:nvPr/>
        </p:nvSpPr>
        <p:spPr>
          <a:xfrm>
            <a:off x="5303520" y="3291840"/>
            <a:ext cx="6217920" cy="749808"/>
          </a:xfrm>
          <a:prstGeom prst="rect">
            <a:avLst/>
          </a:prstGeom>
          <a:noFill/>
          <a:ln/>
        </p:spPr>
        <p:txBody>
          <a:bodyPr wrap="square" lIns="0" tIns="0" rIns="0" bIns="0" rtlCol="0" anchor="ctr"/>
          <a:lstStyle/>
          <a:p>
            <a:pPr marL="0" indent="0">
              <a:buNone/>
            </a:pPr>
            <a:r>
              <a:rPr lang="en-US" sz="1350" dirty="0">
                <a:solidFill>
                  <a:srgbClr val="1B2B3A"/>
                </a:solidFill>
                <a:latin typeface="Calibri" pitchFamily="34" charset="0"/>
                <a:ea typeface="Calibri" pitchFamily="34" charset="-122"/>
                <a:cs typeface="Calibri" pitchFamily="34" charset="-120"/>
              </a:rPr>
              <a:t>Innovation reshapes society, organisations and jobs, for better and for worse.</a:t>
            </a:r>
            <a:endParaRPr lang="en-US" sz="1350" dirty="0"/>
          </a:p>
        </p:txBody>
      </p:sp>
      <p:sp>
        <p:nvSpPr>
          <p:cNvPr id="22" name="Shape 15"/>
          <p:cNvSpPr/>
          <p:nvPr/>
        </p:nvSpPr>
        <p:spPr>
          <a:xfrm>
            <a:off x="548640" y="4169664"/>
            <a:ext cx="11091672" cy="749808"/>
          </a:xfrm>
          <a:prstGeom prst="roundRect">
            <a:avLst>
              <a:gd name="adj" fmla="val 975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3" name="Shape 16"/>
          <p:cNvSpPr/>
          <p:nvPr/>
        </p:nvSpPr>
        <p:spPr>
          <a:xfrm>
            <a:off x="731520" y="4261104"/>
            <a:ext cx="566928" cy="566928"/>
          </a:xfrm>
          <a:prstGeom prst="ellipse">
            <a:avLst/>
          </a:prstGeom>
          <a:solidFill>
            <a:srgbClr val="1B2B3A"/>
          </a:solidFill>
          <a:ln w="12700">
            <a:solidFill>
              <a:srgbClr val="1B2B3A"/>
            </a:solidFill>
            <a:prstDash val="solid"/>
          </a:ln>
        </p:spPr>
        <p:txBody>
          <a:bodyPr/>
          <a:lstStyle/>
          <a:p>
            <a:endParaRPr lang="en-GB"/>
          </a:p>
        </p:txBody>
      </p:sp>
      <p:pic>
        <p:nvPicPr>
          <p:cNvPr id="24" name="Image 4" descr="preencoded.png"/>
          <p:cNvPicPr>
            <a:picLocks noChangeAspect="1"/>
          </p:cNvPicPr>
          <p:nvPr/>
        </p:nvPicPr>
        <p:blipFill>
          <a:blip r:embed="rId7"/>
          <a:stretch>
            <a:fillRect/>
          </a:stretch>
        </p:blipFill>
        <p:spPr>
          <a:xfrm>
            <a:off x="873252" y="4402836"/>
            <a:ext cx="283464" cy="283464"/>
          </a:xfrm>
          <a:prstGeom prst="rect">
            <a:avLst/>
          </a:prstGeom>
        </p:spPr>
      </p:pic>
      <p:sp>
        <p:nvSpPr>
          <p:cNvPr id="25" name="Text 17"/>
          <p:cNvSpPr txBox="1"/>
          <p:nvPr/>
        </p:nvSpPr>
        <p:spPr>
          <a:xfrm>
            <a:off x="1554480" y="4169664"/>
            <a:ext cx="3657600" cy="749808"/>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Responsibility is a method</a:t>
            </a:r>
            <a:endParaRPr lang="en-US" sz="1700" dirty="0"/>
          </a:p>
        </p:txBody>
      </p:sp>
      <p:sp>
        <p:nvSpPr>
          <p:cNvPr id="26" name="Text 18"/>
          <p:cNvSpPr txBox="1"/>
          <p:nvPr/>
        </p:nvSpPr>
        <p:spPr>
          <a:xfrm>
            <a:off x="5303520" y="4169664"/>
            <a:ext cx="6217920" cy="749808"/>
          </a:xfrm>
          <a:prstGeom prst="rect">
            <a:avLst/>
          </a:prstGeom>
          <a:noFill/>
          <a:ln/>
        </p:spPr>
        <p:txBody>
          <a:bodyPr wrap="square" lIns="0" tIns="0" rIns="0" bIns="0" rtlCol="0" anchor="ctr"/>
          <a:lstStyle/>
          <a:p>
            <a:pPr marL="0" indent="0">
              <a:buNone/>
            </a:pPr>
            <a:r>
              <a:rPr lang="en-US" sz="1350" dirty="0">
                <a:solidFill>
                  <a:srgbClr val="1B2B3A"/>
                </a:solidFill>
                <a:latin typeface="Calibri" pitchFamily="34" charset="0"/>
                <a:ea typeface="Calibri" pitchFamily="34" charset="-122"/>
                <a:cs typeface="Calibri" pitchFamily="34" charset="-120"/>
              </a:rPr>
              <a:t>Anticipate, Reflect, Engage, Act, and repeat as you learn.</a:t>
            </a:r>
            <a:endParaRPr lang="en-US" sz="1350" dirty="0"/>
          </a:p>
        </p:txBody>
      </p:sp>
      <p:sp>
        <p:nvSpPr>
          <p:cNvPr id="27" name="Shape 19"/>
          <p:cNvSpPr/>
          <p:nvPr/>
        </p:nvSpPr>
        <p:spPr>
          <a:xfrm>
            <a:off x="548640" y="5047488"/>
            <a:ext cx="11091672" cy="749808"/>
          </a:xfrm>
          <a:prstGeom prst="roundRect">
            <a:avLst>
              <a:gd name="adj" fmla="val 9756"/>
            </a:avLst>
          </a:prstGeom>
          <a:solidFill>
            <a:srgbClr val="FFFFFF"/>
          </a:solidFill>
          <a:ln w="9525">
            <a:solidFill>
              <a:srgbClr val="D2E1E9"/>
            </a:solidFill>
            <a:prstDash val="solid"/>
          </a:ln>
          <a:effectLst>
            <a:outerShdw blurRad="101600" dist="25400" dir="5400000" algn="bl" rotWithShape="0">
              <a:srgbClr val="000000">
                <a:alpha val="14000"/>
              </a:srgbClr>
            </a:outerShdw>
          </a:effectLst>
        </p:spPr>
        <p:txBody>
          <a:bodyPr/>
          <a:lstStyle/>
          <a:p>
            <a:endParaRPr lang="en-GB"/>
          </a:p>
        </p:txBody>
      </p:sp>
      <p:sp>
        <p:nvSpPr>
          <p:cNvPr id="28" name="Shape 20"/>
          <p:cNvSpPr/>
          <p:nvPr/>
        </p:nvSpPr>
        <p:spPr>
          <a:xfrm>
            <a:off x="731520" y="5138928"/>
            <a:ext cx="566928" cy="566928"/>
          </a:xfrm>
          <a:prstGeom prst="ellipse">
            <a:avLst/>
          </a:prstGeom>
          <a:solidFill>
            <a:srgbClr val="0E8FB0"/>
          </a:solidFill>
          <a:ln w="12700">
            <a:solidFill>
              <a:srgbClr val="0E8FB0"/>
            </a:solidFill>
            <a:prstDash val="solid"/>
          </a:ln>
        </p:spPr>
        <p:txBody>
          <a:bodyPr/>
          <a:lstStyle/>
          <a:p>
            <a:endParaRPr lang="en-GB"/>
          </a:p>
        </p:txBody>
      </p:sp>
      <p:pic>
        <p:nvPicPr>
          <p:cNvPr id="29" name="Image 5" descr="preencoded.png"/>
          <p:cNvPicPr>
            <a:picLocks noChangeAspect="1"/>
          </p:cNvPicPr>
          <p:nvPr/>
        </p:nvPicPr>
        <p:blipFill>
          <a:blip r:embed="rId8"/>
          <a:stretch>
            <a:fillRect/>
          </a:stretch>
        </p:blipFill>
        <p:spPr>
          <a:xfrm>
            <a:off x="873252" y="5280660"/>
            <a:ext cx="283464" cy="283464"/>
          </a:xfrm>
          <a:prstGeom prst="rect">
            <a:avLst/>
          </a:prstGeom>
        </p:spPr>
      </p:pic>
      <p:sp>
        <p:nvSpPr>
          <p:cNvPr id="30" name="Text 21"/>
          <p:cNvSpPr txBox="1"/>
          <p:nvPr/>
        </p:nvSpPr>
        <p:spPr>
          <a:xfrm>
            <a:off x="1554480" y="5047488"/>
            <a:ext cx="3657600" cy="749808"/>
          </a:xfrm>
          <a:prstGeom prst="rect">
            <a:avLst/>
          </a:prstGeom>
          <a:noFill/>
          <a:ln/>
        </p:spPr>
        <p:txBody>
          <a:bodyPr wrap="square" lIns="0" tIns="0" rIns="0" bIns="0" rtlCol="0" anchor="ctr"/>
          <a:lstStyle/>
          <a:p>
            <a:pPr marL="0" indent="0">
              <a:buNone/>
            </a:pPr>
            <a:r>
              <a:rPr lang="en-US" sz="1700" b="1" dirty="0">
                <a:solidFill>
                  <a:srgbClr val="023B59"/>
                </a:solidFill>
                <a:latin typeface="Cambria" pitchFamily="34" charset="0"/>
                <a:ea typeface="Cambria" pitchFamily="34" charset="-122"/>
                <a:cs typeface="Cambria" pitchFamily="34" charset="-120"/>
              </a:rPr>
              <a:t>Aim for the common good</a:t>
            </a:r>
            <a:endParaRPr lang="en-US" sz="1700" dirty="0"/>
          </a:p>
        </p:txBody>
      </p:sp>
      <p:sp>
        <p:nvSpPr>
          <p:cNvPr id="31" name="Text 22"/>
          <p:cNvSpPr txBox="1"/>
          <p:nvPr/>
        </p:nvSpPr>
        <p:spPr>
          <a:xfrm>
            <a:off x="5303520" y="5047488"/>
            <a:ext cx="6217920" cy="749808"/>
          </a:xfrm>
          <a:prstGeom prst="rect">
            <a:avLst/>
          </a:prstGeom>
          <a:noFill/>
          <a:ln/>
        </p:spPr>
        <p:txBody>
          <a:bodyPr wrap="square" lIns="0" tIns="0" rIns="0" bIns="0" rtlCol="0" anchor="ctr"/>
          <a:lstStyle/>
          <a:p>
            <a:pPr marL="0" indent="0">
              <a:buNone/>
            </a:pPr>
            <a:r>
              <a:rPr lang="en-US" sz="1350" dirty="0">
                <a:solidFill>
                  <a:srgbClr val="1B2B3A"/>
                </a:solidFill>
                <a:latin typeface="Calibri" pitchFamily="34" charset="0"/>
                <a:ea typeface="Calibri" pitchFamily="34" charset="-122"/>
                <a:cs typeface="Calibri" pitchFamily="34" charset="-120"/>
              </a:rPr>
              <a:t>Do more with less, include people, and stay inside planetary limits.</a:t>
            </a:r>
            <a:endParaRPr lang="en-US" sz="1350" dirty="0"/>
          </a:p>
        </p:txBody>
      </p:sp>
      <p:sp>
        <p:nvSpPr>
          <p:cNvPr id="6"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REFERENCES</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References: creativity</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Text 3"/>
          <p:cNvSpPr txBox="1"/>
          <p:nvPr/>
        </p:nvSpPr>
        <p:spPr>
          <a:xfrm>
            <a:off x="548640" y="1463040"/>
            <a:ext cx="11091672" cy="4526280"/>
          </a:xfrm>
          <a:prstGeom prst="rect">
            <a:avLst/>
          </a:prstGeom>
          <a:noFill/>
          <a:ln/>
        </p:spPr>
        <p:txBody>
          <a:bodyPr wrap="square" lIns="0" tIns="0" rIns="0" bIns="0" rtlCol="0" anchor="t"/>
          <a:lstStyle/>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Amabile, T.M. (1996) </a:t>
            </a:r>
            <a:r>
              <a:rPr lang="en-US" sz="1200" i="1" dirty="0">
                <a:solidFill>
                  <a:srgbClr val="1B2B3A"/>
                </a:solidFill>
                <a:latin typeface="Calibri" pitchFamily="34" charset="0"/>
                <a:ea typeface="Calibri" pitchFamily="34" charset="-122"/>
                <a:cs typeface="Calibri" pitchFamily="34" charset="-120"/>
              </a:rPr>
              <a:t>Creativity in Context</a:t>
            </a:r>
            <a:r>
              <a:rPr lang="en-US" sz="1200" dirty="0">
                <a:solidFill>
                  <a:srgbClr val="1B2B3A"/>
                </a:solidFill>
                <a:latin typeface="Calibri" pitchFamily="34" charset="0"/>
                <a:ea typeface="Calibri" pitchFamily="34" charset="-122"/>
                <a:cs typeface="Calibri" pitchFamily="34" charset="-120"/>
              </a:rPr>
              <a:t>. Boulder, CO: Westview Press.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Boden, M.A. (2004) </a:t>
            </a:r>
            <a:r>
              <a:rPr lang="en-US" sz="1200" i="1" dirty="0">
                <a:solidFill>
                  <a:srgbClr val="1B2B3A"/>
                </a:solidFill>
                <a:latin typeface="Calibri" pitchFamily="34" charset="0"/>
                <a:ea typeface="Calibri" pitchFamily="34" charset="-122"/>
                <a:cs typeface="Calibri" pitchFamily="34" charset="-120"/>
              </a:rPr>
              <a:t>The Creative Mind: Myths and Mechanisms</a:t>
            </a:r>
            <a:r>
              <a:rPr lang="en-US" sz="1200" dirty="0">
                <a:solidFill>
                  <a:srgbClr val="1B2B3A"/>
                </a:solidFill>
                <a:latin typeface="Calibri" pitchFamily="34" charset="0"/>
                <a:ea typeface="Calibri" pitchFamily="34" charset="-122"/>
                <a:cs typeface="Calibri" pitchFamily="34" charset="-120"/>
              </a:rPr>
              <a:t>. 2nd edn. London: Routledge.</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Clear, J. (2020) </a:t>
            </a:r>
            <a:r>
              <a:rPr lang="en-US" sz="1200" i="1" dirty="0">
                <a:solidFill>
                  <a:srgbClr val="1B2B3A"/>
                </a:solidFill>
                <a:latin typeface="Calibri" pitchFamily="34" charset="0"/>
                <a:ea typeface="Calibri" pitchFamily="34" charset="-122"/>
                <a:cs typeface="Calibri" pitchFamily="34" charset="-120"/>
              </a:rPr>
              <a:t>Creativity: How to Unlock Your Hidden Creative Genius</a:t>
            </a:r>
            <a:r>
              <a:rPr lang="en-US" sz="1200" dirty="0">
                <a:solidFill>
                  <a:srgbClr val="1B2B3A"/>
                </a:solidFill>
                <a:latin typeface="Calibri" pitchFamily="34" charset="0"/>
                <a:ea typeface="Calibri" pitchFamily="34" charset="-122"/>
                <a:cs typeface="Calibri" pitchFamily="34" charset="-120"/>
              </a:rPr>
              <a:t> [Online]. Available at: https://jamesclear.com/creativity</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de Bono, E. (1985) </a:t>
            </a:r>
            <a:r>
              <a:rPr lang="en-US" sz="1200" i="1" dirty="0">
                <a:solidFill>
                  <a:srgbClr val="1B2B3A"/>
                </a:solidFill>
                <a:latin typeface="Calibri" pitchFamily="34" charset="0"/>
                <a:ea typeface="Calibri" pitchFamily="34" charset="-122"/>
                <a:cs typeface="Calibri" pitchFamily="34" charset="-120"/>
              </a:rPr>
              <a:t>Six Thinking Hats</a:t>
            </a:r>
            <a:r>
              <a:rPr lang="en-US" sz="1200" dirty="0">
                <a:solidFill>
                  <a:srgbClr val="1B2B3A"/>
                </a:solidFill>
                <a:latin typeface="Calibri" pitchFamily="34" charset="0"/>
                <a:ea typeface="Calibri" pitchFamily="34" charset="-122"/>
                <a:cs typeface="Calibri" pitchFamily="34" charset="-120"/>
              </a:rPr>
              <a:t>. Boston, MA: Little, Brown.</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Design Council (2005) </a:t>
            </a:r>
            <a:r>
              <a:rPr lang="en-US" sz="1200" i="1" dirty="0">
                <a:solidFill>
                  <a:srgbClr val="1B2B3A"/>
                </a:solidFill>
                <a:latin typeface="Calibri" pitchFamily="34" charset="0"/>
                <a:ea typeface="Calibri" pitchFamily="34" charset="-122"/>
                <a:cs typeface="Calibri" pitchFamily="34" charset="-120"/>
              </a:rPr>
              <a:t>A Study of the Design Process: The Double Diamond</a:t>
            </a:r>
            <a:r>
              <a:rPr lang="en-US" sz="1200" dirty="0">
                <a:solidFill>
                  <a:srgbClr val="1B2B3A"/>
                </a:solidFill>
                <a:latin typeface="Calibri" pitchFamily="34" charset="0"/>
                <a:ea typeface="Calibri" pitchFamily="34" charset="-122"/>
                <a:cs typeface="Calibri" pitchFamily="34" charset="-120"/>
              </a:rPr>
              <a:t>. London: Design Council.</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Doshi, A.R. and Hauser, O.P. (2024) 'Generative AI enhances individual creativity but reduces the collective diversity of novel content', </a:t>
            </a:r>
            <a:r>
              <a:rPr lang="en-US" sz="1200" i="1" dirty="0">
                <a:solidFill>
                  <a:srgbClr val="1B2B3A"/>
                </a:solidFill>
                <a:latin typeface="Calibri" pitchFamily="34" charset="0"/>
                <a:ea typeface="Calibri" pitchFamily="34" charset="-122"/>
                <a:cs typeface="Calibri" pitchFamily="34" charset="-120"/>
              </a:rPr>
              <a:t>Science Advances</a:t>
            </a:r>
            <a:r>
              <a:rPr lang="en-US" sz="1200" dirty="0">
                <a:solidFill>
                  <a:srgbClr val="1B2B3A"/>
                </a:solidFill>
                <a:latin typeface="Calibri" pitchFamily="34" charset="0"/>
                <a:ea typeface="Calibri" pitchFamily="34" charset="-122"/>
                <a:cs typeface="Calibri" pitchFamily="34" charset="-120"/>
              </a:rPr>
              <a:t>, 10(28), eadn5290.</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Eberle, B. (1971) </a:t>
            </a:r>
            <a:r>
              <a:rPr lang="en-US" sz="1200" i="1" dirty="0">
                <a:solidFill>
                  <a:srgbClr val="1B2B3A"/>
                </a:solidFill>
                <a:latin typeface="Calibri" pitchFamily="34" charset="0"/>
                <a:ea typeface="Calibri" pitchFamily="34" charset="-122"/>
                <a:cs typeface="Calibri" pitchFamily="34" charset="-120"/>
              </a:rPr>
              <a:t>SCAMPER: Games for Imagination Development</a:t>
            </a:r>
            <a:r>
              <a:rPr lang="en-US" sz="1200" dirty="0">
                <a:solidFill>
                  <a:srgbClr val="1B2B3A"/>
                </a:solidFill>
                <a:latin typeface="Calibri" pitchFamily="34" charset="0"/>
                <a:ea typeface="Calibri" pitchFamily="34" charset="-122"/>
                <a:cs typeface="Calibri" pitchFamily="34" charset="-120"/>
              </a:rPr>
              <a:t>. Buffalo, NY: D.O.K. Publishers.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Guilford, J.P. (1950) 'Creativity', </a:t>
            </a:r>
            <a:r>
              <a:rPr lang="en-US" sz="1200" i="1" dirty="0">
                <a:solidFill>
                  <a:srgbClr val="1B2B3A"/>
                </a:solidFill>
                <a:latin typeface="Calibri" pitchFamily="34" charset="0"/>
                <a:ea typeface="Calibri" pitchFamily="34" charset="-122"/>
                <a:cs typeface="Calibri" pitchFamily="34" charset="-120"/>
              </a:rPr>
              <a:t>American Psychologist</a:t>
            </a:r>
            <a:r>
              <a:rPr lang="en-US" sz="1200" dirty="0">
                <a:solidFill>
                  <a:srgbClr val="1B2B3A"/>
                </a:solidFill>
                <a:latin typeface="Calibri" pitchFamily="34" charset="0"/>
                <a:ea typeface="Calibri" pitchFamily="34" charset="-122"/>
                <a:cs typeface="Calibri" pitchFamily="34" charset="-120"/>
              </a:rPr>
              <a:t>, 5(9), pp. 444-454.</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Hargreaves, J. and Page, L. (2013) </a:t>
            </a:r>
            <a:r>
              <a:rPr lang="en-US" sz="1200" i="1" dirty="0">
                <a:solidFill>
                  <a:srgbClr val="1B2B3A"/>
                </a:solidFill>
                <a:latin typeface="Calibri" pitchFamily="34" charset="0"/>
                <a:ea typeface="Calibri" pitchFamily="34" charset="-122"/>
                <a:cs typeface="Calibri" pitchFamily="34" charset="-120"/>
              </a:rPr>
              <a:t>Reflective Practice</a:t>
            </a:r>
            <a:r>
              <a:rPr lang="en-US" sz="1200" dirty="0">
                <a:solidFill>
                  <a:srgbClr val="1B2B3A"/>
                </a:solidFill>
                <a:latin typeface="Calibri" pitchFamily="34" charset="0"/>
                <a:ea typeface="Calibri" pitchFamily="34" charset="-122"/>
                <a:cs typeface="Calibri" pitchFamily="34" charset="-120"/>
              </a:rPr>
              <a:t>. Cambridge: Polity Press.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Lobell, K.O. (2018) </a:t>
            </a:r>
            <a:r>
              <a:rPr lang="en-US" sz="1200" i="1" dirty="0">
                <a:solidFill>
                  <a:srgbClr val="1B2B3A"/>
                </a:solidFill>
                <a:latin typeface="Calibri" pitchFamily="34" charset="0"/>
                <a:ea typeface="Calibri" pitchFamily="34" charset="-122"/>
                <a:cs typeface="Calibri" pitchFamily="34" charset="-120"/>
              </a:rPr>
              <a:t>What is Creativity? Defining the Skills for the Future</a:t>
            </a:r>
            <a:r>
              <a:rPr lang="en-US" sz="1200" dirty="0">
                <a:solidFill>
                  <a:srgbClr val="1B2B3A"/>
                </a:solidFill>
                <a:latin typeface="Calibri" pitchFamily="34" charset="0"/>
                <a:ea typeface="Calibri" pitchFamily="34" charset="-122"/>
                <a:cs typeface="Calibri" pitchFamily="34" charset="-120"/>
              </a:rPr>
              <a:t> [Online]. Available at: https://www.creativelive.com/blog/what-is-creativity/</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Osborn, A.F. (1953) </a:t>
            </a:r>
            <a:r>
              <a:rPr lang="en-US" sz="1200" i="1" dirty="0">
                <a:solidFill>
                  <a:srgbClr val="1B2B3A"/>
                </a:solidFill>
                <a:latin typeface="Calibri" pitchFamily="34" charset="0"/>
                <a:ea typeface="Calibri" pitchFamily="34" charset="-122"/>
                <a:cs typeface="Calibri" pitchFamily="34" charset="-120"/>
              </a:rPr>
              <a:t>Applied Imagination</a:t>
            </a:r>
            <a:r>
              <a:rPr lang="en-US" sz="1200" dirty="0">
                <a:solidFill>
                  <a:srgbClr val="1B2B3A"/>
                </a:solidFill>
                <a:latin typeface="Calibri" pitchFamily="34" charset="0"/>
                <a:ea typeface="Calibri" pitchFamily="34" charset="-122"/>
                <a:cs typeface="Calibri" pitchFamily="34" charset="-120"/>
              </a:rPr>
              <a:t>. New York: Scribner.</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Stokes, P.D. (2005) </a:t>
            </a:r>
            <a:r>
              <a:rPr lang="en-US" sz="1200" i="1" dirty="0">
                <a:solidFill>
                  <a:srgbClr val="1B2B3A"/>
                </a:solidFill>
                <a:latin typeface="Calibri" pitchFamily="34" charset="0"/>
                <a:ea typeface="Calibri" pitchFamily="34" charset="-122"/>
                <a:cs typeface="Calibri" pitchFamily="34" charset="-120"/>
              </a:rPr>
              <a:t>Creativity from Constraints: The Psychology of Breakthrough</a:t>
            </a:r>
            <a:r>
              <a:rPr lang="en-US" sz="1200" dirty="0">
                <a:solidFill>
                  <a:srgbClr val="1B2B3A"/>
                </a:solidFill>
                <a:latin typeface="Calibri" pitchFamily="34" charset="0"/>
                <a:ea typeface="Calibri" pitchFamily="34" charset="-122"/>
                <a:cs typeface="Calibri" pitchFamily="34" charset="-120"/>
              </a:rPr>
              <a:t>. New York: Springer.</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Wallas, G. (1926) </a:t>
            </a:r>
            <a:r>
              <a:rPr lang="en-US" sz="1200" i="1" dirty="0">
                <a:solidFill>
                  <a:srgbClr val="1B2B3A"/>
                </a:solidFill>
                <a:latin typeface="Calibri" pitchFamily="34" charset="0"/>
                <a:ea typeface="Calibri" pitchFamily="34" charset="-122"/>
                <a:cs typeface="Calibri" pitchFamily="34" charset="-120"/>
              </a:rPr>
              <a:t>The Art of Thought</a:t>
            </a:r>
            <a:r>
              <a:rPr lang="en-US" sz="1200" dirty="0">
                <a:solidFill>
                  <a:srgbClr val="1B2B3A"/>
                </a:solidFill>
                <a:latin typeface="Calibri" pitchFamily="34" charset="0"/>
                <a:ea typeface="Calibri" pitchFamily="34" charset="-122"/>
                <a:cs typeface="Calibri" pitchFamily="34" charset="-120"/>
              </a:rPr>
              <a:t>. London: Jonathan Cape.</a:t>
            </a:r>
            <a:endParaRPr lang="en-US" sz="1200" dirty="0"/>
          </a:p>
        </p:txBody>
      </p:sp>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REFERENCES</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References: innovation</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Text 3"/>
          <p:cNvSpPr txBox="1"/>
          <p:nvPr/>
        </p:nvSpPr>
        <p:spPr>
          <a:xfrm>
            <a:off x="548640" y="1463040"/>
            <a:ext cx="11091672" cy="4526280"/>
          </a:xfrm>
          <a:prstGeom prst="rect">
            <a:avLst/>
          </a:prstGeom>
          <a:noFill/>
          <a:ln/>
        </p:spPr>
        <p:txBody>
          <a:bodyPr wrap="square" lIns="0" tIns="0" rIns="0" bIns="0" rtlCol="0" anchor="t"/>
          <a:lstStyle/>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Baregheh, A., Rowley, J. and Sambrook, S. (2009) 'Towards a multidisciplinary definition of innovation', </a:t>
            </a:r>
            <a:r>
              <a:rPr lang="en-US" sz="1200" i="1" dirty="0">
                <a:solidFill>
                  <a:srgbClr val="1B2B3A"/>
                </a:solidFill>
                <a:latin typeface="Calibri" pitchFamily="34" charset="0"/>
                <a:ea typeface="Calibri" pitchFamily="34" charset="-122"/>
                <a:cs typeface="Calibri" pitchFamily="34" charset="-120"/>
              </a:rPr>
              <a:t>Management Decision</a:t>
            </a:r>
            <a:r>
              <a:rPr lang="en-US" sz="1200" dirty="0">
                <a:solidFill>
                  <a:srgbClr val="1B2B3A"/>
                </a:solidFill>
                <a:latin typeface="Calibri" pitchFamily="34" charset="0"/>
                <a:ea typeface="Calibri" pitchFamily="34" charset="-122"/>
                <a:cs typeface="Calibri" pitchFamily="34" charset="-120"/>
              </a:rPr>
              <a:t>, 47(8), pp. 1323-1339.</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Christensen, C.M. (1997) </a:t>
            </a:r>
            <a:r>
              <a:rPr lang="en-US" sz="1200" i="1" dirty="0">
                <a:solidFill>
                  <a:srgbClr val="1B2B3A"/>
                </a:solidFill>
                <a:latin typeface="Calibri" pitchFamily="34" charset="0"/>
                <a:ea typeface="Calibri" pitchFamily="34" charset="-122"/>
                <a:cs typeface="Calibri" pitchFamily="34" charset="-120"/>
              </a:rPr>
              <a:t>The Innovator's Dilemma</a:t>
            </a:r>
            <a:r>
              <a:rPr lang="en-US" sz="1200" dirty="0">
                <a:solidFill>
                  <a:srgbClr val="1B2B3A"/>
                </a:solidFill>
                <a:latin typeface="Calibri" pitchFamily="34" charset="0"/>
                <a:ea typeface="Calibri" pitchFamily="34" charset="-122"/>
                <a:cs typeface="Calibri" pitchFamily="34" charset="-120"/>
              </a:rPr>
              <a:t>. Boston, MA: Harvard Business School Press.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Kogabayev, T. and Maziliauskas, A. (2017) 'The definition and classification of innovation', </a:t>
            </a:r>
            <a:r>
              <a:rPr lang="en-US" sz="1200" i="1" dirty="0">
                <a:solidFill>
                  <a:srgbClr val="1B2B3A"/>
                </a:solidFill>
                <a:latin typeface="Calibri" pitchFamily="34" charset="0"/>
                <a:ea typeface="Calibri" pitchFamily="34" charset="-122"/>
                <a:cs typeface="Calibri" pitchFamily="34" charset="-120"/>
              </a:rPr>
              <a:t>Holistica: Journal of Business and Public Administration</a:t>
            </a:r>
            <a:r>
              <a:rPr lang="en-US" sz="1200" dirty="0">
                <a:solidFill>
                  <a:srgbClr val="1B2B3A"/>
                </a:solidFill>
                <a:latin typeface="Calibri" pitchFamily="34" charset="0"/>
                <a:ea typeface="Calibri" pitchFamily="34" charset="-122"/>
                <a:cs typeface="Calibri" pitchFamily="34" charset="-120"/>
              </a:rPr>
              <a:t>, 8(1), pp. 59-72.</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Kylliäinen, J. (2019) </a:t>
            </a:r>
            <a:r>
              <a:rPr lang="en-US" sz="1200" i="1" dirty="0">
                <a:solidFill>
                  <a:srgbClr val="1B2B3A"/>
                </a:solidFill>
                <a:latin typeface="Calibri" pitchFamily="34" charset="0"/>
                <a:ea typeface="Calibri" pitchFamily="34" charset="-122"/>
                <a:cs typeface="Calibri" pitchFamily="34" charset="-120"/>
              </a:rPr>
              <a:t>The Importance of Innovation: What Does it Mean for Business and our Society?</a:t>
            </a:r>
            <a:r>
              <a:rPr lang="en-US" sz="1200" dirty="0">
                <a:solidFill>
                  <a:srgbClr val="1B2B3A"/>
                </a:solidFill>
                <a:latin typeface="Calibri" pitchFamily="34" charset="0"/>
                <a:ea typeface="Calibri" pitchFamily="34" charset="-122"/>
                <a:cs typeface="Calibri" pitchFamily="34" charset="-120"/>
              </a:rPr>
              <a:t> [Online]. Available at: https://www.viima.com/blog/importance-of-innovation</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Lee, S.M. and Trimi, S. (2018) 'Innovation for creating a smart future', </a:t>
            </a:r>
            <a:r>
              <a:rPr lang="en-US" sz="1200" i="1" dirty="0">
                <a:solidFill>
                  <a:srgbClr val="1B2B3A"/>
                </a:solidFill>
                <a:latin typeface="Calibri" pitchFamily="34" charset="0"/>
                <a:ea typeface="Calibri" pitchFamily="34" charset="-122"/>
                <a:cs typeface="Calibri" pitchFamily="34" charset="-120"/>
              </a:rPr>
              <a:t>Journal of Innovation &amp; Knowledge</a:t>
            </a:r>
            <a:r>
              <a:rPr lang="en-US" sz="1200" dirty="0">
                <a:solidFill>
                  <a:srgbClr val="1B2B3A"/>
                </a:solidFill>
                <a:latin typeface="Calibri" pitchFamily="34" charset="0"/>
                <a:ea typeface="Calibri" pitchFamily="34" charset="-122"/>
                <a:cs typeface="Calibri" pitchFamily="34" charset="-120"/>
              </a:rPr>
              <a:t>, 3(1), pp. 1-8.</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McDermott, C.M. and O'Connor, G.C. (2002) 'Managing radical innovation: an overview of emergent strategy issues', </a:t>
            </a:r>
            <a:r>
              <a:rPr lang="en-US" sz="1200" i="1" dirty="0">
                <a:solidFill>
                  <a:srgbClr val="1B2B3A"/>
                </a:solidFill>
                <a:latin typeface="Calibri" pitchFamily="34" charset="0"/>
                <a:ea typeface="Calibri" pitchFamily="34" charset="-122"/>
                <a:cs typeface="Calibri" pitchFamily="34" charset="-120"/>
              </a:rPr>
              <a:t>Journal of Product Innovation Management</a:t>
            </a:r>
            <a:r>
              <a:rPr lang="en-US" sz="1200" dirty="0">
                <a:solidFill>
                  <a:srgbClr val="1B2B3A"/>
                </a:solidFill>
                <a:latin typeface="Calibri" pitchFamily="34" charset="0"/>
                <a:ea typeface="Calibri" pitchFamily="34" charset="-122"/>
                <a:cs typeface="Calibri" pitchFamily="34" charset="-120"/>
              </a:rPr>
              <a:t>, 19(6), pp. 424-438.</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McKinsey &amp; Company (2010) </a:t>
            </a:r>
            <a:r>
              <a:rPr lang="en-US" sz="1200" i="1" dirty="0">
                <a:solidFill>
                  <a:srgbClr val="1B2B3A"/>
                </a:solidFill>
                <a:latin typeface="Calibri" pitchFamily="34" charset="0"/>
                <a:ea typeface="Calibri" pitchFamily="34" charset="-122"/>
                <a:cs typeface="Calibri" pitchFamily="34" charset="-120"/>
              </a:rPr>
              <a:t>Innovation and Commercialization, 2010: McKinsey Global Survey Results</a:t>
            </a:r>
            <a:r>
              <a:rPr lang="en-US" sz="1200" dirty="0">
                <a:solidFill>
                  <a:srgbClr val="1B2B3A"/>
                </a:solidFill>
                <a:latin typeface="Calibri" pitchFamily="34" charset="0"/>
                <a:ea typeface="Calibri" pitchFamily="34" charset="-122"/>
                <a:cs typeface="Calibri" pitchFamily="34" charset="-120"/>
              </a:rPr>
              <a:t> [Online]. Available at: https://www.mckinsey.com</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Molloy, M. (2013) </a:t>
            </a:r>
            <a:r>
              <a:rPr lang="en-US" sz="1200" i="1" dirty="0">
                <a:solidFill>
                  <a:srgbClr val="1B2B3A"/>
                </a:solidFill>
                <a:latin typeface="Calibri" pitchFamily="34" charset="0"/>
                <a:ea typeface="Calibri" pitchFamily="34" charset="-122"/>
                <a:cs typeface="Calibri" pitchFamily="34" charset="-120"/>
              </a:rPr>
              <a:t>Simplicity Sells: 10 Surprising Innovations that Make Life Simpler</a:t>
            </a:r>
            <a:r>
              <a:rPr lang="en-US" sz="1200" dirty="0">
                <a:solidFill>
                  <a:srgbClr val="1B2B3A"/>
                </a:solidFill>
                <a:latin typeface="Calibri" pitchFamily="34" charset="0"/>
                <a:ea typeface="Calibri" pitchFamily="34" charset="-122"/>
                <a:cs typeface="Calibri" pitchFamily="34" charset="-120"/>
              </a:rPr>
              <a:t> [Online]. Available at: https://thenextweb.com/insider/2013/12/25/simplicity-sells-10-surprising-innovations-make-life-simpler/</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Nolan, D. (2016) </a:t>
            </a:r>
            <a:r>
              <a:rPr lang="en-US" sz="1200" i="1" dirty="0">
                <a:solidFill>
                  <a:srgbClr val="1B2B3A"/>
                </a:solidFill>
                <a:latin typeface="Calibri" pitchFamily="34" charset="0"/>
                <a:ea typeface="Calibri" pitchFamily="34" charset="-122"/>
                <a:cs typeface="Calibri" pitchFamily="34" charset="-120"/>
              </a:rPr>
              <a:t>6 Reasons Why Innovation is a Survival Skill</a:t>
            </a:r>
            <a:r>
              <a:rPr lang="en-US" sz="1200" dirty="0">
                <a:solidFill>
                  <a:srgbClr val="1B2B3A"/>
                </a:solidFill>
                <a:latin typeface="Calibri" pitchFamily="34" charset="0"/>
                <a:ea typeface="Calibri" pitchFamily="34" charset="-122"/>
                <a:cs typeface="Calibri" pitchFamily="34" charset="-120"/>
              </a:rPr>
              <a:t> [Online]. Available at: https://www.disruptorleague.com/blog/2016/01/05/6-reasons-innovation-is-a-survival-skill/</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OECD/Eurostat (2018) </a:t>
            </a:r>
            <a:r>
              <a:rPr lang="en-US" sz="1200" i="1" dirty="0">
                <a:solidFill>
                  <a:srgbClr val="1B2B3A"/>
                </a:solidFill>
                <a:latin typeface="Calibri" pitchFamily="34" charset="0"/>
                <a:ea typeface="Calibri" pitchFamily="34" charset="-122"/>
                <a:cs typeface="Calibri" pitchFamily="34" charset="-120"/>
              </a:rPr>
              <a:t>Oslo Manual 2018: Guidelines for Collecting, Reporting and Using Data on Innovation</a:t>
            </a:r>
            <a:r>
              <a:rPr lang="en-US" sz="1200" dirty="0">
                <a:solidFill>
                  <a:srgbClr val="1B2B3A"/>
                </a:solidFill>
                <a:latin typeface="Calibri" pitchFamily="34" charset="0"/>
                <a:ea typeface="Calibri" pitchFamily="34" charset="-122"/>
                <a:cs typeface="Calibri" pitchFamily="34" charset="-120"/>
              </a:rPr>
              <a:t>. 4th edn. Paris: OECD Publishing.</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Pedersen, C.R. and Dalum, B. (2004) </a:t>
            </a:r>
            <a:r>
              <a:rPr lang="en-US" sz="1200" i="1" dirty="0">
                <a:solidFill>
                  <a:srgbClr val="1B2B3A"/>
                </a:solidFill>
                <a:latin typeface="Calibri" pitchFamily="34" charset="0"/>
                <a:ea typeface="Calibri" pitchFamily="34" charset="-122"/>
                <a:cs typeface="Calibri" pitchFamily="34" charset="-120"/>
              </a:rPr>
              <a:t>Incremental versus radical change: the case of the Digital North Denmark programme</a:t>
            </a:r>
            <a:r>
              <a:rPr lang="en-US" sz="1200" dirty="0">
                <a:solidFill>
                  <a:srgbClr val="1B2B3A"/>
                </a:solidFill>
                <a:latin typeface="Calibri" pitchFamily="34" charset="0"/>
                <a:ea typeface="Calibri" pitchFamily="34" charset="-122"/>
                <a:cs typeface="Calibri" pitchFamily="34" charset="-120"/>
              </a:rPr>
              <a:t>. 10th International Schumpeter Society Conference, Bocconi University, Milan.</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Pink, D.H. (2005) </a:t>
            </a:r>
            <a:r>
              <a:rPr lang="en-US" sz="1200" i="1" dirty="0">
                <a:solidFill>
                  <a:srgbClr val="1B2B3A"/>
                </a:solidFill>
                <a:latin typeface="Calibri" pitchFamily="34" charset="0"/>
                <a:ea typeface="Calibri" pitchFamily="34" charset="-122"/>
                <a:cs typeface="Calibri" pitchFamily="34" charset="-120"/>
              </a:rPr>
              <a:t>A Whole New Mind: Why Right-Brainers Will Rule the Future</a:t>
            </a:r>
            <a:r>
              <a:rPr lang="en-US" sz="1200" dirty="0">
                <a:solidFill>
                  <a:srgbClr val="1B2B3A"/>
                </a:solidFill>
                <a:latin typeface="Calibri" pitchFamily="34" charset="0"/>
                <a:ea typeface="Calibri" pitchFamily="34" charset="-122"/>
                <a:cs typeface="Calibri" pitchFamily="34" charset="-120"/>
              </a:rPr>
              <a:t>. New York: Riverhead Books.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Schumpeter, J.A. (1942) </a:t>
            </a:r>
            <a:r>
              <a:rPr lang="en-US" sz="1200" i="1" dirty="0">
                <a:solidFill>
                  <a:srgbClr val="1B2B3A"/>
                </a:solidFill>
                <a:latin typeface="Calibri" pitchFamily="34" charset="0"/>
                <a:ea typeface="Calibri" pitchFamily="34" charset="-122"/>
                <a:cs typeface="Calibri" pitchFamily="34" charset="-120"/>
              </a:rPr>
              <a:t>Capitalism, Socialism and Democracy</a:t>
            </a:r>
            <a:r>
              <a:rPr lang="en-US" sz="1200" dirty="0">
                <a:solidFill>
                  <a:srgbClr val="1B2B3A"/>
                </a:solidFill>
                <a:latin typeface="Calibri" pitchFamily="34" charset="0"/>
                <a:ea typeface="Calibri" pitchFamily="34" charset="-122"/>
                <a:cs typeface="Calibri" pitchFamily="34" charset="-120"/>
              </a:rPr>
              <a:t>. New York: Harper and Brothers.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World Economic Forum (2025) </a:t>
            </a:r>
            <a:r>
              <a:rPr lang="en-US" sz="1200" i="1" dirty="0">
                <a:solidFill>
                  <a:srgbClr val="1B2B3A"/>
                </a:solidFill>
                <a:latin typeface="Calibri" pitchFamily="34" charset="0"/>
                <a:ea typeface="Calibri" pitchFamily="34" charset="-122"/>
                <a:cs typeface="Calibri" pitchFamily="34" charset="-120"/>
              </a:rPr>
              <a:t>The Future of Jobs Report 2025</a:t>
            </a:r>
            <a:r>
              <a:rPr lang="en-US" sz="1200" dirty="0">
                <a:solidFill>
                  <a:srgbClr val="1B2B3A"/>
                </a:solidFill>
                <a:latin typeface="Calibri" pitchFamily="34" charset="0"/>
                <a:ea typeface="Calibri" pitchFamily="34" charset="-122"/>
                <a:cs typeface="Calibri" pitchFamily="34" charset="-120"/>
              </a:rPr>
              <a:t>. Geneva: World Economic Forum.</a:t>
            </a:r>
            <a:endParaRPr lang="en-US" sz="1200" dirty="0"/>
          </a:p>
        </p:txBody>
      </p:sp>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8229600" cy="256032"/>
          </a:xfrm>
          <a:prstGeom prst="rect">
            <a:avLst/>
          </a:prstGeom>
          <a:noFill/>
          <a:ln/>
        </p:spPr>
        <p:txBody>
          <a:bodyPr wrap="square" lIns="0" tIns="0" rIns="0" bIns="0" rtlCol="0" anchor="t"/>
          <a:lstStyle/>
          <a:p>
            <a:pPr marL="0" indent="0">
              <a:buNone/>
            </a:pPr>
            <a:r>
              <a:rPr lang="en-US" sz="1200" b="1" kern="0" spc="300" dirty="0">
                <a:solidFill>
                  <a:srgbClr val="5B6B7A"/>
                </a:solidFill>
                <a:latin typeface="Calibri" pitchFamily="34" charset="0"/>
                <a:ea typeface="Calibri" pitchFamily="34" charset="-122"/>
                <a:cs typeface="Calibri" pitchFamily="34" charset="-120"/>
              </a:rPr>
              <a:t>REFERENCES</a:t>
            </a:r>
            <a:endParaRPr lang="en-US" sz="1200" dirty="0"/>
          </a:p>
        </p:txBody>
      </p:sp>
      <p:sp>
        <p:nvSpPr>
          <p:cNvPr id="3" name="Text 1"/>
          <p:cNvSpPr txBox="1"/>
          <p:nvPr/>
        </p:nvSpPr>
        <p:spPr>
          <a:xfrm>
            <a:off x="548640" y="640080"/>
            <a:ext cx="11064240" cy="685800"/>
          </a:xfrm>
          <a:prstGeom prst="rect">
            <a:avLst/>
          </a:prstGeom>
          <a:noFill/>
          <a:ln/>
        </p:spPr>
        <p:txBody>
          <a:bodyPr wrap="square" lIns="0" tIns="0" rIns="0" bIns="0" rtlCol="0" anchor="ctr"/>
          <a:lstStyle/>
          <a:p>
            <a:pPr marL="0" indent="0">
              <a:buNone/>
            </a:pPr>
            <a:r>
              <a:rPr lang="en-US" sz="3000" b="1" dirty="0">
                <a:solidFill>
                  <a:srgbClr val="023B59"/>
                </a:solidFill>
                <a:latin typeface="Cambria" pitchFamily="34" charset="0"/>
                <a:ea typeface="Cambria" pitchFamily="34" charset="-122"/>
                <a:cs typeface="Cambria" pitchFamily="34" charset="-120"/>
              </a:rPr>
              <a:t>References: responsible innovation</a:t>
            </a:r>
            <a:endParaRPr lang="en-US" sz="3000" dirty="0"/>
          </a:p>
        </p:txBody>
      </p:sp>
      <p:pic>
        <p:nvPicPr>
          <p:cNvPr id="4" name="Image 0" descr="/home/claude/build/assets/logo_color.png"/>
          <p:cNvPicPr>
            <a:picLocks noChangeAspect="1"/>
          </p:cNvPicPr>
          <p:nvPr/>
        </p:nvPicPr>
        <p:blipFill>
          <a:blip r:embed="rId3"/>
          <a:stretch>
            <a:fillRect/>
          </a:stretch>
        </p:blipFill>
        <p:spPr>
          <a:xfrm>
            <a:off x="548640" y="6419088"/>
            <a:ext cx="795528" cy="265176"/>
          </a:xfrm>
          <a:prstGeom prst="rect">
            <a:avLst/>
          </a:prstGeom>
        </p:spPr>
      </p:pic>
      <p:sp>
        <p:nvSpPr>
          <p:cNvPr id="5" name="Text 2"/>
          <p:cNvSpPr txBox="1"/>
          <p:nvPr/>
        </p:nvSpPr>
        <p:spPr>
          <a:xfrm>
            <a:off x="1554480" y="6455664"/>
            <a:ext cx="7315200" cy="219456"/>
          </a:xfrm>
          <a:prstGeom prst="rect">
            <a:avLst/>
          </a:prstGeom>
          <a:noFill/>
          <a:ln/>
        </p:spPr>
        <p:txBody>
          <a:bodyPr wrap="square" lIns="0" tIns="0" rIns="0" bIns="0" rtlCol="0" anchor="ctr"/>
          <a:lstStyle/>
          <a:p>
            <a:pPr marL="0" indent="0">
              <a:buNone/>
            </a:pPr>
            <a:r>
              <a:rPr lang="en-US" sz="1000" dirty="0">
                <a:solidFill>
                  <a:srgbClr val="5B6B7A"/>
                </a:solidFill>
                <a:latin typeface="Calibri" pitchFamily="34" charset="0"/>
                <a:ea typeface="Calibri" pitchFamily="34" charset="-122"/>
                <a:cs typeface="Calibri" pitchFamily="34" charset="-120"/>
              </a:rPr>
              <a:t>ACCA5033 Changemakers: Creativity and Value Creation  |  Week 1, Session 2</a:t>
            </a:r>
            <a:endParaRPr lang="en-US" sz="1000" dirty="0"/>
          </a:p>
        </p:txBody>
      </p:sp>
      <p:sp>
        <p:nvSpPr>
          <p:cNvPr id="7" name="Text 3"/>
          <p:cNvSpPr txBox="1"/>
          <p:nvPr/>
        </p:nvSpPr>
        <p:spPr>
          <a:xfrm>
            <a:off x="548640" y="1463040"/>
            <a:ext cx="11091672" cy="4526280"/>
          </a:xfrm>
          <a:prstGeom prst="rect">
            <a:avLst/>
          </a:prstGeom>
          <a:noFill/>
          <a:ln/>
        </p:spPr>
        <p:txBody>
          <a:bodyPr wrap="square" lIns="0" tIns="0" rIns="0" bIns="0" rtlCol="0" anchor="t"/>
          <a:lstStyle/>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Buolamwini, J. and Gebru, T. (2018) 'Gender Shades: intersectional accuracy disparities in commercial gender classification', </a:t>
            </a:r>
            <a:r>
              <a:rPr lang="en-US" sz="1200" i="1" dirty="0">
                <a:solidFill>
                  <a:srgbClr val="1B2B3A"/>
                </a:solidFill>
                <a:latin typeface="Calibri" pitchFamily="34" charset="0"/>
                <a:ea typeface="Calibri" pitchFamily="34" charset="-122"/>
                <a:cs typeface="Calibri" pitchFamily="34" charset="-120"/>
              </a:rPr>
              <a:t>Proceedings of Machine Learning Research</a:t>
            </a:r>
            <a:r>
              <a:rPr lang="en-US" sz="1200" dirty="0">
                <a:solidFill>
                  <a:srgbClr val="1B2B3A"/>
                </a:solidFill>
                <a:latin typeface="Calibri" pitchFamily="34" charset="0"/>
                <a:ea typeface="Calibri" pitchFamily="34" charset="-122"/>
                <a:cs typeface="Calibri" pitchFamily="34" charset="-120"/>
              </a:rPr>
              <a:t>, 81, pp. 77-91.</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Collingridge, D. (1980) </a:t>
            </a:r>
            <a:r>
              <a:rPr lang="en-US" sz="1200" i="1" dirty="0">
                <a:solidFill>
                  <a:srgbClr val="1B2B3A"/>
                </a:solidFill>
                <a:latin typeface="Calibri" pitchFamily="34" charset="0"/>
                <a:ea typeface="Calibri" pitchFamily="34" charset="-122"/>
                <a:cs typeface="Calibri" pitchFamily="34" charset="-120"/>
              </a:rPr>
              <a:t>The Social Control of Technology</a:t>
            </a:r>
            <a:r>
              <a:rPr lang="en-US" sz="1200" dirty="0">
                <a:solidFill>
                  <a:srgbClr val="1B2B3A"/>
                </a:solidFill>
                <a:latin typeface="Calibri" pitchFamily="34" charset="0"/>
                <a:ea typeface="Calibri" pitchFamily="34" charset="-122"/>
                <a:cs typeface="Calibri" pitchFamily="34" charset="-120"/>
              </a:rPr>
              <a:t>. London: Frances Pinter.</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International Energy Agency (2025) </a:t>
            </a:r>
            <a:r>
              <a:rPr lang="en-US" sz="1200" i="1" dirty="0">
                <a:solidFill>
                  <a:srgbClr val="1B2B3A"/>
                </a:solidFill>
                <a:latin typeface="Calibri" pitchFamily="34" charset="0"/>
                <a:ea typeface="Calibri" pitchFamily="34" charset="-122"/>
                <a:cs typeface="Calibri" pitchFamily="34" charset="-120"/>
              </a:rPr>
              <a:t>Energy and AI</a:t>
            </a:r>
            <a:r>
              <a:rPr lang="en-US" sz="1200" dirty="0">
                <a:solidFill>
                  <a:srgbClr val="1B2B3A"/>
                </a:solidFill>
                <a:latin typeface="Calibri" pitchFamily="34" charset="0"/>
                <a:ea typeface="Calibri" pitchFamily="34" charset="-122"/>
                <a:cs typeface="Calibri" pitchFamily="34" charset="-120"/>
              </a:rPr>
              <a:t>. Paris: IEA.</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Radjou, N., Prabhu, J. and Ahuja, S. (2012) </a:t>
            </a:r>
            <a:r>
              <a:rPr lang="en-US" sz="1200" i="1" dirty="0">
                <a:solidFill>
                  <a:srgbClr val="1B2B3A"/>
                </a:solidFill>
                <a:latin typeface="Calibri" pitchFamily="34" charset="0"/>
                <a:ea typeface="Calibri" pitchFamily="34" charset="-122"/>
                <a:cs typeface="Calibri" pitchFamily="34" charset="-120"/>
              </a:rPr>
              <a:t>Jugaad Innovation: Think Frugal, Be Flexible, Generate Breakthrough Growth</a:t>
            </a:r>
            <a:r>
              <a:rPr lang="en-US" sz="1200" dirty="0">
                <a:solidFill>
                  <a:srgbClr val="1B2B3A"/>
                </a:solidFill>
                <a:latin typeface="Calibri" pitchFamily="34" charset="0"/>
                <a:ea typeface="Calibri" pitchFamily="34" charset="-122"/>
                <a:cs typeface="Calibri" pitchFamily="34" charset="-120"/>
              </a:rPr>
              <a:t>. San Francisco, CA: Jossey-Bass.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Raworth, K. (2017) </a:t>
            </a:r>
            <a:r>
              <a:rPr lang="en-US" sz="1200" i="1" dirty="0">
                <a:solidFill>
                  <a:srgbClr val="1B2B3A"/>
                </a:solidFill>
                <a:latin typeface="Calibri" pitchFamily="34" charset="0"/>
                <a:ea typeface="Calibri" pitchFamily="34" charset="-122"/>
                <a:cs typeface="Calibri" pitchFamily="34" charset="-120"/>
              </a:rPr>
              <a:t>Doughnut Economics: Seven Ways to Think Like a 21st-Century Economist</a:t>
            </a:r>
            <a:r>
              <a:rPr lang="en-US" sz="1200" dirty="0">
                <a:solidFill>
                  <a:srgbClr val="1B2B3A"/>
                </a:solidFill>
                <a:latin typeface="Calibri" pitchFamily="34" charset="0"/>
                <a:ea typeface="Calibri" pitchFamily="34" charset="-122"/>
                <a:cs typeface="Calibri" pitchFamily="34" charset="-120"/>
              </a:rPr>
              <a:t>. London: Random House Business.</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Stilgoe, J., Owen, R. and Macnaghten, P. (2013) 'Developing a framework for responsible innovation', </a:t>
            </a:r>
            <a:r>
              <a:rPr lang="en-US" sz="1200" i="1" dirty="0">
                <a:solidFill>
                  <a:srgbClr val="1B2B3A"/>
                </a:solidFill>
                <a:latin typeface="Calibri" pitchFamily="34" charset="0"/>
                <a:ea typeface="Calibri" pitchFamily="34" charset="-122"/>
                <a:cs typeface="Calibri" pitchFamily="34" charset="-120"/>
              </a:rPr>
              <a:t>Research Policy</a:t>
            </a:r>
            <a:r>
              <a:rPr lang="en-US" sz="1200" dirty="0">
                <a:solidFill>
                  <a:srgbClr val="1B2B3A"/>
                </a:solidFill>
                <a:latin typeface="Calibri" pitchFamily="34" charset="0"/>
                <a:ea typeface="Calibri" pitchFamily="34" charset="-122"/>
                <a:cs typeface="Calibri" pitchFamily="34" charset="-120"/>
              </a:rPr>
              <a:t>, 42(9), pp. 1568-1580.</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Suri, T. and Jack, W. (2016) 'The long-run poverty and gender impacts of mobile money', </a:t>
            </a:r>
            <a:r>
              <a:rPr lang="en-US" sz="1200" i="1" dirty="0">
                <a:solidFill>
                  <a:srgbClr val="1B2B3A"/>
                </a:solidFill>
                <a:latin typeface="Calibri" pitchFamily="34" charset="0"/>
                <a:ea typeface="Calibri" pitchFamily="34" charset="-122"/>
                <a:cs typeface="Calibri" pitchFamily="34" charset="-120"/>
              </a:rPr>
              <a:t>Science</a:t>
            </a:r>
            <a:r>
              <a:rPr lang="en-US" sz="1200" dirty="0">
                <a:solidFill>
                  <a:srgbClr val="1B2B3A"/>
                </a:solidFill>
                <a:latin typeface="Calibri" pitchFamily="34" charset="0"/>
                <a:ea typeface="Calibri" pitchFamily="34" charset="-122"/>
                <a:cs typeface="Calibri" pitchFamily="34" charset="-120"/>
              </a:rPr>
              <a:t>, 354(6317), pp. 1288-1292.</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UKRI (no date) </a:t>
            </a:r>
            <a:r>
              <a:rPr lang="en-US" sz="1200" i="1" dirty="0">
                <a:solidFill>
                  <a:srgbClr val="1B2B3A"/>
                </a:solidFill>
                <a:latin typeface="Calibri" pitchFamily="34" charset="0"/>
                <a:ea typeface="Calibri" pitchFamily="34" charset="-122"/>
                <a:cs typeface="Calibri" pitchFamily="34" charset="-120"/>
              </a:rPr>
              <a:t>Framework for Responsible Innovation (AREA)</a:t>
            </a:r>
            <a:r>
              <a:rPr lang="en-US" sz="1200" dirty="0">
                <a:solidFill>
                  <a:srgbClr val="1B2B3A"/>
                </a:solidFill>
                <a:latin typeface="Calibri" pitchFamily="34" charset="0"/>
                <a:ea typeface="Calibri" pitchFamily="34" charset="-122"/>
                <a:cs typeface="Calibri" pitchFamily="34" charset="-120"/>
              </a:rPr>
              <a:t> [Online]. Available at: https://www.ukri.org/about-us/epsrc/our-policies-and-standards/framework-for-responsible-innovation/</a:t>
            </a:r>
            <a:endParaRPr lang="en-US" sz="1200" dirty="0"/>
          </a:p>
          <a:p>
            <a:pPr marL="0" indent="0">
              <a:spcAft>
                <a:spcPts val="700"/>
              </a:spcAft>
              <a:buNone/>
            </a:pPr>
            <a:r>
              <a:rPr lang="en-US" sz="1200" dirty="0">
                <a:solidFill>
                  <a:srgbClr val="1B2B3A"/>
                </a:solidFill>
                <a:latin typeface="Calibri" pitchFamily="34" charset="0"/>
                <a:ea typeface="Calibri" pitchFamily="34" charset="-122"/>
                <a:cs typeface="Calibri" pitchFamily="34" charset="-120"/>
              </a:rPr>
              <a:t>Westerman, G., Bonnet, D. and McAfee, A. (2014) </a:t>
            </a:r>
            <a:r>
              <a:rPr lang="en-US" sz="1200" i="1" dirty="0">
                <a:solidFill>
                  <a:srgbClr val="1B2B3A"/>
                </a:solidFill>
                <a:latin typeface="Calibri" pitchFamily="34" charset="0"/>
                <a:ea typeface="Calibri" pitchFamily="34" charset="-122"/>
                <a:cs typeface="Calibri" pitchFamily="34" charset="-120"/>
              </a:rPr>
              <a:t>Leading Digital: Turning Technology into Business Transformation</a:t>
            </a:r>
            <a:r>
              <a:rPr lang="en-US" sz="1200" dirty="0">
                <a:solidFill>
                  <a:srgbClr val="1B2B3A"/>
                </a:solidFill>
                <a:latin typeface="Calibri" pitchFamily="34" charset="0"/>
                <a:ea typeface="Calibri" pitchFamily="34" charset="-122"/>
                <a:cs typeface="Calibri" pitchFamily="34" charset="-120"/>
              </a:rPr>
              <a:t>. Boston, MA: Harvard Business Review Press.</a:t>
            </a:r>
            <a:endParaRPr lang="en-US" sz="1200" dirty="0"/>
          </a:p>
        </p:txBody>
      </p:sp>
      <p:sp>
        <p:nvSpPr>
          <p:cNvPr id="25" name="Slide Number Placeholder 0"/>
          <p:cNvSpPr>
            <a:spLocks noGrp="1"/>
          </p:cNvSpPr>
          <p:nvPr>
            <p:ph type="sldNum" sz="quarter" idx="4294967295"/>
          </p:nvPr>
        </p:nvSpPr>
        <p:spPr>
          <a:xfrm>
            <a:off x="11155680" y="6437376"/>
            <a:ext cx="502920" cy="256032"/>
          </a:xfrm>
          <a:prstGeom prst="rect">
            <a:avLst/>
          </a:prstGeom>
          <a:extLst>
            <a:ext uri="{C572A759-6A51-4108-AA02-DFA0A04FC94B}">
              <ma14:wrappingTextBoxFlag xmlns:ma14="http://schemas.microsoft.com/office/mac/drawingml/2011/main" xmlns="" val="0"/>
            </a:ext>
          </a:extLst>
        </p:spPr>
        <p:txBody>
          <a:bodyPr/>
          <a:lstStyle>
            <a:lvl1pPr>
              <a:defRPr sz="1000">
                <a:solidFill>
                  <a:srgbClr val="5B6B7A"/>
                </a:solidFill>
                <a:latin typeface="Calibri"/>
                <a:ea typeface="Calibri"/>
                <a:cs typeface="Calibri"/>
              </a:defRPr>
            </a:lvl1pPr>
          </a:lstStyle>
          <a:p>
            <a:pPr algn="r"/>
            <a:fld id="{F7021451-1387-4CA6-816F-3879F97B5CBC}" type="slidenum">
              <a:rPr lang="en-US" b="0"/>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Image 0" descr="/home/claude/build/assets/logo_white.png"/>
          <p:cNvPicPr>
            <a:picLocks noChangeAspect="1"/>
          </p:cNvPicPr>
          <p:nvPr/>
        </p:nvPicPr>
        <p:blipFill>
          <a:blip r:embed="rId4"/>
          <a:stretch>
            <a:fillRect/>
          </a:stretch>
        </p:blipFill>
        <p:spPr>
          <a:xfrm>
            <a:off x="548640" y="457200"/>
            <a:ext cx="2194560" cy="819302"/>
          </a:xfrm>
          <a:prstGeom prst="rect">
            <a:avLst/>
          </a:prstGeom>
        </p:spPr>
      </p:pic>
      <p:sp>
        <p:nvSpPr>
          <p:cNvPr id="3" name="Text 0"/>
          <p:cNvSpPr txBox="1"/>
          <p:nvPr/>
        </p:nvSpPr>
        <p:spPr>
          <a:xfrm>
            <a:off x="548640" y="2651760"/>
            <a:ext cx="7315200" cy="1005840"/>
          </a:xfrm>
          <a:prstGeom prst="rect">
            <a:avLst/>
          </a:prstGeom>
          <a:noFill/>
          <a:ln/>
        </p:spPr>
        <p:txBody>
          <a:bodyPr wrap="square" lIns="0" tIns="0" rIns="0" bIns="0" rtlCol="0" anchor="t"/>
          <a:lstStyle/>
          <a:p>
            <a:pPr marL="0" indent="0">
              <a:buNone/>
            </a:pPr>
            <a:r>
              <a:rPr lang="en-US" sz="5200" b="1" dirty="0">
                <a:solidFill>
                  <a:srgbClr val="FFFFFF"/>
                </a:solidFill>
                <a:latin typeface="Cambria" pitchFamily="34" charset="0"/>
                <a:ea typeface="Cambria" pitchFamily="34" charset="-122"/>
                <a:cs typeface="Cambria" pitchFamily="34" charset="-120"/>
              </a:rPr>
              <a:t>Any questions?</a:t>
            </a:r>
            <a:endParaRPr lang="en-US" sz="5200" dirty="0"/>
          </a:p>
        </p:txBody>
      </p:sp>
      <p:sp>
        <p:nvSpPr>
          <p:cNvPr id="4" name="Text 1"/>
          <p:cNvSpPr txBox="1"/>
          <p:nvPr/>
        </p:nvSpPr>
        <p:spPr>
          <a:xfrm>
            <a:off x="548640" y="3931920"/>
            <a:ext cx="6766560" cy="1188720"/>
          </a:xfrm>
          <a:prstGeom prst="rect">
            <a:avLst/>
          </a:prstGeom>
          <a:noFill/>
          <a:ln/>
        </p:spPr>
        <p:txBody>
          <a:bodyPr wrap="square" lIns="0" tIns="0" rIns="0" bIns="0" rtlCol="0" anchor="t"/>
          <a:lstStyle/>
          <a:p>
            <a:pPr marL="0" indent="0">
              <a:buNone/>
            </a:pPr>
            <a:r>
              <a:rPr lang="en-US" sz="2000" i="1" dirty="0">
                <a:solidFill>
                  <a:srgbClr val="F2B632"/>
                </a:solidFill>
                <a:latin typeface="Cambria" pitchFamily="34" charset="0"/>
                <a:ea typeface="Cambria" pitchFamily="34" charset="-122"/>
                <a:cs typeface="Cambria" pitchFamily="34" charset="-120"/>
              </a:rPr>
              <a:t>Be creative enough to imagine something better, and responsible enough to check it is better for everyone.</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6640</Words>
  <Application>Microsoft Office PowerPoint</Application>
  <PresentationFormat>Widescreen</PresentationFormat>
  <Paragraphs>767</Paragraphs>
  <Slides>40</Slides>
  <Notes>40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Session 2: Innovation and Creativity, done responsibly</dc:title>
  <dc:subject>PptxGenJS Presentation</dc:subject>
  <dc:creator>Dr Fahad Ahmed</dc:creator>
  <cp:lastModifiedBy>Fahad Ahmed</cp:lastModifiedBy>
  <cp:revision>2</cp:revision>
  <dcterms:created xsi:type="dcterms:W3CDTF">2026-09-30T15:16:08Z</dcterms:created>
  <dcterms:modified xsi:type="dcterms:W3CDTF">2026-10-01T09:25:00Z</dcterms:modified>
</cp:coreProperties>
</file>