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sldIdLst>
    <p:sldId id="256" r:id="rId2"/>
    <p:sldId id="257" r:id="rId3"/>
    <p:sldId id="258" r:id="rId4"/>
    <p:sldId id="259" r:id="rId5"/>
    <p:sldId id="260" r:id="rId6"/>
    <p:sldId id="262" r:id="rId7"/>
    <p:sldId id="275" r:id="rId8"/>
    <p:sldId id="263" r:id="rId9"/>
    <p:sldId id="276" r:id="rId10"/>
    <p:sldId id="277" r:id="rId11"/>
    <p:sldId id="264" r:id="rId12"/>
    <p:sldId id="265" r:id="rId13"/>
    <p:sldId id="278" r:id="rId14"/>
    <p:sldId id="279" r:id="rId15"/>
    <p:sldId id="266" r:id="rId16"/>
    <p:sldId id="268" r:id="rId17"/>
    <p:sldId id="269" r:id="rId18"/>
    <p:sldId id="270" r:id="rId19"/>
    <p:sldId id="271" r:id="rId20"/>
    <p:sldId id="272" r:id="rId21"/>
    <p:sldId id="273" r:id="rId22"/>
    <p:sldId id="274" r:id="rId23"/>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94660"/>
  </p:normalViewPr>
  <p:slideViewPr>
    <p:cSldViewPr>
      <p:cViewPr varScale="1">
        <p:scale>
          <a:sx n="52" d="100"/>
          <a:sy n="52" d="100"/>
        </p:scale>
        <p:origin x="854"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8C6E3061-C8F4-4C18-A010-1296AC8B1EFC}" type="datetimeFigureOut">
              <a:rPr lang="en-GB" smtClean="0"/>
              <a:t>04/08/2023</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277CCE74-77F3-4BFC-A0C6-AC3D8D386B09}" type="slidenum">
              <a:rPr lang="en-GB" smtClean="0"/>
              <a:t>‹#›</a:t>
            </a:fld>
            <a:endParaRPr lang="en-GB"/>
          </a:p>
        </p:txBody>
      </p:sp>
    </p:spTree>
    <p:extLst>
      <p:ext uri="{BB962C8B-B14F-4D97-AF65-F5344CB8AC3E}">
        <p14:creationId xmlns:p14="http://schemas.microsoft.com/office/powerpoint/2010/main" val="1778759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7CCE74-77F3-4BFC-A0C6-AC3D8D386B09}" type="slidenum">
              <a:rPr lang="en-GB" smtClean="0"/>
              <a:t>4</a:t>
            </a:fld>
            <a:endParaRPr lang="en-GB"/>
          </a:p>
        </p:txBody>
      </p:sp>
    </p:spTree>
    <p:extLst>
      <p:ext uri="{BB962C8B-B14F-4D97-AF65-F5344CB8AC3E}">
        <p14:creationId xmlns:p14="http://schemas.microsoft.com/office/powerpoint/2010/main" val="1965914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8/4/2023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300" b="0" i="0">
                <a:solidFill>
                  <a:srgbClr val="333333"/>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sz="3000" b="0" i="0">
                <a:solidFill>
                  <a:srgbClr val="333333"/>
                </a:solidFill>
                <a:latin typeface="Verdana"/>
                <a:cs typeface="Verdan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8/4/2023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300" b="0" i="0">
                <a:solidFill>
                  <a:srgbClr val="333333"/>
                </a:solidFill>
                <a:latin typeface="Verdana"/>
                <a:cs typeface="Verdana"/>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8/4/2023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7F7F7"/>
          </a:solidFill>
        </p:spPr>
        <p:txBody>
          <a:bodyPr wrap="square" lIns="0" tIns="0" rIns="0" bIns="0" rtlCol="0"/>
          <a:lstStyle/>
          <a:p>
            <a:endParaRPr/>
          </a:p>
        </p:txBody>
      </p:sp>
      <p:sp>
        <p:nvSpPr>
          <p:cNvPr id="17" name="bg object 17"/>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pic>
        <p:nvPicPr>
          <p:cNvPr id="18" name="bg object 18"/>
          <p:cNvPicPr/>
          <p:nvPr/>
        </p:nvPicPr>
        <p:blipFill>
          <a:blip r:embed="rId2" cstate="print"/>
          <a:stretch>
            <a:fillRect/>
          </a:stretch>
        </p:blipFill>
        <p:spPr>
          <a:xfrm>
            <a:off x="962137" y="1946324"/>
            <a:ext cx="16297272" cy="6372224"/>
          </a:xfrm>
          <a:prstGeom prst="rect">
            <a:avLst/>
          </a:prstGeom>
        </p:spPr>
      </p:pic>
      <p:sp>
        <p:nvSpPr>
          <p:cNvPr id="2" name="Holder 2"/>
          <p:cNvSpPr>
            <a:spLocks noGrp="1"/>
          </p:cNvSpPr>
          <p:nvPr>
            <p:ph type="title"/>
          </p:nvPr>
        </p:nvSpPr>
        <p:spPr/>
        <p:txBody>
          <a:bodyPr lIns="0" tIns="0" rIns="0" bIns="0"/>
          <a:lstStyle>
            <a:lvl1pPr>
              <a:defRPr sz="3300" b="0" i="0">
                <a:solidFill>
                  <a:srgbClr val="333333"/>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8/4/2023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8/4/2023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7F7F7"/>
          </a:solidFill>
        </p:spPr>
        <p:txBody>
          <a:bodyPr wrap="square" lIns="0" tIns="0" rIns="0" bIns="0" rtlCol="0"/>
          <a:lstStyle/>
          <a:p>
            <a:endParaRPr/>
          </a:p>
        </p:txBody>
      </p:sp>
      <p:sp>
        <p:nvSpPr>
          <p:cNvPr id="2" name="Holder 2"/>
          <p:cNvSpPr>
            <a:spLocks noGrp="1"/>
          </p:cNvSpPr>
          <p:nvPr>
            <p:ph type="title"/>
          </p:nvPr>
        </p:nvSpPr>
        <p:spPr>
          <a:xfrm>
            <a:off x="194573" y="199501"/>
            <a:ext cx="17898852" cy="528320"/>
          </a:xfrm>
          <a:prstGeom prst="rect">
            <a:avLst/>
          </a:prstGeom>
        </p:spPr>
        <p:txBody>
          <a:bodyPr wrap="square" lIns="0" tIns="0" rIns="0" bIns="0">
            <a:spAutoFit/>
          </a:bodyPr>
          <a:lstStyle>
            <a:lvl1pPr>
              <a:defRPr sz="3300" b="0" i="0">
                <a:solidFill>
                  <a:srgbClr val="333333"/>
                </a:solidFill>
                <a:latin typeface="Verdana"/>
                <a:cs typeface="Verdana"/>
              </a:defRPr>
            </a:lvl1pPr>
          </a:lstStyle>
          <a:p>
            <a:endParaRPr/>
          </a:p>
        </p:txBody>
      </p:sp>
      <p:sp>
        <p:nvSpPr>
          <p:cNvPr id="3" name="Holder 3"/>
          <p:cNvSpPr>
            <a:spLocks noGrp="1"/>
          </p:cNvSpPr>
          <p:nvPr>
            <p:ph type="body" idx="1"/>
          </p:nvPr>
        </p:nvSpPr>
        <p:spPr>
          <a:xfrm>
            <a:off x="986858" y="2045838"/>
            <a:ext cx="16314283" cy="3683000"/>
          </a:xfrm>
          <a:prstGeom prst="rect">
            <a:avLst/>
          </a:prstGeom>
        </p:spPr>
        <p:txBody>
          <a:bodyPr wrap="square" lIns="0" tIns="0" rIns="0" bIns="0">
            <a:spAutoFit/>
          </a:bodyPr>
          <a:lstStyle>
            <a:lvl1pPr>
              <a:defRPr sz="3000" b="0" i="0">
                <a:solidFill>
                  <a:srgbClr val="333333"/>
                </a:solidFill>
                <a:latin typeface="Verdana"/>
                <a:cs typeface="Verdana"/>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8/4/2023</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www.gov.uk/government/publications/health-matters-physical-" TargetMode="External"/><Relationship Id="rId2" Type="http://schemas.openxmlformats.org/officeDocument/2006/relationships/hyperlink" Target="http://www.hindawi.com/journals/mpe/2021/8353391/" TargetMode="External"/><Relationship Id="rId1" Type="http://schemas.openxmlformats.org/officeDocument/2006/relationships/slideLayout" Target="../slideLayouts/slideLayout2.xml"/><Relationship Id="rId6" Type="http://schemas.openxmlformats.org/officeDocument/2006/relationships/hyperlink" Target="http://www.nhs.uk/live-" TargetMode="External"/><Relationship Id="rId5" Type="http://schemas.openxmlformats.org/officeDocument/2006/relationships/hyperlink" Target="http://www.who.int/news-room/fact-sheets/detail/physical-" TargetMode="External"/><Relationship Id="rId4" Type="http://schemas.openxmlformats.org/officeDocument/2006/relationships/hyperlink" Target="http://www.gov.uk/government/publications/physical-activity-applying-all-"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www.frontiersin.org/articles/10.3389/fpsyg.2019.01147/full"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16181" y="9836474"/>
            <a:ext cx="16857345" cy="450850"/>
          </a:xfrm>
          <a:custGeom>
            <a:avLst/>
            <a:gdLst/>
            <a:ahLst/>
            <a:cxnLst/>
            <a:rect l="l" t="t" r="r" b="b"/>
            <a:pathLst>
              <a:path w="16857345" h="450850">
                <a:moveTo>
                  <a:pt x="16857163" y="450525"/>
                </a:moveTo>
                <a:lnTo>
                  <a:pt x="0" y="450525"/>
                </a:lnTo>
                <a:lnTo>
                  <a:pt x="0" y="0"/>
                </a:lnTo>
                <a:lnTo>
                  <a:pt x="16857163" y="0"/>
                </a:lnTo>
                <a:lnTo>
                  <a:pt x="16857163" y="450525"/>
                </a:lnTo>
                <a:close/>
              </a:path>
            </a:pathLst>
          </a:custGeom>
          <a:solidFill>
            <a:srgbClr val="00C399"/>
          </a:solidFill>
        </p:spPr>
        <p:txBody>
          <a:bodyPr wrap="square" lIns="0" tIns="0" rIns="0" bIns="0" rtlCol="0"/>
          <a:lstStyle/>
          <a:p>
            <a:endParaRPr/>
          </a:p>
        </p:txBody>
      </p:sp>
      <p:sp>
        <p:nvSpPr>
          <p:cNvPr id="3" name="object 3"/>
          <p:cNvSpPr txBox="1"/>
          <p:nvPr/>
        </p:nvSpPr>
        <p:spPr>
          <a:xfrm>
            <a:off x="1584085" y="3185679"/>
            <a:ext cx="14305280" cy="1244600"/>
          </a:xfrm>
          <a:prstGeom prst="rect">
            <a:avLst/>
          </a:prstGeom>
        </p:spPr>
        <p:txBody>
          <a:bodyPr vert="horz" wrap="square" lIns="0" tIns="12700" rIns="0" bIns="0" rtlCol="0">
            <a:spAutoFit/>
          </a:bodyPr>
          <a:lstStyle/>
          <a:p>
            <a:pPr marL="12700">
              <a:lnSpc>
                <a:spcPct val="100000"/>
              </a:lnSpc>
              <a:spcBef>
                <a:spcPts val="100"/>
              </a:spcBef>
            </a:pPr>
            <a:r>
              <a:rPr sz="8000" spc="655" dirty="0">
                <a:solidFill>
                  <a:srgbClr val="333333"/>
                </a:solidFill>
                <a:latin typeface="Verdana"/>
                <a:cs typeface="Verdana"/>
              </a:rPr>
              <a:t>Practice-Based</a:t>
            </a:r>
            <a:r>
              <a:rPr sz="8000" spc="20" dirty="0">
                <a:solidFill>
                  <a:srgbClr val="333333"/>
                </a:solidFill>
                <a:latin typeface="Verdana"/>
                <a:cs typeface="Verdana"/>
              </a:rPr>
              <a:t> </a:t>
            </a:r>
            <a:r>
              <a:rPr sz="8000" spc="530" dirty="0">
                <a:solidFill>
                  <a:srgbClr val="333333"/>
                </a:solidFill>
                <a:latin typeface="Verdana"/>
                <a:cs typeface="Verdana"/>
              </a:rPr>
              <a:t>Research</a:t>
            </a:r>
            <a:endParaRPr sz="8000" dirty="0">
              <a:latin typeface="Verdana"/>
              <a:cs typeface="Verdana"/>
            </a:endParaRPr>
          </a:p>
        </p:txBody>
      </p:sp>
      <p:sp>
        <p:nvSpPr>
          <p:cNvPr id="4" name="object 4"/>
          <p:cNvSpPr txBox="1"/>
          <p:nvPr/>
        </p:nvSpPr>
        <p:spPr>
          <a:xfrm>
            <a:off x="10792688" y="393422"/>
            <a:ext cx="2539365" cy="1062355"/>
          </a:xfrm>
          <a:prstGeom prst="rect">
            <a:avLst/>
          </a:prstGeom>
        </p:spPr>
        <p:txBody>
          <a:bodyPr vert="horz" wrap="square" lIns="0" tIns="12700" rIns="0" bIns="0" rtlCol="0">
            <a:spAutoFit/>
          </a:bodyPr>
          <a:lstStyle/>
          <a:p>
            <a:pPr marL="912494">
              <a:lnSpc>
                <a:spcPct val="100000"/>
              </a:lnSpc>
              <a:spcBef>
                <a:spcPts val="100"/>
              </a:spcBef>
            </a:pPr>
            <a:r>
              <a:rPr sz="2500" spc="-155" dirty="0">
                <a:solidFill>
                  <a:srgbClr val="333333"/>
                </a:solidFill>
                <a:latin typeface="Verdana"/>
                <a:cs typeface="Verdana"/>
              </a:rPr>
              <a:t>LECTURER</a:t>
            </a:r>
            <a:endParaRPr sz="2500">
              <a:latin typeface="Verdana"/>
              <a:cs typeface="Verdana"/>
            </a:endParaRPr>
          </a:p>
          <a:p>
            <a:pPr marL="12700">
              <a:lnSpc>
                <a:spcPct val="100000"/>
              </a:lnSpc>
              <a:spcBef>
                <a:spcPts val="2285"/>
              </a:spcBef>
            </a:pPr>
            <a:r>
              <a:rPr sz="2400" spc="-45" dirty="0">
                <a:solidFill>
                  <a:srgbClr val="333333"/>
                </a:solidFill>
                <a:latin typeface="Verdana"/>
                <a:cs typeface="Verdana"/>
              </a:rPr>
              <a:t>Dr</a:t>
            </a:r>
            <a:r>
              <a:rPr sz="2400" spc="-155" dirty="0">
                <a:solidFill>
                  <a:srgbClr val="333333"/>
                </a:solidFill>
                <a:latin typeface="Verdana"/>
                <a:cs typeface="Verdana"/>
              </a:rPr>
              <a:t> </a:t>
            </a:r>
            <a:r>
              <a:rPr sz="2400" spc="114" dirty="0">
                <a:solidFill>
                  <a:srgbClr val="333333"/>
                </a:solidFill>
                <a:latin typeface="Verdana"/>
                <a:cs typeface="Verdana"/>
              </a:rPr>
              <a:t>Aishat</a:t>
            </a:r>
            <a:r>
              <a:rPr sz="2400" spc="-155" dirty="0">
                <a:solidFill>
                  <a:srgbClr val="333333"/>
                </a:solidFill>
                <a:latin typeface="Verdana"/>
                <a:cs typeface="Verdana"/>
              </a:rPr>
              <a:t> </a:t>
            </a:r>
            <a:r>
              <a:rPr sz="2400" spc="85" dirty="0">
                <a:solidFill>
                  <a:srgbClr val="333333"/>
                </a:solidFill>
                <a:latin typeface="Verdana"/>
                <a:cs typeface="Verdana"/>
              </a:rPr>
              <a:t>Bakre</a:t>
            </a:r>
            <a:endParaRPr sz="2400">
              <a:latin typeface="Verdana"/>
              <a:cs typeface="Verdana"/>
            </a:endParaRPr>
          </a:p>
        </p:txBody>
      </p:sp>
      <p:grpSp>
        <p:nvGrpSpPr>
          <p:cNvPr id="5" name="object 5"/>
          <p:cNvGrpSpPr/>
          <p:nvPr/>
        </p:nvGrpSpPr>
        <p:grpSpPr>
          <a:xfrm>
            <a:off x="725709" y="9188"/>
            <a:ext cx="16840835" cy="2186305"/>
            <a:chOff x="725709" y="9188"/>
            <a:chExt cx="16840835" cy="2186305"/>
          </a:xfrm>
        </p:grpSpPr>
        <p:sp>
          <p:nvSpPr>
            <p:cNvPr id="6" name="object 6"/>
            <p:cNvSpPr/>
            <p:nvPr/>
          </p:nvSpPr>
          <p:spPr>
            <a:xfrm>
              <a:off x="6070865" y="9188"/>
              <a:ext cx="0" cy="2143760"/>
            </a:xfrm>
            <a:custGeom>
              <a:avLst/>
              <a:gdLst/>
              <a:ahLst/>
              <a:cxnLst/>
              <a:rect l="l" t="t" r="r" b="b"/>
              <a:pathLst>
                <a:path h="2143760">
                  <a:moveTo>
                    <a:pt x="0" y="2143203"/>
                  </a:moveTo>
                  <a:lnTo>
                    <a:pt x="0" y="0"/>
                  </a:lnTo>
                </a:path>
              </a:pathLst>
            </a:custGeom>
            <a:ln w="19052">
              <a:solidFill>
                <a:srgbClr val="00C399"/>
              </a:solidFill>
            </a:ln>
          </p:spPr>
          <p:txBody>
            <a:bodyPr wrap="square" lIns="0" tIns="0" rIns="0" bIns="0" rtlCol="0"/>
            <a:lstStyle/>
            <a:p>
              <a:endParaRPr/>
            </a:p>
          </p:txBody>
        </p:sp>
        <p:sp>
          <p:nvSpPr>
            <p:cNvPr id="7" name="object 7"/>
            <p:cNvSpPr/>
            <p:nvPr/>
          </p:nvSpPr>
          <p:spPr>
            <a:xfrm>
              <a:off x="13892012" y="9188"/>
              <a:ext cx="0" cy="2143760"/>
            </a:xfrm>
            <a:custGeom>
              <a:avLst/>
              <a:gdLst/>
              <a:ahLst/>
              <a:cxnLst/>
              <a:rect l="l" t="t" r="r" b="b"/>
              <a:pathLst>
                <a:path h="2143760">
                  <a:moveTo>
                    <a:pt x="0" y="2143203"/>
                  </a:moveTo>
                  <a:lnTo>
                    <a:pt x="0" y="0"/>
                  </a:lnTo>
                </a:path>
              </a:pathLst>
            </a:custGeom>
            <a:ln w="19052">
              <a:solidFill>
                <a:srgbClr val="00C399"/>
              </a:solidFill>
            </a:ln>
          </p:spPr>
          <p:txBody>
            <a:bodyPr wrap="square" lIns="0" tIns="0" rIns="0" bIns="0" rtlCol="0"/>
            <a:lstStyle/>
            <a:p>
              <a:endParaRPr/>
            </a:p>
          </p:txBody>
        </p:sp>
        <p:sp>
          <p:nvSpPr>
            <p:cNvPr id="8" name="object 8"/>
            <p:cNvSpPr/>
            <p:nvPr/>
          </p:nvSpPr>
          <p:spPr>
            <a:xfrm>
              <a:off x="725709" y="2185770"/>
              <a:ext cx="16840835" cy="0"/>
            </a:xfrm>
            <a:custGeom>
              <a:avLst/>
              <a:gdLst/>
              <a:ahLst/>
              <a:cxnLst/>
              <a:rect l="l" t="t" r="r" b="b"/>
              <a:pathLst>
                <a:path w="16840835">
                  <a:moveTo>
                    <a:pt x="0" y="0"/>
                  </a:moveTo>
                  <a:lnTo>
                    <a:pt x="16840303" y="0"/>
                  </a:lnTo>
                </a:path>
              </a:pathLst>
            </a:custGeom>
            <a:ln w="19049">
              <a:solidFill>
                <a:srgbClr val="00C399"/>
              </a:solidFill>
            </a:ln>
          </p:spPr>
          <p:txBody>
            <a:bodyPr wrap="square" lIns="0" tIns="0" rIns="0" bIns="0" rtlCol="0"/>
            <a:lstStyle/>
            <a:p>
              <a:endParaRPr/>
            </a:p>
          </p:txBody>
        </p:sp>
      </p:grpSp>
      <p:sp>
        <p:nvSpPr>
          <p:cNvPr id="9" name="object 9"/>
          <p:cNvSpPr txBox="1"/>
          <p:nvPr/>
        </p:nvSpPr>
        <p:spPr>
          <a:xfrm>
            <a:off x="14020801" y="397835"/>
            <a:ext cx="3809995" cy="1223412"/>
          </a:xfrm>
          <a:prstGeom prst="rect">
            <a:avLst/>
          </a:prstGeom>
        </p:spPr>
        <p:txBody>
          <a:bodyPr vert="horz" wrap="square" lIns="0" tIns="12700" rIns="0" bIns="0" rtlCol="0">
            <a:spAutoFit/>
          </a:bodyPr>
          <a:lstStyle/>
          <a:p>
            <a:pPr marL="1726564">
              <a:lnSpc>
                <a:spcPct val="100000"/>
              </a:lnSpc>
              <a:spcBef>
                <a:spcPts val="100"/>
              </a:spcBef>
            </a:pPr>
            <a:r>
              <a:rPr lang="en-GB" sz="2400" spc="-195" dirty="0">
                <a:solidFill>
                  <a:srgbClr val="333333"/>
                </a:solidFill>
                <a:latin typeface="Verdana"/>
                <a:cs typeface="Verdana"/>
              </a:rPr>
              <a:t>        </a:t>
            </a:r>
            <a:r>
              <a:rPr sz="2400" spc="-195" dirty="0">
                <a:solidFill>
                  <a:srgbClr val="333333"/>
                </a:solidFill>
                <a:latin typeface="Verdana"/>
                <a:cs typeface="Verdana"/>
              </a:rPr>
              <a:t>S</a:t>
            </a:r>
            <a:r>
              <a:rPr sz="2400" spc="-130" dirty="0">
                <a:solidFill>
                  <a:srgbClr val="333333"/>
                </a:solidFill>
                <a:latin typeface="Verdana"/>
                <a:cs typeface="Verdana"/>
              </a:rPr>
              <a:t>T</a:t>
            </a:r>
            <a:r>
              <a:rPr sz="2400" spc="-105" dirty="0">
                <a:solidFill>
                  <a:srgbClr val="333333"/>
                </a:solidFill>
                <a:latin typeface="Verdana"/>
                <a:cs typeface="Verdana"/>
              </a:rPr>
              <a:t>U</a:t>
            </a:r>
            <a:r>
              <a:rPr sz="2400" spc="-150" dirty="0">
                <a:solidFill>
                  <a:srgbClr val="333333"/>
                </a:solidFill>
                <a:latin typeface="Verdana"/>
                <a:cs typeface="Verdana"/>
              </a:rPr>
              <a:t>D</a:t>
            </a:r>
            <a:r>
              <a:rPr sz="2400" spc="-260" dirty="0">
                <a:solidFill>
                  <a:srgbClr val="333333"/>
                </a:solidFill>
                <a:latin typeface="Verdana"/>
                <a:cs typeface="Verdana"/>
              </a:rPr>
              <a:t>E</a:t>
            </a:r>
            <a:r>
              <a:rPr sz="2400" spc="-65" dirty="0">
                <a:solidFill>
                  <a:srgbClr val="333333"/>
                </a:solidFill>
                <a:latin typeface="Verdana"/>
                <a:cs typeface="Verdana"/>
              </a:rPr>
              <a:t>N</a:t>
            </a:r>
            <a:r>
              <a:rPr sz="2400" spc="-130" dirty="0">
                <a:solidFill>
                  <a:srgbClr val="333333"/>
                </a:solidFill>
                <a:latin typeface="Verdana"/>
                <a:cs typeface="Verdana"/>
              </a:rPr>
              <a:t>T</a:t>
            </a:r>
            <a:endParaRPr sz="2400" dirty="0">
              <a:latin typeface="Verdana"/>
              <a:cs typeface="Verdana"/>
            </a:endParaRPr>
          </a:p>
          <a:p>
            <a:pPr marR="5080" algn="r">
              <a:lnSpc>
                <a:spcPct val="100000"/>
              </a:lnSpc>
              <a:spcBef>
                <a:spcPts val="420"/>
              </a:spcBef>
            </a:pPr>
            <a:r>
              <a:rPr lang="en-GB" sz="2400" spc="-175" dirty="0">
                <a:solidFill>
                  <a:srgbClr val="333333"/>
                </a:solidFill>
                <a:latin typeface="Verdana"/>
                <a:cs typeface="Verdana"/>
              </a:rPr>
              <a:t>NIRALI KORADIA</a:t>
            </a:r>
          </a:p>
          <a:p>
            <a:pPr marR="5080" algn="r">
              <a:lnSpc>
                <a:spcPct val="100000"/>
              </a:lnSpc>
              <a:spcBef>
                <a:spcPts val="420"/>
              </a:spcBef>
            </a:pPr>
            <a:r>
              <a:rPr sz="2400" spc="-175" dirty="0">
                <a:solidFill>
                  <a:srgbClr val="333333"/>
                </a:solidFill>
                <a:latin typeface="Verdana"/>
                <a:cs typeface="Verdana"/>
              </a:rPr>
              <a:t>221</a:t>
            </a:r>
            <a:r>
              <a:rPr lang="en-GB" sz="2400" spc="-175" dirty="0">
                <a:solidFill>
                  <a:srgbClr val="333333"/>
                </a:solidFill>
                <a:latin typeface="Verdana"/>
                <a:cs typeface="Verdana"/>
              </a:rPr>
              <a:t>3910</a:t>
            </a:r>
            <a:endParaRPr sz="2400" dirty="0">
              <a:latin typeface="Verdana"/>
              <a:cs typeface="Verdana"/>
            </a:endParaRPr>
          </a:p>
        </p:txBody>
      </p:sp>
      <p:sp>
        <p:nvSpPr>
          <p:cNvPr id="10" name="object 10"/>
          <p:cNvSpPr txBox="1"/>
          <p:nvPr/>
        </p:nvSpPr>
        <p:spPr>
          <a:xfrm>
            <a:off x="1680950" y="4420691"/>
            <a:ext cx="14926310" cy="2775585"/>
          </a:xfrm>
          <a:prstGeom prst="rect">
            <a:avLst/>
          </a:prstGeom>
        </p:spPr>
        <p:txBody>
          <a:bodyPr vert="horz" wrap="square" lIns="0" tIns="12700" rIns="0" bIns="0" rtlCol="0">
            <a:spAutoFit/>
          </a:bodyPr>
          <a:lstStyle/>
          <a:p>
            <a:pPr marR="608965" algn="ctr">
              <a:lnSpc>
                <a:spcPct val="100000"/>
              </a:lnSpc>
              <a:spcBef>
                <a:spcPts val="100"/>
              </a:spcBef>
            </a:pPr>
            <a:r>
              <a:rPr sz="6300" spc="20" dirty="0">
                <a:solidFill>
                  <a:srgbClr val="333333"/>
                </a:solidFill>
                <a:latin typeface="Verdana"/>
                <a:cs typeface="Verdana"/>
              </a:rPr>
              <a:t>(LCHS7001)</a:t>
            </a:r>
            <a:endParaRPr sz="6300" dirty="0">
              <a:latin typeface="Verdana"/>
              <a:cs typeface="Verdana"/>
            </a:endParaRPr>
          </a:p>
          <a:p>
            <a:pPr marL="1831339" marR="5080" indent="-1819275">
              <a:lnSpc>
                <a:spcPts val="4730"/>
              </a:lnSpc>
              <a:spcBef>
                <a:spcPts val="4730"/>
              </a:spcBef>
            </a:pPr>
            <a:r>
              <a:rPr sz="4000" spc="290" dirty="0">
                <a:solidFill>
                  <a:srgbClr val="333333"/>
                </a:solidFill>
                <a:latin typeface="Verdana"/>
                <a:cs typeface="Verdana"/>
              </a:rPr>
              <a:t>Prevalence</a:t>
            </a:r>
            <a:r>
              <a:rPr sz="4000" spc="40" dirty="0">
                <a:solidFill>
                  <a:srgbClr val="333333"/>
                </a:solidFill>
                <a:latin typeface="Verdana"/>
                <a:cs typeface="Verdana"/>
              </a:rPr>
              <a:t> </a:t>
            </a:r>
            <a:r>
              <a:rPr sz="4000" spc="120" dirty="0">
                <a:solidFill>
                  <a:srgbClr val="333333"/>
                </a:solidFill>
                <a:latin typeface="Verdana"/>
                <a:cs typeface="Verdana"/>
              </a:rPr>
              <a:t>of</a:t>
            </a:r>
            <a:r>
              <a:rPr sz="4000" spc="45" dirty="0">
                <a:solidFill>
                  <a:srgbClr val="333333"/>
                </a:solidFill>
                <a:latin typeface="Verdana"/>
                <a:cs typeface="Verdana"/>
              </a:rPr>
              <a:t> </a:t>
            </a:r>
            <a:r>
              <a:rPr sz="4000" spc="350" dirty="0">
                <a:solidFill>
                  <a:srgbClr val="333333"/>
                </a:solidFill>
                <a:latin typeface="Verdana"/>
                <a:cs typeface="Verdana"/>
              </a:rPr>
              <a:t>physical</a:t>
            </a:r>
            <a:r>
              <a:rPr sz="4000" spc="45" dirty="0">
                <a:solidFill>
                  <a:srgbClr val="333333"/>
                </a:solidFill>
                <a:latin typeface="Verdana"/>
                <a:cs typeface="Verdana"/>
              </a:rPr>
              <a:t> </a:t>
            </a:r>
            <a:r>
              <a:rPr sz="4000" spc="300" dirty="0">
                <a:solidFill>
                  <a:srgbClr val="333333"/>
                </a:solidFill>
                <a:latin typeface="Verdana"/>
                <a:cs typeface="Verdana"/>
              </a:rPr>
              <a:t>activity</a:t>
            </a:r>
            <a:r>
              <a:rPr sz="4000" spc="45" dirty="0">
                <a:solidFill>
                  <a:srgbClr val="333333"/>
                </a:solidFill>
                <a:latin typeface="Verdana"/>
                <a:cs typeface="Verdana"/>
              </a:rPr>
              <a:t> </a:t>
            </a:r>
            <a:r>
              <a:rPr sz="4000" spc="409" dirty="0">
                <a:solidFill>
                  <a:srgbClr val="333333"/>
                </a:solidFill>
                <a:latin typeface="Verdana"/>
                <a:cs typeface="Verdana"/>
              </a:rPr>
              <a:t>among</a:t>
            </a:r>
            <a:r>
              <a:rPr sz="4000" spc="45" dirty="0">
                <a:solidFill>
                  <a:srgbClr val="333333"/>
                </a:solidFill>
                <a:latin typeface="Verdana"/>
                <a:cs typeface="Verdana"/>
              </a:rPr>
              <a:t> </a:t>
            </a:r>
            <a:r>
              <a:rPr sz="4000" spc="280" dirty="0">
                <a:solidFill>
                  <a:srgbClr val="333333"/>
                </a:solidFill>
                <a:latin typeface="Verdana"/>
                <a:cs typeface="Verdana"/>
              </a:rPr>
              <a:t>students</a:t>
            </a:r>
            <a:r>
              <a:rPr sz="4000" spc="45" dirty="0">
                <a:solidFill>
                  <a:srgbClr val="333333"/>
                </a:solidFill>
                <a:latin typeface="Verdana"/>
                <a:cs typeface="Verdana"/>
              </a:rPr>
              <a:t> </a:t>
            </a:r>
            <a:r>
              <a:rPr sz="4000" spc="285" dirty="0">
                <a:solidFill>
                  <a:srgbClr val="333333"/>
                </a:solidFill>
                <a:latin typeface="Verdana"/>
                <a:cs typeface="Verdana"/>
              </a:rPr>
              <a:t>in</a:t>
            </a:r>
            <a:r>
              <a:rPr sz="4000" spc="40" dirty="0">
                <a:solidFill>
                  <a:srgbClr val="333333"/>
                </a:solidFill>
                <a:latin typeface="Verdana"/>
                <a:cs typeface="Verdana"/>
              </a:rPr>
              <a:t> </a:t>
            </a:r>
            <a:r>
              <a:rPr sz="4000" spc="385" dirty="0">
                <a:solidFill>
                  <a:srgbClr val="333333"/>
                </a:solidFill>
                <a:latin typeface="Verdana"/>
                <a:cs typeface="Verdana"/>
              </a:rPr>
              <a:t>a</a:t>
            </a:r>
            <a:r>
              <a:rPr sz="4000" spc="40" dirty="0">
                <a:solidFill>
                  <a:srgbClr val="333333"/>
                </a:solidFill>
                <a:latin typeface="Verdana"/>
                <a:cs typeface="Verdana"/>
              </a:rPr>
              <a:t> </a:t>
            </a:r>
            <a:r>
              <a:rPr sz="4000" spc="355" dirty="0">
                <a:solidFill>
                  <a:srgbClr val="333333"/>
                </a:solidFill>
                <a:latin typeface="Verdana"/>
                <a:cs typeface="Verdana"/>
              </a:rPr>
              <a:t>public</a:t>
            </a:r>
            <a:r>
              <a:rPr sz="4000" spc="40" dirty="0">
                <a:solidFill>
                  <a:srgbClr val="333333"/>
                </a:solidFill>
                <a:latin typeface="Verdana"/>
                <a:cs typeface="Verdana"/>
              </a:rPr>
              <a:t> </a:t>
            </a:r>
            <a:r>
              <a:rPr sz="4000" spc="265" dirty="0">
                <a:solidFill>
                  <a:srgbClr val="333333"/>
                </a:solidFill>
                <a:latin typeface="Verdana"/>
                <a:cs typeface="Verdana"/>
              </a:rPr>
              <a:t>university</a:t>
            </a:r>
            <a:r>
              <a:rPr sz="4000" spc="65" dirty="0">
                <a:solidFill>
                  <a:srgbClr val="333333"/>
                </a:solidFill>
                <a:latin typeface="Verdana"/>
                <a:cs typeface="Verdana"/>
              </a:rPr>
              <a:t>.</a:t>
            </a:r>
            <a:endParaRPr sz="4000" dirty="0">
              <a:latin typeface="Verdana"/>
              <a:cs typeface="Verdana"/>
            </a:endParaRPr>
          </a:p>
        </p:txBody>
      </p:sp>
      <p:sp>
        <p:nvSpPr>
          <p:cNvPr id="11" name="object 11"/>
          <p:cNvSpPr txBox="1"/>
          <p:nvPr/>
        </p:nvSpPr>
        <p:spPr>
          <a:xfrm>
            <a:off x="4049279" y="393422"/>
            <a:ext cx="1567815" cy="1026160"/>
          </a:xfrm>
          <a:prstGeom prst="rect">
            <a:avLst/>
          </a:prstGeom>
        </p:spPr>
        <p:txBody>
          <a:bodyPr vert="horz" wrap="square" lIns="0" tIns="12700" rIns="0" bIns="0" rtlCol="0">
            <a:spAutoFit/>
          </a:bodyPr>
          <a:lstStyle/>
          <a:p>
            <a:pPr marL="12700">
              <a:lnSpc>
                <a:spcPct val="100000"/>
              </a:lnSpc>
              <a:spcBef>
                <a:spcPts val="100"/>
              </a:spcBef>
            </a:pPr>
            <a:r>
              <a:rPr sz="2500" spc="-204" dirty="0">
                <a:solidFill>
                  <a:srgbClr val="333333"/>
                </a:solidFill>
                <a:latin typeface="Verdana"/>
                <a:cs typeface="Verdana"/>
              </a:rPr>
              <a:t>S</a:t>
            </a:r>
            <a:r>
              <a:rPr sz="2500" spc="-280" dirty="0">
                <a:solidFill>
                  <a:srgbClr val="333333"/>
                </a:solidFill>
                <a:latin typeface="Verdana"/>
                <a:cs typeface="Verdana"/>
              </a:rPr>
              <a:t>E</a:t>
            </a:r>
            <a:r>
              <a:rPr sz="2500" spc="90" dirty="0">
                <a:solidFill>
                  <a:srgbClr val="333333"/>
                </a:solidFill>
                <a:latin typeface="Verdana"/>
                <a:cs typeface="Verdana"/>
              </a:rPr>
              <a:t>M</a:t>
            </a:r>
            <a:r>
              <a:rPr sz="2500" spc="-280" dirty="0">
                <a:solidFill>
                  <a:srgbClr val="333333"/>
                </a:solidFill>
                <a:latin typeface="Verdana"/>
                <a:cs typeface="Verdana"/>
              </a:rPr>
              <a:t>E</a:t>
            </a:r>
            <a:r>
              <a:rPr sz="2500" spc="-204" dirty="0">
                <a:solidFill>
                  <a:srgbClr val="333333"/>
                </a:solidFill>
                <a:latin typeface="Verdana"/>
                <a:cs typeface="Verdana"/>
              </a:rPr>
              <a:t>S</a:t>
            </a:r>
            <a:r>
              <a:rPr sz="2500" spc="-140" dirty="0">
                <a:solidFill>
                  <a:srgbClr val="333333"/>
                </a:solidFill>
                <a:latin typeface="Verdana"/>
                <a:cs typeface="Verdana"/>
              </a:rPr>
              <a:t>T</a:t>
            </a:r>
            <a:r>
              <a:rPr sz="2500" spc="-280" dirty="0">
                <a:solidFill>
                  <a:srgbClr val="333333"/>
                </a:solidFill>
                <a:latin typeface="Verdana"/>
                <a:cs typeface="Verdana"/>
              </a:rPr>
              <a:t>E</a:t>
            </a:r>
            <a:r>
              <a:rPr sz="2500" spc="-160" dirty="0">
                <a:solidFill>
                  <a:srgbClr val="333333"/>
                </a:solidFill>
                <a:latin typeface="Verdana"/>
                <a:cs typeface="Verdana"/>
              </a:rPr>
              <a:t>R</a:t>
            </a:r>
            <a:endParaRPr sz="2500">
              <a:latin typeface="Verdana"/>
              <a:cs typeface="Verdana"/>
            </a:endParaRPr>
          </a:p>
          <a:p>
            <a:pPr marR="5080" algn="r">
              <a:lnSpc>
                <a:spcPct val="100000"/>
              </a:lnSpc>
              <a:spcBef>
                <a:spcPts val="1995"/>
              </a:spcBef>
            </a:pPr>
            <a:r>
              <a:rPr sz="2400" spc="-160" dirty="0">
                <a:solidFill>
                  <a:srgbClr val="333333"/>
                </a:solidFill>
                <a:latin typeface="Verdana"/>
                <a:cs typeface="Verdana"/>
              </a:rPr>
              <a:t>2</a:t>
            </a:r>
            <a:endParaRPr sz="2400">
              <a:latin typeface="Verdana"/>
              <a:cs typeface="Verdan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450850"/>
          </a:xfrm>
          <a:custGeom>
            <a:avLst/>
            <a:gdLst/>
            <a:ahLst/>
            <a:cxnLst/>
            <a:rect l="l" t="t" r="r" b="b"/>
            <a:pathLst>
              <a:path w="18284190" h="450850">
                <a:moveTo>
                  <a:pt x="18283827" y="450525"/>
                </a:moveTo>
                <a:lnTo>
                  <a:pt x="0" y="450525"/>
                </a:lnTo>
                <a:lnTo>
                  <a:pt x="0" y="0"/>
                </a:lnTo>
                <a:lnTo>
                  <a:pt x="18283827" y="0"/>
                </a:lnTo>
                <a:lnTo>
                  <a:pt x="18283827" y="450525"/>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48816"/>
            <a:ext cx="3346450" cy="619760"/>
          </a:xfrm>
          <a:prstGeom prst="rect">
            <a:avLst/>
          </a:prstGeom>
        </p:spPr>
        <p:txBody>
          <a:bodyPr vert="horz" wrap="square" lIns="0" tIns="12700" rIns="0" bIns="0" rtlCol="0">
            <a:spAutoFit/>
          </a:bodyPr>
          <a:lstStyle/>
          <a:p>
            <a:pPr marL="12700">
              <a:lnSpc>
                <a:spcPct val="100000"/>
              </a:lnSpc>
              <a:spcBef>
                <a:spcPts val="100"/>
              </a:spcBef>
            </a:pPr>
            <a:r>
              <a:rPr sz="3900" b="1" spc="-130" dirty="0">
                <a:latin typeface="Verdana"/>
                <a:cs typeface="Verdana"/>
              </a:rPr>
              <a:t>Introduction</a:t>
            </a:r>
            <a:endParaRPr sz="3900">
              <a:latin typeface="Verdana"/>
              <a:cs typeface="Verdana"/>
            </a:endParaRPr>
          </a:p>
        </p:txBody>
      </p:sp>
      <p:sp>
        <p:nvSpPr>
          <p:cNvPr id="9" name="object 9"/>
          <p:cNvSpPr txBox="1"/>
          <p:nvPr/>
        </p:nvSpPr>
        <p:spPr>
          <a:xfrm>
            <a:off x="1328011" y="1593015"/>
            <a:ext cx="15918815" cy="6125459"/>
          </a:xfrm>
          <a:prstGeom prst="rect">
            <a:avLst/>
          </a:prstGeom>
        </p:spPr>
        <p:txBody>
          <a:bodyPr vert="horz" wrap="square" lIns="0" tIns="12700" rIns="0" bIns="0" rtlCol="0">
            <a:spAutoFit/>
          </a:bodyPr>
          <a:lstStyle/>
          <a:p>
            <a:pPr marL="469900" marR="96710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Physical activity plays a pivotal role in maintaining overall health and well-being. </a:t>
            </a:r>
          </a:p>
          <a:p>
            <a:pPr marL="469900" marR="96710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Engaging in regular physical activity has been associated with numerous physical, mental, and emotional benefits, such as improved cardiovascular health, reduced stress, and enhanced cognitive function </a:t>
            </a:r>
            <a:r>
              <a:rPr lang="en-GB" sz="3000" spc="-105" dirty="0">
                <a:solidFill>
                  <a:srgbClr val="242424"/>
                </a:solidFill>
                <a:latin typeface="Arial" panose="020B0604020202020204" pitchFamily="34" charset="0"/>
                <a:cs typeface="Arial" panose="020B0604020202020204" pitchFamily="34" charset="0"/>
              </a:rPr>
              <a:t>(NHS,2021)</a:t>
            </a:r>
            <a:r>
              <a:rPr lang="en-GB" sz="3000" dirty="0">
                <a:latin typeface="Arial" panose="020B0604020202020204" pitchFamily="34" charset="0"/>
                <a:cs typeface="Arial" panose="020B0604020202020204" pitchFamily="34" charset="0"/>
              </a:rPr>
              <a:t>. </a:t>
            </a:r>
          </a:p>
          <a:p>
            <a:pPr marL="469900" marR="96710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For university students, adopting a physically active lifestyle is especially crucial as it can positively impact their academic performance, social interactions, and long-term health </a:t>
            </a:r>
            <a:r>
              <a:rPr lang="en-GB" sz="3000" spc="-105" dirty="0">
                <a:solidFill>
                  <a:srgbClr val="242424"/>
                </a:solidFill>
                <a:latin typeface="Arial" panose="020B0604020202020204" pitchFamily="34" charset="0"/>
                <a:cs typeface="Arial" panose="020B0604020202020204" pitchFamily="34" charset="0"/>
              </a:rPr>
              <a:t>(NHS,2021).</a:t>
            </a:r>
            <a:endParaRPr lang="en-GB" sz="3000" dirty="0">
              <a:latin typeface="Arial" panose="020B0604020202020204" pitchFamily="34" charset="0"/>
              <a:cs typeface="Arial" panose="020B0604020202020204" pitchFamily="34" charset="0"/>
            </a:endParaRPr>
          </a:p>
          <a:p>
            <a:pPr marL="469900" marR="96710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Understanding the prevalence of physical activity among students in a public university is essential to develop targeted interventions and programs that promote healthy habits and well-being.</a:t>
            </a:r>
            <a:endParaRPr sz="3000" dirty="0">
              <a:latin typeface="Arial" panose="020B0604020202020204" pitchFamily="34" charset="0"/>
              <a:cs typeface="Arial" panose="020B0604020202020204" pitchFamily="34" charset="0"/>
            </a:endParaRPr>
          </a:p>
        </p:txBody>
      </p:sp>
      <p:sp>
        <p:nvSpPr>
          <p:cNvPr id="10" name="object 10"/>
          <p:cNvSpPr txBox="1"/>
          <p:nvPr/>
        </p:nvSpPr>
        <p:spPr>
          <a:xfrm>
            <a:off x="17361455" y="9207500"/>
            <a:ext cx="252095" cy="482600"/>
          </a:xfrm>
          <a:prstGeom prst="rect">
            <a:avLst/>
          </a:prstGeom>
        </p:spPr>
        <p:txBody>
          <a:bodyPr vert="horz" wrap="square" lIns="0" tIns="12700" rIns="0" bIns="0" rtlCol="0">
            <a:spAutoFit/>
          </a:bodyPr>
          <a:lstStyle/>
          <a:p>
            <a:pPr marL="12700">
              <a:lnSpc>
                <a:spcPct val="100000"/>
              </a:lnSpc>
              <a:spcBef>
                <a:spcPts val="100"/>
              </a:spcBef>
            </a:pPr>
            <a:r>
              <a:rPr sz="3000" spc="-130" dirty="0">
                <a:solidFill>
                  <a:srgbClr val="333333"/>
                </a:solidFill>
                <a:latin typeface="Verdana"/>
                <a:cs typeface="Verdana"/>
              </a:rPr>
              <a:t>3</a:t>
            </a:r>
            <a:endParaRPr sz="3000">
              <a:latin typeface="Verdana"/>
              <a:cs typeface="Verdan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7"/>
          <p:cNvSpPr txBox="1"/>
          <p:nvPr/>
        </p:nvSpPr>
        <p:spPr>
          <a:xfrm>
            <a:off x="1325279" y="1054101"/>
            <a:ext cx="15918815" cy="7315016"/>
          </a:xfrm>
          <a:prstGeom prst="rect">
            <a:avLst/>
          </a:prstGeom>
        </p:spPr>
        <p:txBody>
          <a:bodyPr vert="horz" wrap="square" lIns="0" tIns="12700" rIns="0" bIns="0" rtlCol="0">
            <a:spAutoFit/>
          </a:bodyPr>
          <a:lstStyle/>
          <a:p>
            <a:pPr marL="469900" marR="265430" indent="-457200" algn="just">
              <a:lnSpc>
                <a:spcPct val="133300"/>
              </a:lnSpc>
              <a:buFont typeface="Arial" panose="020B0604020202020204" pitchFamily="34" charset="0"/>
              <a:buChar char="•"/>
            </a:pPr>
            <a:r>
              <a:rPr lang="en-GB" sz="3000" spc="-15" dirty="0">
                <a:solidFill>
                  <a:srgbClr val="333333"/>
                </a:solidFill>
                <a:latin typeface="Arial" panose="020B0604020202020204" pitchFamily="34" charset="0"/>
                <a:cs typeface="Arial" panose="020B0604020202020204" pitchFamily="34" charset="0"/>
              </a:rPr>
              <a:t>The UK Chief Medical Officers’ Guidelines recommend each week adults do: Moderate intensity activity for 150 minutes, vigorous activity for 75 minutes, or a  combination of both.</a:t>
            </a:r>
          </a:p>
          <a:p>
            <a:pPr marL="12700" marR="265430" algn="just">
              <a:lnSpc>
                <a:spcPct val="133300"/>
              </a:lnSpc>
            </a:pPr>
            <a:endParaRPr lang="en-GB" sz="3000" spc="-15" dirty="0">
              <a:solidFill>
                <a:srgbClr val="333333"/>
              </a:solidFill>
              <a:latin typeface="Arial" panose="020B0604020202020204" pitchFamily="34" charset="0"/>
              <a:cs typeface="Arial" panose="020B0604020202020204" pitchFamily="34" charset="0"/>
            </a:endParaRPr>
          </a:p>
          <a:p>
            <a:pPr marL="469900" marR="265430" indent="-457200" algn="just">
              <a:lnSpc>
                <a:spcPct val="133300"/>
              </a:lnSpc>
              <a:buFont typeface="Arial" panose="020B0604020202020204" pitchFamily="34" charset="0"/>
              <a:buChar char="•"/>
            </a:pPr>
            <a:r>
              <a:rPr lang="en-GB" sz="3000" spc="-15" dirty="0">
                <a:solidFill>
                  <a:srgbClr val="333333"/>
                </a:solidFill>
                <a:latin typeface="Arial" panose="020B0604020202020204" pitchFamily="34" charset="0"/>
                <a:cs typeface="Arial" panose="020B0604020202020204" pitchFamily="34" charset="0"/>
              </a:rPr>
              <a:t>Reducing prolonged sitting (GOV.UK,2022).</a:t>
            </a:r>
          </a:p>
          <a:p>
            <a:pPr marL="12700" marR="265430" algn="just">
              <a:lnSpc>
                <a:spcPct val="133300"/>
              </a:lnSpc>
            </a:pPr>
            <a:endParaRPr lang="en-GB" sz="3000" spc="-15" dirty="0">
              <a:solidFill>
                <a:srgbClr val="333333"/>
              </a:solidFill>
              <a:latin typeface="Arial" panose="020B0604020202020204" pitchFamily="34" charset="0"/>
              <a:cs typeface="Arial" panose="020B0604020202020204" pitchFamily="34" charset="0"/>
            </a:endParaRPr>
          </a:p>
          <a:p>
            <a:pPr marL="469900" marR="265430" indent="-457200" algn="just">
              <a:lnSpc>
                <a:spcPct val="133300"/>
              </a:lnSpc>
              <a:buFont typeface="Arial" panose="020B0604020202020204" pitchFamily="34" charset="0"/>
              <a:buChar char="•"/>
            </a:pPr>
            <a:r>
              <a:rPr lang="en-GB" sz="3000" spc="-15" dirty="0">
                <a:solidFill>
                  <a:srgbClr val="333333"/>
                </a:solidFill>
                <a:latin typeface="Arial" panose="020B0604020202020204" pitchFamily="34" charset="0"/>
                <a:cs typeface="Arial" panose="020B0604020202020204" pitchFamily="34" charset="0"/>
              </a:rPr>
              <a:t>Increasing physical activity patterns and structured exercise programs have been  shown to reduce cardiovascular risk factors and increase health benefits through  exercise(Kokkinos, 2012).</a:t>
            </a:r>
          </a:p>
          <a:p>
            <a:pPr marL="12700" marR="265430" algn="just">
              <a:lnSpc>
                <a:spcPct val="133300"/>
              </a:lnSpc>
            </a:pPr>
            <a:endParaRPr lang="en-GB" sz="3000" spc="-15" dirty="0">
              <a:solidFill>
                <a:srgbClr val="333333"/>
              </a:solidFill>
              <a:latin typeface="Arial" panose="020B0604020202020204" pitchFamily="34" charset="0"/>
              <a:cs typeface="Arial" panose="020B0604020202020204" pitchFamily="34" charset="0"/>
            </a:endParaRPr>
          </a:p>
          <a:p>
            <a:pPr marL="469900" marR="265430" indent="-457200" algn="just">
              <a:lnSpc>
                <a:spcPct val="133300"/>
              </a:lnSpc>
              <a:buFont typeface="Arial" panose="020B0604020202020204" pitchFamily="34" charset="0"/>
              <a:buChar char="•"/>
            </a:pPr>
            <a:r>
              <a:rPr sz="3000" spc="-15" dirty="0">
                <a:solidFill>
                  <a:srgbClr val="333333"/>
                </a:solidFill>
                <a:latin typeface="Arial" panose="020B0604020202020204" pitchFamily="34" charset="0"/>
                <a:cs typeface="Arial" panose="020B0604020202020204" pitchFamily="34" charset="0"/>
              </a:rPr>
              <a:t>The</a:t>
            </a:r>
            <a:r>
              <a:rPr sz="3000" spc="-155" dirty="0">
                <a:solidFill>
                  <a:srgbClr val="333333"/>
                </a:solidFill>
                <a:latin typeface="Arial" panose="020B0604020202020204" pitchFamily="34" charset="0"/>
                <a:cs typeface="Arial" panose="020B0604020202020204" pitchFamily="34" charset="0"/>
              </a:rPr>
              <a:t> </a:t>
            </a:r>
            <a:r>
              <a:rPr sz="3000" spc="-130" dirty="0">
                <a:solidFill>
                  <a:srgbClr val="333333"/>
                </a:solidFill>
                <a:latin typeface="Arial" panose="020B0604020202020204" pitchFamily="34" charset="0"/>
                <a:cs typeface="Arial" panose="020B0604020202020204" pitchFamily="34" charset="0"/>
              </a:rPr>
              <a:t>2022</a:t>
            </a:r>
            <a:r>
              <a:rPr sz="3000" spc="-150" dirty="0">
                <a:solidFill>
                  <a:srgbClr val="333333"/>
                </a:solidFill>
                <a:latin typeface="Arial" panose="020B0604020202020204" pitchFamily="34" charset="0"/>
                <a:cs typeface="Arial" panose="020B0604020202020204" pitchFamily="34" charset="0"/>
              </a:rPr>
              <a:t> </a:t>
            </a:r>
            <a:r>
              <a:rPr sz="3000" spc="-35" dirty="0">
                <a:solidFill>
                  <a:srgbClr val="333333"/>
                </a:solidFill>
                <a:latin typeface="Arial" panose="020B0604020202020204" pitchFamily="34" charset="0"/>
                <a:cs typeface="Arial" panose="020B0604020202020204" pitchFamily="34" charset="0"/>
              </a:rPr>
              <a:t>Sport</a:t>
            </a:r>
            <a:r>
              <a:rPr sz="3000" spc="-150" dirty="0">
                <a:solidFill>
                  <a:srgbClr val="333333"/>
                </a:solidFill>
                <a:latin typeface="Arial" panose="020B0604020202020204" pitchFamily="34" charset="0"/>
                <a:cs typeface="Arial" panose="020B0604020202020204" pitchFamily="34" charset="0"/>
              </a:rPr>
              <a:t> </a:t>
            </a:r>
            <a:r>
              <a:rPr sz="3000" spc="40" dirty="0">
                <a:solidFill>
                  <a:srgbClr val="333333"/>
                </a:solidFill>
                <a:latin typeface="Arial" panose="020B0604020202020204" pitchFamily="34" charset="0"/>
                <a:cs typeface="Arial" panose="020B0604020202020204" pitchFamily="34" charset="0"/>
              </a:rPr>
              <a:t>England</a:t>
            </a:r>
            <a:r>
              <a:rPr sz="3000" spc="-150" dirty="0">
                <a:solidFill>
                  <a:srgbClr val="333333"/>
                </a:solidFill>
                <a:latin typeface="Arial" panose="020B0604020202020204" pitchFamily="34" charset="0"/>
                <a:cs typeface="Arial" panose="020B0604020202020204" pitchFamily="34" charset="0"/>
              </a:rPr>
              <a:t> &amp; </a:t>
            </a:r>
            <a:r>
              <a:rPr sz="3000" spc="20" dirty="0">
                <a:solidFill>
                  <a:srgbClr val="333333"/>
                </a:solidFill>
                <a:latin typeface="Arial" panose="020B0604020202020204" pitchFamily="34" charset="0"/>
                <a:cs typeface="Arial" panose="020B0604020202020204" pitchFamily="34" charset="0"/>
              </a:rPr>
              <a:t>Mobility</a:t>
            </a:r>
            <a:r>
              <a:rPr sz="3000" spc="-150" dirty="0">
                <a:solidFill>
                  <a:srgbClr val="333333"/>
                </a:solidFill>
                <a:latin typeface="Arial" panose="020B0604020202020204" pitchFamily="34" charset="0"/>
                <a:cs typeface="Arial" panose="020B0604020202020204" pitchFamily="34" charset="0"/>
              </a:rPr>
              <a:t> </a:t>
            </a:r>
            <a:r>
              <a:rPr sz="3000" spc="-10" dirty="0">
                <a:solidFill>
                  <a:srgbClr val="333333"/>
                </a:solidFill>
                <a:latin typeface="Arial" panose="020B0604020202020204" pitchFamily="34" charset="0"/>
                <a:cs typeface="Arial" panose="020B0604020202020204" pitchFamily="34" charset="0"/>
              </a:rPr>
              <a:t>survey</a:t>
            </a:r>
            <a:r>
              <a:rPr sz="3000" spc="-150" dirty="0">
                <a:solidFill>
                  <a:srgbClr val="333333"/>
                </a:solidFill>
                <a:latin typeface="Arial" panose="020B0604020202020204" pitchFamily="34" charset="0"/>
                <a:cs typeface="Arial" panose="020B0604020202020204" pitchFamily="34" charset="0"/>
              </a:rPr>
              <a:t> </a:t>
            </a:r>
            <a:r>
              <a:rPr sz="3000" spc="25" dirty="0">
                <a:solidFill>
                  <a:srgbClr val="333333"/>
                </a:solidFill>
                <a:latin typeface="Arial" panose="020B0604020202020204" pitchFamily="34" charset="0"/>
                <a:cs typeface="Arial" panose="020B0604020202020204" pitchFamily="34" charset="0"/>
              </a:rPr>
              <a:t>reported</a:t>
            </a:r>
            <a:r>
              <a:rPr sz="3000" spc="-150" dirty="0">
                <a:solidFill>
                  <a:srgbClr val="333333"/>
                </a:solidFill>
                <a:latin typeface="Arial" panose="020B0604020202020204" pitchFamily="34" charset="0"/>
                <a:cs typeface="Arial" panose="020B0604020202020204" pitchFamily="34" charset="0"/>
              </a:rPr>
              <a:t> </a:t>
            </a:r>
            <a:r>
              <a:rPr sz="3000" spc="-630" dirty="0">
                <a:solidFill>
                  <a:srgbClr val="333333"/>
                </a:solidFill>
                <a:latin typeface="Arial" panose="020B0604020202020204" pitchFamily="34" charset="0"/>
                <a:cs typeface="Arial" panose="020B0604020202020204" pitchFamily="34" charset="0"/>
              </a:rPr>
              <a:t>14%</a:t>
            </a:r>
            <a:r>
              <a:rPr sz="3000" spc="-570" dirty="0">
                <a:solidFill>
                  <a:srgbClr val="333333"/>
                </a:solidFill>
                <a:latin typeface="Arial" panose="020B0604020202020204" pitchFamily="34" charset="0"/>
                <a:cs typeface="Arial" panose="020B0604020202020204" pitchFamily="34" charset="0"/>
              </a:rPr>
              <a:t> </a:t>
            </a:r>
            <a:r>
              <a:rPr sz="3000" spc="90" dirty="0">
                <a:solidFill>
                  <a:srgbClr val="333333"/>
                </a:solidFill>
                <a:latin typeface="Arial" panose="020B0604020202020204" pitchFamily="34" charset="0"/>
                <a:cs typeface="Arial" panose="020B0604020202020204" pitchFamily="34" charset="0"/>
              </a:rPr>
              <a:t>public</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university</a:t>
            </a:r>
            <a:r>
              <a:rPr sz="3000" spc="-150"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students </a:t>
            </a:r>
            <a:r>
              <a:rPr sz="3000" spc="-1045" dirty="0">
                <a:solidFill>
                  <a:srgbClr val="333333"/>
                </a:solidFill>
                <a:latin typeface="Arial" panose="020B0604020202020204" pitchFamily="34" charset="0"/>
                <a:cs typeface="Arial" panose="020B0604020202020204" pitchFamily="34" charset="0"/>
              </a:rPr>
              <a:t> </a:t>
            </a:r>
            <a:r>
              <a:rPr sz="3000" spc="55" dirty="0">
                <a:solidFill>
                  <a:srgbClr val="333333"/>
                </a:solidFill>
                <a:latin typeface="Arial" panose="020B0604020202020204" pitchFamily="34" charset="0"/>
                <a:cs typeface="Arial" panose="020B0604020202020204" pitchFamily="34" charset="0"/>
              </a:rPr>
              <a:t>are</a:t>
            </a:r>
            <a:r>
              <a:rPr sz="3000" spc="-155" dirty="0">
                <a:solidFill>
                  <a:srgbClr val="333333"/>
                </a:solidFill>
                <a:latin typeface="Arial" panose="020B0604020202020204" pitchFamily="34" charset="0"/>
                <a:cs typeface="Arial" panose="020B0604020202020204" pitchFamily="34" charset="0"/>
              </a:rPr>
              <a:t> </a:t>
            </a:r>
            <a:r>
              <a:rPr sz="3000" spc="25" dirty="0">
                <a:solidFill>
                  <a:srgbClr val="333333"/>
                </a:solidFill>
                <a:latin typeface="Arial" panose="020B0604020202020204" pitchFamily="34" charset="0"/>
                <a:cs typeface="Arial" panose="020B0604020202020204" pitchFamily="34" charset="0"/>
              </a:rPr>
              <a:t>less</a:t>
            </a:r>
            <a:r>
              <a:rPr sz="3000" spc="-150" dirty="0">
                <a:solidFill>
                  <a:srgbClr val="333333"/>
                </a:solidFill>
                <a:latin typeface="Arial" panose="020B0604020202020204" pitchFamily="34" charset="0"/>
                <a:cs typeface="Arial" panose="020B0604020202020204" pitchFamily="34" charset="0"/>
              </a:rPr>
              <a:t> </a:t>
            </a:r>
            <a:r>
              <a:rPr sz="3000" spc="60" dirty="0">
                <a:solidFill>
                  <a:srgbClr val="333333"/>
                </a:solidFill>
                <a:latin typeface="Arial" panose="020B0604020202020204" pitchFamily="34" charset="0"/>
                <a:cs typeface="Arial" panose="020B0604020202020204" pitchFamily="34" charset="0"/>
              </a:rPr>
              <a:t>active</a:t>
            </a:r>
            <a:r>
              <a:rPr sz="3000" spc="-150" dirty="0">
                <a:solidFill>
                  <a:srgbClr val="333333"/>
                </a:solidFill>
                <a:latin typeface="Arial" panose="020B0604020202020204" pitchFamily="34" charset="0"/>
                <a:cs typeface="Arial" panose="020B0604020202020204" pitchFamily="34" charset="0"/>
              </a:rPr>
              <a:t> </a:t>
            </a:r>
            <a:r>
              <a:rPr sz="3000" spc="-185" dirty="0">
                <a:solidFill>
                  <a:srgbClr val="333333"/>
                </a:solidFill>
                <a:latin typeface="Arial" panose="020B0604020202020204" pitchFamily="34" charset="0"/>
                <a:cs typeface="Arial" panose="020B0604020202020204" pitchFamily="34" charset="0"/>
              </a:rPr>
              <a:t>(&lt;</a:t>
            </a:r>
            <a:r>
              <a:rPr sz="3000" spc="-150" dirty="0">
                <a:solidFill>
                  <a:srgbClr val="333333"/>
                </a:solidFill>
                <a:latin typeface="Arial" panose="020B0604020202020204" pitchFamily="34" charset="0"/>
                <a:cs typeface="Arial" panose="020B0604020202020204" pitchFamily="34" charset="0"/>
              </a:rPr>
              <a:t> </a:t>
            </a:r>
            <a:r>
              <a:rPr sz="3000" spc="-55" dirty="0">
                <a:solidFill>
                  <a:srgbClr val="333333"/>
                </a:solidFill>
                <a:latin typeface="Arial" panose="020B0604020202020204" pitchFamily="34" charset="0"/>
                <a:cs typeface="Arial" panose="020B0604020202020204" pitchFamily="34" charset="0"/>
              </a:rPr>
              <a:t>30</a:t>
            </a:r>
            <a:r>
              <a:rPr sz="3000" spc="-150" dirty="0">
                <a:solidFill>
                  <a:srgbClr val="333333"/>
                </a:solidFill>
                <a:latin typeface="Arial" panose="020B0604020202020204" pitchFamily="34" charset="0"/>
                <a:cs typeface="Arial" panose="020B0604020202020204" pitchFamily="34" charset="0"/>
              </a:rPr>
              <a:t> </a:t>
            </a:r>
            <a:r>
              <a:rPr sz="3000" spc="114" dirty="0">
                <a:solidFill>
                  <a:srgbClr val="333333"/>
                </a:solidFill>
                <a:latin typeface="Arial" panose="020B0604020202020204" pitchFamily="34" charset="0"/>
                <a:cs typeface="Arial" panose="020B0604020202020204" pitchFamily="34" charset="0"/>
              </a:rPr>
              <a:t>min)</a:t>
            </a:r>
            <a:r>
              <a:rPr sz="3000" spc="-150"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in</a:t>
            </a:r>
            <a:r>
              <a:rPr sz="3000" spc="-150" dirty="0">
                <a:solidFill>
                  <a:srgbClr val="333333"/>
                </a:solidFill>
                <a:latin typeface="Arial" panose="020B0604020202020204" pitchFamily="34" charset="0"/>
                <a:cs typeface="Arial" panose="020B0604020202020204" pitchFamily="34" charset="0"/>
              </a:rPr>
              <a:t> </a:t>
            </a:r>
            <a:r>
              <a:rPr sz="3000" spc="229" dirty="0">
                <a:solidFill>
                  <a:srgbClr val="333333"/>
                </a:solidFill>
                <a:latin typeface="Arial" panose="020B0604020202020204" pitchFamily="34" charset="0"/>
                <a:cs typeface="Arial" panose="020B0604020202020204" pitchFamily="34" charset="0"/>
              </a:rPr>
              <a:t>a</a:t>
            </a:r>
            <a:r>
              <a:rPr sz="3000" spc="-150"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week</a:t>
            </a:r>
            <a:r>
              <a:rPr sz="3000" spc="-155" dirty="0">
                <a:solidFill>
                  <a:srgbClr val="333333"/>
                </a:solidFill>
                <a:latin typeface="Arial" panose="020B0604020202020204" pitchFamily="34" charset="0"/>
                <a:cs typeface="Arial" panose="020B0604020202020204" pitchFamily="34" charset="0"/>
              </a:rPr>
              <a:t> </a:t>
            </a:r>
            <a:r>
              <a:rPr sz="3000" spc="145" dirty="0">
                <a:solidFill>
                  <a:srgbClr val="333333"/>
                </a:solidFill>
                <a:latin typeface="Arial" panose="020B0604020202020204" pitchFamily="34" charset="0"/>
                <a:cs typeface="Arial" panose="020B0604020202020204" pitchFamily="34" charset="0"/>
              </a:rPr>
              <a:t>and</a:t>
            </a:r>
            <a:r>
              <a:rPr sz="3000" spc="-150" dirty="0">
                <a:solidFill>
                  <a:srgbClr val="333333"/>
                </a:solidFill>
                <a:latin typeface="Arial" panose="020B0604020202020204" pitchFamily="34" charset="0"/>
                <a:cs typeface="Arial" panose="020B0604020202020204" pitchFamily="34" charset="0"/>
              </a:rPr>
              <a:t> </a:t>
            </a:r>
            <a:r>
              <a:rPr sz="3000" spc="-425" dirty="0">
                <a:solidFill>
                  <a:srgbClr val="333333"/>
                </a:solidFill>
                <a:latin typeface="Arial" panose="020B0604020202020204" pitchFamily="34" charset="0"/>
                <a:cs typeface="Arial" panose="020B0604020202020204" pitchFamily="34" charset="0"/>
              </a:rPr>
              <a:t>76%</a:t>
            </a:r>
            <a:r>
              <a:rPr sz="3000" spc="-150" dirty="0">
                <a:solidFill>
                  <a:srgbClr val="333333"/>
                </a:solidFill>
                <a:latin typeface="Arial" panose="020B0604020202020204" pitchFamily="34" charset="0"/>
                <a:cs typeface="Arial" panose="020B0604020202020204" pitchFamily="34" charset="0"/>
              </a:rPr>
              <a:t> </a:t>
            </a:r>
            <a:r>
              <a:rPr sz="3000" spc="90" dirty="0">
                <a:solidFill>
                  <a:srgbClr val="333333"/>
                </a:solidFill>
                <a:latin typeface="Arial" panose="020B0604020202020204" pitchFamily="34" charset="0"/>
                <a:cs typeface="Arial" panose="020B0604020202020204" pitchFamily="34" charset="0"/>
              </a:rPr>
              <a:t>public</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university</a:t>
            </a:r>
            <a:r>
              <a:rPr sz="3000" spc="-150"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students</a:t>
            </a:r>
            <a:r>
              <a:rPr sz="3000" spc="-150" dirty="0">
                <a:solidFill>
                  <a:srgbClr val="333333"/>
                </a:solidFill>
                <a:latin typeface="Arial" panose="020B0604020202020204" pitchFamily="34" charset="0"/>
                <a:cs typeface="Arial" panose="020B0604020202020204" pitchFamily="34" charset="0"/>
              </a:rPr>
              <a:t> </a:t>
            </a:r>
            <a:r>
              <a:rPr sz="3000" spc="55" dirty="0">
                <a:solidFill>
                  <a:srgbClr val="333333"/>
                </a:solidFill>
                <a:latin typeface="Arial" panose="020B0604020202020204" pitchFamily="34" charset="0"/>
                <a:cs typeface="Arial" panose="020B0604020202020204" pitchFamily="34" charset="0"/>
              </a:rPr>
              <a:t>are</a:t>
            </a:r>
            <a:r>
              <a:rPr sz="3000" spc="-150" dirty="0">
                <a:solidFill>
                  <a:srgbClr val="333333"/>
                </a:solidFill>
                <a:latin typeface="Arial" panose="020B0604020202020204" pitchFamily="34" charset="0"/>
                <a:cs typeface="Arial" panose="020B0604020202020204" pitchFamily="34" charset="0"/>
              </a:rPr>
              <a:t> </a:t>
            </a:r>
            <a:r>
              <a:rPr sz="3000" spc="55" dirty="0">
                <a:solidFill>
                  <a:srgbClr val="333333"/>
                </a:solidFill>
                <a:latin typeface="Arial" panose="020B0604020202020204" pitchFamily="34" charset="0"/>
                <a:cs typeface="Arial" panose="020B0604020202020204" pitchFamily="34" charset="0"/>
              </a:rPr>
              <a:t>more </a:t>
            </a:r>
            <a:r>
              <a:rPr sz="3000" spc="-1045" dirty="0">
                <a:solidFill>
                  <a:srgbClr val="333333"/>
                </a:solidFill>
                <a:latin typeface="Arial" panose="020B0604020202020204" pitchFamily="34" charset="0"/>
                <a:cs typeface="Arial" panose="020B0604020202020204" pitchFamily="34" charset="0"/>
              </a:rPr>
              <a:t> </a:t>
            </a:r>
            <a:r>
              <a:rPr sz="3000" spc="60" dirty="0">
                <a:solidFill>
                  <a:srgbClr val="333333"/>
                </a:solidFill>
                <a:latin typeface="Arial" panose="020B0604020202020204" pitchFamily="34" charset="0"/>
                <a:cs typeface="Arial" panose="020B0604020202020204" pitchFamily="34" charset="0"/>
              </a:rPr>
              <a:t>active</a:t>
            </a:r>
            <a:r>
              <a:rPr sz="3000" spc="-155" dirty="0">
                <a:solidFill>
                  <a:srgbClr val="333333"/>
                </a:solidFill>
                <a:latin typeface="Arial" panose="020B0604020202020204" pitchFamily="34" charset="0"/>
                <a:cs typeface="Arial" panose="020B0604020202020204" pitchFamily="34" charset="0"/>
              </a:rPr>
              <a:t> </a:t>
            </a:r>
            <a:r>
              <a:rPr sz="3000" spc="-220" dirty="0">
                <a:solidFill>
                  <a:srgbClr val="333333"/>
                </a:solidFill>
                <a:latin typeface="Arial" panose="020B0604020202020204" pitchFamily="34" charset="0"/>
                <a:cs typeface="Arial" panose="020B0604020202020204" pitchFamily="34" charset="0"/>
              </a:rPr>
              <a:t>(&gt;</a:t>
            </a:r>
            <a:r>
              <a:rPr sz="3000" spc="-155" dirty="0">
                <a:solidFill>
                  <a:srgbClr val="333333"/>
                </a:solidFill>
                <a:latin typeface="Arial" panose="020B0604020202020204" pitchFamily="34" charset="0"/>
                <a:cs typeface="Arial" panose="020B0604020202020204" pitchFamily="34" charset="0"/>
              </a:rPr>
              <a:t> </a:t>
            </a:r>
            <a:r>
              <a:rPr sz="3000" spc="-55" dirty="0">
                <a:solidFill>
                  <a:srgbClr val="333333"/>
                </a:solidFill>
                <a:latin typeface="Arial" panose="020B0604020202020204" pitchFamily="34" charset="0"/>
                <a:cs typeface="Arial" panose="020B0604020202020204" pitchFamily="34" charset="0"/>
              </a:rPr>
              <a:t>30</a:t>
            </a:r>
            <a:r>
              <a:rPr sz="3000" spc="-155" dirty="0">
                <a:solidFill>
                  <a:srgbClr val="333333"/>
                </a:solidFill>
                <a:latin typeface="Arial" panose="020B0604020202020204" pitchFamily="34" charset="0"/>
                <a:cs typeface="Arial" panose="020B0604020202020204" pitchFamily="34" charset="0"/>
              </a:rPr>
              <a:t> </a:t>
            </a:r>
            <a:r>
              <a:rPr sz="3000" spc="114" dirty="0">
                <a:solidFill>
                  <a:srgbClr val="333333"/>
                </a:solidFill>
                <a:latin typeface="Arial" panose="020B0604020202020204" pitchFamily="34" charset="0"/>
                <a:cs typeface="Arial" panose="020B0604020202020204" pitchFamily="34" charset="0"/>
              </a:rPr>
              <a:t>min)</a:t>
            </a:r>
            <a:r>
              <a:rPr sz="3000" spc="-155"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in</a:t>
            </a:r>
            <a:r>
              <a:rPr sz="3000" spc="-155" dirty="0">
                <a:solidFill>
                  <a:srgbClr val="333333"/>
                </a:solidFill>
                <a:latin typeface="Arial" panose="020B0604020202020204" pitchFamily="34" charset="0"/>
                <a:cs typeface="Arial" panose="020B0604020202020204" pitchFamily="34" charset="0"/>
              </a:rPr>
              <a:t> </a:t>
            </a:r>
            <a:r>
              <a:rPr sz="3000" spc="229" dirty="0">
                <a:solidFill>
                  <a:srgbClr val="333333"/>
                </a:solidFill>
                <a:latin typeface="Arial" panose="020B0604020202020204" pitchFamily="34" charset="0"/>
                <a:cs typeface="Arial" panose="020B0604020202020204" pitchFamily="34" charset="0"/>
              </a:rPr>
              <a:t>a</a:t>
            </a:r>
            <a:r>
              <a:rPr sz="3000" spc="-155"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week</a:t>
            </a:r>
            <a:r>
              <a:rPr sz="3000" spc="-155" dirty="0">
                <a:solidFill>
                  <a:srgbClr val="333333"/>
                </a:solidFill>
                <a:latin typeface="Arial" panose="020B0604020202020204" pitchFamily="34" charset="0"/>
                <a:cs typeface="Arial" panose="020B0604020202020204" pitchFamily="34" charset="0"/>
              </a:rPr>
              <a:t> </a:t>
            </a:r>
            <a:r>
              <a:rPr sz="3000" spc="10" dirty="0">
                <a:solidFill>
                  <a:srgbClr val="333333"/>
                </a:solidFill>
                <a:latin typeface="Arial" panose="020B0604020202020204" pitchFamily="34" charset="0"/>
                <a:cs typeface="Arial" panose="020B0604020202020204" pitchFamily="34" charset="0"/>
              </a:rPr>
              <a:t>(Sport</a:t>
            </a:r>
            <a:r>
              <a:rPr sz="3000" spc="-155" dirty="0">
                <a:solidFill>
                  <a:srgbClr val="333333"/>
                </a:solidFill>
                <a:latin typeface="Arial" panose="020B0604020202020204" pitchFamily="34" charset="0"/>
                <a:cs typeface="Arial" panose="020B0604020202020204" pitchFamily="34" charset="0"/>
              </a:rPr>
              <a:t> </a:t>
            </a:r>
            <a:r>
              <a:rPr sz="3000" spc="-25" dirty="0">
                <a:solidFill>
                  <a:srgbClr val="333333"/>
                </a:solidFill>
                <a:latin typeface="Arial" panose="020B0604020202020204" pitchFamily="34" charset="0"/>
                <a:cs typeface="Arial" panose="020B0604020202020204" pitchFamily="34" charset="0"/>
              </a:rPr>
              <a:t>England,</a:t>
            </a:r>
            <a:r>
              <a:rPr sz="3000" spc="-155" dirty="0">
                <a:solidFill>
                  <a:srgbClr val="333333"/>
                </a:solidFill>
                <a:latin typeface="Arial" panose="020B0604020202020204" pitchFamily="34" charset="0"/>
                <a:cs typeface="Arial" panose="020B0604020202020204" pitchFamily="34" charset="0"/>
              </a:rPr>
              <a:t> </a:t>
            </a:r>
            <a:r>
              <a:rPr sz="3000" spc="-110" dirty="0">
                <a:solidFill>
                  <a:srgbClr val="333333"/>
                </a:solidFill>
                <a:latin typeface="Arial" panose="020B0604020202020204" pitchFamily="34" charset="0"/>
                <a:cs typeface="Arial" panose="020B0604020202020204" pitchFamily="34" charset="0"/>
              </a:rPr>
              <a:t>2022).</a:t>
            </a:r>
            <a:endParaRPr sz="3000" dirty="0">
              <a:latin typeface="Arial" panose="020B0604020202020204" pitchFamily="34" charset="0"/>
              <a:cs typeface="Arial" panose="020B0604020202020204" pitchFamily="34" charset="0"/>
            </a:endParaRPr>
          </a:p>
        </p:txBody>
      </p:sp>
      <p:sp>
        <p:nvSpPr>
          <p:cNvPr id="8" name="object 8"/>
          <p:cNvSpPr txBox="1">
            <a:spLocks noGrp="1"/>
          </p:cNvSpPr>
          <p:nvPr>
            <p:ph type="title"/>
          </p:nvPr>
        </p:nvSpPr>
        <p:spPr>
          <a:xfrm>
            <a:off x="1016000" y="190244"/>
            <a:ext cx="3346450" cy="619760"/>
          </a:xfrm>
          <a:prstGeom prst="rect">
            <a:avLst/>
          </a:prstGeom>
        </p:spPr>
        <p:txBody>
          <a:bodyPr vert="horz" wrap="square" lIns="0" tIns="12700" rIns="0" bIns="0" rtlCol="0">
            <a:spAutoFit/>
          </a:bodyPr>
          <a:lstStyle/>
          <a:p>
            <a:pPr marL="12700">
              <a:lnSpc>
                <a:spcPct val="100000"/>
              </a:lnSpc>
              <a:spcBef>
                <a:spcPts val="100"/>
              </a:spcBef>
            </a:pPr>
            <a:r>
              <a:rPr sz="3900" b="1" spc="-130" dirty="0">
                <a:latin typeface="Verdana"/>
                <a:cs typeface="Verdana"/>
              </a:rPr>
              <a:t>Introduction</a:t>
            </a:r>
            <a:endParaRPr sz="3900">
              <a:latin typeface="Verdana"/>
              <a:cs typeface="Verdan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0"/>
            <a:ext cx="3719829" cy="619760"/>
          </a:xfrm>
          <a:prstGeom prst="rect">
            <a:avLst/>
          </a:prstGeom>
        </p:spPr>
        <p:txBody>
          <a:bodyPr vert="horz" wrap="square" lIns="0" tIns="12700" rIns="0" bIns="0" rtlCol="0">
            <a:spAutoFit/>
          </a:bodyPr>
          <a:lstStyle/>
          <a:p>
            <a:pPr marL="12700">
              <a:lnSpc>
                <a:spcPct val="100000"/>
              </a:lnSpc>
              <a:spcBef>
                <a:spcPts val="100"/>
              </a:spcBef>
            </a:pPr>
            <a:r>
              <a:rPr sz="3900" b="1" spc="-320" dirty="0">
                <a:latin typeface="Verdana"/>
                <a:cs typeface="Verdana"/>
              </a:rPr>
              <a:t>B</a:t>
            </a:r>
            <a:r>
              <a:rPr sz="3900" b="1" spc="-160" dirty="0">
                <a:latin typeface="Verdana"/>
                <a:cs typeface="Verdana"/>
              </a:rPr>
              <a:t>A</a:t>
            </a:r>
            <a:r>
              <a:rPr sz="3900" b="1" spc="295" dirty="0">
                <a:latin typeface="Verdana"/>
                <a:cs typeface="Verdana"/>
              </a:rPr>
              <a:t>C</a:t>
            </a:r>
            <a:r>
              <a:rPr sz="3900" b="1" spc="-260" dirty="0">
                <a:latin typeface="Verdana"/>
                <a:cs typeface="Verdana"/>
              </a:rPr>
              <a:t>K</a:t>
            </a:r>
            <a:r>
              <a:rPr sz="3900" b="1" spc="-45" dirty="0">
                <a:latin typeface="Verdana"/>
                <a:cs typeface="Verdana"/>
              </a:rPr>
              <a:t>G</a:t>
            </a:r>
            <a:r>
              <a:rPr sz="3900" b="1" spc="-400" dirty="0">
                <a:latin typeface="Verdana"/>
                <a:cs typeface="Verdana"/>
              </a:rPr>
              <a:t>R</a:t>
            </a:r>
            <a:r>
              <a:rPr sz="3900" b="1" spc="-130" dirty="0">
                <a:latin typeface="Verdana"/>
                <a:cs typeface="Verdana"/>
              </a:rPr>
              <a:t>O</a:t>
            </a:r>
            <a:r>
              <a:rPr sz="3900" b="1" spc="-285" dirty="0">
                <a:latin typeface="Verdana"/>
                <a:cs typeface="Verdana"/>
              </a:rPr>
              <a:t>U</a:t>
            </a:r>
            <a:r>
              <a:rPr sz="3900" b="1" spc="-265" dirty="0">
                <a:latin typeface="Verdana"/>
                <a:cs typeface="Verdana"/>
              </a:rPr>
              <a:t>N</a:t>
            </a:r>
            <a:r>
              <a:rPr sz="3900" b="1" spc="-420" dirty="0">
                <a:latin typeface="Verdana"/>
                <a:cs typeface="Verdana"/>
              </a:rPr>
              <a:t>D</a:t>
            </a:r>
            <a:endParaRPr sz="3900">
              <a:latin typeface="Verdana"/>
              <a:cs typeface="Verdana"/>
            </a:endParaRPr>
          </a:p>
        </p:txBody>
      </p:sp>
      <p:sp>
        <p:nvSpPr>
          <p:cNvPr id="11" name="object 11"/>
          <p:cNvSpPr txBox="1"/>
          <p:nvPr/>
        </p:nvSpPr>
        <p:spPr>
          <a:xfrm>
            <a:off x="986858" y="1423147"/>
            <a:ext cx="15942944" cy="7630294"/>
          </a:xfrm>
          <a:prstGeom prst="rect">
            <a:avLst/>
          </a:prstGeom>
        </p:spPr>
        <p:txBody>
          <a:bodyPr vert="horz" wrap="square" lIns="0" tIns="165100" rIns="0" bIns="0" rtlCol="0">
            <a:spAutoFit/>
          </a:bodyPr>
          <a:lstStyle/>
          <a:p>
            <a:pPr marL="469900" indent="-457200">
              <a:lnSpc>
                <a:spcPct val="100000"/>
              </a:lnSpc>
              <a:spcBef>
                <a:spcPts val="1300"/>
              </a:spcBef>
              <a:buFont typeface="Arial" panose="020B0604020202020204" pitchFamily="34" charset="0"/>
              <a:buChar char="•"/>
            </a:pPr>
            <a:r>
              <a:rPr lang="en-GB" sz="3000" dirty="0">
                <a:latin typeface="Arial" panose="020B0604020202020204" pitchFamily="34" charset="0"/>
                <a:cs typeface="Arial" panose="020B0604020202020204" pitchFamily="34" charset="0"/>
              </a:rPr>
              <a:t>The prevalence of physical activity among university students has been a topic of interest for researchers in recent years. </a:t>
            </a:r>
          </a:p>
          <a:p>
            <a:pPr marL="469900" indent="-457200">
              <a:lnSpc>
                <a:spcPct val="100000"/>
              </a:lnSpc>
              <a:spcBef>
                <a:spcPts val="1300"/>
              </a:spcBef>
              <a:buFont typeface="Arial" panose="020B0604020202020204" pitchFamily="34" charset="0"/>
              <a:buChar char="•"/>
            </a:pPr>
            <a:r>
              <a:rPr lang="en-GB" sz="3000" dirty="0">
                <a:latin typeface="Arial" panose="020B0604020202020204" pitchFamily="34" charset="0"/>
                <a:cs typeface="Arial" panose="020B0604020202020204" pitchFamily="34" charset="0"/>
              </a:rPr>
              <a:t>Studies have shown that physical activity is important for maintaining good health and preventing chronic diseases, such as obesity and diabetes </a:t>
            </a:r>
            <a:r>
              <a:rPr lang="en-GB" sz="3000" spc="40" dirty="0">
                <a:solidFill>
                  <a:srgbClr val="333333"/>
                </a:solidFill>
                <a:latin typeface="Arial" panose="020B0604020202020204" pitchFamily="34" charset="0"/>
                <a:cs typeface="Arial" panose="020B0604020202020204" pitchFamily="34" charset="0"/>
              </a:rPr>
              <a:t>(Rogers</a:t>
            </a:r>
            <a:r>
              <a:rPr lang="en-GB" sz="3000" spc="-150" dirty="0">
                <a:solidFill>
                  <a:srgbClr val="333333"/>
                </a:solidFill>
                <a:latin typeface="Arial" panose="020B0604020202020204" pitchFamily="34" charset="0"/>
                <a:cs typeface="Arial" panose="020B0604020202020204" pitchFamily="34" charset="0"/>
              </a:rPr>
              <a:t> </a:t>
            </a:r>
            <a:r>
              <a:rPr lang="en-GB" sz="3000" spc="-5" dirty="0">
                <a:solidFill>
                  <a:srgbClr val="333333"/>
                </a:solidFill>
                <a:latin typeface="Arial" panose="020B0604020202020204" pitchFamily="34" charset="0"/>
                <a:cs typeface="Arial" panose="020B0604020202020204" pitchFamily="34" charset="0"/>
              </a:rPr>
              <a:t>et</a:t>
            </a:r>
            <a:r>
              <a:rPr lang="en-GB" sz="3000" spc="-155" dirty="0">
                <a:solidFill>
                  <a:srgbClr val="333333"/>
                </a:solidFill>
                <a:latin typeface="Arial" panose="020B0604020202020204" pitchFamily="34" charset="0"/>
                <a:cs typeface="Arial" panose="020B0604020202020204" pitchFamily="34" charset="0"/>
              </a:rPr>
              <a:t> </a:t>
            </a:r>
            <a:r>
              <a:rPr lang="en-GB" sz="3000" spc="-170" dirty="0">
                <a:solidFill>
                  <a:srgbClr val="333333"/>
                </a:solidFill>
                <a:latin typeface="Arial" panose="020B0604020202020204" pitchFamily="34" charset="0"/>
                <a:cs typeface="Arial" panose="020B0604020202020204" pitchFamily="34" charset="0"/>
              </a:rPr>
              <a:t>al.,</a:t>
            </a:r>
            <a:r>
              <a:rPr lang="en-GB" sz="3000" spc="-150" dirty="0">
                <a:solidFill>
                  <a:srgbClr val="333333"/>
                </a:solidFill>
                <a:latin typeface="Arial" panose="020B0604020202020204" pitchFamily="34" charset="0"/>
                <a:cs typeface="Arial" panose="020B0604020202020204" pitchFamily="34" charset="0"/>
              </a:rPr>
              <a:t> </a:t>
            </a:r>
            <a:r>
              <a:rPr lang="en-GB" sz="3000" spc="-195" dirty="0">
                <a:solidFill>
                  <a:srgbClr val="333333"/>
                </a:solidFill>
                <a:latin typeface="Arial" panose="020B0604020202020204" pitchFamily="34" charset="0"/>
                <a:cs typeface="Arial" panose="020B0604020202020204" pitchFamily="34" charset="0"/>
              </a:rPr>
              <a:t>2018).</a:t>
            </a:r>
            <a:r>
              <a:rPr lang="en-GB" sz="3000" dirty="0">
                <a:latin typeface="Arial" panose="020B0604020202020204" pitchFamily="34" charset="0"/>
                <a:cs typeface="Arial" panose="020B0604020202020204" pitchFamily="34" charset="0"/>
              </a:rPr>
              <a:t> </a:t>
            </a:r>
          </a:p>
          <a:p>
            <a:pPr marL="469900" indent="-457200">
              <a:lnSpc>
                <a:spcPct val="100000"/>
              </a:lnSpc>
              <a:spcBef>
                <a:spcPts val="1300"/>
              </a:spcBef>
              <a:buFont typeface="Arial" panose="020B0604020202020204" pitchFamily="34" charset="0"/>
              <a:buChar char="•"/>
            </a:pPr>
            <a:r>
              <a:rPr lang="en-GB" sz="3000" dirty="0">
                <a:latin typeface="Arial" panose="020B0604020202020204" pitchFamily="34" charset="0"/>
                <a:cs typeface="Arial" panose="020B0604020202020204" pitchFamily="34" charset="0"/>
              </a:rPr>
              <a:t>However, many university students live sedentary lifestyles and do not engage in regular physical activity.</a:t>
            </a:r>
          </a:p>
          <a:p>
            <a:pPr marL="469900" indent="-457200">
              <a:lnSpc>
                <a:spcPct val="100000"/>
              </a:lnSpc>
              <a:spcBef>
                <a:spcPts val="1300"/>
              </a:spcBef>
              <a:buFont typeface="Arial" panose="020B0604020202020204" pitchFamily="34" charset="0"/>
              <a:buChar char="•"/>
            </a:pPr>
            <a:r>
              <a:rPr lang="en-GB" sz="3000" dirty="0">
                <a:latin typeface="Arial" panose="020B0604020202020204" pitchFamily="34" charset="0"/>
                <a:cs typeface="Arial" panose="020B0604020202020204" pitchFamily="34" charset="0"/>
              </a:rPr>
              <a:t>Research has also shown that there are several factors that influence physical activity among university students </a:t>
            </a:r>
            <a:r>
              <a:rPr lang="en-GB" sz="3000" spc="40" dirty="0">
                <a:solidFill>
                  <a:srgbClr val="333333"/>
                </a:solidFill>
                <a:latin typeface="Arial" panose="020B0604020202020204" pitchFamily="34" charset="0"/>
                <a:cs typeface="Arial" panose="020B0604020202020204" pitchFamily="34" charset="0"/>
              </a:rPr>
              <a:t>(Rogers</a:t>
            </a:r>
            <a:r>
              <a:rPr lang="en-GB" sz="3000" spc="-150" dirty="0">
                <a:solidFill>
                  <a:srgbClr val="333333"/>
                </a:solidFill>
                <a:latin typeface="Arial" panose="020B0604020202020204" pitchFamily="34" charset="0"/>
                <a:cs typeface="Arial" panose="020B0604020202020204" pitchFamily="34" charset="0"/>
              </a:rPr>
              <a:t> </a:t>
            </a:r>
            <a:r>
              <a:rPr lang="en-GB" sz="3000" spc="-5" dirty="0">
                <a:solidFill>
                  <a:srgbClr val="333333"/>
                </a:solidFill>
                <a:latin typeface="Arial" panose="020B0604020202020204" pitchFamily="34" charset="0"/>
                <a:cs typeface="Arial" panose="020B0604020202020204" pitchFamily="34" charset="0"/>
              </a:rPr>
              <a:t>et</a:t>
            </a:r>
            <a:r>
              <a:rPr lang="en-GB" sz="3000" spc="-155" dirty="0">
                <a:solidFill>
                  <a:srgbClr val="333333"/>
                </a:solidFill>
                <a:latin typeface="Arial" panose="020B0604020202020204" pitchFamily="34" charset="0"/>
                <a:cs typeface="Arial" panose="020B0604020202020204" pitchFamily="34" charset="0"/>
              </a:rPr>
              <a:t> </a:t>
            </a:r>
            <a:r>
              <a:rPr lang="en-GB" sz="3000" spc="-170" dirty="0">
                <a:solidFill>
                  <a:srgbClr val="333333"/>
                </a:solidFill>
                <a:latin typeface="Arial" panose="020B0604020202020204" pitchFamily="34" charset="0"/>
                <a:cs typeface="Arial" panose="020B0604020202020204" pitchFamily="34" charset="0"/>
              </a:rPr>
              <a:t>al.,</a:t>
            </a:r>
            <a:r>
              <a:rPr lang="en-GB" sz="3000" spc="-150" dirty="0">
                <a:solidFill>
                  <a:srgbClr val="333333"/>
                </a:solidFill>
                <a:latin typeface="Arial" panose="020B0604020202020204" pitchFamily="34" charset="0"/>
                <a:cs typeface="Arial" panose="020B0604020202020204" pitchFamily="34" charset="0"/>
              </a:rPr>
              <a:t> </a:t>
            </a:r>
            <a:r>
              <a:rPr lang="en-GB" sz="3000" spc="-195" dirty="0">
                <a:solidFill>
                  <a:srgbClr val="333333"/>
                </a:solidFill>
                <a:latin typeface="Arial" panose="020B0604020202020204" pitchFamily="34" charset="0"/>
                <a:cs typeface="Arial" panose="020B0604020202020204" pitchFamily="34" charset="0"/>
              </a:rPr>
              <a:t>2018).</a:t>
            </a:r>
            <a:endParaRPr lang="en-GB" sz="3000" dirty="0">
              <a:latin typeface="Arial" panose="020B0604020202020204" pitchFamily="34" charset="0"/>
              <a:cs typeface="Arial" panose="020B0604020202020204" pitchFamily="34" charset="0"/>
            </a:endParaRPr>
          </a:p>
          <a:p>
            <a:pPr marL="469900" indent="-457200">
              <a:lnSpc>
                <a:spcPct val="100000"/>
              </a:lnSpc>
              <a:spcBef>
                <a:spcPts val="1300"/>
              </a:spcBef>
              <a:buFont typeface="Arial" panose="020B0604020202020204" pitchFamily="34" charset="0"/>
              <a:buChar char="•"/>
            </a:pPr>
            <a:r>
              <a:rPr lang="en-GB" sz="3000" dirty="0">
                <a:latin typeface="Arial" panose="020B0604020202020204" pitchFamily="34" charset="0"/>
                <a:cs typeface="Arial" panose="020B0604020202020204" pitchFamily="34" charset="0"/>
              </a:rPr>
              <a:t>These include personal factors, such as motivation and self-efficacy, as well as environmental factors, such as access to facilities and social support </a:t>
            </a:r>
            <a:r>
              <a:rPr lang="en-GB" sz="3000" spc="100" dirty="0">
                <a:solidFill>
                  <a:srgbClr val="333333"/>
                </a:solidFill>
                <a:latin typeface="Arial" panose="020B0604020202020204" pitchFamily="34" charset="0"/>
                <a:cs typeface="Arial" panose="020B0604020202020204" pitchFamily="34" charset="0"/>
              </a:rPr>
              <a:t>(</a:t>
            </a:r>
            <a:r>
              <a:rPr lang="en-GB" sz="3000" spc="100" dirty="0" err="1">
                <a:solidFill>
                  <a:srgbClr val="333333"/>
                </a:solidFill>
                <a:latin typeface="Arial" panose="020B0604020202020204" pitchFamily="34" charset="0"/>
                <a:cs typeface="Arial" panose="020B0604020202020204" pitchFamily="34" charset="0"/>
              </a:rPr>
              <a:t>Chobaniev</a:t>
            </a:r>
            <a:r>
              <a:rPr lang="en-GB" sz="3000" spc="-155" dirty="0">
                <a:solidFill>
                  <a:srgbClr val="333333"/>
                </a:solidFill>
                <a:latin typeface="Arial" panose="020B0604020202020204" pitchFamily="34" charset="0"/>
                <a:cs typeface="Arial" panose="020B0604020202020204" pitchFamily="34" charset="0"/>
              </a:rPr>
              <a:t> </a:t>
            </a:r>
            <a:r>
              <a:rPr lang="en-GB" sz="3000" spc="-5" dirty="0">
                <a:solidFill>
                  <a:srgbClr val="333333"/>
                </a:solidFill>
                <a:latin typeface="Arial" panose="020B0604020202020204" pitchFamily="34" charset="0"/>
                <a:cs typeface="Arial" panose="020B0604020202020204" pitchFamily="34" charset="0"/>
              </a:rPr>
              <a:t>et</a:t>
            </a:r>
            <a:r>
              <a:rPr lang="en-GB" sz="3000" spc="-155" dirty="0">
                <a:solidFill>
                  <a:srgbClr val="333333"/>
                </a:solidFill>
                <a:latin typeface="Arial" panose="020B0604020202020204" pitchFamily="34" charset="0"/>
                <a:cs typeface="Arial" panose="020B0604020202020204" pitchFamily="34" charset="0"/>
              </a:rPr>
              <a:t> </a:t>
            </a:r>
            <a:r>
              <a:rPr lang="en-GB" sz="3000" spc="-95" dirty="0">
                <a:solidFill>
                  <a:srgbClr val="333333"/>
                </a:solidFill>
                <a:latin typeface="Arial" panose="020B0604020202020204" pitchFamily="34" charset="0"/>
                <a:cs typeface="Arial" panose="020B0604020202020204" pitchFamily="34" charset="0"/>
              </a:rPr>
              <a:t>al,</a:t>
            </a:r>
            <a:r>
              <a:rPr lang="en-GB" sz="3000" spc="-155" dirty="0">
                <a:solidFill>
                  <a:srgbClr val="333333"/>
                </a:solidFill>
                <a:latin typeface="Arial" panose="020B0604020202020204" pitchFamily="34" charset="0"/>
                <a:cs typeface="Arial" panose="020B0604020202020204" pitchFamily="34" charset="0"/>
              </a:rPr>
              <a:t> </a:t>
            </a:r>
            <a:r>
              <a:rPr lang="en-GB" sz="3000" spc="-70" dirty="0">
                <a:solidFill>
                  <a:srgbClr val="333333"/>
                </a:solidFill>
                <a:latin typeface="Arial" panose="020B0604020202020204" pitchFamily="34" charset="0"/>
                <a:cs typeface="Arial" panose="020B0604020202020204" pitchFamily="34" charset="0"/>
              </a:rPr>
              <a:t>2003).</a:t>
            </a:r>
            <a:endParaRPr lang="en-GB" sz="3000" dirty="0">
              <a:latin typeface="Arial" panose="020B0604020202020204" pitchFamily="34" charset="0"/>
              <a:cs typeface="Arial" panose="020B0604020202020204" pitchFamily="34" charset="0"/>
            </a:endParaRPr>
          </a:p>
          <a:p>
            <a:pPr marL="469900" indent="-457200">
              <a:lnSpc>
                <a:spcPct val="100000"/>
              </a:lnSpc>
              <a:spcBef>
                <a:spcPts val="1300"/>
              </a:spcBef>
              <a:buFont typeface="Arial" panose="020B0604020202020204" pitchFamily="34" charset="0"/>
              <a:buChar char="•"/>
            </a:pPr>
            <a:r>
              <a:rPr lang="en-GB" sz="3000" dirty="0">
                <a:latin typeface="Arial" panose="020B0604020202020204" pitchFamily="34" charset="0"/>
                <a:cs typeface="Arial" panose="020B0604020202020204" pitchFamily="34" charset="0"/>
              </a:rPr>
              <a:t>Understanding these factors is important for developing effective interventions to promote physical activity among university students.</a:t>
            </a:r>
          </a:p>
          <a:p>
            <a:pPr marL="12700">
              <a:lnSpc>
                <a:spcPct val="100000"/>
              </a:lnSpc>
              <a:spcBef>
                <a:spcPts val="1300"/>
              </a:spcBef>
            </a:pPr>
            <a:endParaRPr lang="en-GB" sz="3000" dirty="0">
              <a:latin typeface="Verdana"/>
              <a:cs typeface="Verdan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3"/>
            <a:ext cx="3719829" cy="619760"/>
          </a:xfrm>
          <a:prstGeom prst="rect">
            <a:avLst/>
          </a:prstGeom>
        </p:spPr>
        <p:txBody>
          <a:bodyPr vert="horz" wrap="square" lIns="0" tIns="12700" rIns="0" bIns="0" rtlCol="0">
            <a:spAutoFit/>
          </a:bodyPr>
          <a:lstStyle/>
          <a:p>
            <a:pPr marL="12700">
              <a:lnSpc>
                <a:spcPct val="100000"/>
              </a:lnSpc>
              <a:spcBef>
                <a:spcPts val="100"/>
              </a:spcBef>
            </a:pPr>
            <a:r>
              <a:rPr sz="3900" b="1" spc="-320" dirty="0">
                <a:latin typeface="Verdana"/>
                <a:cs typeface="Verdana"/>
              </a:rPr>
              <a:t>B</a:t>
            </a:r>
            <a:r>
              <a:rPr sz="3900" b="1" spc="-160" dirty="0">
                <a:latin typeface="Verdana"/>
                <a:cs typeface="Verdana"/>
              </a:rPr>
              <a:t>A</a:t>
            </a:r>
            <a:r>
              <a:rPr sz="3900" b="1" spc="295" dirty="0">
                <a:latin typeface="Verdana"/>
                <a:cs typeface="Verdana"/>
              </a:rPr>
              <a:t>C</a:t>
            </a:r>
            <a:r>
              <a:rPr sz="3900" b="1" spc="-260" dirty="0">
                <a:latin typeface="Verdana"/>
                <a:cs typeface="Verdana"/>
              </a:rPr>
              <a:t>K</a:t>
            </a:r>
            <a:r>
              <a:rPr sz="3900" b="1" spc="-45" dirty="0">
                <a:latin typeface="Verdana"/>
                <a:cs typeface="Verdana"/>
              </a:rPr>
              <a:t>G</a:t>
            </a:r>
            <a:r>
              <a:rPr sz="3900" b="1" spc="-400" dirty="0">
                <a:latin typeface="Verdana"/>
                <a:cs typeface="Verdana"/>
              </a:rPr>
              <a:t>R</a:t>
            </a:r>
            <a:r>
              <a:rPr sz="3900" b="1" spc="-130" dirty="0">
                <a:latin typeface="Verdana"/>
                <a:cs typeface="Verdana"/>
              </a:rPr>
              <a:t>O</a:t>
            </a:r>
            <a:r>
              <a:rPr sz="3900" b="1" spc="-285" dirty="0">
                <a:latin typeface="Verdana"/>
                <a:cs typeface="Verdana"/>
              </a:rPr>
              <a:t>U</a:t>
            </a:r>
            <a:r>
              <a:rPr sz="3900" b="1" spc="-265" dirty="0">
                <a:latin typeface="Verdana"/>
                <a:cs typeface="Verdana"/>
              </a:rPr>
              <a:t>N</a:t>
            </a:r>
            <a:r>
              <a:rPr sz="3900" b="1" spc="-420" dirty="0">
                <a:latin typeface="Verdana"/>
                <a:cs typeface="Verdana"/>
              </a:rPr>
              <a:t>D</a:t>
            </a:r>
            <a:endParaRPr sz="3900">
              <a:latin typeface="Verdana"/>
              <a:cs typeface="Verdana"/>
            </a:endParaRPr>
          </a:p>
        </p:txBody>
      </p:sp>
      <p:sp>
        <p:nvSpPr>
          <p:cNvPr id="10" name="object 10"/>
          <p:cNvSpPr txBox="1"/>
          <p:nvPr/>
        </p:nvSpPr>
        <p:spPr>
          <a:xfrm>
            <a:off x="986858" y="1663703"/>
            <a:ext cx="16002000" cy="4884607"/>
          </a:xfrm>
          <a:prstGeom prst="rect">
            <a:avLst/>
          </a:prstGeom>
        </p:spPr>
        <p:txBody>
          <a:bodyPr vert="horz" wrap="square" lIns="0" tIns="12700" rIns="0" bIns="0" rtlCol="0">
            <a:spAutoFit/>
          </a:bodyPr>
          <a:lstStyle/>
          <a:p>
            <a:pPr marL="469900" marR="74676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Several studies have examined the prevalence of physical activity among university students in different countries and regions.</a:t>
            </a:r>
          </a:p>
          <a:p>
            <a:pPr marL="469900" marR="74676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These studies have found that the prevalence of physical activity varies widely, with some studies reporting high levels of physical activity and others reporting low levels </a:t>
            </a:r>
            <a:r>
              <a:rPr lang="en-GB" sz="3000" spc="100" dirty="0">
                <a:solidFill>
                  <a:srgbClr val="333333"/>
                </a:solidFill>
                <a:latin typeface="Arial" panose="020B0604020202020204" pitchFamily="34" charset="0"/>
                <a:cs typeface="Arial" panose="020B0604020202020204" pitchFamily="34" charset="0"/>
              </a:rPr>
              <a:t>(</a:t>
            </a:r>
            <a:r>
              <a:rPr lang="en-GB" sz="3000" spc="100" dirty="0" err="1">
                <a:solidFill>
                  <a:srgbClr val="333333"/>
                </a:solidFill>
                <a:latin typeface="Arial" panose="020B0604020202020204" pitchFamily="34" charset="0"/>
                <a:cs typeface="Arial" panose="020B0604020202020204" pitchFamily="34" charset="0"/>
              </a:rPr>
              <a:t>Chobaniev</a:t>
            </a:r>
            <a:r>
              <a:rPr lang="en-GB" sz="3000" spc="-155" dirty="0">
                <a:solidFill>
                  <a:srgbClr val="333333"/>
                </a:solidFill>
                <a:latin typeface="Arial" panose="020B0604020202020204" pitchFamily="34" charset="0"/>
                <a:cs typeface="Arial" panose="020B0604020202020204" pitchFamily="34" charset="0"/>
              </a:rPr>
              <a:t> </a:t>
            </a:r>
            <a:r>
              <a:rPr lang="en-GB" sz="3000" spc="-5" dirty="0">
                <a:solidFill>
                  <a:srgbClr val="333333"/>
                </a:solidFill>
                <a:latin typeface="Arial" panose="020B0604020202020204" pitchFamily="34" charset="0"/>
                <a:cs typeface="Arial" panose="020B0604020202020204" pitchFamily="34" charset="0"/>
              </a:rPr>
              <a:t>et</a:t>
            </a:r>
            <a:r>
              <a:rPr lang="en-GB" sz="3000" spc="-155" dirty="0">
                <a:solidFill>
                  <a:srgbClr val="333333"/>
                </a:solidFill>
                <a:latin typeface="Arial" panose="020B0604020202020204" pitchFamily="34" charset="0"/>
                <a:cs typeface="Arial" panose="020B0604020202020204" pitchFamily="34" charset="0"/>
              </a:rPr>
              <a:t> </a:t>
            </a:r>
            <a:r>
              <a:rPr lang="en-GB" sz="3000" spc="-95" dirty="0">
                <a:solidFill>
                  <a:srgbClr val="333333"/>
                </a:solidFill>
                <a:latin typeface="Arial" panose="020B0604020202020204" pitchFamily="34" charset="0"/>
                <a:cs typeface="Arial" panose="020B0604020202020204" pitchFamily="34" charset="0"/>
              </a:rPr>
              <a:t>al,</a:t>
            </a:r>
            <a:r>
              <a:rPr lang="en-GB" sz="3000" spc="-155" dirty="0">
                <a:solidFill>
                  <a:srgbClr val="333333"/>
                </a:solidFill>
                <a:latin typeface="Arial" panose="020B0604020202020204" pitchFamily="34" charset="0"/>
                <a:cs typeface="Arial" panose="020B0604020202020204" pitchFamily="34" charset="0"/>
              </a:rPr>
              <a:t> </a:t>
            </a:r>
            <a:r>
              <a:rPr lang="en-GB" sz="3000" spc="-70" dirty="0">
                <a:solidFill>
                  <a:srgbClr val="333333"/>
                </a:solidFill>
                <a:latin typeface="Arial" panose="020B0604020202020204" pitchFamily="34" charset="0"/>
                <a:cs typeface="Arial" panose="020B0604020202020204" pitchFamily="34" charset="0"/>
              </a:rPr>
              <a:t>2003).</a:t>
            </a:r>
            <a:r>
              <a:rPr lang="en-GB" sz="3000" dirty="0">
                <a:latin typeface="Arial" panose="020B0604020202020204" pitchFamily="34" charset="0"/>
                <a:cs typeface="Arial" panose="020B0604020202020204" pitchFamily="34" charset="0"/>
              </a:rPr>
              <a:t> </a:t>
            </a:r>
          </a:p>
          <a:p>
            <a:pPr marL="469900" marR="74676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Factors that have been associated with higher levels of physical activity among university students include being male, having a higher socioeconomic status, and having a positive attitude towards physical activity </a:t>
            </a:r>
            <a:r>
              <a:rPr lang="en-GB" sz="3000" spc="10" dirty="0">
                <a:solidFill>
                  <a:srgbClr val="333333"/>
                </a:solidFill>
                <a:latin typeface="Arial" panose="020B0604020202020204" pitchFamily="34" charset="0"/>
                <a:cs typeface="Arial" panose="020B0604020202020204" pitchFamily="34" charset="0"/>
              </a:rPr>
              <a:t>(Sport</a:t>
            </a:r>
            <a:r>
              <a:rPr lang="en-GB" sz="3000" spc="-155" dirty="0">
                <a:solidFill>
                  <a:srgbClr val="333333"/>
                </a:solidFill>
                <a:latin typeface="Arial" panose="020B0604020202020204" pitchFamily="34" charset="0"/>
                <a:cs typeface="Arial" panose="020B0604020202020204" pitchFamily="34" charset="0"/>
              </a:rPr>
              <a:t> </a:t>
            </a:r>
            <a:r>
              <a:rPr lang="en-GB" sz="3000" spc="-25" dirty="0">
                <a:solidFill>
                  <a:srgbClr val="333333"/>
                </a:solidFill>
                <a:latin typeface="Arial" panose="020B0604020202020204" pitchFamily="34" charset="0"/>
                <a:cs typeface="Arial" panose="020B0604020202020204" pitchFamily="34" charset="0"/>
              </a:rPr>
              <a:t>England,</a:t>
            </a:r>
            <a:r>
              <a:rPr lang="en-GB" sz="3000" spc="-155" dirty="0">
                <a:solidFill>
                  <a:srgbClr val="333333"/>
                </a:solidFill>
                <a:latin typeface="Arial" panose="020B0604020202020204" pitchFamily="34" charset="0"/>
                <a:cs typeface="Arial" panose="020B0604020202020204" pitchFamily="34" charset="0"/>
              </a:rPr>
              <a:t> </a:t>
            </a:r>
            <a:r>
              <a:rPr lang="en-GB" sz="3000" spc="-110" dirty="0">
                <a:solidFill>
                  <a:srgbClr val="333333"/>
                </a:solidFill>
                <a:latin typeface="Arial" panose="020B0604020202020204" pitchFamily="34" charset="0"/>
                <a:cs typeface="Arial" panose="020B0604020202020204" pitchFamily="34" charset="0"/>
              </a:rPr>
              <a:t>2022).</a:t>
            </a:r>
            <a:endParaRPr lang="en-GB" sz="30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1"/>
            <a:ext cx="2859405" cy="619760"/>
          </a:xfrm>
          <a:prstGeom prst="rect">
            <a:avLst/>
          </a:prstGeom>
        </p:spPr>
        <p:txBody>
          <a:bodyPr vert="horz" wrap="square" lIns="0" tIns="12700" rIns="0" bIns="0" rtlCol="0">
            <a:spAutoFit/>
          </a:bodyPr>
          <a:lstStyle/>
          <a:p>
            <a:pPr marL="12700">
              <a:lnSpc>
                <a:spcPct val="100000"/>
              </a:lnSpc>
              <a:spcBef>
                <a:spcPts val="100"/>
              </a:spcBef>
            </a:pPr>
            <a:r>
              <a:rPr sz="3900" b="1" spc="-90" dirty="0">
                <a:latin typeface="Tahoma"/>
                <a:cs typeface="Tahoma"/>
              </a:rPr>
              <a:t>RATIONALE</a:t>
            </a:r>
            <a:endParaRPr sz="3900">
              <a:latin typeface="Tahoma"/>
              <a:cs typeface="Tahoma"/>
            </a:endParaRPr>
          </a:p>
        </p:txBody>
      </p:sp>
      <p:sp>
        <p:nvSpPr>
          <p:cNvPr id="5" name="object 5"/>
          <p:cNvSpPr txBox="1">
            <a:spLocks noGrp="1"/>
          </p:cNvSpPr>
          <p:nvPr>
            <p:ph type="body" idx="1"/>
          </p:nvPr>
        </p:nvSpPr>
        <p:spPr>
          <a:xfrm>
            <a:off x="1016000" y="2095500"/>
            <a:ext cx="16285141" cy="4916389"/>
          </a:xfrm>
          <a:prstGeom prst="rect">
            <a:avLst/>
          </a:prstGeom>
        </p:spPr>
        <p:txBody>
          <a:bodyPr vert="horz" wrap="square" lIns="0" tIns="626851" rIns="0" bIns="0" rtlCol="0">
            <a:spAutoFit/>
          </a:bodyPr>
          <a:lstStyle/>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Physical activity plays a crucial role in maintaining overall health and well-being.</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University students may face challenges in maintaining an active lifestyle due to increased academic and social demands.</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Understanding the prevalence of physical activity among students can provide insights into their health status.</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Identifying factors influencing physical activity can inform targeted intervention programs.</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Active students may exhibit improved academic performance and mental health.</a:t>
            </a:r>
            <a:endParaRPr lang="en-GB" spc="-39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739871"/>
            <a:ext cx="2859405" cy="619760"/>
          </a:xfrm>
          <a:prstGeom prst="rect">
            <a:avLst/>
          </a:prstGeom>
        </p:spPr>
        <p:txBody>
          <a:bodyPr vert="horz" wrap="square" lIns="0" tIns="12700" rIns="0" bIns="0" rtlCol="0">
            <a:spAutoFit/>
          </a:bodyPr>
          <a:lstStyle/>
          <a:p>
            <a:pPr marL="12700">
              <a:lnSpc>
                <a:spcPct val="100000"/>
              </a:lnSpc>
              <a:spcBef>
                <a:spcPts val="100"/>
              </a:spcBef>
            </a:pPr>
            <a:r>
              <a:rPr sz="3900" b="1" spc="-90" dirty="0">
                <a:latin typeface="Tahoma"/>
                <a:cs typeface="Tahoma"/>
              </a:rPr>
              <a:t>RATIONALE</a:t>
            </a:r>
            <a:endParaRPr sz="3900">
              <a:latin typeface="Tahoma"/>
              <a:cs typeface="Tahoma"/>
            </a:endParaRPr>
          </a:p>
        </p:txBody>
      </p:sp>
      <p:sp>
        <p:nvSpPr>
          <p:cNvPr id="5" name="object 5"/>
          <p:cNvSpPr txBox="1">
            <a:spLocks noGrp="1"/>
          </p:cNvSpPr>
          <p:nvPr>
            <p:ph type="body" idx="1"/>
          </p:nvPr>
        </p:nvSpPr>
        <p:spPr>
          <a:xfrm>
            <a:off x="1016000" y="2095500"/>
            <a:ext cx="16285141" cy="4916389"/>
          </a:xfrm>
          <a:prstGeom prst="rect">
            <a:avLst/>
          </a:prstGeom>
        </p:spPr>
        <p:txBody>
          <a:bodyPr vert="horz" wrap="square" lIns="0" tIns="626851" rIns="0" bIns="0" rtlCol="0">
            <a:spAutoFit/>
          </a:bodyPr>
          <a:lstStyle/>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The study can lead to the development of university policies and facilities supporting active lifestyles.</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Promoting physical activity can enhance student well-being and long-term health outcomes.</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Collaboration between academic departments and health services can create a holistic approach to student wellness.</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The research can contribute to public health initiatives within the university setting.</a:t>
            </a:r>
          </a:p>
          <a:p>
            <a:pPr marL="810895" marR="5080" indent="-457200">
              <a:lnSpc>
                <a:spcPct val="133300"/>
              </a:lnSpc>
              <a:spcBef>
                <a:spcPts val="100"/>
              </a:spcBef>
              <a:buFont typeface="Arial" panose="020B0604020202020204" pitchFamily="34" charset="0"/>
              <a:buChar char="•"/>
            </a:pPr>
            <a:r>
              <a:rPr lang="en-GB" spc="-25" dirty="0">
                <a:latin typeface="Arial" panose="020B0604020202020204" pitchFamily="34" charset="0"/>
                <a:cs typeface="Arial" panose="020B0604020202020204" pitchFamily="34" charset="0"/>
              </a:rPr>
              <a:t>It can help universities foster a culture of physical activity and healthy behaviours on campus.</a:t>
            </a:r>
            <a:endParaRPr lang="en-GB" spc="-39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6966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0144760"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280" dirty="0">
                <a:latin typeface="Tahoma"/>
                <a:cs typeface="Tahoma"/>
              </a:rPr>
              <a:t> </a:t>
            </a:r>
            <a:r>
              <a:rPr sz="3900" b="1" spc="185" dirty="0">
                <a:latin typeface="Tahoma"/>
                <a:cs typeface="Tahoma"/>
              </a:rPr>
              <a:t>questions/aims/</a:t>
            </a:r>
            <a:r>
              <a:rPr lang="en-GB" sz="3900" b="1" spc="185" dirty="0">
                <a:latin typeface="Tahoma"/>
                <a:cs typeface="Tahoma"/>
              </a:rPr>
              <a:t>objectives</a:t>
            </a:r>
            <a:endParaRPr sz="3900" dirty="0">
              <a:latin typeface="Tahoma"/>
              <a:cs typeface="Tahoma"/>
            </a:endParaRPr>
          </a:p>
        </p:txBody>
      </p:sp>
      <p:sp>
        <p:nvSpPr>
          <p:cNvPr id="7" name="object 7"/>
          <p:cNvSpPr txBox="1">
            <a:spLocks noGrp="1"/>
          </p:cNvSpPr>
          <p:nvPr>
            <p:ph type="body" idx="1"/>
          </p:nvPr>
        </p:nvSpPr>
        <p:spPr>
          <a:xfrm>
            <a:off x="1016000" y="2171700"/>
            <a:ext cx="16314283" cy="3042564"/>
          </a:xfrm>
          <a:prstGeom prst="rect">
            <a:avLst/>
          </a:prstGeom>
        </p:spPr>
        <p:txBody>
          <a:bodyPr vert="horz" wrap="square" lIns="0" tIns="12700" rIns="0" bIns="0" rtlCol="0">
            <a:spAutoFit/>
          </a:bodyPr>
          <a:lstStyle/>
          <a:p>
            <a:pPr marL="12700" marR="5080">
              <a:lnSpc>
                <a:spcPct val="133300"/>
              </a:lnSpc>
              <a:spcBef>
                <a:spcPts val="100"/>
              </a:spcBef>
            </a:pPr>
            <a:endParaRPr lang="en-GB" spc="-15" dirty="0">
              <a:solidFill>
                <a:srgbClr val="FF0000"/>
              </a:solidFill>
            </a:endParaRPr>
          </a:p>
          <a:p>
            <a:pPr marL="12700" marR="5080">
              <a:lnSpc>
                <a:spcPct val="133300"/>
              </a:lnSpc>
              <a:spcBef>
                <a:spcPts val="100"/>
              </a:spcBef>
            </a:pPr>
            <a:endParaRPr lang="en-GB" spc="-15" dirty="0"/>
          </a:p>
          <a:p>
            <a:pPr marL="469900" marR="5080" indent="-457200">
              <a:lnSpc>
                <a:spcPct val="133300"/>
              </a:lnSpc>
              <a:spcBef>
                <a:spcPts val="100"/>
              </a:spcBef>
              <a:buFont typeface="Arial" panose="020B0604020202020204" pitchFamily="34" charset="0"/>
              <a:buChar char="•"/>
            </a:pPr>
            <a:r>
              <a:rPr lang="en-GB" spc="-30" dirty="0">
                <a:latin typeface="Arial" panose="020B0604020202020204" pitchFamily="34" charset="0"/>
                <a:cs typeface="Arial" panose="020B0604020202020204" pitchFamily="34" charset="0"/>
              </a:rPr>
              <a:t>The aim of the study is to determine the prevalence of physical activity among students in a public university and identify factors influencing their engagement in various types of physical activities to inform interventions promoting a culture of physical activity on campus.</a:t>
            </a:r>
            <a:endParaRPr spc="-165"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0144760"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280" dirty="0">
                <a:latin typeface="Tahoma"/>
                <a:cs typeface="Tahoma"/>
              </a:rPr>
              <a:t> </a:t>
            </a:r>
            <a:r>
              <a:rPr lang="en-GB" sz="3900" b="1" spc="185" dirty="0">
                <a:latin typeface="Tahoma"/>
                <a:cs typeface="Tahoma"/>
              </a:rPr>
              <a:t>objectives</a:t>
            </a:r>
            <a:endParaRPr sz="3900" dirty="0">
              <a:latin typeface="Tahoma"/>
              <a:cs typeface="Tahoma"/>
            </a:endParaRPr>
          </a:p>
        </p:txBody>
      </p:sp>
      <p:sp>
        <p:nvSpPr>
          <p:cNvPr id="7" name="object 7"/>
          <p:cNvSpPr txBox="1">
            <a:spLocks noGrp="1"/>
          </p:cNvSpPr>
          <p:nvPr>
            <p:ph type="body" idx="1"/>
          </p:nvPr>
        </p:nvSpPr>
        <p:spPr>
          <a:xfrm>
            <a:off x="1016000" y="2171700"/>
            <a:ext cx="16314283" cy="4902496"/>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pc="-15" dirty="0">
                <a:latin typeface="Arial" panose="020B0604020202020204" pitchFamily="34" charset="0"/>
                <a:cs typeface="Arial" panose="020B0604020202020204" pitchFamily="34" charset="0"/>
              </a:rPr>
              <a:t>To explore the factors influencing students' decisions to participate or not participate in regular physical activity.</a:t>
            </a:r>
          </a:p>
          <a:p>
            <a:pPr marL="469900" marR="5080" indent="-457200">
              <a:lnSpc>
                <a:spcPct val="133300"/>
              </a:lnSpc>
              <a:spcBef>
                <a:spcPts val="100"/>
              </a:spcBef>
              <a:buFont typeface="Arial" panose="020B0604020202020204" pitchFamily="34" charset="0"/>
              <a:buChar char="•"/>
            </a:pPr>
            <a:endParaRPr lang="en-GB" spc="-15" dirty="0">
              <a:latin typeface="Arial" panose="020B0604020202020204" pitchFamily="34" charset="0"/>
              <a:cs typeface="Arial" panose="020B0604020202020204" pitchFamily="34" charset="0"/>
            </a:endParaRPr>
          </a:p>
          <a:p>
            <a:pPr marL="469900" marR="5080" indent="-457200">
              <a:lnSpc>
                <a:spcPct val="133300"/>
              </a:lnSpc>
              <a:spcBef>
                <a:spcPts val="100"/>
              </a:spcBef>
              <a:buFont typeface="Arial" panose="020B0604020202020204" pitchFamily="34" charset="0"/>
              <a:buChar char="•"/>
            </a:pPr>
            <a:r>
              <a:rPr lang="en-GB" spc="-15" dirty="0">
                <a:latin typeface="Arial" panose="020B0604020202020204" pitchFamily="34" charset="0"/>
                <a:cs typeface="Arial" panose="020B0604020202020204" pitchFamily="34" charset="0"/>
              </a:rPr>
              <a:t>To investigate the potential impact of physical activity on students' mental health indicators, such as stress, anxiety, and well-being.</a:t>
            </a:r>
          </a:p>
          <a:p>
            <a:pPr marL="469900" marR="5080" indent="-457200">
              <a:lnSpc>
                <a:spcPct val="133300"/>
              </a:lnSpc>
              <a:spcBef>
                <a:spcPts val="100"/>
              </a:spcBef>
              <a:buFont typeface="Arial" panose="020B0604020202020204" pitchFamily="34" charset="0"/>
              <a:buChar char="•"/>
            </a:pPr>
            <a:endParaRPr lang="en-GB" spc="-15" dirty="0">
              <a:latin typeface="Arial" panose="020B0604020202020204" pitchFamily="34" charset="0"/>
              <a:cs typeface="Arial" panose="020B0604020202020204" pitchFamily="34" charset="0"/>
            </a:endParaRPr>
          </a:p>
          <a:p>
            <a:pPr marL="469900" marR="5080" indent="-457200">
              <a:lnSpc>
                <a:spcPct val="133300"/>
              </a:lnSpc>
              <a:spcBef>
                <a:spcPts val="100"/>
              </a:spcBef>
              <a:buFont typeface="Arial" panose="020B0604020202020204" pitchFamily="34" charset="0"/>
              <a:buChar char="•"/>
            </a:pPr>
            <a:r>
              <a:rPr lang="en-GB" spc="-15" dirty="0">
                <a:latin typeface="Arial" panose="020B0604020202020204" pitchFamily="34" charset="0"/>
                <a:cs typeface="Arial" panose="020B0604020202020204" pitchFamily="34" charset="0"/>
              </a:rPr>
              <a:t>To analyse differences in physical activity prevalence between undergraduate and postgraduate students.</a:t>
            </a:r>
          </a:p>
        </p:txBody>
      </p:sp>
    </p:spTree>
    <p:extLst>
      <p:ext uri="{BB962C8B-B14F-4D97-AF65-F5344CB8AC3E}">
        <p14:creationId xmlns:p14="http://schemas.microsoft.com/office/powerpoint/2010/main" val="3303154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0144760"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lang="en-GB" sz="3900" b="1" spc="190" dirty="0">
                <a:latin typeface="Tahoma"/>
                <a:cs typeface="Tahoma"/>
              </a:rPr>
              <a:t> Methods </a:t>
            </a:r>
            <a:endParaRPr sz="3900" dirty="0">
              <a:latin typeface="Tahoma"/>
              <a:cs typeface="Tahoma"/>
            </a:endParaRPr>
          </a:p>
        </p:txBody>
      </p:sp>
      <p:sp>
        <p:nvSpPr>
          <p:cNvPr id="7" name="object 7"/>
          <p:cNvSpPr txBox="1">
            <a:spLocks noGrp="1"/>
          </p:cNvSpPr>
          <p:nvPr>
            <p:ph type="body" idx="1"/>
          </p:nvPr>
        </p:nvSpPr>
        <p:spPr>
          <a:xfrm>
            <a:off x="1016000" y="2171700"/>
            <a:ext cx="16314283" cy="8321894"/>
          </a:xfrm>
          <a:prstGeom prst="rect">
            <a:avLst/>
          </a:prstGeom>
        </p:spPr>
        <p:txBody>
          <a:bodyPr vert="horz" wrap="square" lIns="0" tIns="12700" rIns="0" bIns="0" rtlCol="0">
            <a:spAutoFit/>
          </a:bodyPr>
          <a:lstStyle/>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Design a structured survey/questionnaire with closed-ended questions.</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Conduct a comprehensive literature review on physical activity among university students.</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Identify key variables and develop appropriate measurement scales.</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Select a representative sample of students using random or convenience sampling.</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Administer the survey to the selected sample either in-person or through online platforms.</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Clean and organize the collected data for analysis.</a:t>
            </a: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Use statistical software to perform descriptive analysis (calculate frequencies, percentages, means, etc.).</a:t>
            </a: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Apply inferential statistics (t-tests, chi-square, regression) to draw conclusions and make inferences.</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Interpret the results in the context of research objectives and existing literature.</a:t>
            </a:r>
          </a:p>
          <a:p>
            <a:pPr algn="l">
              <a:buFont typeface="Arial" panose="020B0604020202020204" pitchFamily="34" charset="0"/>
              <a:buChar char="•"/>
            </a:pPr>
            <a:endParaRPr lang="en-GB" sz="28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Provide recommendations based on the findings to promote physical activity among students.</a:t>
            </a:r>
          </a:p>
          <a:p>
            <a:pPr marL="12700" marR="5080">
              <a:lnSpc>
                <a:spcPct val="133300"/>
              </a:lnSpc>
              <a:spcBef>
                <a:spcPts val="100"/>
              </a:spcBef>
            </a:pPr>
            <a:endParaRPr lang="en-GB" spc="-15" dirty="0">
              <a:solidFill>
                <a:schemeClr val="tx1"/>
              </a:solidFill>
            </a:endParaRPr>
          </a:p>
        </p:txBody>
      </p:sp>
    </p:spTree>
    <p:extLst>
      <p:ext uri="{BB962C8B-B14F-4D97-AF65-F5344CB8AC3E}">
        <p14:creationId xmlns:p14="http://schemas.microsoft.com/office/powerpoint/2010/main" val="404771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2"/>
            <a:ext cx="4504055" cy="619760"/>
          </a:xfrm>
          <a:prstGeom prst="rect">
            <a:avLst/>
          </a:prstGeom>
        </p:spPr>
        <p:txBody>
          <a:bodyPr vert="horz" wrap="square" lIns="0" tIns="12700" rIns="0" bIns="0" rtlCol="0">
            <a:spAutoFit/>
          </a:bodyPr>
          <a:lstStyle/>
          <a:p>
            <a:pPr marL="12700">
              <a:lnSpc>
                <a:spcPct val="100000"/>
              </a:lnSpc>
              <a:spcBef>
                <a:spcPts val="100"/>
              </a:spcBef>
            </a:pPr>
            <a:r>
              <a:rPr sz="3900" b="1" spc="190" dirty="0">
                <a:latin typeface="Tahoma"/>
                <a:cs typeface="Tahoma"/>
              </a:rPr>
              <a:t>Research</a:t>
            </a:r>
            <a:r>
              <a:rPr sz="3900" b="1" spc="195" dirty="0">
                <a:latin typeface="Tahoma"/>
                <a:cs typeface="Tahoma"/>
              </a:rPr>
              <a:t> </a:t>
            </a:r>
            <a:r>
              <a:rPr sz="3900" b="1" spc="225" dirty="0">
                <a:latin typeface="Tahoma"/>
                <a:cs typeface="Tahoma"/>
              </a:rPr>
              <a:t>design</a:t>
            </a:r>
            <a:endParaRPr sz="3900">
              <a:latin typeface="Tahoma"/>
              <a:cs typeface="Tahoma"/>
            </a:endParaRPr>
          </a:p>
        </p:txBody>
      </p:sp>
      <p:sp>
        <p:nvSpPr>
          <p:cNvPr id="7" name="object 7"/>
          <p:cNvSpPr txBox="1"/>
          <p:nvPr/>
        </p:nvSpPr>
        <p:spPr>
          <a:xfrm>
            <a:off x="1214654" y="2400300"/>
            <a:ext cx="16095344" cy="5511445"/>
          </a:xfrm>
          <a:prstGeom prst="rect">
            <a:avLst/>
          </a:prstGeom>
        </p:spPr>
        <p:txBody>
          <a:bodyPr vert="horz" wrap="square" lIns="0" tIns="12700" rIns="0" bIns="0" rtlCol="0">
            <a:spAutoFit/>
          </a:bodyPr>
          <a:lstStyle/>
          <a:p>
            <a:pPr marL="469900" marR="90170" indent="-457200">
              <a:lnSpc>
                <a:spcPct val="133300"/>
              </a:lnSpc>
              <a:spcBef>
                <a:spcPts val="100"/>
              </a:spcBef>
              <a:buFont typeface="Arial" panose="020B0604020202020204" pitchFamily="34" charset="0"/>
              <a:buChar char="•"/>
              <a:tabLst>
                <a:tab pos="6026150" algn="l"/>
              </a:tabLst>
            </a:pPr>
            <a:r>
              <a:rPr lang="en-GB" sz="3000" spc="-30" dirty="0">
                <a:solidFill>
                  <a:srgbClr val="333333"/>
                </a:solidFill>
                <a:latin typeface="Arial" panose="020B0604020202020204" pitchFamily="34" charset="0"/>
                <a:cs typeface="Arial" panose="020B0604020202020204" pitchFamily="34" charset="0"/>
              </a:rPr>
              <a:t>Cross-sectional study design will be employed to collect data at a specific point in time in the study.</a:t>
            </a:r>
          </a:p>
          <a:p>
            <a:pPr marL="469900" marR="90170" indent="-457200">
              <a:lnSpc>
                <a:spcPct val="133300"/>
              </a:lnSpc>
              <a:spcBef>
                <a:spcPts val="100"/>
              </a:spcBef>
              <a:buFont typeface="Arial" panose="020B0604020202020204" pitchFamily="34" charset="0"/>
              <a:buChar char="•"/>
              <a:tabLst>
                <a:tab pos="6026150" algn="l"/>
              </a:tabLst>
            </a:pPr>
            <a:endParaRPr lang="en-GB" sz="3000" spc="-30" dirty="0">
              <a:solidFill>
                <a:srgbClr val="333333"/>
              </a:solidFill>
              <a:latin typeface="Arial" panose="020B0604020202020204" pitchFamily="34" charset="0"/>
              <a:cs typeface="Arial" panose="020B0604020202020204" pitchFamily="34" charset="0"/>
            </a:endParaRPr>
          </a:p>
          <a:p>
            <a:pPr marL="469900" marR="90170" indent="-457200">
              <a:lnSpc>
                <a:spcPct val="133300"/>
              </a:lnSpc>
              <a:spcBef>
                <a:spcPts val="100"/>
              </a:spcBef>
              <a:buFont typeface="Arial" panose="020B0604020202020204" pitchFamily="34" charset="0"/>
              <a:buChar char="•"/>
              <a:tabLst>
                <a:tab pos="6026150" algn="l"/>
              </a:tabLst>
            </a:pPr>
            <a:r>
              <a:rPr sz="3000" spc="80" dirty="0">
                <a:solidFill>
                  <a:srgbClr val="333333"/>
                </a:solidFill>
                <a:latin typeface="Arial" panose="020B0604020202020204" pitchFamily="34" charset="0"/>
                <a:cs typeface="Arial" panose="020B0604020202020204" pitchFamily="34" charset="0"/>
              </a:rPr>
              <a:t>Cross-sectional</a:t>
            </a:r>
            <a:r>
              <a:rPr sz="3000" spc="-150"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study</a:t>
            </a:r>
            <a:r>
              <a:rPr sz="3000" spc="-150" dirty="0">
                <a:solidFill>
                  <a:srgbClr val="333333"/>
                </a:solidFill>
                <a:latin typeface="Arial" panose="020B0604020202020204" pitchFamily="34" charset="0"/>
                <a:cs typeface="Arial" panose="020B0604020202020204" pitchFamily="34" charset="0"/>
              </a:rPr>
              <a:t> </a:t>
            </a:r>
            <a:r>
              <a:rPr sz="3000" dirty="0">
                <a:solidFill>
                  <a:srgbClr val="333333"/>
                </a:solidFill>
                <a:latin typeface="Arial" panose="020B0604020202020204" pitchFamily="34" charset="0"/>
                <a:cs typeface="Arial" panose="020B0604020202020204" pitchFamily="34" charset="0"/>
              </a:rPr>
              <a:t>is</a:t>
            </a:r>
            <a:r>
              <a:rPr sz="3000" spc="-150" dirty="0">
                <a:solidFill>
                  <a:srgbClr val="333333"/>
                </a:solidFill>
                <a:latin typeface="Arial" panose="020B0604020202020204" pitchFamily="34" charset="0"/>
                <a:cs typeface="Arial" panose="020B0604020202020204" pitchFamily="34" charset="0"/>
              </a:rPr>
              <a:t> </a:t>
            </a:r>
            <a:r>
              <a:rPr sz="3000" spc="229" dirty="0">
                <a:solidFill>
                  <a:srgbClr val="333333"/>
                </a:solidFill>
                <a:latin typeface="Arial" panose="020B0604020202020204" pitchFamily="34" charset="0"/>
                <a:cs typeface="Arial" panose="020B0604020202020204" pitchFamily="34" charset="0"/>
              </a:rPr>
              <a:t>a</a:t>
            </a:r>
            <a:r>
              <a:rPr sz="3000" spc="-145"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type</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of</a:t>
            </a:r>
            <a:r>
              <a:rPr sz="3000" spc="-150" dirty="0">
                <a:solidFill>
                  <a:srgbClr val="333333"/>
                </a:solidFill>
                <a:latin typeface="Arial" panose="020B0604020202020204" pitchFamily="34" charset="0"/>
                <a:cs typeface="Arial" panose="020B0604020202020204" pitchFamily="34" charset="0"/>
              </a:rPr>
              <a:t> </a:t>
            </a:r>
            <a:r>
              <a:rPr sz="3000" spc="40" dirty="0">
                <a:solidFill>
                  <a:srgbClr val="333333"/>
                </a:solidFill>
                <a:latin typeface="Arial" panose="020B0604020202020204" pitchFamily="34" charset="0"/>
                <a:cs typeface="Arial" panose="020B0604020202020204" pitchFamily="34" charset="0"/>
              </a:rPr>
              <a:t>observation</a:t>
            </a:r>
            <a:r>
              <a:rPr lang="en-GB" sz="3000" spc="40" dirty="0">
                <a:solidFill>
                  <a:srgbClr val="333333"/>
                </a:solidFill>
                <a:latin typeface="Arial" panose="020B0604020202020204" pitchFamily="34" charset="0"/>
                <a:cs typeface="Arial" panose="020B0604020202020204" pitchFamily="34" charset="0"/>
              </a:rPr>
              <a:t>al</a:t>
            </a:r>
            <a:r>
              <a:rPr sz="3000" spc="-145"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study</a:t>
            </a:r>
            <a:r>
              <a:rPr sz="3000" spc="-150"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in</a:t>
            </a:r>
            <a:r>
              <a:rPr sz="3000" spc="-145" dirty="0">
                <a:solidFill>
                  <a:srgbClr val="333333"/>
                </a:solidFill>
                <a:latin typeface="Arial" panose="020B0604020202020204" pitchFamily="34" charset="0"/>
                <a:cs typeface="Arial" panose="020B0604020202020204" pitchFamily="34" charset="0"/>
              </a:rPr>
              <a:t> </a:t>
            </a:r>
            <a:r>
              <a:rPr sz="3000" spc="60" dirty="0">
                <a:solidFill>
                  <a:srgbClr val="333333"/>
                </a:solidFill>
                <a:latin typeface="Arial" panose="020B0604020202020204" pitchFamily="34" charset="0"/>
                <a:cs typeface="Arial" panose="020B0604020202020204" pitchFamily="34" charset="0"/>
              </a:rPr>
              <a:t>which</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the</a:t>
            </a:r>
            <a:r>
              <a:rPr sz="3000" spc="-150" dirty="0">
                <a:solidFill>
                  <a:srgbClr val="333333"/>
                </a:solidFill>
                <a:latin typeface="Arial" panose="020B0604020202020204" pitchFamily="34" charset="0"/>
                <a:cs typeface="Arial" panose="020B0604020202020204" pitchFamily="34" charset="0"/>
              </a:rPr>
              <a:t> </a:t>
            </a:r>
            <a:r>
              <a:rPr sz="3000" spc="85" dirty="0">
                <a:solidFill>
                  <a:srgbClr val="333333"/>
                </a:solidFill>
                <a:latin typeface="Arial" panose="020B0604020202020204" pitchFamily="34" charset="0"/>
                <a:cs typeface="Arial" panose="020B0604020202020204" pitchFamily="34" charset="0"/>
              </a:rPr>
              <a:t>outcomes </a:t>
            </a:r>
            <a:r>
              <a:rPr sz="3000" spc="-1045" dirty="0">
                <a:solidFill>
                  <a:srgbClr val="333333"/>
                </a:solidFill>
                <a:latin typeface="Arial" panose="020B0604020202020204" pitchFamily="34" charset="0"/>
                <a:cs typeface="Arial" panose="020B0604020202020204" pitchFamily="34" charset="0"/>
              </a:rPr>
              <a:t> </a:t>
            </a:r>
            <a:r>
              <a:rPr sz="3000" spc="145" dirty="0">
                <a:solidFill>
                  <a:srgbClr val="333333"/>
                </a:solidFill>
                <a:latin typeface="Arial" panose="020B0604020202020204" pitchFamily="34" charset="0"/>
                <a:cs typeface="Arial" panose="020B0604020202020204" pitchFamily="34" charset="0"/>
              </a:rPr>
              <a:t>and</a:t>
            </a:r>
            <a:r>
              <a:rPr sz="3000" spc="-155" dirty="0">
                <a:solidFill>
                  <a:srgbClr val="333333"/>
                </a:solidFill>
                <a:latin typeface="Arial" panose="020B0604020202020204" pitchFamily="34" charset="0"/>
                <a:cs typeface="Arial" panose="020B0604020202020204" pitchFamily="34" charset="0"/>
              </a:rPr>
              <a:t> </a:t>
            </a:r>
            <a:r>
              <a:rPr sz="3000" spc="10" dirty="0">
                <a:solidFill>
                  <a:srgbClr val="333333"/>
                </a:solidFill>
                <a:latin typeface="Arial" panose="020B0604020202020204" pitchFamily="34" charset="0"/>
                <a:cs typeface="Arial" panose="020B0604020202020204" pitchFamily="34" charset="0"/>
              </a:rPr>
              <a:t>exposures</a:t>
            </a:r>
            <a:r>
              <a:rPr sz="3000" spc="-155" dirty="0">
                <a:solidFill>
                  <a:srgbClr val="333333"/>
                </a:solidFill>
                <a:latin typeface="Arial" panose="020B0604020202020204" pitchFamily="34" charset="0"/>
                <a:cs typeface="Arial" panose="020B0604020202020204" pitchFamily="34" charset="0"/>
              </a:rPr>
              <a:t> </a:t>
            </a:r>
            <a:r>
              <a:rPr sz="3000" spc="55" dirty="0">
                <a:solidFill>
                  <a:srgbClr val="333333"/>
                </a:solidFill>
                <a:latin typeface="Arial" panose="020B0604020202020204" pitchFamily="34" charset="0"/>
                <a:cs typeface="Arial" panose="020B0604020202020204" pitchFamily="34" charset="0"/>
              </a:rPr>
              <a:t>are</a:t>
            </a:r>
            <a:r>
              <a:rPr sz="3000" spc="-155" dirty="0">
                <a:solidFill>
                  <a:srgbClr val="333333"/>
                </a:solidFill>
                <a:latin typeface="Arial" panose="020B0604020202020204" pitchFamily="34" charset="0"/>
                <a:cs typeface="Arial" panose="020B0604020202020204" pitchFamily="34" charset="0"/>
              </a:rPr>
              <a:t> </a:t>
            </a:r>
            <a:r>
              <a:rPr sz="3000" spc="50" dirty="0">
                <a:solidFill>
                  <a:srgbClr val="333333"/>
                </a:solidFill>
                <a:latin typeface="Arial" panose="020B0604020202020204" pitchFamily="34" charset="0"/>
                <a:cs typeface="Arial" panose="020B0604020202020204" pitchFamily="34" charset="0"/>
              </a:rPr>
              <a:t>studied</a:t>
            </a:r>
            <a:r>
              <a:rPr sz="3000" spc="-155" dirty="0">
                <a:solidFill>
                  <a:srgbClr val="333333"/>
                </a:solidFill>
                <a:latin typeface="Arial" panose="020B0604020202020204" pitchFamily="34" charset="0"/>
                <a:cs typeface="Arial" panose="020B0604020202020204" pitchFamily="34" charset="0"/>
              </a:rPr>
              <a:t> </a:t>
            </a:r>
            <a:r>
              <a:rPr sz="3000" spc="145" dirty="0">
                <a:solidFill>
                  <a:srgbClr val="333333"/>
                </a:solidFill>
                <a:latin typeface="Arial" panose="020B0604020202020204" pitchFamily="34" charset="0"/>
                <a:cs typeface="Arial" panose="020B0604020202020204" pitchFamily="34" charset="0"/>
              </a:rPr>
              <a:t>and</a:t>
            </a:r>
            <a:r>
              <a:rPr sz="3000" spc="-155" dirty="0">
                <a:solidFill>
                  <a:srgbClr val="333333"/>
                </a:solidFill>
                <a:latin typeface="Arial" panose="020B0604020202020204" pitchFamily="34" charset="0"/>
                <a:cs typeface="Arial" panose="020B0604020202020204" pitchFamily="34" charset="0"/>
              </a:rPr>
              <a:t> </a:t>
            </a:r>
            <a:r>
              <a:rPr sz="3000" spc="90" dirty="0">
                <a:solidFill>
                  <a:srgbClr val="333333"/>
                </a:solidFill>
                <a:latin typeface="Arial" panose="020B0604020202020204" pitchFamily="34" charset="0"/>
                <a:cs typeface="Arial" panose="020B0604020202020204" pitchFamily="34" charset="0"/>
              </a:rPr>
              <a:t>analysed</a:t>
            </a:r>
            <a:r>
              <a:rPr sz="3000" spc="-155" dirty="0">
                <a:solidFill>
                  <a:srgbClr val="333333"/>
                </a:solidFill>
                <a:latin typeface="Arial" panose="020B0604020202020204" pitchFamily="34" charset="0"/>
                <a:cs typeface="Arial" panose="020B0604020202020204" pitchFamily="34" charset="0"/>
              </a:rPr>
              <a:t> </a:t>
            </a:r>
            <a:r>
              <a:rPr sz="3000" spc="80" dirty="0">
                <a:solidFill>
                  <a:srgbClr val="333333"/>
                </a:solidFill>
                <a:latin typeface="Arial" panose="020B0604020202020204" pitchFamily="34" charset="0"/>
                <a:cs typeface="Arial" panose="020B0604020202020204" pitchFamily="34" charset="0"/>
              </a:rPr>
              <a:t>at</a:t>
            </a:r>
            <a:r>
              <a:rPr sz="3000" spc="-155"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the</a:t>
            </a:r>
            <a:r>
              <a:rPr sz="3000" spc="-155" dirty="0">
                <a:solidFill>
                  <a:srgbClr val="333333"/>
                </a:solidFill>
                <a:latin typeface="Arial" panose="020B0604020202020204" pitchFamily="34" charset="0"/>
                <a:cs typeface="Arial" panose="020B0604020202020204" pitchFamily="34" charset="0"/>
              </a:rPr>
              <a:t> </a:t>
            </a:r>
            <a:r>
              <a:rPr sz="3000" spc="130" dirty="0">
                <a:solidFill>
                  <a:srgbClr val="333333"/>
                </a:solidFill>
                <a:latin typeface="Arial" panose="020B0604020202020204" pitchFamily="34" charset="0"/>
                <a:cs typeface="Arial" panose="020B0604020202020204" pitchFamily="34" charset="0"/>
              </a:rPr>
              <a:t>same</a:t>
            </a:r>
            <a:r>
              <a:rPr sz="3000" spc="-155" dirty="0">
                <a:solidFill>
                  <a:srgbClr val="333333"/>
                </a:solidFill>
                <a:latin typeface="Arial" panose="020B0604020202020204" pitchFamily="34" charset="0"/>
                <a:cs typeface="Arial" panose="020B0604020202020204" pitchFamily="34" charset="0"/>
              </a:rPr>
              <a:t> </a:t>
            </a:r>
            <a:r>
              <a:rPr sz="3000" spc="-45" dirty="0">
                <a:solidFill>
                  <a:srgbClr val="333333"/>
                </a:solidFill>
                <a:latin typeface="Arial" panose="020B0604020202020204" pitchFamily="34" charset="0"/>
                <a:cs typeface="Arial" panose="020B0604020202020204" pitchFamily="34" charset="0"/>
              </a:rPr>
              <a:t>time</a:t>
            </a:r>
            <a:r>
              <a:rPr lang="en-GB" sz="3000" spc="-45" dirty="0">
                <a:solidFill>
                  <a:srgbClr val="333333"/>
                </a:solidFill>
                <a:latin typeface="Arial" panose="020B0604020202020204" pitchFamily="34" charset="0"/>
                <a:cs typeface="Arial" panose="020B0604020202020204" pitchFamily="34" charset="0"/>
              </a:rPr>
              <a:t> </a:t>
            </a:r>
            <a:r>
              <a:rPr lang="en-GB" sz="3000" spc="-15" dirty="0">
                <a:solidFill>
                  <a:srgbClr val="333333"/>
                </a:solidFill>
                <a:latin typeface="Arial" panose="020B0604020202020204" pitchFamily="34" charset="0"/>
                <a:cs typeface="Arial" panose="020B0604020202020204" pitchFamily="34" charset="0"/>
              </a:rPr>
              <a:t>(GOV.UK,2022).</a:t>
            </a:r>
          </a:p>
          <a:p>
            <a:pPr marL="469900" marR="90170" indent="-457200">
              <a:lnSpc>
                <a:spcPct val="133300"/>
              </a:lnSpc>
              <a:spcBef>
                <a:spcPts val="100"/>
              </a:spcBef>
              <a:buFont typeface="Arial" panose="020B0604020202020204" pitchFamily="34" charset="0"/>
              <a:buChar char="•"/>
              <a:tabLst>
                <a:tab pos="6026150" algn="l"/>
              </a:tabLst>
            </a:pPr>
            <a:endParaRPr lang="en-GB" sz="3000" spc="-45" dirty="0">
              <a:solidFill>
                <a:srgbClr val="333333"/>
              </a:solidFill>
              <a:latin typeface="Arial" panose="020B0604020202020204" pitchFamily="34" charset="0"/>
              <a:cs typeface="Arial" panose="020B0604020202020204" pitchFamily="34" charset="0"/>
            </a:endParaRPr>
          </a:p>
          <a:p>
            <a:pPr marL="469900" marR="5080" indent="-457200">
              <a:lnSpc>
                <a:spcPct val="133300"/>
              </a:lnSpc>
              <a:buFont typeface="Arial" panose="020B0604020202020204" pitchFamily="34" charset="0"/>
              <a:buChar char="•"/>
            </a:pPr>
            <a:r>
              <a:rPr sz="3000" spc="-30" dirty="0">
                <a:solidFill>
                  <a:srgbClr val="333333"/>
                </a:solidFill>
                <a:latin typeface="Arial" panose="020B0604020202020204" pitchFamily="34" charset="0"/>
                <a:cs typeface="Arial" panose="020B0604020202020204" pitchFamily="34" charset="0"/>
              </a:rPr>
              <a:t>This</a:t>
            </a:r>
            <a:r>
              <a:rPr sz="3000" spc="-155"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type</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of</a:t>
            </a:r>
            <a:r>
              <a:rPr sz="3000" spc="-150"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study</a:t>
            </a:r>
            <a:r>
              <a:rPr sz="3000" spc="-150" dirty="0">
                <a:solidFill>
                  <a:srgbClr val="333333"/>
                </a:solidFill>
                <a:latin typeface="Arial" panose="020B0604020202020204" pitchFamily="34" charset="0"/>
                <a:cs typeface="Arial" panose="020B0604020202020204" pitchFamily="34" charset="0"/>
              </a:rPr>
              <a:t> </a:t>
            </a:r>
            <a:r>
              <a:rPr sz="3000" spc="-20" dirty="0">
                <a:solidFill>
                  <a:srgbClr val="333333"/>
                </a:solidFill>
                <a:latin typeface="Arial" panose="020B0604020202020204" pitchFamily="34" charset="0"/>
                <a:cs typeface="Arial" panose="020B0604020202020204" pitchFamily="34" charset="0"/>
              </a:rPr>
              <a:t>will</a:t>
            </a:r>
            <a:r>
              <a:rPr sz="3000" spc="-150" dirty="0">
                <a:solidFill>
                  <a:srgbClr val="333333"/>
                </a:solidFill>
                <a:latin typeface="Arial" panose="020B0604020202020204" pitchFamily="34" charset="0"/>
                <a:cs typeface="Arial" panose="020B0604020202020204" pitchFamily="34" charset="0"/>
              </a:rPr>
              <a:t> </a:t>
            </a:r>
            <a:r>
              <a:rPr sz="3000" spc="70" dirty="0">
                <a:solidFill>
                  <a:srgbClr val="333333"/>
                </a:solidFill>
                <a:latin typeface="Arial" panose="020B0604020202020204" pitchFamily="34" charset="0"/>
                <a:cs typeface="Arial" panose="020B0604020202020204" pitchFamily="34" charset="0"/>
              </a:rPr>
              <a:t>include</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the</a:t>
            </a:r>
            <a:r>
              <a:rPr sz="3000" spc="-155" dirty="0">
                <a:solidFill>
                  <a:srgbClr val="333333"/>
                </a:solidFill>
                <a:latin typeface="Arial" panose="020B0604020202020204" pitchFamily="34" charset="0"/>
                <a:cs typeface="Arial" panose="020B0604020202020204" pitchFamily="34" charset="0"/>
              </a:rPr>
              <a:t> </a:t>
            </a:r>
            <a:r>
              <a:rPr sz="3000" spc="60" dirty="0">
                <a:solidFill>
                  <a:srgbClr val="333333"/>
                </a:solidFill>
                <a:latin typeface="Arial" panose="020B0604020202020204" pitchFamily="34" charset="0"/>
                <a:cs typeface="Arial" panose="020B0604020202020204" pitchFamily="34" charset="0"/>
              </a:rPr>
              <a:t>collection</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of</a:t>
            </a:r>
            <a:r>
              <a:rPr sz="3000" spc="-150" dirty="0">
                <a:solidFill>
                  <a:srgbClr val="333333"/>
                </a:solidFill>
                <a:latin typeface="Arial" panose="020B0604020202020204" pitchFamily="34" charset="0"/>
                <a:cs typeface="Arial" panose="020B0604020202020204" pitchFamily="34" charset="0"/>
              </a:rPr>
              <a:t> </a:t>
            </a:r>
            <a:r>
              <a:rPr sz="3000" spc="140" dirty="0">
                <a:solidFill>
                  <a:srgbClr val="333333"/>
                </a:solidFill>
                <a:latin typeface="Arial" panose="020B0604020202020204" pitchFamily="34" charset="0"/>
                <a:cs typeface="Arial" panose="020B0604020202020204" pitchFamily="34" charset="0"/>
              </a:rPr>
              <a:t>data</a:t>
            </a:r>
            <a:r>
              <a:rPr sz="3000" spc="-150" dirty="0">
                <a:solidFill>
                  <a:srgbClr val="333333"/>
                </a:solidFill>
                <a:latin typeface="Arial" panose="020B0604020202020204" pitchFamily="34" charset="0"/>
                <a:cs typeface="Arial" panose="020B0604020202020204" pitchFamily="34" charset="0"/>
              </a:rPr>
              <a:t> </a:t>
            </a:r>
            <a:r>
              <a:rPr sz="3000" spc="25" dirty="0">
                <a:solidFill>
                  <a:srgbClr val="333333"/>
                </a:solidFill>
                <a:latin typeface="Arial" panose="020B0604020202020204" pitchFamily="34" charset="0"/>
                <a:cs typeface="Arial" panose="020B0604020202020204" pitchFamily="34" charset="0"/>
              </a:rPr>
              <a:t>from</a:t>
            </a:r>
            <a:r>
              <a:rPr sz="3000" spc="-150"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different</a:t>
            </a:r>
            <a:r>
              <a:rPr sz="3000" spc="-150" dirty="0">
                <a:solidFill>
                  <a:srgbClr val="333333"/>
                </a:solidFill>
                <a:latin typeface="Arial" panose="020B0604020202020204" pitchFamily="34" charset="0"/>
                <a:cs typeface="Arial" panose="020B0604020202020204" pitchFamily="34" charset="0"/>
              </a:rPr>
              <a:t> </a:t>
            </a:r>
            <a:r>
              <a:rPr sz="3000" spc="45" dirty="0">
                <a:solidFill>
                  <a:srgbClr val="333333"/>
                </a:solidFill>
                <a:latin typeface="Arial" panose="020B0604020202020204" pitchFamily="34" charset="0"/>
                <a:cs typeface="Arial" panose="020B0604020202020204" pitchFamily="34" charset="0"/>
              </a:rPr>
              <a:t>individuals</a:t>
            </a:r>
            <a:r>
              <a:rPr sz="3000" spc="-155" dirty="0">
                <a:solidFill>
                  <a:srgbClr val="333333"/>
                </a:solidFill>
                <a:latin typeface="Arial" panose="020B0604020202020204" pitchFamily="34" charset="0"/>
                <a:cs typeface="Arial" panose="020B0604020202020204" pitchFamily="34" charset="0"/>
              </a:rPr>
              <a:t> </a:t>
            </a:r>
            <a:r>
              <a:rPr sz="3000" spc="80" dirty="0">
                <a:solidFill>
                  <a:srgbClr val="333333"/>
                </a:solidFill>
                <a:latin typeface="Arial" panose="020B0604020202020204" pitchFamily="34" charset="0"/>
                <a:cs typeface="Arial" panose="020B0604020202020204" pitchFamily="34" charset="0"/>
              </a:rPr>
              <a:t>at</a:t>
            </a:r>
            <a:r>
              <a:rPr sz="3000" spc="-150" dirty="0">
                <a:solidFill>
                  <a:srgbClr val="333333"/>
                </a:solidFill>
                <a:latin typeface="Arial" panose="020B0604020202020204" pitchFamily="34" charset="0"/>
                <a:cs typeface="Arial" panose="020B0604020202020204" pitchFamily="34" charset="0"/>
              </a:rPr>
              <a:t> </a:t>
            </a:r>
            <a:r>
              <a:rPr sz="3000" spc="229" dirty="0">
                <a:solidFill>
                  <a:srgbClr val="333333"/>
                </a:solidFill>
                <a:latin typeface="Arial" panose="020B0604020202020204" pitchFamily="34" charset="0"/>
                <a:cs typeface="Arial" panose="020B0604020202020204" pitchFamily="34" charset="0"/>
              </a:rPr>
              <a:t>a </a:t>
            </a:r>
            <a:r>
              <a:rPr sz="3000" spc="235" dirty="0">
                <a:solidFill>
                  <a:srgbClr val="333333"/>
                </a:solidFill>
                <a:latin typeface="Arial" panose="020B0604020202020204" pitchFamily="34" charset="0"/>
                <a:cs typeface="Arial" panose="020B0604020202020204" pitchFamily="34" charset="0"/>
              </a:rPr>
              <a:t> </a:t>
            </a:r>
            <a:r>
              <a:rPr sz="3000" spc="40" dirty="0">
                <a:solidFill>
                  <a:srgbClr val="333333"/>
                </a:solidFill>
                <a:latin typeface="Arial" panose="020B0604020202020204" pitchFamily="34" charset="0"/>
                <a:cs typeface="Arial" panose="020B0604020202020204" pitchFamily="34" charset="0"/>
              </a:rPr>
              <a:t>single</a:t>
            </a:r>
            <a:r>
              <a:rPr sz="3000" spc="-150" dirty="0">
                <a:solidFill>
                  <a:srgbClr val="333333"/>
                </a:solidFill>
                <a:latin typeface="Arial" panose="020B0604020202020204" pitchFamily="34" charset="0"/>
                <a:cs typeface="Arial" panose="020B0604020202020204" pitchFamily="34" charset="0"/>
              </a:rPr>
              <a:t> </a:t>
            </a:r>
            <a:r>
              <a:rPr sz="3000" spc="40" dirty="0">
                <a:solidFill>
                  <a:srgbClr val="333333"/>
                </a:solidFill>
                <a:latin typeface="Arial" panose="020B0604020202020204" pitchFamily="34" charset="0"/>
                <a:cs typeface="Arial" panose="020B0604020202020204" pitchFamily="34" charset="0"/>
              </a:rPr>
              <a:t>point</a:t>
            </a:r>
            <a:r>
              <a:rPr sz="3000" spc="-150"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in</a:t>
            </a:r>
            <a:r>
              <a:rPr sz="3000" spc="-150" dirty="0">
                <a:solidFill>
                  <a:srgbClr val="333333"/>
                </a:solidFill>
                <a:latin typeface="Arial" panose="020B0604020202020204" pitchFamily="34" charset="0"/>
                <a:cs typeface="Arial" panose="020B0604020202020204" pitchFamily="34" charset="0"/>
              </a:rPr>
              <a:t> </a:t>
            </a:r>
            <a:r>
              <a:rPr sz="3000" spc="-45" dirty="0">
                <a:solidFill>
                  <a:srgbClr val="333333"/>
                </a:solidFill>
                <a:latin typeface="Arial" panose="020B0604020202020204" pitchFamily="34" charset="0"/>
                <a:cs typeface="Arial" panose="020B0604020202020204" pitchFamily="34" charset="0"/>
              </a:rPr>
              <a:t>time.</a:t>
            </a:r>
            <a:r>
              <a:rPr sz="3000" spc="-150" dirty="0">
                <a:solidFill>
                  <a:srgbClr val="333333"/>
                </a:solidFill>
                <a:latin typeface="Arial" panose="020B0604020202020204" pitchFamily="34" charset="0"/>
                <a:cs typeface="Arial" panose="020B0604020202020204" pitchFamily="34" charset="0"/>
              </a:rPr>
              <a:t> </a:t>
            </a:r>
            <a:r>
              <a:rPr sz="3000" spc="-40" dirty="0">
                <a:solidFill>
                  <a:srgbClr val="333333"/>
                </a:solidFill>
                <a:latin typeface="Arial" panose="020B0604020202020204" pitchFamily="34" charset="0"/>
                <a:cs typeface="Arial" panose="020B0604020202020204" pitchFamily="34" charset="0"/>
              </a:rPr>
              <a:t>Hence,</a:t>
            </a:r>
            <a:r>
              <a:rPr sz="3000" spc="-150" dirty="0">
                <a:solidFill>
                  <a:srgbClr val="333333"/>
                </a:solidFill>
                <a:latin typeface="Arial" panose="020B0604020202020204" pitchFamily="34" charset="0"/>
                <a:cs typeface="Arial" panose="020B0604020202020204" pitchFamily="34" charset="0"/>
              </a:rPr>
              <a:t> </a:t>
            </a:r>
            <a:r>
              <a:rPr sz="3000" spc="50" dirty="0">
                <a:solidFill>
                  <a:srgbClr val="333333"/>
                </a:solidFill>
                <a:latin typeface="Arial" panose="020B0604020202020204" pitchFamily="34" charset="0"/>
                <a:cs typeface="Arial" panose="020B0604020202020204" pitchFamily="34" charset="0"/>
              </a:rPr>
              <a:t>variables</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of</a:t>
            </a:r>
            <a:r>
              <a:rPr sz="3000" spc="-150" dirty="0">
                <a:solidFill>
                  <a:srgbClr val="333333"/>
                </a:solidFill>
                <a:latin typeface="Arial" panose="020B0604020202020204" pitchFamily="34" charset="0"/>
                <a:cs typeface="Arial" panose="020B0604020202020204" pitchFamily="34" charset="0"/>
              </a:rPr>
              <a:t> </a:t>
            </a:r>
            <a:r>
              <a:rPr sz="3000" spc="15" dirty="0">
                <a:solidFill>
                  <a:srgbClr val="333333"/>
                </a:solidFill>
                <a:latin typeface="Arial" panose="020B0604020202020204" pitchFamily="34" charset="0"/>
                <a:cs typeface="Arial" panose="020B0604020202020204" pitchFamily="34" charset="0"/>
              </a:rPr>
              <a:t>the</a:t>
            </a:r>
            <a:r>
              <a:rPr sz="3000" spc="-150"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study</a:t>
            </a:r>
            <a:r>
              <a:rPr sz="3000" spc="-150" dirty="0">
                <a:solidFill>
                  <a:srgbClr val="333333"/>
                </a:solidFill>
                <a:latin typeface="Arial" panose="020B0604020202020204" pitchFamily="34" charset="0"/>
                <a:cs typeface="Arial" panose="020B0604020202020204" pitchFamily="34" charset="0"/>
              </a:rPr>
              <a:t> </a:t>
            </a:r>
            <a:r>
              <a:rPr sz="3000" spc="170" dirty="0">
                <a:solidFill>
                  <a:srgbClr val="333333"/>
                </a:solidFill>
                <a:latin typeface="Arial" panose="020B0604020202020204" pitchFamily="34" charset="0"/>
                <a:cs typeface="Arial" panose="020B0604020202020204" pitchFamily="34" charset="0"/>
              </a:rPr>
              <a:t>can</a:t>
            </a:r>
            <a:r>
              <a:rPr sz="3000" spc="-150" dirty="0">
                <a:solidFill>
                  <a:srgbClr val="333333"/>
                </a:solidFill>
                <a:latin typeface="Arial" panose="020B0604020202020204" pitchFamily="34" charset="0"/>
                <a:cs typeface="Arial" panose="020B0604020202020204" pitchFamily="34" charset="0"/>
              </a:rPr>
              <a:t> </a:t>
            </a:r>
            <a:r>
              <a:rPr sz="3000" spc="110" dirty="0">
                <a:solidFill>
                  <a:srgbClr val="333333"/>
                </a:solidFill>
                <a:latin typeface="Arial" panose="020B0604020202020204" pitchFamily="34" charset="0"/>
                <a:cs typeface="Arial" panose="020B0604020202020204" pitchFamily="34" charset="0"/>
              </a:rPr>
              <a:t>be</a:t>
            </a:r>
            <a:r>
              <a:rPr sz="3000" spc="-150" dirty="0">
                <a:solidFill>
                  <a:srgbClr val="333333"/>
                </a:solidFill>
                <a:latin typeface="Arial" panose="020B0604020202020204" pitchFamily="34" charset="0"/>
                <a:cs typeface="Arial" panose="020B0604020202020204" pitchFamily="34" charset="0"/>
              </a:rPr>
              <a:t> </a:t>
            </a:r>
            <a:r>
              <a:rPr sz="3000" spc="50" dirty="0">
                <a:solidFill>
                  <a:srgbClr val="333333"/>
                </a:solidFill>
                <a:latin typeface="Arial" panose="020B0604020202020204" pitchFamily="34" charset="0"/>
                <a:cs typeface="Arial" panose="020B0604020202020204" pitchFamily="34" charset="0"/>
              </a:rPr>
              <a:t>understood</a:t>
            </a:r>
            <a:r>
              <a:rPr sz="3000" spc="-150" dirty="0">
                <a:solidFill>
                  <a:srgbClr val="333333"/>
                </a:solidFill>
                <a:latin typeface="Arial" panose="020B0604020202020204" pitchFamily="34" charset="0"/>
                <a:cs typeface="Arial" panose="020B0604020202020204" pitchFamily="34" charset="0"/>
              </a:rPr>
              <a:t> </a:t>
            </a:r>
            <a:r>
              <a:rPr sz="3000" spc="145" dirty="0">
                <a:solidFill>
                  <a:srgbClr val="333333"/>
                </a:solidFill>
                <a:latin typeface="Arial" panose="020B0604020202020204" pitchFamily="34" charset="0"/>
                <a:cs typeface="Arial" panose="020B0604020202020204" pitchFamily="34" charset="0"/>
              </a:rPr>
              <a:t>and</a:t>
            </a:r>
            <a:r>
              <a:rPr sz="3000" spc="-150" dirty="0">
                <a:solidFill>
                  <a:srgbClr val="333333"/>
                </a:solidFill>
                <a:latin typeface="Arial" panose="020B0604020202020204" pitchFamily="34" charset="0"/>
                <a:cs typeface="Arial" panose="020B0604020202020204" pitchFamily="34" charset="0"/>
              </a:rPr>
              <a:t> </a:t>
            </a:r>
            <a:r>
              <a:rPr sz="3000" spc="90" dirty="0">
                <a:solidFill>
                  <a:srgbClr val="333333"/>
                </a:solidFill>
                <a:latin typeface="Arial" panose="020B0604020202020204" pitchFamily="34" charset="0"/>
                <a:cs typeface="Arial" panose="020B0604020202020204" pitchFamily="34" charset="0"/>
              </a:rPr>
              <a:t>analysed </a:t>
            </a:r>
            <a:r>
              <a:rPr sz="3000" spc="-1040" dirty="0">
                <a:solidFill>
                  <a:srgbClr val="333333"/>
                </a:solidFill>
                <a:latin typeface="Arial" panose="020B0604020202020204" pitchFamily="34" charset="0"/>
                <a:cs typeface="Arial" panose="020B0604020202020204" pitchFamily="34" charset="0"/>
              </a:rPr>
              <a:t> </a:t>
            </a:r>
            <a:r>
              <a:rPr sz="3000" spc="5" dirty="0">
                <a:solidFill>
                  <a:srgbClr val="333333"/>
                </a:solidFill>
                <a:latin typeface="Arial" panose="020B0604020202020204" pitchFamily="34" charset="0"/>
                <a:cs typeface="Arial" panose="020B0604020202020204" pitchFamily="34" charset="0"/>
              </a:rPr>
              <a:t>without</a:t>
            </a:r>
            <a:r>
              <a:rPr sz="3000" spc="-160" dirty="0">
                <a:solidFill>
                  <a:srgbClr val="333333"/>
                </a:solidFill>
                <a:latin typeface="Arial" panose="020B0604020202020204" pitchFamily="34" charset="0"/>
                <a:cs typeface="Arial" panose="020B0604020202020204" pitchFamily="34" charset="0"/>
              </a:rPr>
              <a:t> </a:t>
            </a:r>
            <a:r>
              <a:rPr sz="3000" spc="45" dirty="0">
                <a:solidFill>
                  <a:srgbClr val="333333"/>
                </a:solidFill>
                <a:latin typeface="Arial" panose="020B0604020202020204" pitchFamily="34" charset="0"/>
                <a:cs typeface="Arial" panose="020B0604020202020204" pitchFamily="34" charset="0"/>
              </a:rPr>
              <a:t>influencing</a:t>
            </a:r>
            <a:r>
              <a:rPr sz="3000" spc="-155" dirty="0">
                <a:solidFill>
                  <a:srgbClr val="333333"/>
                </a:solidFill>
                <a:latin typeface="Arial" panose="020B0604020202020204" pitchFamily="34" charset="0"/>
                <a:cs typeface="Arial" panose="020B0604020202020204" pitchFamily="34" charset="0"/>
              </a:rPr>
              <a:t> </a:t>
            </a:r>
            <a:r>
              <a:rPr sz="3000" spc="-30" dirty="0">
                <a:solidFill>
                  <a:srgbClr val="333333"/>
                </a:solidFill>
                <a:latin typeface="Arial" panose="020B0604020202020204" pitchFamily="34" charset="0"/>
                <a:cs typeface="Arial" panose="020B0604020202020204" pitchFamily="34" charset="0"/>
              </a:rPr>
              <a:t>them.</a:t>
            </a:r>
            <a:endParaRPr sz="30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1913235" cy="619760"/>
          </a:xfrm>
          <a:prstGeom prst="rect">
            <a:avLst/>
          </a:prstGeom>
        </p:spPr>
        <p:txBody>
          <a:bodyPr vert="horz" wrap="square" lIns="0" tIns="12700" rIns="0" bIns="0" rtlCol="0">
            <a:spAutoFit/>
          </a:bodyPr>
          <a:lstStyle/>
          <a:p>
            <a:pPr marL="12700">
              <a:lnSpc>
                <a:spcPct val="100000"/>
              </a:lnSpc>
              <a:spcBef>
                <a:spcPts val="100"/>
              </a:spcBef>
            </a:pPr>
            <a:r>
              <a:rPr sz="3900" b="1" spc="125" dirty="0">
                <a:latin typeface="Tahoma"/>
                <a:cs typeface="Tahoma"/>
              </a:rPr>
              <a:t>Recruitment,</a:t>
            </a:r>
            <a:r>
              <a:rPr sz="3900" b="1" spc="260" dirty="0">
                <a:latin typeface="Tahoma"/>
                <a:cs typeface="Tahoma"/>
              </a:rPr>
              <a:t> </a:t>
            </a:r>
            <a:r>
              <a:rPr sz="3900" b="1" spc="254" dirty="0">
                <a:latin typeface="Tahoma"/>
                <a:cs typeface="Tahoma"/>
              </a:rPr>
              <a:t>Sampling</a:t>
            </a:r>
            <a:r>
              <a:rPr sz="3900" b="1" spc="260" dirty="0">
                <a:latin typeface="Tahoma"/>
                <a:cs typeface="Tahoma"/>
              </a:rPr>
              <a:t> </a:t>
            </a:r>
            <a:r>
              <a:rPr sz="3900" b="1" spc="-365" dirty="0">
                <a:latin typeface="Tahoma"/>
                <a:cs typeface="Tahoma"/>
              </a:rPr>
              <a:t>&amp;</a:t>
            </a:r>
            <a:r>
              <a:rPr sz="3900" b="1" spc="260" dirty="0">
                <a:latin typeface="Tahoma"/>
                <a:cs typeface="Tahoma"/>
              </a:rPr>
              <a:t> </a:t>
            </a:r>
            <a:r>
              <a:rPr sz="3900" b="1" spc="165" dirty="0">
                <a:latin typeface="Tahoma"/>
                <a:cs typeface="Tahoma"/>
              </a:rPr>
              <a:t>Study</a:t>
            </a:r>
            <a:r>
              <a:rPr sz="3900" b="1" spc="260" dirty="0">
                <a:latin typeface="Tahoma"/>
                <a:cs typeface="Tahoma"/>
              </a:rPr>
              <a:t> </a:t>
            </a:r>
            <a:r>
              <a:rPr sz="3900" b="1" spc="180" dirty="0">
                <a:latin typeface="Tahoma"/>
                <a:cs typeface="Tahoma"/>
              </a:rPr>
              <a:t>Participants</a:t>
            </a:r>
            <a:endParaRPr sz="3900" dirty="0">
              <a:latin typeface="Tahoma"/>
              <a:cs typeface="Tahoma"/>
            </a:endParaRPr>
          </a:p>
        </p:txBody>
      </p:sp>
      <p:sp>
        <p:nvSpPr>
          <p:cNvPr id="9" name="object 9"/>
          <p:cNvSpPr txBox="1"/>
          <p:nvPr/>
        </p:nvSpPr>
        <p:spPr>
          <a:xfrm>
            <a:off x="986858" y="1576930"/>
            <a:ext cx="16282035" cy="4915320"/>
          </a:xfrm>
          <a:prstGeom prst="rect">
            <a:avLst/>
          </a:prstGeom>
        </p:spPr>
        <p:txBody>
          <a:bodyPr vert="horz" wrap="square" lIns="0" tIns="12700" rIns="0" bIns="0" rtlCol="0">
            <a:spAutoFit/>
          </a:bodyPr>
          <a:lstStyle/>
          <a:p>
            <a:pPr marL="12700" marR="229235">
              <a:lnSpc>
                <a:spcPct val="133300"/>
              </a:lnSpc>
              <a:spcBef>
                <a:spcPts val="100"/>
              </a:spcBef>
            </a:pPr>
            <a:r>
              <a:rPr lang="en-GB" sz="3000" b="1" dirty="0">
                <a:latin typeface="Verdana"/>
                <a:cs typeface="Verdana"/>
              </a:rPr>
              <a:t>Recruitment: </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Invitations to participate will be sent via email to all registered students in the university.</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University-wide announcements and posters will be used to promote the study and encourage participation.</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Participation will be voluntary, and students can opt-out without any consequences.</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A clear explanation of the study's purpose and benefits will be provided in the recruitment materials.</a:t>
            </a:r>
          </a:p>
          <a:p>
            <a:pPr marL="12700" marR="229235">
              <a:lnSpc>
                <a:spcPct val="133300"/>
              </a:lnSpc>
              <a:spcBef>
                <a:spcPts val="100"/>
              </a:spcBef>
            </a:pPr>
            <a:endParaRPr sz="3000" dirty="0">
              <a:latin typeface="Verdana"/>
              <a:cs typeface="Verdan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11913235" cy="619760"/>
          </a:xfrm>
          <a:prstGeom prst="rect">
            <a:avLst/>
          </a:prstGeom>
        </p:spPr>
        <p:txBody>
          <a:bodyPr vert="horz" wrap="square" lIns="0" tIns="12700" rIns="0" bIns="0" rtlCol="0">
            <a:spAutoFit/>
          </a:bodyPr>
          <a:lstStyle/>
          <a:p>
            <a:pPr marL="12700">
              <a:lnSpc>
                <a:spcPct val="100000"/>
              </a:lnSpc>
              <a:spcBef>
                <a:spcPts val="100"/>
              </a:spcBef>
            </a:pPr>
            <a:r>
              <a:rPr sz="3900" b="1" spc="125" dirty="0">
                <a:latin typeface="Tahoma"/>
                <a:cs typeface="Tahoma"/>
              </a:rPr>
              <a:t>Recruitment,</a:t>
            </a:r>
            <a:r>
              <a:rPr sz="3900" b="1" spc="260" dirty="0">
                <a:latin typeface="Tahoma"/>
                <a:cs typeface="Tahoma"/>
              </a:rPr>
              <a:t> </a:t>
            </a:r>
            <a:r>
              <a:rPr sz="3900" b="1" spc="254" dirty="0">
                <a:latin typeface="Tahoma"/>
                <a:cs typeface="Tahoma"/>
              </a:rPr>
              <a:t>Sampling</a:t>
            </a:r>
            <a:r>
              <a:rPr sz="3900" b="1" spc="260" dirty="0">
                <a:latin typeface="Tahoma"/>
                <a:cs typeface="Tahoma"/>
              </a:rPr>
              <a:t> </a:t>
            </a:r>
            <a:r>
              <a:rPr sz="3900" b="1" spc="-365" dirty="0">
                <a:latin typeface="Tahoma"/>
                <a:cs typeface="Tahoma"/>
              </a:rPr>
              <a:t>&amp;</a:t>
            </a:r>
            <a:r>
              <a:rPr sz="3900" b="1" spc="260" dirty="0">
                <a:latin typeface="Tahoma"/>
                <a:cs typeface="Tahoma"/>
              </a:rPr>
              <a:t> </a:t>
            </a:r>
            <a:r>
              <a:rPr sz="3900" b="1" spc="165" dirty="0">
                <a:latin typeface="Tahoma"/>
                <a:cs typeface="Tahoma"/>
              </a:rPr>
              <a:t>Study</a:t>
            </a:r>
            <a:r>
              <a:rPr sz="3900" b="1" spc="260" dirty="0">
                <a:latin typeface="Tahoma"/>
                <a:cs typeface="Tahoma"/>
              </a:rPr>
              <a:t> </a:t>
            </a:r>
            <a:r>
              <a:rPr sz="3900" b="1" spc="180" dirty="0">
                <a:latin typeface="Tahoma"/>
                <a:cs typeface="Tahoma"/>
              </a:rPr>
              <a:t>Participants</a:t>
            </a:r>
            <a:endParaRPr sz="3900" dirty="0">
              <a:latin typeface="Tahoma"/>
              <a:cs typeface="Tahoma"/>
            </a:endParaRPr>
          </a:p>
        </p:txBody>
      </p:sp>
      <p:sp>
        <p:nvSpPr>
          <p:cNvPr id="9" name="object 9"/>
          <p:cNvSpPr txBox="1"/>
          <p:nvPr/>
        </p:nvSpPr>
        <p:spPr>
          <a:xfrm>
            <a:off x="986858" y="1576930"/>
            <a:ext cx="16282035" cy="6151107"/>
          </a:xfrm>
          <a:prstGeom prst="rect">
            <a:avLst/>
          </a:prstGeom>
        </p:spPr>
        <p:txBody>
          <a:bodyPr vert="horz" wrap="square" lIns="0" tIns="12700" rIns="0" bIns="0" rtlCol="0">
            <a:spAutoFit/>
          </a:bodyPr>
          <a:lstStyle/>
          <a:p>
            <a:pPr marL="12700" marR="229235">
              <a:lnSpc>
                <a:spcPct val="133300"/>
              </a:lnSpc>
              <a:spcBef>
                <a:spcPts val="100"/>
              </a:spcBef>
            </a:pPr>
            <a:r>
              <a:rPr lang="en-GB" sz="3000" b="1" dirty="0">
                <a:latin typeface="Verdana"/>
                <a:cs typeface="Verdana"/>
              </a:rPr>
              <a:t>Sampling: </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Random sampling will be employed to select a representative sample of students from different faculties and academic programs.  Sampling is the selection of a subset, a statistical sample, of individuals from within a statistical population.</a:t>
            </a:r>
            <a:endParaRPr lang="en-GB" sz="3000" dirty="0">
              <a:solidFill>
                <a:srgbClr val="FF0000"/>
              </a:solidFill>
              <a:latin typeface="Arial" panose="020B0604020202020204" pitchFamily="34" charset="0"/>
              <a:cs typeface="Arial" panose="020B0604020202020204" pitchFamily="34" charset="0"/>
            </a:endParaRPr>
          </a:p>
          <a:p>
            <a:pPr marL="12700" marR="229235">
              <a:lnSpc>
                <a:spcPct val="133300"/>
              </a:lnSpc>
              <a:spcBef>
                <a:spcPts val="100"/>
              </a:spcBef>
            </a:pPr>
            <a:endParaRPr lang="en-GB" sz="3000" dirty="0">
              <a:latin typeface="Arial" panose="020B0604020202020204" pitchFamily="34" charset="0"/>
              <a:cs typeface="Arial" panose="020B0604020202020204" pitchFamily="34" charset="0"/>
            </a:endParaRP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The sampling frame will include all enrolled students in the university, regardless of age or gender. </a:t>
            </a:r>
          </a:p>
          <a:p>
            <a:pPr marL="469900" marR="229235" indent="-457200">
              <a:lnSpc>
                <a:spcPct val="133300"/>
              </a:lnSpc>
              <a:spcBef>
                <a:spcPts val="100"/>
              </a:spcBef>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To ensure adequate statistical power, a power analysis will be conducted to determine the appropriate sample size.</a:t>
            </a:r>
            <a:endParaRPr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4075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986858" y="571500"/>
            <a:ext cx="11913235" cy="619760"/>
          </a:xfrm>
          <a:prstGeom prst="rect">
            <a:avLst/>
          </a:prstGeom>
        </p:spPr>
        <p:txBody>
          <a:bodyPr vert="horz" wrap="square" lIns="0" tIns="12700" rIns="0" bIns="0" rtlCol="0">
            <a:spAutoFit/>
          </a:bodyPr>
          <a:lstStyle/>
          <a:p>
            <a:pPr marL="12700">
              <a:lnSpc>
                <a:spcPct val="100000"/>
              </a:lnSpc>
              <a:spcBef>
                <a:spcPts val="100"/>
              </a:spcBef>
            </a:pPr>
            <a:r>
              <a:rPr sz="3900" b="1" spc="125" dirty="0">
                <a:latin typeface="Tahoma"/>
                <a:cs typeface="Tahoma"/>
              </a:rPr>
              <a:t>Recruitment,</a:t>
            </a:r>
            <a:r>
              <a:rPr sz="3900" b="1" spc="260" dirty="0">
                <a:latin typeface="Tahoma"/>
                <a:cs typeface="Tahoma"/>
              </a:rPr>
              <a:t> </a:t>
            </a:r>
            <a:r>
              <a:rPr sz="3900" b="1" spc="254" dirty="0">
                <a:latin typeface="Tahoma"/>
                <a:cs typeface="Tahoma"/>
              </a:rPr>
              <a:t>Sampling</a:t>
            </a:r>
            <a:r>
              <a:rPr sz="3900" b="1" spc="260" dirty="0">
                <a:latin typeface="Tahoma"/>
                <a:cs typeface="Tahoma"/>
              </a:rPr>
              <a:t> </a:t>
            </a:r>
            <a:r>
              <a:rPr sz="3900" b="1" spc="-365" dirty="0">
                <a:latin typeface="Tahoma"/>
                <a:cs typeface="Tahoma"/>
              </a:rPr>
              <a:t>&amp;</a:t>
            </a:r>
            <a:r>
              <a:rPr sz="3900" b="1" spc="260" dirty="0">
                <a:latin typeface="Tahoma"/>
                <a:cs typeface="Tahoma"/>
              </a:rPr>
              <a:t> </a:t>
            </a:r>
            <a:r>
              <a:rPr sz="3900" b="1" spc="165" dirty="0">
                <a:latin typeface="Tahoma"/>
                <a:cs typeface="Tahoma"/>
              </a:rPr>
              <a:t>Study</a:t>
            </a:r>
            <a:r>
              <a:rPr sz="3900" b="1" spc="260" dirty="0">
                <a:latin typeface="Tahoma"/>
                <a:cs typeface="Tahoma"/>
              </a:rPr>
              <a:t> </a:t>
            </a:r>
            <a:r>
              <a:rPr sz="3900" b="1" spc="180" dirty="0">
                <a:latin typeface="Tahoma"/>
                <a:cs typeface="Tahoma"/>
              </a:rPr>
              <a:t>Participants</a:t>
            </a:r>
            <a:endParaRPr sz="3900" dirty="0">
              <a:latin typeface="Tahoma"/>
              <a:cs typeface="Tahoma"/>
            </a:endParaRPr>
          </a:p>
        </p:txBody>
      </p:sp>
      <p:sp>
        <p:nvSpPr>
          <p:cNvPr id="9" name="object 9"/>
          <p:cNvSpPr txBox="1"/>
          <p:nvPr/>
        </p:nvSpPr>
        <p:spPr>
          <a:xfrm>
            <a:off x="986858" y="1576930"/>
            <a:ext cx="16282035" cy="5537093"/>
          </a:xfrm>
          <a:prstGeom prst="rect">
            <a:avLst/>
          </a:prstGeom>
        </p:spPr>
        <p:txBody>
          <a:bodyPr vert="horz" wrap="square" lIns="0" tIns="12700" rIns="0" bIns="0" rtlCol="0">
            <a:spAutoFit/>
          </a:bodyPr>
          <a:lstStyle/>
          <a:p>
            <a:pPr marL="12700" marR="229235">
              <a:lnSpc>
                <a:spcPct val="133300"/>
              </a:lnSpc>
              <a:spcBef>
                <a:spcPts val="100"/>
              </a:spcBef>
            </a:pPr>
            <a:r>
              <a:rPr lang="en-GB" sz="3000" b="1" dirty="0">
                <a:latin typeface="Verdana"/>
                <a:cs typeface="Verdana"/>
              </a:rPr>
              <a:t>Study Participants:- </a:t>
            </a:r>
          </a:p>
          <a:p>
            <a:pPr marL="12700" marR="229235">
              <a:lnSpc>
                <a:spcPct val="133300"/>
              </a:lnSpc>
              <a:spcBef>
                <a:spcPts val="100"/>
              </a:spcBef>
            </a:pPr>
            <a:endParaRPr lang="en-GB" sz="3000" b="1" dirty="0">
              <a:latin typeface="Verdana"/>
              <a:cs typeface="Verdana"/>
            </a:endParaRP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The study will include both undergraduate and postgraduate students in various academic disciplines.</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All students who provide informed consent and meet the inclusion criteria will be eligible to participate.</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Participants must be currently enrolled in the university during the data collection period.</a:t>
            </a:r>
          </a:p>
          <a:p>
            <a:pPr marL="469900" marR="229235"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Students with disabilities will be included, and accommodations will be made for their participation if required.</a:t>
            </a:r>
            <a:endParaRPr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0441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0" y="0"/>
                </a:moveTo>
                <a:lnTo>
                  <a:pt x="18283826" y="0"/>
                </a:lnTo>
                <a:lnTo>
                  <a:pt x="18283826" y="192304"/>
                </a:lnTo>
                <a:lnTo>
                  <a:pt x="0" y="192304"/>
                </a:lnTo>
                <a:lnTo>
                  <a:pt x="0" y="0"/>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3"/>
            <a:ext cx="7072630" cy="619760"/>
          </a:xfrm>
          <a:prstGeom prst="rect">
            <a:avLst/>
          </a:prstGeom>
        </p:spPr>
        <p:txBody>
          <a:bodyPr vert="horz" wrap="square" lIns="0" tIns="12700" rIns="0" bIns="0" rtlCol="0">
            <a:spAutoFit/>
          </a:bodyPr>
          <a:lstStyle/>
          <a:p>
            <a:pPr marL="12700">
              <a:lnSpc>
                <a:spcPct val="100000"/>
              </a:lnSpc>
              <a:spcBef>
                <a:spcPts val="100"/>
              </a:spcBef>
            </a:pPr>
            <a:r>
              <a:rPr sz="3900" b="1" spc="-40" dirty="0">
                <a:latin typeface="Verdana"/>
                <a:cs typeface="Verdana"/>
              </a:rPr>
              <a:t>Data</a:t>
            </a:r>
            <a:r>
              <a:rPr sz="3900" b="1" spc="70" dirty="0">
                <a:latin typeface="Verdana"/>
                <a:cs typeface="Verdana"/>
              </a:rPr>
              <a:t> </a:t>
            </a:r>
            <a:r>
              <a:rPr sz="3900" b="1" spc="-35" dirty="0">
                <a:latin typeface="Verdana"/>
                <a:cs typeface="Verdana"/>
              </a:rPr>
              <a:t>collection</a:t>
            </a:r>
            <a:r>
              <a:rPr sz="3900" b="1" spc="70" dirty="0">
                <a:latin typeface="Verdana"/>
                <a:cs typeface="Verdana"/>
              </a:rPr>
              <a:t> </a:t>
            </a:r>
            <a:r>
              <a:rPr sz="3900" b="1" spc="-55" dirty="0">
                <a:latin typeface="Verdana"/>
                <a:cs typeface="Verdana"/>
              </a:rPr>
              <a:t>procedure</a:t>
            </a:r>
            <a:endParaRPr sz="3900">
              <a:latin typeface="Verdana"/>
              <a:cs typeface="Verdana"/>
            </a:endParaRPr>
          </a:p>
        </p:txBody>
      </p:sp>
      <p:sp>
        <p:nvSpPr>
          <p:cNvPr id="8" name="object 8"/>
          <p:cNvSpPr txBox="1"/>
          <p:nvPr/>
        </p:nvSpPr>
        <p:spPr>
          <a:xfrm>
            <a:off x="1058885" y="2273300"/>
            <a:ext cx="16246475" cy="5516510"/>
          </a:xfrm>
          <a:prstGeom prst="rect">
            <a:avLst/>
          </a:prstGeom>
        </p:spPr>
        <p:txBody>
          <a:bodyPr vert="horz" wrap="square" lIns="0" tIns="12700" rIns="0" bIns="0" rtlCol="0">
            <a:spAutoFit/>
          </a:bodyPr>
          <a:lstStyle/>
          <a:p>
            <a:pPr marL="469900" marR="1270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Self-administered Questionnaire: </a:t>
            </a:r>
          </a:p>
          <a:p>
            <a:pPr marL="469900" marR="1270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A structured questionnaire will be developed to assess students' physical activity levels, types of activities, and factors influencing their participation.</a:t>
            </a:r>
          </a:p>
          <a:p>
            <a:pPr marL="12700" marR="12700">
              <a:lnSpc>
                <a:spcPct val="133300"/>
              </a:lnSpc>
              <a:spcBef>
                <a:spcPts val="100"/>
              </a:spcBef>
            </a:pPr>
            <a:endParaRPr lang="en-GB" sz="3000" dirty="0">
              <a:latin typeface="Arial" panose="020B0604020202020204" pitchFamily="34" charset="0"/>
              <a:cs typeface="Arial" panose="020B0604020202020204" pitchFamily="34" charset="0"/>
            </a:endParaRPr>
          </a:p>
          <a:p>
            <a:pPr marL="469900" marR="1270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Academic Performance Data: Data on students' academic performance will be collected from university records.</a:t>
            </a:r>
          </a:p>
          <a:p>
            <a:pPr marL="12700" marR="12700">
              <a:lnSpc>
                <a:spcPct val="133300"/>
              </a:lnSpc>
              <a:spcBef>
                <a:spcPts val="100"/>
              </a:spcBef>
            </a:pPr>
            <a:endParaRPr lang="en-GB" sz="3000" dirty="0">
              <a:latin typeface="Arial" panose="020B0604020202020204" pitchFamily="34" charset="0"/>
              <a:cs typeface="Arial" panose="020B0604020202020204" pitchFamily="34" charset="0"/>
            </a:endParaRPr>
          </a:p>
          <a:p>
            <a:pPr marL="469900" marR="1270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Mental Health Indicators: Existing mental health data, such as stress levels and well-being, may be obtained from health services or university databases.</a:t>
            </a:r>
            <a:endParaRPr sz="3000"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
            <a:ext cx="18284190" cy="192405"/>
          </a:xfrm>
          <a:custGeom>
            <a:avLst/>
            <a:gdLst/>
            <a:ahLst/>
            <a:cxnLst/>
            <a:rect l="l" t="t" r="r" b="b"/>
            <a:pathLst>
              <a:path w="18284190" h="192405">
                <a:moveTo>
                  <a:pt x="18283827" y="192303"/>
                </a:moveTo>
                <a:lnTo>
                  <a:pt x="0" y="192303"/>
                </a:lnTo>
                <a:lnTo>
                  <a:pt x="0" y="0"/>
                </a:lnTo>
                <a:lnTo>
                  <a:pt x="18283827" y="0"/>
                </a:lnTo>
                <a:lnTo>
                  <a:pt x="18283827" y="192303"/>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5"/>
            <a:ext cx="3733165" cy="619760"/>
          </a:xfrm>
          <a:prstGeom prst="rect">
            <a:avLst/>
          </a:prstGeom>
        </p:spPr>
        <p:txBody>
          <a:bodyPr vert="horz" wrap="square" lIns="0" tIns="12700" rIns="0" bIns="0" rtlCol="0">
            <a:spAutoFit/>
          </a:bodyPr>
          <a:lstStyle/>
          <a:p>
            <a:pPr marL="12700">
              <a:lnSpc>
                <a:spcPct val="100000"/>
              </a:lnSpc>
              <a:spcBef>
                <a:spcPts val="100"/>
              </a:spcBef>
            </a:pPr>
            <a:r>
              <a:rPr sz="3900" b="1" spc="-40" dirty="0">
                <a:latin typeface="Verdana"/>
                <a:cs typeface="Verdana"/>
              </a:rPr>
              <a:t>Data</a:t>
            </a:r>
            <a:r>
              <a:rPr sz="3900" b="1" spc="-5" dirty="0">
                <a:latin typeface="Verdana"/>
                <a:cs typeface="Verdana"/>
              </a:rPr>
              <a:t> </a:t>
            </a:r>
            <a:r>
              <a:rPr sz="3900" b="1" spc="-15" dirty="0">
                <a:latin typeface="Verdana"/>
                <a:cs typeface="Verdana"/>
              </a:rPr>
              <a:t>analysis</a:t>
            </a:r>
            <a:endParaRPr sz="3900">
              <a:latin typeface="Verdana"/>
              <a:cs typeface="Verdana"/>
            </a:endParaRPr>
          </a:p>
        </p:txBody>
      </p:sp>
      <p:sp>
        <p:nvSpPr>
          <p:cNvPr id="11" name="object 11"/>
          <p:cNvSpPr txBox="1"/>
          <p:nvPr/>
        </p:nvSpPr>
        <p:spPr>
          <a:xfrm>
            <a:off x="1058885" y="1300892"/>
            <a:ext cx="16235044" cy="6143348"/>
          </a:xfrm>
          <a:prstGeom prst="rect">
            <a:avLst/>
          </a:prstGeom>
        </p:spPr>
        <p:txBody>
          <a:bodyPr vert="horz" wrap="square" lIns="0" tIns="12700" rIns="0" bIns="0" rtlCol="0">
            <a:spAutoFit/>
          </a:bodyPr>
          <a:lstStyle/>
          <a:p>
            <a:pPr marL="12700" marR="5080">
              <a:lnSpc>
                <a:spcPct val="133300"/>
              </a:lnSpc>
              <a:spcBef>
                <a:spcPts val="100"/>
              </a:spcBef>
            </a:pPr>
            <a:endParaRPr lang="en-GB" sz="3000" dirty="0">
              <a:latin typeface="Verdana"/>
              <a:cs typeface="Verdana"/>
            </a:endParaRP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Descriptive Statistics: Calculate frequencies and percentages to describe the prevalence of physical activity among students.</a:t>
            </a: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Summarize the types and duration of physical activities engaged in by students.</a:t>
            </a:r>
          </a:p>
          <a:p>
            <a:pPr marL="12700" marR="5080">
              <a:lnSpc>
                <a:spcPct val="133300"/>
              </a:lnSpc>
              <a:spcBef>
                <a:spcPts val="100"/>
              </a:spcBef>
            </a:pPr>
            <a:endParaRPr lang="en-GB" sz="3000" dirty="0">
              <a:latin typeface="Arial" panose="020B0604020202020204" pitchFamily="34" charset="0"/>
              <a:cs typeface="Arial" panose="020B0604020202020204" pitchFamily="34" charset="0"/>
            </a:endParaRP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Statistical Significance: Set a significance level (e.g., p &lt; 0.05) to determine the statistical significance of associations and differences.</a:t>
            </a:r>
          </a:p>
          <a:p>
            <a:pPr marL="12700" marR="5080">
              <a:lnSpc>
                <a:spcPct val="133300"/>
              </a:lnSpc>
              <a:spcBef>
                <a:spcPts val="100"/>
              </a:spcBef>
            </a:pPr>
            <a:endParaRPr lang="en-GB" sz="3000" dirty="0">
              <a:latin typeface="Arial" panose="020B0604020202020204" pitchFamily="34" charset="0"/>
              <a:cs typeface="Arial" panose="020B0604020202020204" pitchFamily="34" charset="0"/>
            </a:endParaRP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Subgroup Analysis: Perform subgroup analyses to compare physical activity prevalence between different academic faculties or departments.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24522"/>
            <a:ext cx="6032500" cy="619760"/>
          </a:xfrm>
          <a:prstGeom prst="rect">
            <a:avLst/>
          </a:prstGeom>
        </p:spPr>
        <p:txBody>
          <a:bodyPr vert="horz" wrap="square" lIns="0" tIns="12700" rIns="0" bIns="0" rtlCol="0">
            <a:spAutoFit/>
          </a:bodyPr>
          <a:lstStyle/>
          <a:p>
            <a:pPr marL="12700">
              <a:lnSpc>
                <a:spcPct val="100000"/>
              </a:lnSpc>
              <a:spcBef>
                <a:spcPts val="100"/>
              </a:spcBef>
            </a:pPr>
            <a:r>
              <a:rPr sz="3900" b="1" spc="-70" dirty="0">
                <a:latin typeface="Verdana"/>
                <a:cs typeface="Verdana"/>
              </a:rPr>
              <a:t>Ethical</a:t>
            </a:r>
            <a:r>
              <a:rPr sz="3900" b="1" spc="-10" dirty="0">
                <a:latin typeface="Verdana"/>
                <a:cs typeface="Verdana"/>
              </a:rPr>
              <a:t> </a:t>
            </a:r>
            <a:r>
              <a:rPr sz="3900" b="1" spc="-40" dirty="0">
                <a:latin typeface="Verdana"/>
                <a:cs typeface="Verdana"/>
              </a:rPr>
              <a:t>considerations</a:t>
            </a:r>
            <a:endParaRPr sz="3900">
              <a:latin typeface="Verdana"/>
              <a:cs typeface="Verdana"/>
            </a:endParaRPr>
          </a:p>
        </p:txBody>
      </p:sp>
      <p:sp>
        <p:nvSpPr>
          <p:cNvPr id="7" name="object 7"/>
          <p:cNvSpPr txBox="1"/>
          <p:nvPr/>
        </p:nvSpPr>
        <p:spPr>
          <a:xfrm>
            <a:off x="1058885" y="2273300"/>
            <a:ext cx="15735300" cy="3042564"/>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z="3000" spc="-15" dirty="0">
                <a:solidFill>
                  <a:srgbClr val="333333"/>
                </a:solidFill>
                <a:latin typeface="Arial" panose="020B0604020202020204" pitchFamily="34" charset="0"/>
                <a:cs typeface="Arial" panose="020B0604020202020204" pitchFamily="34" charset="0"/>
              </a:rPr>
              <a:t>The study will adhere to ethical guidelines set forth by the university's Institutional Review Board (IRB) or relevant ethics committee.</a:t>
            </a:r>
          </a:p>
          <a:p>
            <a:pPr marL="469900" marR="5080" indent="-457200">
              <a:lnSpc>
                <a:spcPct val="133300"/>
              </a:lnSpc>
              <a:spcBef>
                <a:spcPts val="100"/>
              </a:spcBef>
              <a:buFont typeface="Arial" panose="020B0604020202020204" pitchFamily="34" charset="0"/>
              <a:buChar char="•"/>
            </a:pPr>
            <a:r>
              <a:rPr lang="en-GB" sz="3000" spc="-15" dirty="0">
                <a:solidFill>
                  <a:srgbClr val="333333"/>
                </a:solidFill>
                <a:latin typeface="Arial" panose="020B0604020202020204" pitchFamily="34" charset="0"/>
                <a:cs typeface="Arial" panose="020B0604020202020204" pitchFamily="34" charset="0"/>
              </a:rPr>
              <a:t>Participants' data will be kept confidentially and stored securely to protect their privacy.</a:t>
            </a:r>
          </a:p>
          <a:p>
            <a:pPr marL="469900" marR="5080" indent="-457200">
              <a:lnSpc>
                <a:spcPct val="133300"/>
              </a:lnSpc>
              <a:spcBef>
                <a:spcPts val="100"/>
              </a:spcBef>
              <a:buFont typeface="Arial" panose="020B0604020202020204" pitchFamily="34" charset="0"/>
              <a:buChar char="•"/>
            </a:pPr>
            <a:r>
              <a:rPr lang="en-GB" sz="3000" spc="-15" dirty="0">
                <a:solidFill>
                  <a:srgbClr val="333333"/>
                </a:solidFill>
                <a:latin typeface="Arial" panose="020B0604020202020204" pitchFamily="34" charset="0"/>
                <a:cs typeface="Arial" panose="020B0604020202020204" pitchFamily="34" charset="0"/>
              </a:rPr>
              <a:t>Any identifying information will be removed from the data to maintain anonymity during analysis and reporting.</a:t>
            </a:r>
            <a:endParaRPr sz="30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
            <a:ext cx="18284190" cy="192405"/>
          </a:xfrm>
          <a:custGeom>
            <a:avLst/>
            <a:gdLst/>
            <a:ahLst/>
            <a:cxnLst/>
            <a:rect l="l" t="t" r="r" b="b"/>
            <a:pathLst>
              <a:path w="18284190" h="192405">
                <a:moveTo>
                  <a:pt x="18283827" y="192302"/>
                </a:moveTo>
                <a:lnTo>
                  <a:pt x="0" y="192302"/>
                </a:lnTo>
                <a:lnTo>
                  <a:pt x="0" y="0"/>
                </a:lnTo>
                <a:lnTo>
                  <a:pt x="18283827" y="0"/>
                </a:lnTo>
                <a:lnTo>
                  <a:pt x="18283827" y="192302"/>
                </a:lnTo>
                <a:close/>
              </a:path>
            </a:pathLst>
          </a:custGeom>
          <a:solidFill>
            <a:srgbClr val="00C399"/>
          </a:solidFill>
        </p:spPr>
        <p:txBody>
          <a:bodyPr wrap="square" lIns="0" tIns="0" rIns="0" bIns="0" rtlCol="0"/>
          <a:lstStyle/>
          <a:p>
            <a:endParaRPr/>
          </a:p>
        </p:txBody>
      </p:sp>
      <p:sp>
        <p:nvSpPr>
          <p:cNvPr id="3" name="object 3"/>
          <p:cNvSpPr txBox="1">
            <a:spLocks noGrp="1"/>
          </p:cNvSpPr>
          <p:nvPr>
            <p:ph type="title"/>
          </p:nvPr>
        </p:nvSpPr>
        <p:spPr>
          <a:xfrm>
            <a:off x="1016000" y="691200"/>
            <a:ext cx="6327775" cy="619760"/>
          </a:xfrm>
          <a:prstGeom prst="rect">
            <a:avLst/>
          </a:prstGeom>
        </p:spPr>
        <p:txBody>
          <a:bodyPr vert="horz" wrap="square" lIns="0" tIns="12700" rIns="0" bIns="0" rtlCol="0">
            <a:spAutoFit/>
          </a:bodyPr>
          <a:lstStyle/>
          <a:p>
            <a:pPr marL="12700">
              <a:lnSpc>
                <a:spcPct val="100000"/>
              </a:lnSpc>
              <a:spcBef>
                <a:spcPts val="100"/>
              </a:spcBef>
            </a:pPr>
            <a:r>
              <a:rPr sz="3900" b="1" spc="-80" dirty="0">
                <a:latin typeface="Verdana"/>
                <a:cs typeface="Verdana"/>
              </a:rPr>
              <a:t>Implication</a:t>
            </a:r>
            <a:r>
              <a:rPr sz="3900" b="1" spc="35" dirty="0">
                <a:latin typeface="Verdana"/>
                <a:cs typeface="Verdana"/>
              </a:rPr>
              <a:t> </a:t>
            </a:r>
            <a:r>
              <a:rPr sz="3900" b="1" spc="-195" dirty="0">
                <a:latin typeface="Verdana"/>
                <a:cs typeface="Verdana"/>
              </a:rPr>
              <a:t>of</a:t>
            </a:r>
            <a:r>
              <a:rPr sz="3900" b="1" spc="35" dirty="0">
                <a:latin typeface="Verdana"/>
                <a:cs typeface="Verdana"/>
              </a:rPr>
              <a:t> </a:t>
            </a:r>
            <a:r>
              <a:rPr sz="3900" b="1" spc="-55" dirty="0">
                <a:latin typeface="Verdana"/>
                <a:cs typeface="Verdana"/>
              </a:rPr>
              <a:t>research</a:t>
            </a:r>
            <a:endParaRPr sz="3900">
              <a:latin typeface="Verdana"/>
              <a:cs typeface="Verdana"/>
            </a:endParaRPr>
          </a:p>
        </p:txBody>
      </p:sp>
      <p:sp>
        <p:nvSpPr>
          <p:cNvPr id="7" name="object 7"/>
          <p:cNvSpPr txBox="1"/>
          <p:nvPr/>
        </p:nvSpPr>
        <p:spPr>
          <a:xfrm>
            <a:off x="1058885" y="2273303"/>
            <a:ext cx="16228694" cy="4876848"/>
          </a:xfrm>
          <a:prstGeom prst="rect">
            <a:avLst/>
          </a:prstGeom>
        </p:spPr>
        <p:txBody>
          <a:bodyPr vert="horz" wrap="square" lIns="0" tIns="12700" rIns="0" bIns="0" rtlCol="0">
            <a:spAutoFit/>
          </a:bodyPr>
          <a:lstStyle/>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This study can be used to analyse the physical activity levels of students at a certain university. </a:t>
            </a: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Additionally, it will aid in the analysis of the potential causes of the degree of activity among students.</a:t>
            </a: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With the aid of this information, the university can put into place some special programs or services that, if the level of physical activity among students is low, can assist to improve or increase it.</a:t>
            </a:r>
          </a:p>
          <a:p>
            <a:pPr marL="469900" marR="5080" indent="-457200">
              <a:lnSpc>
                <a:spcPct val="133300"/>
              </a:lnSpc>
              <a:spcBef>
                <a:spcPts val="100"/>
              </a:spcBef>
              <a:buFont typeface="Arial" panose="020B0604020202020204" pitchFamily="34" charset="0"/>
              <a:buChar char="•"/>
            </a:pPr>
            <a:r>
              <a:rPr lang="en-GB" sz="3000" dirty="0">
                <a:latin typeface="Arial" panose="020B0604020202020204" pitchFamily="34" charset="0"/>
                <a:cs typeface="Arial" panose="020B0604020202020204" pitchFamily="34" charset="0"/>
              </a:rPr>
              <a:t>As a result, it will assist the students succeed academically, mentally, and physically.</a:t>
            </a:r>
            <a:endParaRPr sz="300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16000" y="701771"/>
            <a:ext cx="5080000" cy="1213153"/>
          </a:xfrm>
          <a:prstGeom prst="rect">
            <a:avLst/>
          </a:prstGeom>
        </p:spPr>
        <p:txBody>
          <a:bodyPr vert="horz" wrap="square" lIns="0" tIns="12700" rIns="0" bIns="0" rtlCol="0">
            <a:spAutoFit/>
          </a:bodyPr>
          <a:lstStyle/>
          <a:p>
            <a:pPr marL="12700">
              <a:lnSpc>
                <a:spcPct val="100000"/>
              </a:lnSpc>
              <a:spcBef>
                <a:spcPts val="100"/>
              </a:spcBef>
            </a:pPr>
            <a:r>
              <a:rPr sz="3900" spc="160" dirty="0"/>
              <a:t>Plan</a:t>
            </a:r>
            <a:r>
              <a:rPr sz="3900" spc="5" dirty="0"/>
              <a:t> </a:t>
            </a:r>
            <a:r>
              <a:rPr sz="3900" spc="80" dirty="0"/>
              <a:t>of</a:t>
            </a:r>
            <a:r>
              <a:rPr sz="3900" spc="5" dirty="0"/>
              <a:t> </a:t>
            </a:r>
            <a:r>
              <a:rPr sz="3900" spc="45" dirty="0"/>
              <a:t>work</a:t>
            </a:r>
            <a:r>
              <a:rPr lang="en-GB" sz="3900" spc="45" dirty="0"/>
              <a:t> Sample Gantt chart</a:t>
            </a:r>
            <a:endParaRPr sz="3900" dirty="0"/>
          </a:p>
        </p:txBody>
      </p:sp>
      <p:pic>
        <p:nvPicPr>
          <p:cNvPr id="5" name="Picture 4" descr="A close-up of a checklist">
            <a:extLst>
              <a:ext uri="{FF2B5EF4-FFF2-40B4-BE49-F238E27FC236}">
                <a16:creationId xmlns:a16="http://schemas.microsoft.com/office/drawing/2014/main" id="{DAFFA9A9-0F1F-8772-2DEB-7677F3CC49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1914924"/>
            <a:ext cx="16687800" cy="743862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74955" y="1028700"/>
            <a:ext cx="18013045" cy="9107621"/>
          </a:xfrm>
          <a:prstGeom prst="rect">
            <a:avLst/>
          </a:prstGeom>
        </p:spPr>
        <p:txBody>
          <a:bodyPr vert="horz" wrap="square" lIns="0" tIns="30480" rIns="0" bIns="0" rtlCol="0">
            <a:spAutoFit/>
          </a:bodyPr>
          <a:lstStyle/>
          <a:p>
            <a:pPr marL="12700" marR="5080">
              <a:lnSpc>
                <a:spcPct val="125000"/>
              </a:lnSpc>
              <a:spcBef>
                <a:spcPts val="100"/>
              </a:spcBef>
            </a:pPr>
            <a:r>
              <a:rPr lang="en-GB" sz="2400" spc="-40" dirty="0">
                <a:solidFill>
                  <a:srgbClr val="242424"/>
                </a:solidFill>
                <a:latin typeface="Arial" panose="020B0604020202020204" pitchFamily="34" charset="0"/>
                <a:cs typeface="Arial" panose="020B0604020202020204" pitchFamily="34" charset="0"/>
              </a:rPr>
              <a:t>Guo, </a:t>
            </a:r>
            <a:r>
              <a:rPr lang="en-GB" sz="2400" spc="-10" dirty="0">
                <a:solidFill>
                  <a:srgbClr val="242424"/>
                </a:solidFill>
                <a:latin typeface="Arial" panose="020B0604020202020204" pitchFamily="34" charset="0"/>
                <a:cs typeface="Arial" panose="020B0604020202020204" pitchFamily="34" charset="0"/>
              </a:rPr>
              <a:t>C. </a:t>
            </a:r>
            <a:r>
              <a:rPr lang="en-GB" sz="2400" spc="50" dirty="0">
                <a:solidFill>
                  <a:srgbClr val="242424"/>
                </a:solidFill>
                <a:latin typeface="Arial" panose="020B0604020202020204" pitchFamily="34" charset="0"/>
                <a:cs typeface="Arial" panose="020B0604020202020204" pitchFamily="34" charset="0"/>
              </a:rPr>
              <a:t>et </a:t>
            </a:r>
            <a:r>
              <a:rPr lang="en-GB" sz="2400" spc="-25" dirty="0">
                <a:solidFill>
                  <a:srgbClr val="242424"/>
                </a:solidFill>
                <a:latin typeface="Arial" panose="020B0604020202020204" pitchFamily="34" charset="0"/>
                <a:cs typeface="Arial" panose="020B0604020202020204" pitchFamily="34" charset="0"/>
              </a:rPr>
              <a:t>al. </a:t>
            </a:r>
            <a:r>
              <a:rPr lang="en-GB" sz="2400" spc="25" dirty="0">
                <a:solidFill>
                  <a:srgbClr val="242424"/>
                </a:solidFill>
                <a:latin typeface="Arial" panose="020B0604020202020204" pitchFamily="34" charset="0"/>
                <a:cs typeface="Arial" panose="020B0604020202020204" pitchFamily="34" charset="0"/>
              </a:rPr>
              <a:t>(2021) </a:t>
            </a:r>
            <a:r>
              <a:rPr lang="en-GB" sz="2400" spc="120" dirty="0">
                <a:solidFill>
                  <a:srgbClr val="242424"/>
                </a:solidFill>
                <a:latin typeface="Arial" panose="020B0604020202020204" pitchFamily="34" charset="0"/>
                <a:cs typeface="Arial" panose="020B0604020202020204" pitchFamily="34" charset="0"/>
              </a:rPr>
              <a:t>Data </a:t>
            </a:r>
            <a:r>
              <a:rPr lang="en-GB" sz="2400" spc="35" dirty="0">
                <a:solidFill>
                  <a:srgbClr val="242424"/>
                </a:solidFill>
                <a:latin typeface="Arial" panose="020B0604020202020204" pitchFamily="34" charset="0"/>
                <a:cs typeface="Arial" panose="020B0604020202020204" pitchFamily="34" charset="0"/>
              </a:rPr>
              <a:t>Analysis </a:t>
            </a:r>
            <a:r>
              <a:rPr lang="en-GB" sz="2400" spc="-30" dirty="0">
                <a:solidFill>
                  <a:srgbClr val="242424"/>
                </a:solidFill>
                <a:latin typeface="Arial" panose="020B0604020202020204" pitchFamily="34" charset="0"/>
                <a:cs typeface="Arial" panose="020B0604020202020204" pitchFamily="34" charset="0"/>
              </a:rPr>
              <a:t>of </a:t>
            </a:r>
            <a:r>
              <a:rPr lang="en-GB" sz="2400" spc="75" dirty="0">
                <a:solidFill>
                  <a:srgbClr val="242424"/>
                </a:solidFill>
                <a:latin typeface="Arial" panose="020B0604020202020204" pitchFamily="34" charset="0"/>
                <a:cs typeface="Arial" panose="020B0604020202020204" pitchFamily="34" charset="0"/>
              </a:rPr>
              <a:t>physical </a:t>
            </a:r>
            <a:r>
              <a:rPr lang="en-GB" sz="2400" spc="-5" dirty="0">
                <a:solidFill>
                  <a:srgbClr val="242424"/>
                </a:solidFill>
                <a:latin typeface="Arial" panose="020B0604020202020204" pitchFamily="34" charset="0"/>
                <a:cs typeface="Arial" panose="020B0604020202020204" pitchFamily="34" charset="0"/>
              </a:rPr>
              <a:t>fitness </a:t>
            </a:r>
            <a:r>
              <a:rPr lang="en-GB" sz="2400" spc="5" dirty="0">
                <a:solidFill>
                  <a:srgbClr val="242424"/>
                </a:solidFill>
                <a:latin typeface="Arial" panose="020B0604020202020204" pitchFamily="34" charset="0"/>
                <a:cs typeface="Arial" panose="020B0604020202020204" pitchFamily="34" charset="0"/>
              </a:rPr>
              <a:t>monitoring </a:t>
            </a:r>
            <a:r>
              <a:rPr lang="en-GB" sz="2400" spc="160" dirty="0">
                <a:solidFill>
                  <a:srgbClr val="242424"/>
                </a:solidFill>
                <a:latin typeface="Arial" panose="020B0604020202020204" pitchFamily="34" charset="0"/>
                <a:cs typeface="Arial" panose="020B0604020202020204" pitchFamily="34" charset="0"/>
              </a:rPr>
              <a:t>based </a:t>
            </a:r>
            <a:r>
              <a:rPr lang="en-GB" sz="2400" spc="35" dirty="0">
                <a:solidFill>
                  <a:srgbClr val="242424"/>
                </a:solidFill>
                <a:latin typeface="Arial" panose="020B0604020202020204" pitchFamily="34" charset="0"/>
                <a:cs typeface="Arial" panose="020B0604020202020204" pitchFamily="34" charset="0"/>
              </a:rPr>
              <a:t>on </a:t>
            </a:r>
            <a:r>
              <a:rPr lang="en-GB" sz="2400" spc="40" dirty="0">
                <a:solidFill>
                  <a:srgbClr val="242424"/>
                </a:solidFill>
                <a:latin typeface="Arial" panose="020B0604020202020204" pitchFamily="34" charset="0"/>
                <a:cs typeface="Arial" panose="020B0604020202020204" pitchFamily="34" charset="0"/>
              </a:rPr>
              <a:t> </a:t>
            </a:r>
            <a:r>
              <a:rPr lang="en-GB" sz="2400" spc="135" dirty="0">
                <a:solidFill>
                  <a:srgbClr val="242424"/>
                </a:solidFill>
                <a:latin typeface="Arial" panose="020B0604020202020204" pitchFamily="34" charset="0"/>
                <a:cs typeface="Arial" panose="020B0604020202020204" pitchFamily="34" charset="0"/>
              </a:rPr>
              <a:t>mathematical</a:t>
            </a:r>
            <a:r>
              <a:rPr lang="en-GB" sz="2400" spc="-50" dirty="0">
                <a:solidFill>
                  <a:srgbClr val="242424"/>
                </a:solidFill>
                <a:latin typeface="Arial" panose="020B0604020202020204" pitchFamily="34" charset="0"/>
                <a:cs typeface="Arial" panose="020B0604020202020204" pitchFamily="34" charset="0"/>
              </a:rPr>
              <a:t> </a:t>
            </a:r>
            <a:r>
              <a:rPr lang="en-GB" sz="2400" spc="15" dirty="0">
                <a:solidFill>
                  <a:srgbClr val="242424"/>
                </a:solidFill>
                <a:latin typeface="Arial" panose="020B0604020202020204" pitchFamily="34" charset="0"/>
                <a:cs typeface="Arial" panose="020B0604020202020204" pitchFamily="34" charset="0"/>
              </a:rPr>
              <a:t>models,</a:t>
            </a:r>
            <a:r>
              <a:rPr lang="en-GB" sz="2400" spc="-45" dirty="0">
                <a:solidFill>
                  <a:srgbClr val="242424"/>
                </a:solidFill>
                <a:latin typeface="Arial" panose="020B0604020202020204" pitchFamily="34" charset="0"/>
                <a:cs typeface="Arial" panose="020B0604020202020204" pitchFamily="34" charset="0"/>
              </a:rPr>
              <a:t> </a:t>
            </a:r>
            <a:r>
              <a:rPr lang="en-GB" sz="2400" spc="110" dirty="0">
                <a:solidFill>
                  <a:srgbClr val="242424"/>
                </a:solidFill>
                <a:latin typeface="Arial" panose="020B0604020202020204" pitchFamily="34" charset="0"/>
                <a:cs typeface="Arial" panose="020B0604020202020204" pitchFamily="34" charset="0"/>
              </a:rPr>
              <a:t>Mathematical</a:t>
            </a:r>
            <a:r>
              <a:rPr lang="en-GB" sz="2400" spc="-45"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Problems</a:t>
            </a:r>
            <a:r>
              <a:rPr lang="en-GB" sz="2400" spc="-50" dirty="0">
                <a:solidFill>
                  <a:srgbClr val="242424"/>
                </a:solidFill>
                <a:latin typeface="Arial" panose="020B0604020202020204" pitchFamily="34" charset="0"/>
                <a:cs typeface="Arial" panose="020B0604020202020204" pitchFamily="34" charset="0"/>
              </a:rPr>
              <a:t> </a:t>
            </a:r>
            <a:r>
              <a:rPr lang="en-GB" sz="2400" spc="-65" dirty="0">
                <a:solidFill>
                  <a:srgbClr val="242424"/>
                </a:solidFill>
                <a:latin typeface="Arial" panose="020B0604020202020204" pitchFamily="34" charset="0"/>
                <a:cs typeface="Arial" panose="020B0604020202020204" pitchFamily="34" charset="0"/>
              </a:rPr>
              <a:t>in</a:t>
            </a:r>
            <a:r>
              <a:rPr lang="en-GB" sz="2400" spc="-45" dirty="0">
                <a:solidFill>
                  <a:srgbClr val="242424"/>
                </a:solidFill>
                <a:latin typeface="Arial" panose="020B0604020202020204" pitchFamily="34" charset="0"/>
                <a:cs typeface="Arial" panose="020B0604020202020204" pitchFamily="34" charset="0"/>
              </a:rPr>
              <a:t> </a:t>
            </a:r>
            <a:r>
              <a:rPr lang="en-GB" sz="2400" spc="-15" dirty="0">
                <a:solidFill>
                  <a:srgbClr val="242424"/>
                </a:solidFill>
                <a:latin typeface="Arial" panose="020B0604020202020204" pitchFamily="34" charset="0"/>
                <a:cs typeface="Arial" panose="020B0604020202020204" pitchFamily="34" charset="0"/>
              </a:rPr>
              <a:t>Engineering.</a:t>
            </a:r>
            <a:r>
              <a:rPr lang="en-GB" sz="2400" spc="-45" dirty="0">
                <a:solidFill>
                  <a:srgbClr val="242424"/>
                </a:solidFill>
                <a:latin typeface="Arial" panose="020B0604020202020204" pitchFamily="34" charset="0"/>
                <a:cs typeface="Arial" panose="020B0604020202020204" pitchFamily="34" charset="0"/>
              </a:rPr>
              <a:t> </a:t>
            </a:r>
            <a:r>
              <a:rPr lang="en-GB" sz="2400" spc="-15" dirty="0" err="1">
                <a:solidFill>
                  <a:srgbClr val="242424"/>
                </a:solidFill>
                <a:latin typeface="Arial" panose="020B0604020202020204" pitchFamily="34" charset="0"/>
                <a:cs typeface="Arial" panose="020B0604020202020204" pitchFamily="34" charset="0"/>
              </a:rPr>
              <a:t>Hindawi</a:t>
            </a:r>
            <a:r>
              <a:rPr lang="en-GB" sz="2400" spc="-15" dirty="0">
                <a:solidFill>
                  <a:srgbClr val="242424"/>
                </a:solidFill>
                <a:latin typeface="Arial" panose="020B0604020202020204" pitchFamily="34" charset="0"/>
                <a:cs typeface="Arial" panose="020B0604020202020204" pitchFamily="34" charset="0"/>
              </a:rPr>
              <a:t>.</a:t>
            </a:r>
            <a:r>
              <a:rPr lang="en-GB" sz="2400" spc="-45" dirty="0">
                <a:solidFill>
                  <a:srgbClr val="242424"/>
                </a:solidFill>
                <a:latin typeface="Arial" panose="020B0604020202020204" pitchFamily="34" charset="0"/>
                <a:cs typeface="Arial" panose="020B0604020202020204" pitchFamily="34" charset="0"/>
              </a:rPr>
              <a:t> </a:t>
            </a:r>
            <a:r>
              <a:rPr lang="en-GB" sz="2400" spc="75" dirty="0">
                <a:solidFill>
                  <a:srgbClr val="242424"/>
                </a:solidFill>
                <a:latin typeface="Arial" panose="020B0604020202020204" pitchFamily="34" charset="0"/>
                <a:cs typeface="Arial" panose="020B0604020202020204" pitchFamily="34" charset="0"/>
              </a:rPr>
              <a:t>Available </a:t>
            </a:r>
            <a:r>
              <a:rPr lang="en-GB" sz="2400" spc="-935" dirty="0">
                <a:solidFill>
                  <a:srgbClr val="242424"/>
                </a:solidFill>
                <a:latin typeface="Arial" panose="020B0604020202020204" pitchFamily="34" charset="0"/>
                <a:cs typeface="Arial" panose="020B0604020202020204" pitchFamily="34" charset="0"/>
              </a:rPr>
              <a:t> </a:t>
            </a:r>
            <a:r>
              <a:rPr lang="en-GB" sz="2400" spc="80" dirty="0">
                <a:solidFill>
                  <a:srgbClr val="242424"/>
                </a:solidFill>
                <a:latin typeface="Arial" panose="020B0604020202020204" pitchFamily="34" charset="0"/>
                <a:cs typeface="Arial" panose="020B0604020202020204" pitchFamily="34" charset="0"/>
              </a:rPr>
              <a:t>at:</a:t>
            </a:r>
            <a:r>
              <a:rPr lang="en-GB" sz="2400" spc="-35"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https://</a:t>
            </a:r>
            <a:r>
              <a:rPr lang="en-GB" sz="2400" spc="-20" dirty="0">
                <a:solidFill>
                  <a:srgbClr val="242424"/>
                </a:solidFill>
                <a:latin typeface="Arial" panose="020B0604020202020204" pitchFamily="34" charset="0"/>
                <a:cs typeface="Arial" panose="020B0604020202020204" pitchFamily="34" charset="0"/>
                <a:hlinkClick r:id="rId2"/>
              </a:rPr>
              <a:t>www.hindawi.com/journals/mpe/2021/8353391/</a:t>
            </a:r>
            <a:r>
              <a:rPr lang="en-GB" sz="2400" spc="-30" dirty="0">
                <a:solidFill>
                  <a:srgbClr val="242424"/>
                </a:solidFill>
                <a:latin typeface="Arial" panose="020B0604020202020204" pitchFamily="34" charset="0"/>
                <a:cs typeface="Arial" panose="020B0604020202020204" pitchFamily="34" charset="0"/>
                <a:hlinkClick r:id="rId2"/>
              </a:rPr>
              <a:t> </a:t>
            </a:r>
            <a:r>
              <a:rPr lang="en-GB" sz="2400" spc="170" dirty="0">
                <a:solidFill>
                  <a:srgbClr val="242424"/>
                </a:solidFill>
                <a:latin typeface="Arial" panose="020B0604020202020204" pitchFamily="34" charset="0"/>
                <a:cs typeface="Arial" panose="020B0604020202020204" pitchFamily="34" charset="0"/>
              </a:rPr>
              <a:t>(Accessed:</a:t>
            </a:r>
            <a:r>
              <a:rPr lang="en-GB" sz="2400" spc="-30" dirty="0">
                <a:solidFill>
                  <a:srgbClr val="242424"/>
                </a:solidFill>
                <a:latin typeface="Arial" panose="020B0604020202020204" pitchFamily="34" charset="0"/>
                <a:cs typeface="Arial" panose="020B0604020202020204" pitchFamily="34" charset="0"/>
              </a:rPr>
              <a:t> </a:t>
            </a:r>
            <a:r>
              <a:rPr lang="en-GB" sz="2400" spc="45" dirty="0">
                <a:solidFill>
                  <a:srgbClr val="242424"/>
                </a:solidFill>
                <a:latin typeface="Arial" panose="020B0604020202020204" pitchFamily="34" charset="0"/>
                <a:cs typeface="Arial" panose="020B0604020202020204" pitchFamily="34" charset="0"/>
              </a:rPr>
              <a:t>February </a:t>
            </a:r>
            <a:r>
              <a:rPr lang="en-GB" sz="2400" spc="-930" dirty="0">
                <a:solidFill>
                  <a:srgbClr val="242424"/>
                </a:solidFill>
                <a:latin typeface="Arial" panose="020B0604020202020204" pitchFamily="34" charset="0"/>
                <a:cs typeface="Arial" panose="020B0604020202020204" pitchFamily="34" charset="0"/>
              </a:rPr>
              <a:t> </a:t>
            </a:r>
            <a:r>
              <a:rPr lang="en-GB" sz="2400" spc="-440" dirty="0">
                <a:solidFill>
                  <a:srgbClr val="242424"/>
                </a:solidFill>
                <a:latin typeface="Arial" panose="020B0604020202020204" pitchFamily="34" charset="0"/>
                <a:cs typeface="Arial" panose="020B0604020202020204" pitchFamily="34" charset="0"/>
              </a:rPr>
              <a:t>10,</a:t>
            </a:r>
            <a:r>
              <a:rPr lang="en-GB" sz="2400" spc="-5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2023).</a:t>
            </a:r>
            <a:endParaRPr lang="en-GB" sz="2400" dirty="0">
              <a:latin typeface="Arial" panose="020B0604020202020204" pitchFamily="34" charset="0"/>
              <a:cs typeface="Arial" panose="020B0604020202020204" pitchFamily="34" charset="0"/>
            </a:endParaRPr>
          </a:p>
          <a:p>
            <a:pPr>
              <a:lnSpc>
                <a:spcPct val="100000"/>
              </a:lnSpc>
              <a:spcBef>
                <a:spcPts val="40"/>
              </a:spcBef>
            </a:pPr>
            <a:endParaRPr lang="en-GB" sz="2400" dirty="0">
              <a:latin typeface="Arial" panose="020B0604020202020204" pitchFamily="34" charset="0"/>
              <a:cs typeface="Arial" panose="020B0604020202020204" pitchFamily="34" charset="0"/>
            </a:endParaRPr>
          </a:p>
          <a:p>
            <a:pPr marL="12700" marR="620395">
              <a:lnSpc>
                <a:spcPct val="125000"/>
              </a:lnSpc>
            </a:pPr>
            <a:r>
              <a:rPr lang="en-GB" sz="2400" spc="25" dirty="0">
                <a:solidFill>
                  <a:srgbClr val="242424"/>
                </a:solidFill>
                <a:latin typeface="Arial" panose="020B0604020202020204" pitchFamily="34" charset="0"/>
                <a:cs typeface="Arial" panose="020B0604020202020204" pitchFamily="34" charset="0"/>
              </a:rPr>
              <a:t>Health</a:t>
            </a:r>
            <a:r>
              <a:rPr lang="en-GB" sz="2400" spc="-45" dirty="0">
                <a:solidFill>
                  <a:srgbClr val="242424"/>
                </a:solidFill>
                <a:latin typeface="Arial" panose="020B0604020202020204" pitchFamily="34" charset="0"/>
                <a:cs typeface="Arial" panose="020B0604020202020204" pitchFamily="34" charset="0"/>
              </a:rPr>
              <a:t> </a:t>
            </a:r>
            <a:r>
              <a:rPr lang="en-GB" sz="2400" spc="65" dirty="0">
                <a:solidFill>
                  <a:srgbClr val="242424"/>
                </a:solidFill>
                <a:latin typeface="Arial" panose="020B0604020202020204" pitchFamily="34" charset="0"/>
                <a:cs typeface="Arial" panose="020B0604020202020204" pitchFamily="34" charset="0"/>
              </a:rPr>
              <a:t>matters:</a:t>
            </a:r>
            <a:r>
              <a:rPr lang="en-GB" sz="2400" spc="-40" dirty="0">
                <a:solidFill>
                  <a:srgbClr val="242424"/>
                </a:solidFill>
                <a:latin typeface="Arial" panose="020B0604020202020204" pitchFamily="34" charset="0"/>
                <a:cs typeface="Arial" panose="020B0604020202020204" pitchFamily="34" charset="0"/>
              </a:rPr>
              <a:t> </a:t>
            </a:r>
            <a:r>
              <a:rPr lang="en-GB" sz="2400" spc="70" dirty="0">
                <a:solidFill>
                  <a:srgbClr val="242424"/>
                </a:solidFill>
                <a:latin typeface="Arial" panose="020B0604020202020204" pitchFamily="34" charset="0"/>
                <a:cs typeface="Arial" panose="020B0604020202020204" pitchFamily="34" charset="0"/>
              </a:rPr>
              <a:t>Physical</a:t>
            </a:r>
            <a:r>
              <a:rPr lang="en-GB" sz="2400" spc="-40" dirty="0">
                <a:solidFill>
                  <a:srgbClr val="242424"/>
                </a:solidFill>
                <a:latin typeface="Arial" panose="020B0604020202020204" pitchFamily="34" charset="0"/>
                <a:cs typeface="Arial" panose="020B0604020202020204" pitchFamily="34" charset="0"/>
              </a:rPr>
              <a:t> </a:t>
            </a:r>
            <a:r>
              <a:rPr lang="en-GB" sz="2400" spc="50" dirty="0">
                <a:solidFill>
                  <a:srgbClr val="242424"/>
                </a:solidFill>
                <a:latin typeface="Arial" panose="020B0604020202020204" pitchFamily="34" charset="0"/>
                <a:cs typeface="Arial" panose="020B0604020202020204" pitchFamily="34" charset="0"/>
              </a:rPr>
              <a:t>activity</a:t>
            </a:r>
            <a:r>
              <a:rPr lang="en-GB" sz="2400" spc="-45" dirty="0">
                <a:solidFill>
                  <a:srgbClr val="242424"/>
                </a:solidFill>
                <a:latin typeface="Arial" panose="020B0604020202020204" pitchFamily="34" charset="0"/>
                <a:cs typeface="Arial" panose="020B0604020202020204" pitchFamily="34" charset="0"/>
              </a:rPr>
              <a:t> </a:t>
            </a:r>
            <a:r>
              <a:rPr lang="en-GB" sz="2400" spc="25" dirty="0">
                <a:solidFill>
                  <a:srgbClr val="242424"/>
                </a:solidFill>
                <a:latin typeface="Arial" panose="020B0604020202020204" pitchFamily="34" charset="0"/>
                <a:cs typeface="Arial" panose="020B0604020202020204" pitchFamily="34" charset="0"/>
              </a:rPr>
              <a:t>-</a:t>
            </a:r>
            <a:r>
              <a:rPr lang="en-GB" sz="2400" spc="-40" dirty="0">
                <a:solidFill>
                  <a:srgbClr val="242424"/>
                </a:solidFill>
                <a:latin typeface="Arial" panose="020B0604020202020204" pitchFamily="34" charset="0"/>
                <a:cs typeface="Arial" panose="020B0604020202020204" pitchFamily="34" charset="0"/>
              </a:rPr>
              <a:t> </a:t>
            </a:r>
            <a:r>
              <a:rPr lang="en-GB" sz="2400" spc="30" dirty="0">
                <a:solidFill>
                  <a:srgbClr val="242424"/>
                </a:solidFill>
                <a:latin typeface="Arial" panose="020B0604020202020204" pitchFamily="34" charset="0"/>
                <a:cs typeface="Arial" panose="020B0604020202020204" pitchFamily="34" charset="0"/>
              </a:rPr>
              <a:t>prevention</a:t>
            </a:r>
            <a:r>
              <a:rPr lang="en-GB" sz="2400" spc="-40" dirty="0">
                <a:solidFill>
                  <a:srgbClr val="242424"/>
                </a:solidFill>
                <a:latin typeface="Arial" panose="020B0604020202020204" pitchFamily="34" charset="0"/>
                <a:cs typeface="Arial" panose="020B0604020202020204" pitchFamily="34" charset="0"/>
              </a:rPr>
              <a:t> </a:t>
            </a:r>
            <a:r>
              <a:rPr lang="en-GB" sz="2400" spc="165" dirty="0">
                <a:solidFill>
                  <a:srgbClr val="242424"/>
                </a:solidFill>
                <a:latin typeface="Arial" panose="020B0604020202020204" pitchFamily="34" charset="0"/>
                <a:cs typeface="Arial" panose="020B0604020202020204" pitchFamily="34" charset="0"/>
              </a:rPr>
              <a:t>and</a:t>
            </a:r>
            <a:r>
              <a:rPr lang="en-GB" sz="2400" spc="-40" dirty="0">
                <a:solidFill>
                  <a:srgbClr val="242424"/>
                </a:solidFill>
                <a:latin typeface="Arial" panose="020B0604020202020204" pitchFamily="34" charset="0"/>
                <a:cs typeface="Arial" panose="020B0604020202020204" pitchFamily="34" charset="0"/>
              </a:rPr>
              <a:t> </a:t>
            </a:r>
            <a:r>
              <a:rPr lang="en-GB" sz="2400" spc="165" dirty="0">
                <a:solidFill>
                  <a:srgbClr val="242424"/>
                </a:solidFill>
                <a:latin typeface="Arial" panose="020B0604020202020204" pitchFamily="34" charset="0"/>
                <a:cs typeface="Arial" panose="020B0604020202020204" pitchFamily="34" charset="0"/>
              </a:rPr>
              <a:t>management</a:t>
            </a:r>
            <a:r>
              <a:rPr lang="en-GB" sz="2400" spc="-45" dirty="0">
                <a:solidFill>
                  <a:srgbClr val="242424"/>
                </a:solidFill>
                <a:latin typeface="Arial" panose="020B0604020202020204" pitchFamily="34" charset="0"/>
                <a:cs typeface="Arial" panose="020B0604020202020204" pitchFamily="34" charset="0"/>
              </a:rPr>
              <a:t> </a:t>
            </a:r>
            <a:r>
              <a:rPr lang="en-GB" sz="2400" spc="-30" dirty="0">
                <a:solidFill>
                  <a:srgbClr val="242424"/>
                </a:solidFill>
                <a:latin typeface="Arial" panose="020B0604020202020204" pitchFamily="34" charset="0"/>
                <a:cs typeface="Arial" panose="020B0604020202020204" pitchFamily="34" charset="0"/>
              </a:rPr>
              <a:t>of</a:t>
            </a:r>
            <a:r>
              <a:rPr lang="en-GB" sz="2400" spc="-40" dirty="0">
                <a:solidFill>
                  <a:srgbClr val="242424"/>
                </a:solidFill>
                <a:latin typeface="Arial" panose="020B0604020202020204" pitchFamily="34" charset="0"/>
                <a:cs typeface="Arial" panose="020B0604020202020204" pitchFamily="34" charset="0"/>
              </a:rPr>
              <a:t> </a:t>
            </a:r>
            <a:r>
              <a:rPr lang="en-GB" sz="2400" spc="35" dirty="0">
                <a:solidFill>
                  <a:srgbClr val="242424"/>
                </a:solidFill>
                <a:latin typeface="Arial" panose="020B0604020202020204" pitchFamily="34" charset="0"/>
                <a:cs typeface="Arial" panose="020B0604020202020204" pitchFamily="34" charset="0"/>
              </a:rPr>
              <a:t>long-term </a:t>
            </a:r>
            <a:r>
              <a:rPr lang="en-GB" sz="2400" spc="-935"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conditions </a:t>
            </a:r>
            <a:r>
              <a:rPr lang="en-GB" sz="2400" spc="25" dirty="0">
                <a:solidFill>
                  <a:srgbClr val="242424"/>
                </a:solidFill>
                <a:latin typeface="Arial" panose="020B0604020202020204" pitchFamily="34" charset="0"/>
                <a:cs typeface="Arial" panose="020B0604020202020204" pitchFamily="34" charset="0"/>
              </a:rPr>
              <a:t>(2021) </a:t>
            </a:r>
            <a:r>
              <a:rPr lang="en-GB" sz="2400" spc="-75" dirty="0">
                <a:solidFill>
                  <a:srgbClr val="242424"/>
                </a:solidFill>
                <a:latin typeface="Arial" panose="020B0604020202020204" pitchFamily="34" charset="0"/>
                <a:cs typeface="Arial" panose="020B0604020202020204" pitchFamily="34" charset="0"/>
              </a:rPr>
              <a:t>GOV.UK. </a:t>
            </a:r>
            <a:r>
              <a:rPr lang="en-GB" sz="2400" spc="75" dirty="0">
                <a:solidFill>
                  <a:srgbClr val="242424"/>
                </a:solidFill>
                <a:latin typeface="Arial" panose="020B0604020202020204" pitchFamily="34" charset="0"/>
                <a:cs typeface="Arial" panose="020B0604020202020204" pitchFamily="34" charset="0"/>
              </a:rPr>
              <a:t>Available </a:t>
            </a:r>
            <a:r>
              <a:rPr lang="en-GB" sz="2400" spc="80" dirty="0">
                <a:solidFill>
                  <a:srgbClr val="242424"/>
                </a:solidFill>
                <a:latin typeface="Arial" panose="020B0604020202020204" pitchFamily="34" charset="0"/>
                <a:cs typeface="Arial" panose="020B0604020202020204" pitchFamily="34" charset="0"/>
              </a:rPr>
              <a:t>at: </a:t>
            </a:r>
            <a:r>
              <a:rPr lang="en-GB" sz="2400" spc="85" dirty="0">
                <a:solidFill>
                  <a:srgbClr val="242424"/>
                </a:solidFill>
                <a:latin typeface="Arial" panose="020B0604020202020204" pitchFamily="34" charset="0"/>
                <a:cs typeface="Arial" panose="020B0604020202020204" pitchFamily="34" charset="0"/>
              </a:rPr>
              <a:t> </a:t>
            </a:r>
            <a:r>
              <a:rPr lang="en-GB" sz="2400" spc="45" dirty="0">
                <a:solidFill>
                  <a:srgbClr val="242424"/>
                </a:solidFill>
                <a:latin typeface="Arial" panose="020B0604020202020204" pitchFamily="34" charset="0"/>
                <a:cs typeface="Arial" panose="020B0604020202020204" pitchFamily="34" charset="0"/>
              </a:rPr>
              <a:t>https://</a:t>
            </a:r>
            <a:r>
              <a:rPr lang="en-GB" sz="2400" spc="45" dirty="0">
                <a:solidFill>
                  <a:srgbClr val="242424"/>
                </a:solidFill>
                <a:latin typeface="Arial" panose="020B0604020202020204" pitchFamily="34" charset="0"/>
                <a:cs typeface="Arial" panose="020B0604020202020204" pitchFamily="34" charset="0"/>
                <a:hlinkClick r:id="rId3"/>
              </a:rPr>
              <a:t>www.gov.uk/government/publications/health-matters-physical- </a:t>
            </a:r>
            <a:r>
              <a:rPr lang="en-GB" sz="2400" spc="50" dirty="0">
                <a:solidFill>
                  <a:srgbClr val="242424"/>
                </a:solidFill>
                <a:latin typeface="Arial" panose="020B0604020202020204" pitchFamily="34" charset="0"/>
                <a:cs typeface="Arial" panose="020B0604020202020204" pitchFamily="34" charset="0"/>
              </a:rPr>
              <a:t> </a:t>
            </a:r>
            <a:r>
              <a:rPr lang="en-GB" sz="2400" spc="70" dirty="0">
                <a:solidFill>
                  <a:srgbClr val="242424"/>
                </a:solidFill>
                <a:latin typeface="Arial" panose="020B0604020202020204" pitchFamily="34" charset="0"/>
                <a:cs typeface="Arial" panose="020B0604020202020204" pitchFamily="34" charset="0"/>
              </a:rPr>
              <a:t>activity/health-matters-physical-activity-prevention-and-management-of- </a:t>
            </a:r>
            <a:r>
              <a:rPr lang="en-GB" sz="2400" spc="-935" dirty="0">
                <a:solidFill>
                  <a:srgbClr val="242424"/>
                </a:solidFill>
                <a:latin typeface="Arial" panose="020B0604020202020204" pitchFamily="34" charset="0"/>
                <a:cs typeface="Arial" panose="020B0604020202020204" pitchFamily="34" charset="0"/>
              </a:rPr>
              <a:t> </a:t>
            </a:r>
            <a:r>
              <a:rPr lang="en-GB" sz="2400" spc="-145" dirty="0">
                <a:solidFill>
                  <a:srgbClr val="242424"/>
                </a:solidFill>
                <a:latin typeface="Arial" panose="020B0604020202020204" pitchFamily="34" charset="0"/>
                <a:cs typeface="Arial" panose="020B0604020202020204" pitchFamily="34" charset="0"/>
              </a:rPr>
              <a:t>l</a:t>
            </a:r>
            <a:r>
              <a:rPr lang="en-GB" sz="2400" spc="50" dirty="0">
                <a:solidFill>
                  <a:srgbClr val="242424"/>
                </a:solidFill>
                <a:latin typeface="Arial" panose="020B0604020202020204" pitchFamily="34" charset="0"/>
                <a:cs typeface="Arial" panose="020B0604020202020204" pitchFamily="34" charset="0"/>
              </a:rPr>
              <a:t>o</a:t>
            </a:r>
            <a:r>
              <a:rPr lang="en-GB" sz="2400" spc="20" dirty="0">
                <a:solidFill>
                  <a:srgbClr val="242424"/>
                </a:solidFill>
                <a:latin typeface="Arial" panose="020B0604020202020204" pitchFamily="34" charset="0"/>
                <a:cs typeface="Arial" panose="020B0604020202020204" pitchFamily="34" charset="0"/>
              </a:rPr>
              <a:t>n</a:t>
            </a:r>
            <a:r>
              <a:rPr lang="en-GB" sz="2400" spc="135" dirty="0">
                <a:solidFill>
                  <a:srgbClr val="242424"/>
                </a:solidFill>
                <a:latin typeface="Arial" panose="020B0604020202020204" pitchFamily="34" charset="0"/>
                <a:cs typeface="Arial" panose="020B0604020202020204" pitchFamily="34" charset="0"/>
              </a:rPr>
              <a:t>g</a:t>
            </a:r>
            <a:r>
              <a:rPr lang="en-GB" sz="2400" spc="25" dirty="0">
                <a:solidFill>
                  <a:srgbClr val="242424"/>
                </a:solidFill>
                <a:latin typeface="Arial" panose="020B0604020202020204" pitchFamily="34" charset="0"/>
                <a:cs typeface="Arial" panose="020B0604020202020204" pitchFamily="34" charset="0"/>
              </a:rPr>
              <a:t>-</a:t>
            </a:r>
            <a:r>
              <a:rPr lang="en-GB" sz="2400" spc="-60" dirty="0">
                <a:solidFill>
                  <a:srgbClr val="242424"/>
                </a:solidFill>
                <a:latin typeface="Arial" panose="020B0604020202020204" pitchFamily="34" charset="0"/>
                <a:cs typeface="Arial" panose="020B0604020202020204" pitchFamily="34" charset="0"/>
              </a:rPr>
              <a:t>t</a:t>
            </a:r>
            <a:r>
              <a:rPr lang="en-GB" sz="2400" spc="160" dirty="0">
                <a:solidFill>
                  <a:srgbClr val="242424"/>
                </a:solidFill>
                <a:latin typeface="Arial" panose="020B0604020202020204" pitchFamily="34" charset="0"/>
                <a:cs typeface="Arial" panose="020B0604020202020204" pitchFamily="34" charset="0"/>
              </a:rPr>
              <a:t>e</a:t>
            </a:r>
            <a:r>
              <a:rPr lang="en-GB" sz="2400" spc="-125" dirty="0">
                <a:solidFill>
                  <a:srgbClr val="242424"/>
                </a:solidFill>
                <a:latin typeface="Arial" panose="020B0604020202020204" pitchFamily="34" charset="0"/>
                <a:cs typeface="Arial" panose="020B0604020202020204" pitchFamily="34" charset="0"/>
              </a:rPr>
              <a:t>r</a:t>
            </a:r>
            <a:r>
              <a:rPr lang="en-GB" sz="2400" spc="254" dirty="0">
                <a:solidFill>
                  <a:srgbClr val="242424"/>
                </a:solidFill>
                <a:latin typeface="Arial" panose="020B0604020202020204" pitchFamily="34" charset="0"/>
                <a:cs typeface="Arial" panose="020B0604020202020204" pitchFamily="34" charset="0"/>
              </a:rPr>
              <a:t>m</a:t>
            </a:r>
            <a:r>
              <a:rPr lang="en-GB" sz="2400" spc="25" dirty="0">
                <a:solidFill>
                  <a:srgbClr val="242424"/>
                </a:solidFill>
                <a:latin typeface="Arial" panose="020B0604020202020204" pitchFamily="34" charset="0"/>
                <a:cs typeface="Arial" panose="020B0604020202020204" pitchFamily="34" charset="0"/>
              </a:rPr>
              <a:t>-</a:t>
            </a:r>
            <a:r>
              <a:rPr lang="en-GB" sz="2400" spc="260" dirty="0">
                <a:solidFill>
                  <a:srgbClr val="242424"/>
                </a:solidFill>
                <a:latin typeface="Arial" panose="020B0604020202020204" pitchFamily="34" charset="0"/>
                <a:cs typeface="Arial" panose="020B0604020202020204" pitchFamily="34" charset="0"/>
              </a:rPr>
              <a:t>c</a:t>
            </a:r>
            <a:r>
              <a:rPr lang="en-GB" sz="2400" spc="50" dirty="0">
                <a:solidFill>
                  <a:srgbClr val="242424"/>
                </a:solidFill>
                <a:latin typeface="Arial" panose="020B0604020202020204" pitchFamily="34" charset="0"/>
                <a:cs typeface="Arial" panose="020B0604020202020204" pitchFamily="34" charset="0"/>
              </a:rPr>
              <a:t>o</a:t>
            </a:r>
            <a:r>
              <a:rPr lang="en-GB" sz="2400" spc="20" dirty="0">
                <a:solidFill>
                  <a:srgbClr val="242424"/>
                </a:solidFill>
                <a:latin typeface="Arial" panose="020B0604020202020204" pitchFamily="34" charset="0"/>
                <a:cs typeface="Arial" panose="020B0604020202020204" pitchFamily="34" charset="0"/>
              </a:rPr>
              <a:t>n</a:t>
            </a:r>
            <a:r>
              <a:rPr lang="en-GB" sz="2400" spc="120" dirty="0">
                <a:solidFill>
                  <a:srgbClr val="242424"/>
                </a:solidFill>
                <a:latin typeface="Arial" panose="020B0604020202020204" pitchFamily="34" charset="0"/>
                <a:cs typeface="Arial" panose="020B0604020202020204" pitchFamily="34" charset="0"/>
              </a:rPr>
              <a:t>d</a:t>
            </a:r>
            <a:r>
              <a:rPr lang="en-GB" sz="2400" spc="-145" dirty="0">
                <a:solidFill>
                  <a:srgbClr val="242424"/>
                </a:solidFill>
                <a:latin typeface="Arial" panose="020B0604020202020204" pitchFamily="34" charset="0"/>
                <a:cs typeface="Arial" panose="020B0604020202020204" pitchFamily="34" charset="0"/>
              </a:rPr>
              <a:t>i</a:t>
            </a:r>
            <a:r>
              <a:rPr lang="en-GB" sz="2400" spc="-60" dirty="0">
                <a:solidFill>
                  <a:srgbClr val="242424"/>
                </a:solidFill>
                <a:latin typeface="Arial" panose="020B0604020202020204" pitchFamily="34" charset="0"/>
                <a:cs typeface="Arial" panose="020B0604020202020204" pitchFamily="34" charset="0"/>
              </a:rPr>
              <a:t>t</a:t>
            </a:r>
            <a:r>
              <a:rPr lang="en-GB" sz="2400" spc="-145" dirty="0">
                <a:solidFill>
                  <a:srgbClr val="242424"/>
                </a:solidFill>
                <a:latin typeface="Arial" panose="020B0604020202020204" pitchFamily="34" charset="0"/>
                <a:cs typeface="Arial" panose="020B0604020202020204" pitchFamily="34" charset="0"/>
              </a:rPr>
              <a:t>i</a:t>
            </a:r>
            <a:r>
              <a:rPr lang="en-GB" sz="2400" spc="35" dirty="0">
                <a:solidFill>
                  <a:srgbClr val="242424"/>
                </a:solidFill>
                <a:latin typeface="Arial" panose="020B0604020202020204" pitchFamily="34" charset="0"/>
                <a:cs typeface="Arial" panose="020B0604020202020204" pitchFamily="34" charset="0"/>
              </a:rPr>
              <a:t>on</a:t>
            </a:r>
            <a:r>
              <a:rPr lang="en-GB" sz="2400" spc="45" dirty="0">
                <a:solidFill>
                  <a:srgbClr val="242424"/>
                </a:solidFill>
                <a:latin typeface="Arial" panose="020B0604020202020204" pitchFamily="34" charset="0"/>
                <a:cs typeface="Arial" panose="020B0604020202020204" pitchFamily="34" charset="0"/>
              </a:rPr>
              <a:t>s</a:t>
            </a:r>
            <a:r>
              <a:rPr lang="en-GB" sz="2400" spc="-50" dirty="0">
                <a:solidFill>
                  <a:srgbClr val="242424"/>
                </a:solidFill>
                <a:latin typeface="Arial" panose="020B0604020202020204" pitchFamily="34" charset="0"/>
                <a:cs typeface="Arial" panose="020B0604020202020204" pitchFamily="34" charset="0"/>
              </a:rPr>
              <a:t> </a:t>
            </a:r>
            <a:r>
              <a:rPr lang="en-GB" sz="2400" spc="705" dirty="0">
                <a:solidFill>
                  <a:srgbClr val="242424"/>
                </a:solidFill>
                <a:latin typeface="Arial" panose="020B0604020202020204" pitchFamily="34" charset="0"/>
                <a:cs typeface="Arial" panose="020B0604020202020204" pitchFamily="34" charset="0"/>
              </a:rPr>
              <a:t>(</a:t>
            </a:r>
            <a:r>
              <a:rPr lang="en-GB" sz="2400" dirty="0">
                <a:solidFill>
                  <a:srgbClr val="242424"/>
                </a:solidFill>
                <a:latin typeface="Arial" panose="020B0604020202020204" pitchFamily="34" charset="0"/>
                <a:cs typeface="Arial" panose="020B0604020202020204" pitchFamily="34" charset="0"/>
              </a:rPr>
              <a:t>A</a:t>
            </a:r>
            <a:r>
              <a:rPr lang="en-GB" sz="2400" spc="180" dirty="0">
                <a:solidFill>
                  <a:srgbClr val="242424"/>
                </a:solidFill>
                <a:latin typeface="Arial" panose="020B0604020202020204" pitchFamily="34" charset="0"/>
                <a:cs typeface="Arial" panose="020B0604020202020204" pitchFamily="34" charset="0"/>
              </a:rPr>
              <a:t>cces</a:t>
            </a:r>
            <a:r>
              <a:rPr lang="en-GB" sz="2400" spc="45" dirty="0">
                <a:solidFill>
                  <a:srgbClr val="242424"/>
                </a:solidFill>
                <a:latin typeface="Arial" panose="020B0604020202020204" pitchFamily="34" charset="0"/>
                <a:cs typeface="Arial" panose="020B0604020202020204" pitchFamily="34" charset="0"/>
              </a:rPr>
              <a:t>s</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d</a:t>
            </a:r>
            <a:r>
              <a:rPr lang="en-GB" sz="2400" spc="-4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40" dirty="0">
                <a:solidFill>
                  <a:srgbClr val="242424"/>
                </a:solidFill>
                <a:latin typeface="Arial" panose="020B0604020202020204" pitchFamily="34" charset="0"/>
                <a:cs typeface="Arial" panose="020B0604020202020204" pitchFamily="34" charset="0"/>
              </a:rPr>
              <a:t>F</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b</a:t>
            </a:r>
            <a:r>
              <a:rPr lang="en-GB" sz="2400" spc="-125" dirty="0">
                <a:solidFill>
                  <a:srgbClr val="242424"/>
                </a:solidFill>
                <a:latin typeface="Arial" panose="020B0604020202020204" pitchFamily="34" charset="0"/>
                <a:cs typeface="Arial" panose="020B0604020202020204" pitchFamily="34" charset="0"/>
              </a:rPr>
              <a:t>r</a:t>
            </a:r>
            <a:r>
              <a:rPr lang="en-GB" sz="2400" spc="20" dirty="0">
                <a:solidFill>
                  <a:srgbClr val="242424"/>
                </a:solidFill>
                <a:latin typeface="Arial" panose="020B0604020202020204" pitchFamily="34" charset="0"/>
                <a:cs typeface="Arial" panose="020B0604020202020204" pitchFamily="34" charset="0"/>
              </a:rPr>
              <a:t>u</a:t>
            </a:r>
            <a:r>
              <a:rPr lang="en-GB" sz="2400" spc="350" dirty="0">
                <a:solidFill>
                  <a:srgbClr val="242424"/>
                </a:solidFill>
                <a:latin typeface="Arial" panose="020B0604020202020204" pitchFamily="34" charset="0"/>
                <a:cs typeface="Arial" panose="020B0604020202020204" pitchFamily="34" charset="0"/>
              </a:rPr>
              <a:t>a</a:t>
            </a:r>
            <a:r>
              <a:rPr lang="en-GB" sz="2400" spc="-125" dirty="0">
                <a:solidFill>
                  <a:srgbClr val="242424"/>
                </a:solidFill>
                <a:latin typeface="Arial" panose="020B0604020202020204" pitchFamily="34" charset="0"/>
                <a:cs typeface="Arial" panose="020B0604020202020204" pitchFamily="34" charset="0"/>
              </a:rPr>
              <a:t>r</a:t>
            </a:r>
            <a:r>
              <a:rPr lang="en-GB" sz="2400" spc="100" dirty="0">
                <a:solidFill>
                  <a:srgbClr val="242424"/>
                </a:solidFill>
                <a:latin typeface="Arial" panose="020B0604020202020204" pitchFamily="34" charset="0"/>
                <a:cs typeface="Arial" panose="020B0604020202020204" pitchFamily="34" charset="0"/>
              </a:rPr>
              <a:t>y</a:t>
            </a:r>
            <a:r>
              <a:rPr lang="en-GB" sz="2400" spc="-50" dirty="0">
                <a:solidFill>
                  <a:srgbClr val="242424"/>
                </a:solidFill>
                <a:latin typeface="Arial" panose="020B0604020202020204" pitchFamily="34" charset="0"/>
                <a:cs typeface="Arial" panose="020B0604020202020204" pitchFamily="34" charset="0"/>
              </a:rPr>
              <a:t> </a:t>
            </a:r>
            <a:r>
              <a:rPr lang="en-GB" sz="2400" spc="-935" dirty="0">
                <a:solidFill>
                  <a:srgbClr val="242424"/>
                </a:solidFill>
                <a:latin typeface="Arial" panose="020B0604020202020204" pitchFamily="34" charset="0"/>
                <a:cs typeface="Arial" panose="020B0604020202020204" pitchFamily="34" charset="0"/>
              </a:rPr>
              <a:t>1</a:t>
            </a:r>
            <a:r>
              <a:rPr lang="en-GB" sz="2400" spc="10" dirty="0">
                <a:solidFill>
                  <a:srgbClr val="242424"/>
                </a:solidFill>
                <a:latin typeface="Arial" panose="020B0604020202020204" pitchFamily="34" charset="0"/>
                <a:cs typeface="Arial" panose="020B0604020202020204" pitchFamily="34" charset="0"/>
              </a:rPr>
              <a:t>0</a:t>
            </a:r>
            <a:r>
              <a:rPr lang="en-GB" sz="2400" spc="-39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60" dirty="0">
                <a:solidFill>
                  <a:srgbClr val="242424"/>
                </a:solidFill>
                <a:latin typeface="Arial" panose="020B0604020202020204" pitchFamily="34" charset="0"/>
                <a:cs typeface="Arial" panose="020B0604020202020204" pitchFamily="34" charset="0"/>
              </a:rPr>
              <a:t>2</a:t>
            </a:r>
            <a:r>
              <a:rPr lang="en-GB" sz="2400" spc="10" dirty="0">
                <a:solidFill>
                  <a:srgbClr val="242424"/>
                </a:solidFill>
                <a:latin typeface="Arial" panose="020B0604020202020204" pitchFamily="34" charset="0"/>
                <a:cs typeface="Arial" panose="020B0604020202020204" pitchFamily="34" charset="0"/>
              </a:rPr>
              <a:t>0</a:t>
            </a:r>
            <a:r>
              <a:rPr lang="en-GB" sz="2400" spc="-160" dirty="0">
                <a:solidFill>
                  <a:srgbClr val="242424"/>
                </a:solidFill>
                <a:latin typeface="Arial" panose="020B0604020202020204" pitchFamily="34" charset="0"/>
                <a:cs typeface="Arial" panose="020B0604020202020204" pitchFamily="34" charset="0"/>
              </a:rPr>
              <a:t>2</a:t>
            </a:r>
            <a:r>
              <a:rPr lang="en-GB" sz="2400" spc="-130" dirty="0">
                <a:solidFill>
                  <a:srgbClr val="242424"/>
                </a:solidFill>
                <a:latin typeface="Arial" panose="020B0604020202020204" pitchFamily="34" charset="0"/>
                <a:cs typeface="Arial" panose="020B0604020202020204" pitchFamily="34" charset="0"/>
              </a:rPr>
              <a:t>3</a:t>
            </a:r>
            <a:r>
              <a:rPr lang="en-GB" sz="2400" spc="710" dirty="0">
                <a:solidFill>
                  <a:srgbClr val="242424"/>
                </a:solidFill>
                <a:latin typeface="Arial" panose="020B0604020202020204" pitchFamily="34" charset="0"/>
                <a:cs typeface="Arial" panose="020B0604020202020204" pitchFamily="34" charset="0"/>
              </a:rPr>
              <a:t>)</a:t>
            </a:r>
            <a:r>
              <a:rPr lang="en-GB" sz="2400" spc="-275" dirty="0">
                <a:solidFill>
                  <a:srgbClr val="242424"/>
                </a:solidFill>
                <a:latin typeface="Arial" panose="020B0604020202020204" pitchFamily="34" charset="0"/>
                <a:cs typeface="Arial" panose="020B0604020202020204" pitchFamily="34" charset="0"/>
              </a:rPr>
              <a:t>.</a:t>
            </a:r>
          </a:p>
          <a:p>
            <a:pPr marL="12700" marR="620395">
              <a:lnSpc>
                <a:spcPct val="125000"/>
              </a:lnSpc>
            </a:pPr>
            <a:endParaRPr lang="en-GB" sz="2400" spc="-275" dirty="0">
              <a:solidFill>
                <a:srgbClr val="242424"/>
              </a:solidFill>
              <a:latin typeface="Arial" panose="020B0604020202020204" pitchFamily="34" charset="0"/>
              <a:cs typeface="Arial" panose="020B0604020202020204" pitchFamily="34" charset="0"/>
            </a:endParaRPr>
          </a:p>
          <a:p>
            <a:pPr marL="12700" marR="501015">
              <a:lnSpc>
                <a:spcPct val="125000"/>
              </a:lnSpc>
              <a:spcBef>
                <a:spcPts val="100"/>
              </a:spcBef>
            </a:pPr>
            <a:r>
              <a:rPr lang="en-GB" sz="2400" spc="70" dirty="0">
                <a:solidFill>
                  <a:srgbClr val="242424"/>
                </a:solidFill>
                <a:latin typeface="Arial" panose="020B0604020202020204" pitchFamily="34" charset="0"/>
                <a:cs typeface="Arial" panose="020B0604020202020204" pitchFamily="34" charset="0"/>
              </a:rPr>
              <a:t>Physical </a:t>
            </a:r>
            <a:r>
              <a:rPr lang="en-GB" sz="2400" spc="40" dirty="0">
                <a:solidFill>
                  <a:srgbClr val="242424"/>
                </a:solidFill>
                <a:latin typeface="Arial" panose="020B0604020202020204" pitchFamily="34" charset="0"/>
                <a:cs typeface="Arial" panose="020B0604020202020204" pitchFamily="34" charset="0"/>
              </a:rPr>
              <a:t>activity: </a:t>
            </a:r>
            <a:r>
              <a:rPr lang="en-GB" sz="2400" spc="25" dirty="0">
                <a:solidFill>
                  <a:srgbClr val="242424"/>
                </a:solidFill>
                <a:latin typeface="Arial" panose="020B0604020202020204" pitchFamily="34" charset="0"/>
                <a:cs typeface="Arial" panose="020B0604020202020204" pitchFamily="34" charset="0"/>
              </a:rPr>
              <a:t>Applying </a:t>
            </a:r>
            <a:r>
              <a:rPr lang="en-GB" sz="2400" spc="20" dirty="0">
                <a:solidFill>
                  <a:srgbClr val="242424"/>
                </a:solidFill>
                <a:latin typeface="Arial" panose="020B0604020202020204" pitchFamily="34" charset="0"/>
                <a:cs typeface="Arial" panose="020B0604020202020204" pitchFamily="34" charset="0"/>
              </a:rPr>
              <a:t>all </a:t>
            </a:r>
            <a:r>
              <a:rPr lang="en-GB" sz="2400" spc="-20" dirty="0">
                <a:solidFill>
                  <a:srgbClr val="242424"/>
                </a:solidFill>
                <a:latin typeface="Arial" panose="020B0604020202020204" pitchFamily="34" charset="0"/>
                <a:cs typeface="Arial" panose="020B0604020202020204" pitchFamily="34" charset="0"/>
              </a:rPr>
              <a:t>our </a:t>
            </a:r>
            <a:r>
              <a:rPr lang="en-GB" sz="2400" spc="55" dirty="0">
                <a:solidFill>
                  <a:srgbClr val="242424"/>
                </a:solidFill>
                <a:latin typeface="Arial" panose="020B0604020202020204" pitchFamily="34" charset="0"/>
                <a:cs typeface="Arial" panose="020B0604020202020204" pitchFamily="34" charset="0"/>
              </a:rPr>
              <a:t>health </a:t>
            </a:r>
            <a:r>
              <a:rPr lang="en-GB" sz="2400" spc="155" dirty="0">
                <a:solidFill>
                  <a:srgbClr val="242424"/>
                </a:solidFill>
                <a:latin typeface="Arial" panose="020B0604020202020204" pitchFamily="34" charset="0"/>
                <a:cs typeface="Arial" panose="020B0604020202020204" pitchFamily="34" charset="0"/>
              </a:rPr>
              <a:t>(2022) </a:t>
            </a:r>
            <a:r>
              <a:rPr lang="en-GB" sz="2400" spc="-75" dirty="0">
                <a:solidFill>
                  <a:srgbClr val="242424"/>
                </a:solidFill>
                <a:latin typeface="Arial" panose="020B0604020202020204" pitchFamily="34" charset="0"/>
                <a:cs typeface="Arial" panose="020B0604020202020204" pitchFamily="34" charset="0"/>
              </a:rPr>
              <a:t>GOV.UK. </a:t>
            </a:r>
            <a:r>
              <a:rPr lang="en-GB" sz="2400" spc="75" dirty="0">
                <a:solidFill>
                  <a:srgbClr val="242424"/>
                </a:solidFill>
                <a:latin typeface="Arial" panose="020B0604020202020204" pitchFamily="34" charset="0"/>
                <a:cs typeface="Arial" panose="020B0604020202020204" pitchFamily="34" charset="0"/>
              </a:rPr>
              <a:t>Available </a:t>
            </a:r>
            <a:r>
              <a:rPr lang="en-GB" sz="2400" spc="80" dirty="0">
                <a:solidFill>
                  <a:srgbClr val="242424"/>
                </a:solidFill>
                <a:latin typeface="Arial" panose="020B0604020202020204" pitchFamily="34" charset="0"/>
                <a:cs typeface="Arial" panose="020B0604020202020204" pitchFamily="34" charset="0"/>
              </a:rPr>
              <a:t>at: </a:t>
            </a:r>
            <a:r>
              <a:rPr lang="en-GB" sz="2400" spc="85" dirty="0">
                <a:solidFill>
                  <a:srgbClr val="242424"/>
                </a:solidFill>
                <a:latin typeface="Arial" panose="020B0604020202020204" pitchFamily="34" charset="0"/>
                <a:cs typeface="Arial" panose="020B0604020202020204" pitchFamily="34" charset="0"/>
              </a:rPr>
              <a:t> </a:t>
            </a:r>
            <a:r>
              <a:rPr lang="en-GB" sz="2400" spc="40" dirty="0">
                <a:solidFill>
                  <a:srgbClr val="242424"/>
                </a:solidFill>
                <a:latin typeface="Arial" panose="020B0604020202020204" pitchFamily="34" charset="0"/>
                <a:cs typeface="Arial" panose="020B0604020202020204" pitchFamily="34" charset="0"/>
              </a:rPr>
              <a:t>https://</a:t>
            </a:r>
            <a:r>
              <a:rPr lang="en-GB" sz="2400" spc="40" dirty="0">
                <a:solidFill>
                  <a:srgbClr val="242424"/>
                </a:solidFill>
                <a:latin typeface="Arial" panose="020B0604020202020204" pitchFamily="34" charset="0"/>
                <a:cs typeface="Arial" panose="020B0604020202020204" pitchFamily="34" charset="0"/>
                <a:hlinkClick r:id="rId4"/>
              </a:rPr>
              <a:t>www.gov.uk/government/publications/physical-activity-applying-all- </a:t>
            </a:r>
            <a:r>
              <a:rPr lang="en-GB" sz="2400" spc="-935" dirty="0">
                <a:solidFill>
                  <a:srgbClr val="242424"/>
                </a:solidFill>
                <a:latin typeface="Arial" panose="020B0604020202020204" pitchFamily="34" charset="0"/>
                <a:cs typeface="Arial" panose="020B0604020202020204" pitchFamily="34" charset="0"/>
              </a:rPr>
              <a:t> </a:t>
            </a:r>
            <a:r>
              <a:rPr lang="en-GB" sz="2400" spc="45" dirty="0">
                <a:solidFill>
                  <a:srgbClr val="242424"/>
                </a:solidFill>
                <a:latin typeface="Arial" panose="020B0604020202020204" pitchFamily="34" charset="0"/>
                <a:cs typeface="Arial" panose="020B0604020202020204" pitchFamily="34" charset="0"/>
              </a:rPr>
              <a:t>our-health/physical-activity-applying-all-our-health </a:t>
            </a:r>
            <a:r>
              <a:rPr lang="en-GB" sz="2400" spc="170" dirty="0">
                <a:solidFill>
                  <a:srgbClr val="242424"/>
                </a:solidFill>
                <a:latin typeface="Arial" panose="020B0604020202020204" pitchFamily="34" charset="0"/>
                <a:cs typeface="Arial" panose="020B0604020202020204" pitchFamily="34" charset="0"/>
              </a:rPr>
              <a:t>(Accessed: </a:t>
            </a:r>
            <a:r>
              <a:rPr lang="en-GB" sz="2400" spc="45" dirty="0">
                <a:solidFill>
                  <a:srgbClr val="242424"/>
                </a:solidFill>
                <a:latin typeface="Arial" panose="020B0604020202020204" pitchFamily="34" charset="0"/>
                <a:cs typeface="Arial" panose="020B0604020202020204" pitchFamily="34" charset="0"/>
              </a:rPr>
              <a:t>February </a:t>
            </a:r>
            <a:r>
              <a:rPr lang="en-GB" sz="2400" spc="-440" dirty="0">
                <a:solidFill>
                  <a:srgbClr val="242424"/>
                </a:solidFill>
                <a:latin typeface="Arial" panose="020B0604020202020204" pitchFamily="34" charset="0"/>
                <a:cs typeface="Arial" panose="020B0604020202020204" pitchFamily="34" charset="0"/>
              </a:rPr>
              <a:t>10, </a:t>
            </a:r>
            <a:r>
              <a:rPr lang="en-GB" sz="2400" spc="-93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2023).</a:t>
            </a:r>
          </a:p>
          <a:p>
            <a:pPr marL="12700" marR="501015">
              <a:lnSpc>
                <a:spcPct val="125000"/>
              </a:lnSpc>
              <a:spcBef>
                <a:spcPts val="100"/>
              </a:spcBef>
            </a:pPr>
            <a:endParaRPr lang="en-GB" sz="2400" dirty="0">
              <a:latin typeface="Arial" panose="020B0604020202020204" pitchFamily="34" charset="0"/>
              <a:cs typeface="Arial" panose="020B0604020202020204" pitchFamily="34" charset="0"/>
            </a:endParaRPr>
          </a:p>
          <a:p>
            <a:pPr marL="12700" marR="631825">
              <a:lnSpc>
                <a:spcPct val="125000"/>
              </a:lnSpc>
            </a:pPr>
            <a:r>
              <a:rPr lang="en-GB" sz="2400" spc="70" dirty="0">
                <a:solidFill>
                  <a:srgbClr val="242424"/>
                </a:solidFill>
                <a:latin typeface="Arial" panose="020B0604020202020204" pitchFamily="34" charset="0"/>
                <a:cs typeface="Arial" panose="020B0604020202020204" pitchFamily="34" charset="0"/>
              </a:rPr>
              <a:t>Physical</a:t>
            </a:r>
            <a:r>
              <a:rPr lang="en-GB" sz="2400" spc="-35" dirty="0">
                <a:solidFill>
                  <a:srgbClr val="242424"/>
                </a:solidFill>
                <a:latin typeface="Arial" panose="020B0604020202020204" pitchFamily="34" charset="0"/>
                <a:cs typeface="Arial" panose="020B0604020202020204" pitchFamily="34" charset="0"/>
              </a:rPr>
              <a:t> </a:t>
            </a:r>
            <a:r>
              <a:rPr lang="en-GB" sz="2400" spc="50" dirty="0">
                <a:solidFill>
                  <a:srgbClr val="242424"/>
                </a:solidFill>
                <a:latin typeface="Arial" panose="020B0604020202020204" pitchFamily="34" charset="0"/>
                <a:cs typeface="Arial" panose="020B0604020202020204" pitchFamily="34" charset="0"/>
              </a:rPr>
              <a:t>activity</a:t>
            </a:r>
            <a:r>
              <a:rPr lang="en-GB" sz="2400" spc="-30" dirty="0">
                <a:solidFill>
                  <a:srgbClr val="242424"/>
                </a:solidFill>
                <a:latin typeface="Arial" panose="020B0604020202020204" pitchFamily="34" charset="0"/>
                <a:cs typeface="Arial" panose="020B0604020202020204" pitchFamily="34" charset="0"/>
              </a:rPr>
              <a:t> </a:t>
            </a:r>
            <a:r>
              <a:rPr lang="en-GB" sz="2400" spc="155" dirty="0">
                <a:solidFill>
                  <a:srgbClr val="242424"/>
                </a:solidFill>
                <a:latin typeface="Arial" panose="020B0604020202020204" pitchFamily="34" charset="0"/>
                <a:cs typeface="Arial" panose="020B0604020202020204" pitchFamily="34" charset="0"/>
              </a:rPr>
              <a:t>(2022)</a:t>
            </a:r>
            <a:r>
              <a:rPr lang="en-GB" sz="2400" spc="-35"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World</a:t>
            </a:r>
            <a:r>
              <a:rPr lang="en-GB" sz="2400" spc="-30" dirty="0">
                <a:solidFill>
                  <a:srgbClr val="242424"/>
                </a:solidFill>
                <a:latin typeface="Arial" panose="020B0604020202020204" pitchFamily="34" charset="0"/>
                <a:cs typeface="Arial" panose="020B0604020202020204" pitchFamily="34" charset="0"/>
              </a:rPr>
              <a:t> </a:t>
            </a:r>
            <a:r>
              <a:rPr lang="en-GB" sz="2400" spc="25" dirty="0">
                <a:solidFill>
                  <a:srgbClr val="242424"/>
                </a:solidFill>
                <a:latin typeface="Arial" panose="020B0604020202020204" pitchFamily="34" charset="0"/>
                <a:cs typeface="Arial" panose="020B0604020202020204" pitchFamily="34" charset="0"/>
              </a:rPr>
              <a:t>Health</a:t>
            </a:r>
            <a:r>
              <a:rPr lang="en-GB" sz="2400" spc="-35" dirty="0">
                <a:solidFill>
                  <a:srgbClr val="242424"/>
                </a:solidFill>
                <a:latin typeface="Arial" panose="020B0604020202020204" pitchFamily="34" charset="0"/>
                <a:cs typeface="Arial" panose="020B0604020202020204" pitchFamily="34" charset="0"/>
              </a:rPr>
              <a:t> </a:t>
            </a:r>
            <a:r>
              <a:rPr lang="en-GB" sz="2400" spc="-15" dirty="0">
                <a:solidFill>
                  <a:srgbClr val="242424"/>
                </a:solidFill>
                <a:latin typeface="Arial" panose="020B0604020202020204" pitchFamily="34" charset="0"/>
                <a:cs typeface="Arial" panose="020B0604020202020204" pitchFamily="34" charset="0"/>
              </a:rPr>
              <a:t>Organization.</a:t>
            </a:r>
            <a:r>
              <a:rPr lang="en-GB" sz="2400" spc="-30"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World</a:t>
            </a:r>
            <a:r>
              <a:rPr lang="en-GB" sz="2400" spc="-35" dirty="0">
                <a:solidFill>
                  <a:srgbClr val="242424"/>
                </a:solidFill>
                <a:latin typeface="Arial" panose="020B0604020202020204" pitchFamily="34" charset="0"/>
                <a:cs typeface="Arial" panose="020B0604020202020204" pitchFamily="34" charset="0"/>
              </a:rPr>
              <a:t> </a:t>
            </a:r>
            <a:r>
              <a:rPr lang="en-GB" sz="2400" spc="25" dirty="0">
                <a:solidFill>
                  <a:srgbClr val="242424"/>
                </a:solidFill>
                <a:latin typeface="Arial" panose="020B0604020202020204" pitchFamily="34" charset="0"/>
                <a:cs typeface="Arial" panose="020B0604020202020204" pitchFamily="34" charset="0"/>
              </a:rPr>
              <a:t>Health</a:t>
            </a:r>
            <a:r>
              <a:rPr lang="en-GB" sz="2400" spc="-30" dirty="0">
                <a:solidFill>
                  <a:srgbClr val="242424"/>
                </a:solidFill>
                <a:latin typeface="Arial" panose="020B0604020202020204" pitchFamily="34" charset="0"/>
                <a:cs typeface="Arial" panose="020B0604020202020204" pitchFamily="34" charset="0"/>
              </a:rPr>
              <a:t> </a:t>
            </a:r>
            <a:r>
              <a:rPr lang="en-GB" sz="2400" spc="-15" dirty="0">
                <a:solidFill>
                  <a:srgbClr val="242424"/>
                </a:solidFill>
                <a:latin typeface="Arial" panose="020B0604020202020204" pitchFamily="34" charset="0"/>
                <a:cs typeface="Arial" panose="020B0604020202020204" pitchFamily="34" charset="0"/>
              </a:rPr>
              <a:t>Organization. </a:t>
            </a:r>
            <a:r>
              <a:rPr lang="en-GB" sz="2400" spc="-935" dirty="0">
                <a:solidFill>
                  <a:srgbClr val="242424"/>
                </a:solidFill>
                <a:latin typeface="Arial" panose="020B0604020202020204" pitchFamily="34" charset="0"/>
                <a:cs typeface="Arial" panose="020B0604020202020204" pitchFamily="34" charset="0"/>
              </a:rPr>
              <a:t> </a:t>
            </a:r>
            <a:r>
              <a:rPr lang="en-GB" sz="2400" spc="75" dirty="0">
                <a:solidFill>
                  <a:srgbClr val="242424"/>
                </a:solidFill>
                <a:latin typeface="Arial" panose="020B0604020202020204" pitchFamily="34" charset="0"/>
                <a:cs typeface="Arial" panose="020B0604020202020204" pitchFamily="34" charset="0"/>
              </a:rPr>
              <a:t>Available </a:t>
            </a:r>
            <a:r>
              <a:rPr lang="en-GB" sz="2400" spc="80" dirty="0">
                <a:solidFill>
                  <a:srgbClr val="242424"/>
                </a:solidFill>
                <a:latin typeface="Arial" panose="020B0604020202020204" pitchFamily="34" charset="0"/>
                <a:cs typeface="Arial" panose="020B0604020202020204" pitchFamily="34" charset="0"/>
              </a:rPr>
              <a:t>at: </a:t>
            </a:r>
            <a:r>
              <a:rPr lang="en-GB" sz="2400" spc="40" dirty="0">
                <a:solidFill>
                  <a:srgbClr val="242424"/>
                </a:solidFill>
                <a:latin typeface="Arial" panose="020B0604020202020204" pitchFamily="34" charset="0"/>
                <a:cs typeface="Arial" panose="020B0604020202020204" pitchFamily="34" charset="0"/>
              </a:rPr>
              <a:t>https://</a:t>
            </a:r>
            <a:r>
              <a:rPr lang="en-GB" sz="2400" spc="40" dirty="0">
                <a:solidFill>
                  <a:srgbClr val="242424"/>
                </a:solidFill>
                <a:latin typeface="Arial" panose="020B0604020202020204" pitchFamily="34" charset="0"/>
                <a:cs typeface="Arial" panose="020B0604020202020204" pitchFamily="34" charset="0"/>
                <a:hlinkClick r:id="rId5"/>
              </a:rPr>
              <a:t>www.who.int/news-room/fact-sheets/detail/physical- </a:t>
            </a:r>
            <a:r>
              <a:rPr lang="en-GB" sz="2400" spc="45" dirty="0">
                <a:solidFill>
                  <a:srgbClr val="242424"/>
                </a:solidFill>
                <a:latin typeface="Arial" panose="020B0604020202020204" pitchFamily="34" charset="0"/>
                <a:cs typeface="Arial" panose="020B0604020202020204" pitchFamily="34" charset="0"/>
              </a:rPr>
              <a:t> </a:t>
            </a:r>
            <a:r>
              <a:rPr lang="en-GB" sz="2400" spc="350" dirty="0">
                <a:solidFill>
                  <a:srgbClr val="242424"/>
                </a:solidFill>
                <a:latin typeface="Arial" panose="020B0604020202020204" pitchFamily="34" charset="0"/>
                <a:cs typeface="Arial" panose="020B0604020202020204" pitchFamily="34" charset="0"/>
              </a:rPr>
              <a:t>a</a:t>
            </a:r>
            <a:r>
              <a:rPr lang="en-GB" sz="2400" spc="260" dirty="0">
                <a:solidFill>
                  <a:srgbClr val="242424"/>
                </a:solidFill>
                <a:latin typeface="Arial" panose="020B0604020202020204" pitchFamily="34" charset="0"/>
                <a:cs typeface="Arial" panose="020B0604020202020204" pitchFamily="34" charset="0"/>
              </a:rPr>
              <a:t>c</a:t>
            </a:r>
            <a:r>
              <a:rPr lang="en-GB" sz="2400" spc="-60" dirty="0">
                <a:solidFill>
                  <a:srgbClr val="242424"/>
                </a:solidFill>
                <a:latin typeface="Arial" panose="020B0604020202020204" pitchFamily="34" charset="0"/>
                <a:cs typeface="Arial" panose="020B0604020202020204" pitchFamily="34" charset="0"/>
              </a:rPr>
              <a:t>t</a:t>
            </a:r>
            <a:r>
              <a:rPr lang="en-GB" sz="2400" spc="-145" dirty="0">
                <a:solidFill>
                  <a:srgbClr val="242424"/>
                </a:solidFill>
                <a:latin typeface="Arial" panose="020B0604020202020204" pitchFamily="34" charset="0"/>
                <a:cs typeface="Arial" panose="020B0604020202020204" pitchFamily="34" charset="0"/>
              </a:rPr>
              <a:t>i</a:t>
            </a:r>
            <a:r>
              <a:rPr lang="en-GB" sz="2400" spc="114" dirty="0">
                <a:solidFill>
                  <a:srgbClr val="242424"/>
                </a:solidFill>
                <a:latin typeface="Arial" panose="020B0604020202020204" pitchFamily="34" charset="0"/>
                <a:cs typeface="Arial" panose="020B0604020202020204" pitchFamily="34" charset="0"/>
              </a:rPr>
              <a:t>v</a:t>
            </a:r>
            <a:r>
              <a:rPr lang="en-GB" sz="2400" spc="-145" dirty="0">
                <a:solidFill>
                  <a:srgbClr val="242424"/>
                </a:solidFill>
                <a:latin typeface="Arial" panose="020B0604020202020204" pitchFamily="34" charset="0"/>
                <a:cs typeface="Arial" panose="020B0604020202020204" pitchFamily="34" charset="0"/>
              </a:rPr>
              <a:t>i</a:t>
            </a:r>
            <a:r>
              <a:rPr lang="en-GB" sz="2400" spc="-60" dirty="0">
                <a:solidFill>
                  <a:srgbClr val="242424"/>
                </a:solidFill>
                <a:latin typeface="Arial" panose="020B0604020202020204" pitchFamily="34" charset="0"/>
                <a:cs typeface="Arial" panose="020B0604020202020204" pitchFamily="34" charset="0"/>
              </a:rPr>
              <a:t>t</a:t>
            </a:r>
            <a:r>
              <a:rPr lang="en-GB" sz="2400" spc="100" dirty="0">
                <a:solidFill>
                  <a:srgbClr val="242424"/>
                </a:solidFill>
                <a:latin typeface="Arial" panose="020B0604020202020204" pitchFamily="34" charset="0"/>
                <a:cs typeface="Arial" panose="020B0604020202020204" pitchFamily="34" charset="0"/>
              </a:rPr>
              <a:t>y</a:t>
            </a:r>
            <a:r>
              <a:rPr lang="en-GB" sz="2400" spc="-50" dirty="0">
                <a:solidFill>
                  <a:srgbClr val="242424"/>
                </a:solidFill>
                <a:latin typeface="Arial" panose="020B0604020202020204" pitchFamily="34" charset="0"/>
                <a:cs typeface="Arial" panose="020B0604020202020204" pitchFamily="34" charset="0"/>
              </a:rPr>
              <a:t> </a:t>
            </a:r>
            <a:r>
              <a:rPr lang="en-GB" sz="2400" spc="705" dirty="0">
                <a:solidFill>
                  <a:srgbClr val="242424"/>
                </a:solidFill>
                <a:latin typeface="Arial" panose="020B0604020202020204" pitchFamily="34" charset="0"/>
                <a:cs typeface="Arial" panose="020B0604020202020204" pitchFamily="34" charset="0"/>
              </a:rPr>
              <a:t>(</a:t>
            </a:r>
            <a:r>
              <a:rPr lang="en-GB" sz="2400" dirty="0">
                <a:solidFill>
                  <a:srgbClr val="242424"/>
                </a:solidFill>
                <a:latin typeface="Arial" panose="020B0604020202020204" pitchFamily="34" charset="0"/>
                <a:cs typeface="Arial" panose="020B0604020202020204" pitchFamily="34" charset="0"/>
              </a:rPr>
              <a:t>A</a:t>
            </a:r>
            <a:r>
              <a:rPr lang="en-GB" sz="2400" spc="260" dirty="0">
                <a:solidFill>
                  <a:srgbClr val="242424"/>
                </a:solidFill>
                <a:latin typeface="Arial" panose="020B0604020202020204" pitchFamily="34" charset="0"/>
                <a:cs typeface="Arial" panose="020B0604020202020204" pitchFamily="34" charset="0"/>
              </a:rPr>
              <a:t>cc</a:t>
            </a:r>
            <a:r>
              <a:rPr lang="en-GB" sz="2400" spc="160" dirty="0">
                <a:solidFill>
                  <a:srgbClr val="242424"/>
                </a:solidFill>
                <a:latin typeface="Arial" panose="020B0604020202020204" pitchFamily="34" charset="0"/>
                <a:cs typeface="Arial" panose="020B0604020202020204" pitchFamily="34" charset="0"/>
              </a:rPr>
              <a:t>e</a:t>
            </a:r>
            <a:r>
              <a:rPr lang="en-GB" sz="2400" spc="45" dirty="0">
                <a:solidFill>
                  <a:srgbClr val="242424"/>
                </a:solidFill>
                <a:latin typeface="Arial" panose="020B0604020202020204" pitchFamily="34" charset="0"/>
                <a:cs typeface="Arial" panose="020B0604020202020204" pitchFamily="34" charset="0"/>
              </a:rPr>
              <a:t>ss</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d</a:t>
            </a:r>
            <a:r>
              <a:rPr lang="en-GB" sz="2400" spc="-4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40" dirty="0">
                <a:solidFill>
                  <a:srgbClr val="242424"/>
                </a:solidFill>
                <a:latin typeface="Arial" panose="020B0604020202020204" pitchFamily="34" charset="0"/>
                <a:cs typeface="Arial" panose="020B0604020202020204" pitchFamily="34" charset="0"/>
              </a:rPr>
              <a:t>F</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b</a:t>
            </a:r>
            <a:r>
              <a:rPr lang="en-GB" sz="2400" spc="-125" dirty="0">
                <a:solidFill>
                  <a:srgbClr val="242424"/>
                </a:solidFill>
                <a:latin typeface="Arial" panose="020B0604020202020204" pitchFamily="34" charset="0"/>
                <a:cs typeface="Arial" panose="020B0604020202020204" pitchFamily="34" charset="0"/>
              </a:rPr>
              <a:t>r</a:t>
            </a:r>
            <a:r>
              <a:rPr lang="en-GB" sz="2400" spc="20" dirty="0">
                <a:solidFill>
                  <a:srgbClr val="242424"/>
                </a:solidFill>
                <a:latin typeface="Arial" panose="020B0604020202020204" pitchFamily="34" charset="0"/>
                <a:cs typeface="Arial" panose="020B0604020202020204" pitchFamily="34" charset="0"/>
              </a:rPr>
              <a:t>u</a:t>
            </a:r>
            <a:r>
              <a:rPr lang="en-GB" sz="2400" spc="350" dirty="0">
                <a:solidFill>
                  <a:srgbClr val="242424"/>
                </a:solidFill>
                <a:latin typeface="Arial" panose="020B0604020202020204" pitchFamily="34" charset="0"/>
                <a:cs typeface="Arial" panose="020B0604020202020204" pitchFamily="34" charset="0"/>
              </a:rPr>
              <a:t>a</a:t>
            </a:r>
            <a:r>
              <a:rPr lang="en-GB" sz="2400" spc="-125" dirty="0">
                <a:solidFill>
                  <a:srgbClr val="242424"/>
                </a:solidFill>
                <a:latin typeface="Arial" panose="020B0604020202020204" pitchFamily="34" charset="0"/>
                <a:cs typeface="Arial" panose="020B0604020202020204" pitchFamily="34" charset="0"/>
              </a:rPr>
              <a:t>r</a:t>
            </a:r>
            <a:r>
              <a:rPr lang="en-GB" sz="2400" spc="100" dirty="0">
                <a:solidFill>
                  <a:srgbClr val="242424"/>
                </a:solidFill>
                <a:latin typeface="Arial" panose="020B0604020202020204" pitchFamily="34" charset="0"/>
                <a:cs typeface="Arial" panose="020B0604020202020204" pitchFamily="34" charset="0"/>
              </a:rPr>
              <a:t>y</a:t>
            </a:r>
            <a:r>
              <a:rPr lang="en-GB" sz="2400" spc="-50" dirty="0">
                <a:solidFill>
                  <a:srgbClr val="242424"/>
                </a:solidFill>
                <a:latin typeface="Arial" panose="020B0604020202020204" pitchFamily="34" charset="0"/>
                <a:cs typeface="Arial" panose="020B0604020202020204" pitchFamily="34" charset="0"/>
              </a:rPr>
              <a:t> </a:t>
            </a:r>
            <a:r>
              <a:rPr lang="en-GB" sz="2400" spc="-935" dirty="0">
                <a:solidFill>
                  <a:srgbClr val="242424"/>
                </a:solidFill>
                <a:latin typeface="Arial" panose="020B0604020202020204" pitchFamily="34" charset="0"/>
                <a:cs typeface="Arial" panose="020B0604020202020204" pitchFamily="34" charset="0"/>
              </a:rPr>
              <a:t>1</a:t>
            </a:r>
            <a:r>
              <a:rPr lang="en-GB" sz="2400" spc="10" dirty="0">
                <a:solidFill>
                  <a:srgbClr val="242424"/>
                </a:solidFill>
                <a:latin typeface="Arial" panose="020B0604020202020204" pitchFamily="34" charset="0"/>
                <a:cs typeface="Arial" panose="020B0604020202020204" pitchFamily="34" charset="0"/>
              </a:rPr>
              <a:t>0</a:t>
            </a:r>
            <a:r>
              <a:rPr lang="en-GB" sz="2400" spc="-39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60" dirty="0">
                <a:solidFill>
                  <a:srgbClr val="242424"/>
                </a:solidFill>
                <a:latin typeface="Arial" panose="020B0604020202020204" pitchFamily="34" charset="0"/>
                <a:cs typeface="Arial" panose="020B0604020202020204" pitchFamily="34" charset="0"/>
              </a:rPr>
              <a:t>2</a:t>
            </a:r>
            <a:r>
              <a:rPr lang="en-GB" sz="2400" spc="10" dirty="0">
                <a:solidFill>
                  <a:srgbClr val="242424"/>
                </a:solidFill>
                <a:latin typeface="Arial" panose="020B0604020202020204" pitchFamily="34" charset="0"/>
                <a:cs typeface="Arial" panose="020B0604020202020204" pitchFamily="34" charset="0"/>
              </a:rPr>
              <a:t>0</a:t>
            </a:r>
            <a:r>
              <a:rPr lang="en-GB" sz="2400" spc="-160" dirty="0">
                <a:solidFill>
                  <a:srgbClr val="242424"/>
                </a:solidFill>
                <a:latin typeface="Arial" panose="020B0604020202020204" pitchFamily="34" charset="0"/>
                <a:cs typeface="Arial" panose="020B0604020202020204" pitchFamily="34" charset="0"/>
              </a:rPr>
              <a:t>2</a:t>
            </a:r>
            <a:r>
              <a:rPr lang="en-GB" sz="2400" spc="-130" dirty="0">
                <a:solidFill>
                  <a:srgbClr val="242424"/>
                </a:solidFill>
                <a:latin typeface="Arial" panose="020B0604020202020204" pitchFamily="34" charset="0"/>
                <a:cs typeface="Arial" panose="020B0604020202020204" pitchFamily="34" charset="0"/>
              </a:rPr>
              <a:t>3</a:t>
            </a:r>
            <a:r>
              <a:rPr lang="en-GB" sz="2400" spc="710" dirty="0">
                <a:solidFill>
                  <a:srgbClr val="242424"/>
                </a:solidFill>
                <a:latin typeface="Arial" panose="020B0604020202020204" pitchFamily="34" charset="0"/>
                <a:cs typeface="Arial" panose="020B0604020202020204" pitchFamily="34" charset="0"/>
              </a:rPr>
              <a:t>)</a:t>
            </a:r>
            <a:r>
              <a:rPr lang="en-GB" sz="2400" spc="-275" dirty="0">
                <a:solidFill>
                  <a:srgbClr val="242424"/>
                </a:solidFill>
                <a:latin typeface="Arial" panose="020B0604020202020204" pitchFamily="34" charset="0"/>
                <a:cs typeface="Arial" panose="020B0604020202020204" pitchFamily="34" charset="0"/>
              </a:rPr>
              <a:t>.</a:t>
            </a:r>
          </a:p>
          <a:p>
            <a:pPr marL="12700" marR="631825">
              <a:lnSpc>
                <a:spcPct val="125000"/>
              </a:lnSpc>
            </a:pPr>
            <a:endParaRPr lang="en-GB" sz="2400" dirty="0">
              <a:latin typeface="Arial" panose="020B0604020202020204" pitchFamily="34" charset="0"/>
              <a:cs typeface="Arial" panose="020B0604020202020204" pitchFamily="34" charset="0"/>
            </a:endParaRPr>
          </a:p>
          <a:p>
            <a:pPr marL="12700" marR="5080">
              <a:lnSpc>
                <a:spcPct val="125000"/>
              </a:lnSpc>
            </a:pPr>
            <a:r>
              <a:rPr lang="en-GB" sz="2400" spc="-110" dirty="0">
                <a:solidFill>
                  <a:srgbClr val="242424"/>
                </a:solidFill>
                <a:latin typeface="Arial" panose="020B0604020202020204" pitchFamily="34" charset="0"/>
                <a:cs typeface="Arial" panose="020B0604020202020204" pitchFamily="34" charset="0"/>
              </a:rPr>
              <a:t>Kokkinos,</a:t>
            </a:r>
            <a:r>
              <a:rPr lang="en-GB" sz="2400" spc="-35" dirty="0">
                <a:solidFill>
                  <a:srgbClr val="242424"/>
                </a:solidFill>
                <a:latin typeface="Arial" panose="020B0604020202020204" pitchFamily="34" charset="0"/>
                <a:cs typeface="Arial" panose="020B0604020202020204" pitchFamily="34" charset="0"/>
              </a:rPr>
              <a:t> </a:t>
            </a:r>
            <a:r>
              <a:rPr lang="en-GB" sz="2400" spc="-200" dirty="0">
                <a:solidFill>
                  <a:srgbClr val="242424"/>
                </a:solidFill>
                <a:latin typeface="Arial" panose="020B0604020202020204" pitchFamily="34" charset="0"/>
                <a:cs typeface="Arial" panose="020B0604020202020204" pitchFamily="34" charset="0"/>
              </a:rPr>
              <a:t>P.,</a:t>
            </a:r>
            <a:r>
              <a:rPr lang="en-GB" sz="2400" spc="-30" dirty="0">
                <a:solidFill>
                  <a:srgbClr val="242424"/>
                </a:solidFill>
                <a:latin typeface="Arial" panose="020B0604020202020204" pitchFamily="34" charset="0"/>
                <a:cs typeface="Arial" panose="020B0604020202020204" pitchFamily="34" charset="0"/>
              </a:rPr>
              <a:t> </a:t>
            </a:r>
            <a:r>
              <a:rPr lang="en-GB" sz="2400" spc="-305" dirty="0">
                <a:solidFill>
                  <a:srgbClr val="242424"/>
                </a:solidFill>
                <a:latin typeface="Arial" panose="020B0604020202020204" pitchFamily="34" charset="0"/>
                <a:cs typeface="Arial" panose="020B0604020202020204" pitchFamily="34" charset="0"/>
              </a:rPr>
              <a:t>2012.</a:t>
            </a:r>
            <a:r>
              <a:rPr lang="en-GB" sz="2400" spc="-30" dirty="0">
                <a:solidFill>
                  <a:srgbClr val="242424"/>
                </a:solidFill>
                <a:latin typeface="Arial" panose="020B0604020202020204" pitchFamily="34" charset="0"/>
                <a:cs typeface="Arial" panose="020B0604020202020204" pitchFamily="34" charset="0"/>
              </a:rPr>
              <a:t> </a:t>
            </a:r>
            <a:r>
              <a:rPr lang="en-GB" sz="2400" spc="70" dirty="0">
                <a:solidFill>
                  <a:srgbClr val="242424"/>
                </a:solidFill>
                <a:latin typeface="Arial" panose="020B0604020202020204" pitchFamily="34" charset="0"/>
                <a:cs typeface="Arial" panose="020B0604020202020204" pitchFamily="34" charset="0"/>
              </a:rPr>
              <a:t>Physical</a:t>
            </a:r>
            <a:r>
              <a:rPr lang="en-GB" sz="2400" spc="-30"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activity,</a:t>
            </a:r>
            <a:r>
              <a:rPr lang="en-GB" sz="2400" spc="-35"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health</a:t>
            </a:r>
            <a:r>
              <a:rPr lang="en-GB" sz="2400" spc="-30" dirty="0">
                <a:solidFill>
                  <a:srgbClr val="242424"/>
                </a:solidFill>
                <a:latin typeface="Arial" panose="020B0604020202020204" pitchFamily="34" charset="0"/>
                <a:cs typeface="Arial" panose="020B0604020202020204" pitchFamily="34" charset="0"/>
              </a:rPr>
              <a:t> </a:t>
            </a:r>
            <a:r>
              <a:rPr lang="en-GB" sz="2400" spc="-25" dirty="0">
                <a:solidFill>
                  <a:srgbClr val="242424"/>
                </a:solidFill>
                <a:latin typeface="Arial" panose="020B0604020202020204" pitchFamily="34" charset="0"/>
                <a:cs typeface="Arial" panose="020B0604020202020204" pitchFamily="34" charset="0"/>
              </a:rPr>
              <a:t>benefits,</a:t>
            </a:r>
            <a:r>
              <a:rPr lang="en-GB" sz="2400" spc="-30" dirty="0">
                <a:solidFill>
                  <a:srgbClr val="242424"/>
                </a:solidFill>
                <a:latin typeface="Arial" panose="020B0604020202020204" pitchFamily="34" charset="0"/>
                <a:cs typeface="Arial" panose="020B0604020202020204" pitchFamily="34" charset="0"/>
              </a:rPr>
              <a:t> </a:t>
            </a:r>
            <a:r>
              <a:rPr lang="en-GB" sz="2400" spc="165" dirty="0">
                <a:solidFill>
                  <a:srgbClr val="242424"/>
                </a:solidFill>
                <a:latin typeface="Arial" panose="020B0604020202020204" pitchFamily="34" charset="0"/>
                <a:cs typeface="Arial" panose="020B0604020202020204" pitchFamily="34" charset="0"/>
              </a:rPr>
              <a:t>and</a:t>
            </a:r>
            <a:r>
              <a:rPr lang="en-GB" sz="2400" spc="-30" dirty="0">
                <a:solidFill>
                  <a:srgbClr val="242424"/>
                </a:solidFill>
                <a:latin typeface="Arial" panose="020B0604020202020204" pitchFamily="34" charset="0"/>
                <a:cs typeface="Arial" panose="020B0604020202020204" pitchFamily="34" charset="0"/>
              </a:rPr>
              <a:t> </a:t>
            </a:r>
            <a:r>
              <a:rPr lang="en-GB" sz="2400" spc="25" dirty="0">
                <a:solidFill>
                  <a:srgbClr val="242424"/>
                </a:solidFill>
                <a:latin typeface="Arial" panose="020B0604020202020204" pitchFamily="34" charset="0"/>
                <a:cs typeface="Arial" panose="020B0604020202020204" pitchFamily="34" charset="0"/>
              </a:rPr>
              <a:t>mortality</a:t>
            </a:r>
            <a:r>
              <a:rPr lang="en-GB" sz="2400" spc="-35" dirty="0">
                <a:solidFill>
                  <a:srgbClr val="242424"/>
                </a:solidFill>
                <a:latin typeface="Arial" panose="020B0604020202020204" pitchFamily="34" charset="0"/>
                <a:cs typeface="Arial" panose="020B0604020202020204" pitchFamily="34" charset="0"/>
              </a:rPr>
              <a:t> </a:t>
            </a:r>
            <a:r>
              <a:rPr lang="en-GB" sz="2400" spc="-145" dirty="0">
                <a:solidFill>
                  <a:srgbClr val="242424"/>
                </a:solidFill>
                <a:latin typeface="Arial" panose="020B0604020202020204" pitchFamily="34" charset="0"/>
                <a:cs typeface="Arial" panose="020B0604020202020204" pitchFamily="34" charset="0"/>
              </a:rPr>
              <a:t>risk.</a:t>
            </a:r>
            <a:r>
              <a:rPr lang="en-GB" sz="2400" spc="-30"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International </a:t>
            </a:r>
            <a:r>
              <a:rPr lang="en-GB" sz="2400" spc="-935"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Scholarly</a:t>
            </a:r>
            <a:r>
              <a:rPr lang="en-GB" sz="2400" spc="-55" dirty="0">
                <a:solidFill>
                  <a:srgbClr val="242424"/>
                </a:solidFill>
                <a:latin typeface="Arial" panose="020B0604020202020204" pitchFamily="34" charset="0"/>
                <a:cs typeface="Arial" panose="020B0604020202020204" pitchFamily="34" charset="0"/>
              </a:rPr>
              <a:t> </a:t>
            </a:r>
            <a:r>
              <a:rPr lang="en-GB" sz="2400" spc="105" dirty="0">
                <a:solidFill>
                  <a:srgbClr val="242424"/>
                </a:solidFill>
                <a:latin typeface="Arial" panose="020B0604020202020204" pitchFamily="34" charset="0"/>
                <a:cs typeface="Arial" panose="020B0604020202020204" pitchFamily="34" charset="0"/>
              </a:rPr>
              <a:t>Research</a:t>
            </a:r>
            <a:r>
              <a:rPr lang="en-GB" sz="2400" spc="-50" dirty="0">
                <a:solidFill>
                  <a:srgbClr val="242424"/>
                </a:solidFill>
                <a:latin typeface="Arial" panose="020B0604020202020204" pitchFamily="34" charset="0"/>
                <a:cs typeface="Arial" panose="020B0604020202020204" pitchFamily="34" charset="0"/>
              </a:rPr>
              <a:t> </a:t>
            </a:r>
            <a:r>
              <a:rPr lang="en-GB" sz="2400" spc="-25" dirty="0">
                <a:solidFill>
                  <a:srgbClr val="242424"/>
                </a:solidFill>
                <a:latin typeface="Arial" panose="020B0604020202020204" pitchFamily="34" charset="0"/>
                <a:cs typeface="Arial" panose="020B0604020202020204" pitchFamily="34" charset="0"/>
              </a:rPr>
              <a:t>Notices,</a:t>
            </a:r>
            <a:r>
              <a:rPr lang="en-GB" sz="2400" spc="-50" dirty="0">
                <a:solidFill>
                  <a:srgbClr val="242424"/>
                </a:solidFill>
                <a:latin typeface="Arial" panose="020B0604020202020204" pitchFamily="34" charset="0"/>
                <a:cs typeface="Arial" panose="020B0604020202020204" pitchFamily="34" charset="0"/>
              </a:rPr>
              <a:t> </a:t>
            </a:r>
            <a:r>
              <a:rPr lang="en-GB" sz="2400" spc="-305" dirty="0">
                <a:solidFill>
                  <a:srgbClr val="242424"/>
                </a:solidFill>
                <a:latin typeface="Arial" panose="020B0604020202020204" pitchFamily="34" charset="0"/>
                <a:cs typeface="Arial" panose="020B0604020202020204" pitchFamily="34" charset="0"/>
              </a:rPr>
              <a:t>2012.</a:t>
            </a:r>
            <a:endParaRPr lang="en-GB" sz="2400" dirty="0">
              <a:latin typeface="Arial" panose="020B0604020202020204" pitchFamily="34" charset="0"/>
              <a:cs typeface="Arial" panose="020B0604020202020204" pitchFamily="34" charset="0"/>
            </a:endParaRPr>
          </a:p>
          <a:p>
            <a:pPr marL="12700" marR="361950">
              <a:lnSpc>
                <a:spcPct val="125000"/>
              </a:lnSpc>
            </a:pPr>
            <a:r>
              <a:rPr lang="en-GB" sz="2400" spc="25" dirty="0">
                <a:solidFill>
                  <a:srgbClr val="242424"/>
                </a:solidFill>
                <a:latin typeface="Arial" panose="020B0604020202020204" pitchFamily="34" charset="0"/>
                <a:cs typeface="Arial" panose="020B0604020202020204" pitchFamily="34" charset="0"/>
              </a:rPr>
              <a:t>(2021) </a:t>
            </a:r>
            <a:r>
              <a:rPr lang="en-GB" sz="2400" spc="-50" dirty="0">
                <a:solidFill>
                  <a:srgbClr val="242424"/>
                </a:solidFill>
                <a:latin typeface="Arial" panose="020B0604020202020204" pitchFamily="34" charset="0"/>
                <a:cs typeface="Arial" panose="020B0604020202020204" pitchFamily="34" charset="0"/>
              </a:rPr>
              <a:t>NHS </a:t>
            </a:r>
            <a:r>
              <a:rPr lang="en-GB" sz="2400" spc="45" dirty="0">
                <a:solidFill>
                  <a:srgbClr val="242424"/>
                </a:solidFill>
                <a:latin typeface="Arial" panose="020B0604020202020204" pitchFamily="34" charset="0"/>
                <a:cs typeface="Arial" panose="020B0604020202020204" pitchFamily="34" charset="0"/>
              </a:rPr>
              <a:t>choices. </a:t>
            </a:r>
            <a:r>
              <a:rPr lang="en-GB" sz="2400" spc="-105" dirty="0">
                <a:solidFill>
                  <a:srgbClr val="242424"/>
                </a:solidFill>
                <a:latin typeface="Arial" panose="020B0604020202020204" pitchFamily="34" charset="0"/>
                <a:cs typeface="Arial" panose="020B0604020202020204" pitchFamily="34" charset="0"/>
              </a:rPr>
              <a:t>NHS. </a:t>
            </a:r>
            <a:r>
              <a:rPr lang="en-GB" sz="2400" spc="75" dirty="0">
                <a:solidFill>
                  <a:srgbClr val="242424"/>
                </a:solidFill>
                <a:latin typeface="Arial" panose="020B0604020202020204" pitchFamily="34" charset="0"/>
                <a:cs typeface="Arial" panose="020B0604020202020204" pitchFamily="34" charset="0"/>
              </a:rPr>
              <a:t>Available </a:t>
            </a:r>
            <a:r>
              <a:rPr lang="en-GB" sz="2400" spc="80" dirty="0">
                <a:solidFill>
                  <a:srgbClr val="242424"/>
                </a:solidFill>
                <a:latin typeface="Arial" panose="020B0604020202020204" pitchFamily="34" charset="0"/>
                <a:cs typeface="Arial" panose="020B0604020202020204" pitchFamily="34" charset="0"/>
              </a:rPr>
              <a:t>at: </a:t>
            </a:r>
            <a:r>
              <a:rPr lang="en-GB" sz="2400" spc="-10" dirty="0">
                <a:solidFill>
                  <a:srgbClr val="242424"/>
                </a:solidFill>
                <a:latin typeface="Arial" panose="020B0604020202020204" pitchFamily="34" charset="0"/>
                <a:cs typeface="Arial" panose="020B0604020202020204" pitchFamily="34" charset="0"/>
              </a:rPr>
              <a:t>https://</a:t>
            </a:r>
            <a:r>
              <a:rPr lang="en-GB" sz="2400" spc="-10" dirty="0">
                <a:solidFill>
                  <a:srgbClr val="242424"/>
                </a:solidFill>
                <a:latin typeface="Arial" panose="020B0604020202020204" pitchFamily="34" charset="0"/>
                <a:cs typeface="Arial" panose="020B0604020202020204" pitchFamily="34" charset="0"/>
                <a:hlinkClick r:id="rId6"/>
              </a:rPr>
              <a:t>www.nhs.uk/live- </a:t>
            </a:r>
            <a:r>
              <a:rPr lang="en-GB" sz="2400" spc="-5" dirty="0">
                <a:solidFill>
                  <a:srgbClr val="242424"/>
                </a:solidFill>
                <a:latin typeface="Arial" panose="020B0604020202020204" pitchFamily="34" charset="0"/>
                <a:cs typeface="Arial" panose="020B0604020202020204" pitchFamily="34" charset="0"/>
              </a:rPr>
              <a:t> </a:t>
            </a:r>
            <a:r>
              <a:rPr lang="en-GB" sz="2400" spc="110" dirty="0">
                <a:solidFill>
                  <a:srgbClr val="242424"/>
                </a:solidFill>
                <a:latin typeface="Arial" panose="020B0604020202020204" pitchFamily="34" charset="0"/>
                <a:cs typeface="Arial" panose="020B0604020202020204" pitchFamily="34" charset="0"/>
              </a:rPr>
              <a:t>w</a:t>
            </a:r>
            <a:r>
              <a:rPr lang="en-GB" sz="2400" spc="160" dirty="0">
                <a:solidFill>
                  <a:srgbClr val="242424"/>
                </a:solidFill>
                <a:latin typeface="Arial" panose="020B0604020202020204" pitchFamily="34" charset="0"/>
                <a:cs typeface="Arial" panose="020B0604020202020204" pitchFamily="34" charset="0"/>
              </a:rPr>
              <a:t>e</a:t>
            </a:r>
            <a:r>
              <a:rPr lang="en-GB" sz="2400" spc="-145" dirty="0">
                <a:solidFill>
                  <a:srgbClr val="242424"/>
                </a:solidFill>
                <a:latin typeface="Arial" panose="020B0604020202020204" pitchFamily="34" charset="0"/>
                <a:cs typeface="Arial" panose="020B0604020202020204" pitchFamily="34" charset="0"/>
              </a:rPr>
              <a:t>ll</a:t>
            </a:r>
            <a:r>
              <a:rPr lang="en-GB" sz="2400" spc="40" dirty="0">
                <a:solidFill>
                  <a:srgbClr val="242424"/>
                </a:solidFill>
                <a:latin typeface="Arial" panose="020B0604020202020204" pitchFamily="34" charset="0"/>
                <a:cs typeface="Arial" panose="020B0604020202020204" pitchFamily="34" charset="0"/>
              </a:rPr>
              <a:t>/</a:t>
            </a:r>
            <a:r>
              <a:rPr lang="en-GB" sz="2400" spc="160" dirty="0">
                <a:solidFill>
                  <a:srgbClr val="242424"/>
                </a:solidFill>
                <a:latin typeface="Arial" panose="020B0604020202020204" pitchFamily="34" charset="0"/>
                <a:cs typeface="Arial" panose="020B0604020202020204" pitchFamily="34" charset="0"/>
              </a:rPr>
              <a:t>e</a:t>
            </a:r>
            <a:r>
              <a:rPr lang="en-GB" sz="2400" spc="-409" dirty="0">
                <a:solidFill>
                  <a:srgbClr val="242424"/>
                </a:solidFill>
                <a:latin typeface="Arial" panose="020B0604020202020204" pitchFamily="34" charset="0"/>
                <a:cs typeface="Arial" panose="020B0604020202020204" pitchFamily="34" charset="0"/>
              </a:rPr>
              <a:t>x</a:t>
            </a:r>
            <a:r>
              <a:rPr lang="en-GB" sz="2400" spc="160" dirty="0">
                <a:solidFill>
                  <a:srgbClr val="242424"/>
                </a:solidFill>
                <a:latin typeface="Arial" panose="020B0604020202020204" pitchFamily="34" charset="0"/>
                <a:cs typeface="Arial" panose="020B0604020202020204" pitchFamily="34" charset="0"/>
              </a:rPr>
              <a:t>e</a:t>
            </a:r>
            <a:r>
              <a:rPr lang="en-GB" sz="2400" spc="-125" dirty="0">
                <a:solidFill>
                  <a:srgbClr val="242424"/>
                </a:solidFill>
                <a:latin typeface="Arial" panose="020B0604020202020204" pitchFamily="34" charset="0"/>
                <a:cs typeface="Arial" panose="020B0604020202020204" pitchFamily="34" charset="0"/>
              </a:rPr>
              <a:t>r</a:t>
            </a:r>
            <a:r>
              <a:rPr lang="en-GB" sz="2400" spc="260" dirty="0">
                <a:solidFill>
                  <a:srgbClr val="242424"/>
                </a:solidFill>
                <a:latin typeface="Arial" panose="020B0604020202020204" pitchFamily="34" charset="0"/>
                <a:cs typeface="Arial" panose="020B0604020202020204" pitchFamily="34" charset="0"/>
              </a:rPr>
              <a:t>c</a:t>
            </a:r>
            <a:r>
              <a:rPr lang="en-GB" sz="2400" spc="-145" dirty="0">
                <a:solidFill>
                  <a:srgbClr val="242424"/>
                </a:solidFill>
                <a:latin typeface="Arial" panose="020B0604020202020204" pitchFamily="34" charset="0"/>
                <a:cs typeface="Arial" panose="020B0604020202020204" pitchFamily="34" charset="0"/>
              </a:rPr>
              <a:t>i</a:t>
            </a:r>
            <a:r>
              <a:rPr lang="en-GB" sz="2400" spc="45" dirty="0">
                <a:solidFill>
                  <a:srgbClr val="242424"/>
                </a:solidFill>
                <a:latin typeface="Arial" panose="020B0604020202020204" pitchFamily="34" charset="0"/>
                <a:cs typeface="Arial" panose="020B0604020202020204" pitchFamily="34" charset="0"/>
              </a:rPr>
              <a:t>s</a:t>
            </a:r>
            <a:r>
              <a:rPr lang="en-GB" sz="2400" spc="160" dirty="0">
                <a:solidFill>
                  <a:srgbClr val="242424"/>
                </a:solidFill>
                <a:latin typeface="Arial" panose="020B0604020202020204" pitchFamily="34" charset="0"/>
                <a:cs typeface="Arial" panose="020B0604020202020204" pitchFamily="34" charset="0"/>
              </a:rPr>
              <a:t>e</a:t>
            </a:r>
            <a:r>
              <a:rPr lang="en-GB" sz="2400" spc="40" dirty="0">
                <a:solidFill>
                  <a:srgbClr val="242424"/>
                </a:solidFill>
                <a:latin typeface="Arial" panose="020B0604020202020204" pitchFamily="34" charset="0"/>
                <a:cs typeface="Arial" panose="020B0604020202020204" pitchFamily="34" charset="0"/>
              </a:rPr>
              <a:t>/</a:t>
            </a:r>
            <a:r>
              <a:rPr lang="en-GB" sz="2400" spc="160" dirty="0">
                <a:solidFill>
                  <a:srgbClr val="242424"/>
                </a:solidFill>
                <a:latin typeface="Arial" panose="020B0604020202020204" pitchFamily="34" charset="0"/>
                <a:cs typeface="Arial" panose="020B0604020202020204" pitchFamily="34" charset="0"/>
              </a:rPr>
              <a:t>e</a:t>
            </a:r>
            <a:r>
              <a:rPr lang="en-GB" sz="2400" spc="-409" dirty="0">
                <a:solidFill>
                  <a:srgbClr val="242424"/>
                </a:solidFill>
                <a:latin typeface="Arial" panose="020B0604020202020204" pitchFamily="34" charset="0"/>
                <a:cs typeface="Arial" panose="020B0604020202020204" pitchFamily="34" charset="0"/>
              </a:rPr>
              <a:t>x</a:t>
            </a:r>
            <a:r>
              <a:rPr lang="en-GB" sz="2400" spc="160" dirty="0">
                <a:solidFill>
                  <a:srgbClr val="242424"/>
                </a:solidFill>
                <a:latin typeface="Arial" panose="020B0604020202020204" pitchFamily="34" charset="0"/>
                <a:cs typeface="Arial" panose="020B0604020202020204" pitchFamily="34" charset="0"/>
              </a:rPr>
              <a:t>e</a:t>
            </a:r>
            <a:r>
              <a:rPr lang="en-GB" sz="2400" spc="-125" dirty="0">
                <a:solidFill>
                  <a:srgbClr val="242424"/>
                </a:solidFill>
                <a:latin typeface="Arial" panose="020B0604020202020204" pitchFamily="34" charset="0"/>
                <a:cs typeface="Arial" panose="020B0604020202020204" pitchFamily="34" charset="0"/>
              </a:rPr>
              <a:t>r</a:t>
            </a:r>
            <a:r>
              <a:rPr lang="en-GB" sz="2400" spc="55" dirty="0">
                <a:solidFill>
                  <a:srgbClr val="242424"/>
                </a:solidFill>
                <a:latin typeface="Arial" panose="020B0604020202020204" pitchFamily="34" charset="0"/>
                <a:cs typeface="Arial" panose="020B0604020202020204" pitchFamily="34" charset="0"/>
              </a:rPr>
              <a:t>ci</a:t>
            </a:r>
            <a:r>
              <a:rPr lang="en-GB" sz="2400" spc="45" dirty="0">
                <a:solidFill>
                  <a:srgbClr val="242424"/>
                </a:solidFill>
                <a:latin typeface="Arial" panose="020B0604020202020204" pitchFamily="34" charset="0"/>
                <a:cs typeface="Arial" panose="020B0604020202020204" pitchFamily="34" charset="0"/>
              </a:rPr>
              <a:t>s</a:t>
            </a:r>
            <a:r>
              <a:rPr lang="en-GB" sz="2400" spc="160" dirty="0">
                <a:solidFill>
                  <a:srgbClr val="242424"/>
                </a:solidFill>
                <a:latin typeface="Arial" panose="020B0604020202020204" pitchFamily="34" charset="0"/>
                <a:cs typeface="Arial" panose="020B0604020202020204" pitchFamily="34" charset="0"/>
              </a:rPr>
              <a:t>e</a:t>
            </a:r>
            <a:r>
              <a:rPr lang="en-GB" sz="2400" spc="25" dirty="0">
                <a:solidFill>
                  <a:srgbClr val="242424"/>
                </a:solidFill>
                <a:latin typeface="Arial" panose="020B0604020202020204" pitchFamily="34" charset="0"/>
                <a:cs typeface="Arial" panose="020B0604020202020204" pitchFamily="34" charset="0"/>
              </a:rPr>
              <a:t>-</a:t>
            </a:r>
            <a:r>
              <a:rPr lang="en-GB" sz="2400" spc="20" dirty="0">
                <a:solidFill>
                  <a:srgbClr val="242424"/>
                </a:solidFill>
                <a:latin typeface="Arial" panose="020B0604020202020204" pitchFamily="34" charset="0"/>
                <a:cs typeface="Arial" panose="020B0604020202020204" pitchFamily="34" charset="0"/>
              </a:rPr>
              <a:t>h</a:t>
            </a:r>
            <a:r>
              <a:rPr lang="en-GB" sz="2400" spc="160" dirty="0">
                <a:solidFill>
                  <a:srgbClr val="242424"/>
                </a:solidFill>
                <a:latin typeface="Arial" panose="020B0604020202020204" pitchFamily="34" charset="0"/>
                <a:cs typeface="Arial" panose="020B0604020202020204" pitchFamily="34" charset="0"/>
              </a:rPr>
              <a:t>e</a:t>
            </a:r>
            <a:r>
              <a:rPr lang="en-GB" sz="2400" spc="350" dirty="0">
                <a:solidFill>
                  <a:srgbClr val="242424"/>
                </a:solidFill>
                <a:latin typeface="Arial" panose="020B0604020202020204" pitchFamily="34" charset="0"/>
                <a:cs typeface="Arial" panose="020B0604020202020204" pitchFamily="34" charset="0"/>
              </a:rPr>
              <a:t>a</a:t>
            </a:r>
            <a:r>
              <a:rPr lang="en-GB" sz="2400" spc="-145" dirty="0">
                <a:solidFill>
                  <a:srgbClr val="242424"/>
                </a:solidFill>
                <a:latin typeface="Arial" panose="020B0604020202020204" pitchFamily="34" charset="0"/>
                <a:cs typeface="Arial" panose="020B0604020202020204" pitchFamily="34" charset="0"/>
              </a:rPr>
              <a:t>l</a:t>
            </a:r>
            <a:r>
              <a:rPr lang="en-GB" sz="2400" spc="-60" dirty="0">
                <a:solidFill>
                  <a:srgbClr val="242424"/>
                </a:solidFill>
                <a:latin typeface="Arial" panose="020B0604020202020204" pitchFamily="34" charset="0"/>
                <a:cs typeface="Arial" panose="020B0604020202020204" pitchFamily="34" charset="0"/>
              </a:rPr>
              <a:t>t</a:t>
            </a:r>
            <a:r>
              <a:rPr lang="en-GB" sz="2400" spc="20" dirty="0">
                <a:solidFill>
                  <a:srgbClr val="242424"/>
                </a:solidFill>
                <a:latin typeface="Arial" panose="020B0604020202020204" pitchFamily="34" charset="0"/>
                <a:cs typeface="Arial" panose="020B0604020202020204" pitchFamily="34" charset="0"/>
              </a:rPr>
              <a:t>h</a:t>
            </a:r>
            <a:r>
              <a:rPr lang="en-GB" sz="2400" spc="25" dirty="0">
                <a:solidFill>
                  <a:srgbClr val="242424"/>
                </a:solidFill>
                <a:latin typeface="Arial" panose="020B0604020202020204" pitchFamily="34" charset="0"/>
                <a:cs typeface="Arial" panose="020B0604020202020204" pitchFamily="34" charset="0"/>
              </a:rPr>
              <a:t>-</a:t>
            </a:r>
            <a:r>
              <a:rPr lang="en-GB" sz="2400" spc="120" dirty="0">
                <a:solidFill>
                  <a:srgbClr val="242424"/>
                </a:solidFill>
                <a:latin typeface="Arial" panose="020B0604020202020204" pitchFamily="34" charset="0"/>
                <a:cs typeface="Arial" panose="020B0604020202020204" pitchFamily="34" charset="0"/>
              </a:rPr>
              <a:t>b</a:t>
            </a:r>
            <a:r>
              <a:rPr lang="en-GB" sz="2400" spc="160" dirty="0">
                <a:solidFill>
                  <a:srgbClr val="242424"/>
                </a:solidFill>
                <a:latin typeface="Arial" panose="020B0604020202020204" pitchFamily="34" charset="0"/>
                <a:cs typeface="Arial" panose="020B0604020202020204" pitchFamily="34" charset="0"/>
              </a:rPr>
              <a:t>e</a:t>
            </a:r>
            <a:r>
              <a:rPr lang="en-GB" sz="2400" spc="20" dirty="0">
                <a:solidFill>
                  <a:srgbClr val="242424"/>
                </a:solidFill>
                <a:latin typeface="Arial" panose="020B0604020202020204" pitchFamily="34" charset="0"/>
                <a:cs typeface="Arial" panose="020B0604020202020204" pitchFamily="34" charset="0"/>
              </a:rPr>
              <a:t>n</a:t>
            </a:r>
            <a:r>
              <a:rPr lang="en-GB" sz="2400" spc="160" dirty="0">
                <a:solidFill>
                  <a:srgbClr val="242424"/>
                </a:solidFill>
                <a:latin typeface="Arial" panose="020B0604020202020204" pitchFamily="34" charset="0"/>
                <a:cs typeface="Arial" panose="020B0604020202020204" pitchFamily="34" charset="0"/>
              </a:rPr>
              <a:t>e</a:t>
            </a:r>
            <a:r>
              <a:rPr lang="en-GB" sz="2400" spc="-114" dirty="0">
                <a:solidFill>
                  <a:srgbClr val="242424"/>
                </a:solidFill>
                <a:latin typeface="Arial" panose="020B0604020202020204" pitchFamily="34" charset="0"/>
                <a:cs typeface="Arial" panose="020B0604020202020204" pitchFamily="34" charset="0"/>
              </a:rPr>
              <a:t>f</a:t>
            </a:r>
            <a:r>
              <a:rPr lang="en-GB" sz="2400" spc="-145" dirty="0">
                <a:solidFill>
                  <a:srgbClr val="242424"/>
                </a:solidFill>
                <a:latin typeface="Arial" panose="020B0604020202020204" pitchFamily="34" charset="0"/>
                <a:cs typeface="Arial" panose="020B0604020202020204" pitchFamily="34" charset="0"/>
              </a:rPr>
              <a:t>i</a:t>
            </a:r>
            <a:r>
              <a:rPr lang="en-GB" sz="2400" spc="-60" dirty="0">
                <a:solidFill>
                  <a:srgbClr val="242424"/>
                </a:solidFill>
                <a:latin typeface="Arial" panose="020B0604020202020204" pitchFamily="34" charset="0"/>
                <a:cs typeface="Arial" panose="020B0604020202020204" pitchFamily="34" charset="0"/>
              </a:rPr>
              <a:t>t</a:t>
            </a:r>
            <a:r>
              <a:rPr lang="en-GB" sz="2400" spc="45" dirty="0">
                <a:solidFill>
                  <a:srgbClr val="242424"/>
                </a:solidFill>
                <a:latin typeface="Arial" panose="020B0604020202020204" pitchFamily="34" charset="0"/>
                <a:cs typeface="Arial" panose="020B0604020202020204" pitchFamily="34" charset="0"/>
              </a:rPr>
              <a:t>s</a:t>
            </a:r>
            <a:r>
              <a:rPr lang="en-GB" sz="2400" spc="40"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705" dirty="0">
                <a:solidFill>
                  <a:srgbClr val="242424"/>
                </a:solidFill>
                <a:latin typeface="Arial" panose="020B0604020202020204" pitchFamily="34" charset="0"/>
                <a:cs typeface="Arial" panose="020B0604020202020204" pitchFamily="34" charset="0"/>
              </a:rPr>
              <a:t>(</a:t>
            </a:r>
            <a:r>
              <a:rPr lang="en-GB" sz="2400" dirty="0">
                <a:solidFill>
                  <a:srgbClr val="242424"/>
                </a:solidFill>
                <a:latin typeface="Arial" panose="020B0604020202020204" pitchFamily="34" charset="0"/>
                <a:cs typeface="Arial" panose="020B0604020202020204" pitchFamily="34" charset="0"/>
              </a:rPr>
              <a:t>A</a:t>
            </a:r>
            <a:r>
              <a:rPr lang="en-GB" sz="2400" spc="180" dirty="0">
                <a:solidFill>
                  <a:srgbClr val="242424"/>
                </a:solidFill>
                <a:latin typeface="Arial" panose="020B0604020202020204" pitchFamily="34" charset="0"/>
                <a:cs typeface="Arial" panose="020B0604020202020204" pitchFamily="34" charset="0"/>
              </a:rPr>
              <a:t>cces</a:t>
            </a:r>
            <a:r>
              <a:rPr lang="en-GB" sz="2400" spc="45" dirty="0">
                <a:solidFill>
                  <a:srgbClr val="242424"/>
                </a:solidFill>
                <a:latin typeface="Arial" panose="020B0604020202020204" pitchFamily="34" charset="0"/>
                <a:cs typeface="Arial" panose="020B0604020202020204" pitchFamily="34" charset="0"/>
              </a:rPr>
              <a:t>s</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d</a:t>
            </a:r>
            <a:r>
              <a:rPr lang="en-GB" sz="2400" spc="-4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40" dirty="0">
                <a:solidFill>
                  <a:srgbClr val="242424"/>
                </a:solidFill>
                <a:latin typeface="Arial" panose="020B0604020202020204" pitchFamily="34" charset="0"/>
                <a:cs typeface="Arial" panose="020B0604020202020204" pitchFamily="34" charset="0"/>
              </a:rPr>
              <a:t>F</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b</a:t>
            </a:r>
            <a:r>
              <a:rPr lang="en-GB" sz="2400" spc="-125" dirty="0">
                <a:solidFill>
                  <a:srgbClr val="242424"/>
                </a:solidFill>
                <a:latin typeface="Arial" panose="020B0604020202020204" pitchFamily="34" charset="0"/>
                <a:cs typeface="Arial" panose="020B0604020202020204" pitchFamily="34" charset="0"/>
              </a:rPr>
              <a:t>r</a:t>
            </a:r>
            <a:r>
              <a:rPr lang="en-GB" sz="2400" spc="20" dirty="0">
                <a:solidFill>
                  <a:srgbClr val="242424"/>
                </a:solidFill>
                <a:latin typeface="Arial" panose="020B0604020202020204" pitchFamily="34" charset="0"/>
                <a:cs typeface="Arial" panose="020B0604020202020204" pitchFamily="34" charset="0"/>
              </a:rPr>
              <a:t>u</a:t>
            </a:r>
            <a:r>
              <a:rPr lang="en-GB" sz="2400" spc="350" dirty="0">
                <a:solidFill>
                  <a:srgbClr val="242424"/>
                </a:solidFill>
                <a:latin typeface="Arial" panose="020B0604020202020204" pitchFamily="34" charset="0"/>
                <a:cs typeface="Arial" panose="020B0604020202020204" pitchFamily="34" charset="0"/>
              </a:rPr>
              <a:t>a</a:t>
            </a:r>
            <a:r>
              <a:rPr lang="en-GB" sz="2400" spc="-125" dirty="0">
                <a:solidFill>
                  <a:srgbClr val="242424"/>
                </a:solidFill>
                <a:latin typeface="Arial" panose="020B0604020202020204" pitchFamily="34" charset="0"/>
                <a:cs typeface="Arial" panose="020B0604020202020204" pitchFamily="34" charset="0"/>
              </a:rPr>
              <a:t>r</a:t>
            </a:r>
            <a:r>
              <a:rPr lang="en-GB" sz="2400" spc="100" dirty="0">
                <a:solidFill>
                  <a:srgbClr val="242424"/>
                </a:solidFill>
                <a:latin typeface="Arial" panose="020B0604020202020204" pitchFamily="34" charset="0"/>
                <a:cs typeface="Arial" panose="020B0604020202020204" pitchFamily="34" charset="0"/>
              </a:rPr>
              <a:t>y</a:t>
            </a:r>
            <a:r>
              <a:rPr lang="en-GB" sz="2400" spc="-50" dirty="0">
                <a:solidFill>
                  <a:srgbClr val="242424"/>
                </a:solidFill>
                <a:latin typeface="Arial" panose="020B0604020202020204" pitchFamily="34" charset="0"/>
                <a:cs typeface="Arial" panose="020B0604020202020204" pitchFamily="34" charset="0"/>
              </a:rPr>
              <a:t> </a:t>
            </a:r>
            <a:r>
              <a:rPr lang="en-GB" sz="2400" spc="-935" dirty="0">
                <a:solidFill>
                  <a:srgbClr val="242424"/>
                </a:solidFill>
                <a:latin typeface="Arial" panose="020B0604020202020204" pitchFamily="34" charset="0"/>
                <a:cs typeface="Arial" panose="020B0604020202020204" pitchFamily="34" charset="0"/>
              </a:rPr>
              <a:t>1</a:t>
            </a:r>
            <a:r>
              <a:rPr lang="en-GB" sz="2400" spc="10" dirty="0">
                <a:solidFill>
                  <a:srgbClr val="242424"/>
                </a:solidFill>
                <a:latin typeface="Arial" panose="020B0604020202020204" pitchFamily="34" charset="0"/>
                <a:cs typeface="Arial" panose="020B0604020202020204" pitchFamily="34" charset="0"/>
              </a:rPr>
              <a:t>0</a:t>
            </a:r>
            <a:r>
              <a:rPr lang="en-GB" sz="2400" spc="-39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60" dirty="0">
                <a:solidFill>
                  <a:srgbClr val="242424"/>
                </a:solidFill>
                <a:latin typeface="Arial" panose="020B0604020202020204" pitchFamily="34" charset="0"/>
                <a:cs typeface="Arial" panose="020B0604020202020204" pitchFamily="34" charset="0"/>
              </a:rPr>
              <a:t>2</a:t>
            </a:r>
            <a:r>
              <a:rPr lang="en-GB" sz="2400" spc="10" dirty="0">
                <a:solidFill>
                  <a:srgbClr val="242424"/>
                </a:solidFill>
                <a:latin typeface="Arial" panose="020B0604020202020204" pitchFamily="34" charset="0"/>
                <a:cs typeface="Arial" panose="020B0604020202020204" pitchFamily="34" charset="0"/>
              </a:rPr>
              <a:t>0</a:t>
            </a:r>
            <a:r>
              <a:rPr lang="en-GB" sz="2400" spc="-160" dirty="0">
                <a:solidFill>
                  <a:srgbClr val="242424"/>
                </a:solidFill>
                <a:latin typeface="Arial" panose="020B0604020202020204" pitchFamily="34" charset="0"/>
                <a:cs typeface="Arial" panose="020B0604020202020204" pitchFamily="34" charset="0"/>
              </a:rPr>
              <a:t>2</a:t>
            </a:r>
            <a:r>
              <a:rPr lang="en-GB" sz="2400" spc="-130" dirty="0">
                <a:solidFill>
                  <a:srgbClr val="242424"/>
                </a:solidFill>
                <a:latin typeface="Arial" panose="020B0604020202020204" pitchFamily="34" charset="0"/>
                <a:cs typeface="Arial" panose="020B0604020202020204" pitchFamily="34" charset="0"/>
              </a:rPr>
              <a:t>3</a:t>
            </a:r>
            <a:r>
              <a:rPr lang="en-GB" sz="2400" spc="710" dirty="0">
                <a:solidFill>
                  <a:srgbClr val="242424"/>
                </a:solidFill>
                <a:latin typeface="Arial" panose="020B0604020202020204" pitchFamily="34" charset="0"/>
                <a:cs typeface="Arial" panose="020B0604020202020204" pitchFamily="34" charset="0"/>
              </a:rPr>
              <a:t>)</a:t>
            </a:r>
            <a:r>
              <a:rPr lang="en-GB" sz="2400" spc="-275" dirty="0">
                <a:solidFill>
                  <a:srgbClr val="242424"/>
                </a:solidFill>
                <a:latin typeface="Arial" panose="020B0604020202020204" pitchFamily="34" charset="0"/>
                <a:cs typeface="Arial" panose="020B0604020202020204" pitchFamily="34" charset="0"/>
              </a:rPr>
              <a:t>.  </a:t>
            </a:r>
            <a:r>
              <a:rPr lang="en-GB" sz="2400" spc="70" dirty="0" err="1">
                <a:solidFill>
                  <a:srgbClr val="242424"/>
                </a:solidFill>
                <a:latin typeface="Arial" panose="020B0604020202020204" pitchFamily="34" charset="0"/>
                <a:cs typeface="Arial" panose="020B0604020202020204" pitchFamily="34" charset="0"/>
              </a:rPr>
              <a:t>Fagaras</a:t>
            </a:r>
            <a:r>
              <a:rPr lang="en-GB" sz="2400" spc="70" dirty="0">
                <a:solidFill>
                  <a:srgbClr val="242424"/>
                </a:solidFill>
                <a:latin typeface="Arial" panose="020B0604020202020204" pitchFamily="34" charset="0"/>
                <a:cs typeface="Arial" panose="020B0604020202020204" pitchFamily="34" charset="0"/>
              </a:rPr>
              <a:t>, </a:t>
            </a:r>
            <a:r>
              <a:rPr lang="en-GB" sz="2400" spc="-145" dirty="0">
                <a:solidFill>
                  <a:srgbClr val="242424"/>
                </a:solidFill>
                <a:latin typeface="Arial" panose="020B0604020202020204" pitchFamily="34" charset="0"/>
                <a:cs typeface="Arial" panose="020B0604020202020204" pitchFamily="34" charset="0"/>
              </a:rPr>
              <a:t>S.P., </a:t>
            </a:r>
            <a:r>
              <a:rPr lang="en-GB" sz="2400" spc="10" dirty="0">
                <a:solidFill>
                  <a:srgbClr val="242424"/>
                </a:solidFill>
                <a:latin typeface="Arial" panose="020B0604020202020204" pitchFamily="34" charset="0"/>
                <a:cs typeface="Arial" panose="020B0604020202020204" pitchFamily="34" charset="0"/>
              </a:rPr>
              <a:t>Radu, </a:t>
            </a:r>
            <a:r>
              <a:rPr lang="en-GB" sz="2400" spc="-245" dirty="0">
                <a:solidFill>
                  <a:srgbClr val="242424"/>
                </a:solidFill>
                <a:latin typeface="Arial" panose="020B0604020202020204" pitchFamily="34" charset="0"/>
                <a:cs typeface="Arial" panose="020B0604020202020204" pitchFamily="34" charset="0"/>
              </a:rPr>
              <a:t>L.E. </a:t>
            </a:r>
            <a:r>
              <a:rPr lang="en-GB" sz="2400" spc="165" dirty="0">
                <a:solidFill>
                  <a:srgbClr val="242424"/>
                </a:solidFill>
                <a:latin typeface="Arial" panose="020B0604020202020204" pitchFamily="34" charset="0"/>
                <a:cs typeface="Arial" panose="020B0604020202020204" pitchFamily="34" charset="0"/>
              </a:rPr>
              <a:t>and </a:t>
            </a:r>
            <a:r>
              <a:rPr lang="en-GB" sz="2400" spc="30" dirty="0" err="1">
                <a:solidFill>
                  <a:srgbClr val="242424"/>
                </a:solidFill>
                <a:latin typeface="Arial" panose="020B0604020202020204" pitchFamily="34" charset="0"/>
                <a:cs typeface="Arial" panose="020B0604020202020204" pitchFamily="34" charset="0"/>
              </a:rPr>
              <a:t>Vanvu</a:t>
            </a:r>
            <a:r>
              <a:rPr lang="en-GB" sz="2400" spc="30" dirty="0">
                <a:solidFill>
                  <a:srgbClr val="242424"/>
                </a:solidFill>
                <a:latin typeface="Arial" panose="020B0604020202020204" pitchFamily="34" charset="0"/>
                <a:cs typeface="Arial" panose="020B0604020202020204" pitchFamily="34" charset="0"/>
              </a:rPr>
              <a:t>, </a:t>
            </a:r>
            <a:r>
              <a:rPr lang="en-GB" sz="2400" spc="-170" dirty="0">
                <a:solidFill>
                  <a:srgbClr val="242424"/>
                </a:solidFill>
                <a:latin typeface="Arial" panose="020B0604020202020204" pitchFamily="34" charset="0"/>
                <a:cs typeface="Arial" panose="020B0604020202020204" pitchFamily="34" charset="0"/>
              </a:rPr>
              <a:t>G., </a:t>
            </a:r>
            <a:r>
              <a:rPr lang="en-GB" sz="2400" spc="-270" dirty="0">
                <a:solidFill>
                  <a:srgbClr val="242424"/>
                </a:solidFill>
                <a:latin typeface="Arial" panose="020B0604020202020204" pitchFamily="34" charset="0"/>
                <a:cs typeface="Arial" panose="020B0604020202020204" pitchFamily="34" charset="0"/>
              </a:rPr>
              <a:t>2015. </a:t>
            </a:r>
            <a:r>
              <a:rPr lang="en-GB" sz="2400" spc="-30" dirty="0">
                <a:solidFill>
                  <a:srgbClr val="242424"/>
                </a:solidFill>
                <a:latin typeface="Arial" panose="020B0604020202020204" pitchFamily="34" charset="0"/>
                <a:cs typeface="Arial" panose="020B0604020202020204" pitchFamily="34" charset="0"/>
              </a:rPr>
              <a:t>The </a:t>
            </a:r>
            <a:r>
              <a:rPr lang="en-GB" sz="2400" spc="30" dirty="0">
                <a:solidFill>
                  <a:srgbClr val="242424"/>
                </a:solidFill>
                <a:latin typeface="Arial" panose="020B0604020202020204" pitchFamily="34" charset="0"/>
                <a:cs typeface="Arial" panose="020B0604020202020204" pitchFamily="34" charset="0"/>
              </a:rPr>
              <a:t>level </a:t>
            </a:r>
            <a:r>
              <a:rPr lang="en-GB" sz="2400" spc="-30" dirty="0">
                <a:solidFill>
                  <a:srgbClr val="242424"/>
                </a:solidFill>
                <a:latin typeface="Arial" panose="020B0604020202020204" pitchFamily="34" charset="0"/>
                <a:cs typeface="Arial" panose="020B0604020202020204" pitchFamily="34" charset="0"/>
              </a:rPr>
              <a:t>of </a:t>
            </a:r>
            <a:r>
              <a:rPr lang="en-GB" sz="2400" spc="75" dirty="0">
                <a:solidFill>
                  <a:srgbClr val="242424"/>
                </a:solidFill>
                <a:latin typeface="Arial" panose="020B0604020202020204" pitchFamily="34" charset="0"/>
                <a:cs typeface="Arial" panose="020B0604020202020204" pitchFamily="34" charset="0"/>
              </a:rPr>
              <a:t>physical </a:t>
            </a:r>
            <a:r>
              <a:rPr lang="en-GB" sz="2400" spc="50" dirty="0">
                <a:solidFill>
                  <a:srgbClr val="242424"/>
                </a:solidFill>
                <a:latin typeface="Arial" panose="020B0604020202020204" pitchFamily="34" charset="0"/>
                <a:cs typeface="Arial" panose="020B0604020202020204" pitchFamily="34" charset="0"/>
              </a:rPr>
              <a:t>activity </a:t>
            </a:r>
            <a:r>
              <a:rPr lang="en-GB" sz="2400" spc="-30" dirty="0">
                <a:solidFill>
                  <a:srgbClr val="242424"/>
                </a:solidFill>
                <a:latin typeface="Arial" panose="020B0604020202020204" pitchFamily="34" charset="0"/>
                <a:cs typeface="Arial" panose="020B0604020202020204" pitchFamily="34" charset="0"/>
              </a:rPr>
              <a:t>of </a:t>
            </a:r>
            <a:r>
              <a:rPr lang="en-GB" sz="2400" spc="-2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university</a:t>
            </a:r>
            <a:r>
              <a:rPr lang="en-GB" sz="2400" spc="-4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students.</a:t>
            </a:r>
            <a:r>
              <a:rPr lang="en-GB" sz="2400" spc="-45" dirty="0">
                <a:solidFill>
                  <a:srgbClr val="242424"/>
                </a:solidFill>
                <a:latin typeface="Arial" panose="020B0604020202020204" pitchFamily="34" charset="0"/>
                <a:cs typeface="Arial" panose="020B0604020202020204" pitchFamily="34" charset="0"/>
              </a:rPr>
              <a:t> </a:t>
            </a:r>
            <a:r>
              <a:rPr lang="en-GB" sz="2400" spc="85" dirty="0">
                <a:solidFill>
                  <a:srgbClr val="242424"/>
                </a:solidFill>
                <a:latin typeface="Arial" panose="020B0604020202020204" pitchFamily="34" charset="0"/>
                <a:cs typeface="Arial" panose="020B0604020202020204" pitchFamily="34" charset="0"/>
              </a:rPr>
              <a:t>Procedia-Social</a:t>
            </a:r>
            <a:r>
              <a:rPr lang="en-GB" sz="2400" spc="-45" dirty="0">
                <a:solidFill>
                  <a:srgbClr val="242424"/>
                </a:solidFill>
                <a:latin typeface="Arial" panose="020B0604020202020204" pitchFamily="34" charset="0"/>
                <a:cs typeface="Arial" panose="020B0604020202020204" pitchFamily="34" charset="0"/>
              </a:rPr>
              <a:t> </a:t>
            </a:r>
            <a:r>
              <a:rPr lang="en-GB" sz="2400" spc="165" dirty="0">
                <a:solidFill>
                  <a:srgbClr val="242424"/>
                </a:solidFill>
                <a:latin typeface="Arial" panose="020B0604020202020204" pitchFamily="34" charset="0"/>
                <a:cs typeface="Arial" panose="020B0604020202020204" pitchFamily="34" charset="0"/>
              </a:rPr>
              <a:t>and</a:t>
            </a:r>
            <a:r>
              <a:rPr lang="en-GB" sz="2400" spc="-45" dirty="0">
                <a:solidFill>
                  <a:srgbClr val="242424"/>
                </a:solidFill>
                <a:latin typeface="Arial" panose="020B0604020202020204" pitchFamily="34" charset="0"/>
                <a:cs typeface="Arial" panose="020B0604020202020204" pitchFamily="34" charset="0"/>
              </a:rPr>
              <a:t> </a:t>
            </a:r>
            <a:r>
              <a:rPr lang="en-GB" sz="2400" spc="75" dirty="0" err="1">
                <a:solidFill>
                  <a:srgbClr val="242424"/>
                </a:solidFill>
                <a:latin typeface="Arial" panose="020B0604020202020204" pitchFamily="34" charset="0"/>
                <a:cs typeface="Arial" panose="020B0604020202020204" pitchFamily="34" charset="0"/>
              </a:rPr>
              <a:t>Behavioral</a:t>
            </a:r>
            <a:r>
              <a:rPr lang="en-GB" sz="2400" spc="-45"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Sciences,</a:t>
            </a:r>
            <a:r>
              <a:rPr lang="en-GB" sz="2400" spc="-45" dirty="0">
                <a:solidFill>
                  <a:srgbClr val="242424"/>
                </a:solidFill>
                <a:latin typeface="Arial" panose="020B0604020202020204" pitchFamily="34" charset="0"/>
                <a:cs typeface="Arial" panose="020B0604020202020204" pitchFamily="34" charset="0"/>
              </a:rPr>
              <a:t> </a:t>
            </a:r>
            <a:r>
              <a:rPr lang="en-GB" sz="2400" spc="-385" dirty="0">
                <a:solidFill>
                  <a:srgbClr val="242424"/>
                </a:solidFill>
                <a:latin typeface="Arial" panose="020B0604020202020204" pitchFamily="34" charset="0"/>
                <a:cs typeface="Arial" panose="020B0604020202020204" pitchFamily="34" charset="0"/>
              </a:rPr>
              <a:t>197,</a:t>
            </a:r>
            <a:r>
              <a:rPr lang="en-GB" sz="2400" spc="-40" dirty="0">
                <a:solidFill>
                  <a:srgbClr val="242424"/>
                </a:solidFill>
                <a:latin typeface="Arial" panose="020B0604020202020204" pitchFamily="34" charset="0"/>
                <a:cs typeface="Arial" panose="020B0604020202020204" pitchFamily="34" charset="0"/>
              </a:rPr>
              <a:t> </a:t>
            </a:r>
            <a:r>
              <a:rPr lang="en-GB" sz="2400" spc="-180" dirty="0">
                <a:solidFill>
                  <a:srgbClr val="242424"/>
                </a:solidFill>
                <a:latin typeface="Arial" panose="020B0604020202020204" pitchFamily="34" charset="0"/>
                <a:cs typeface="Arial" panose="020B0604020202020204" pitchFamily="34" charset="0"/>
              </a:rPr>
              <a:t>pp.1454-1457</a:t>
            </a:r>
            <a:endParaRPr lang="en-GB" sz="2400" spc="-275" dirty="0">
              <a:solidFill>
                <a:srgbClr val="242424"/>
              </a:solidFill>
              <a:latin typeface="Arial" panose="020B0604020202020204" pitchFamily="34" charset="0"/>
              <a:cs typeface="Arial" panose="020B0604020202020204" pitchFamily="34" charset="0"/>
            </a:endParaRPr>
          </a:p>
          <a:p>
            <a:pPr marL="12700" marR="620395">
              <a:lnSpc>
                <a:spcPct val="125000"/>
              </a:lnSpc>
            </a:pPr>
            <a:endParaRPr lang="en-GB" sz="2400" spc="-275" dirty="0">
              <a:solidFill>
                <a:srgbClr val="242424"/>
              </a:solidFill>
              <a:latin typeface="Lucida Sans Unicode"/>
              <a:cs typeface="Lucida Sans Unicode"/>
            </a:endParaRPr>
          </a:p>
          <a:p>
            <a:pPr marL="12700" marR="620395">
              <a:lnSpc>
                <a:spcPct val="125000"/>
              </a:lnSpc>
            </a:pPr>
            <a:endParaRPr lang="en-GB" sz="2400" dirty="0">
              <a:latin typeface="Lucida Sans Unicode"/>
              <a:cs typeface="Lucida Sans Unicode"/>
            </a:endParaRPr>
          </a:p>
          <a:p>
            <a:pPr marL="12700" marR="1900555">
              <a:lnSpc>
                <a:spcPts val="2700"/>
              </a:lnSpc>
              <a:spcBef>
                <a:spcPts val="240"/>
              </a:spcBef>
            </a:pPr>
            <a:endParaRPr sz="2300" dirty="0">
              <a:latin typeface="Verdana"/>
              <a:cs typeface="Verdana"/>
            </a:endParaRPr>
          </a:p>
        </p:txBody>
      </p:sp>
      <p:sp>
        <p:nvSpPr>
          <p:cNvPr id="3" name="object 3"/>
          <p:cNvSpPr txBox="1">
            <a:spLocks noGrp="1"/>
          </p:cNvSpPr>
          <p:nvPr>
            <p:ph type="title"/>
          </p:nvPr>
        </p:nvSpPr>
        <p:spPr>
          <a:xfrm>
            <a:off x="0" y="150679"/>
            <a:ext cx="3733800" cy="520655"/>
          </a:xfrm>
          <a:prstGeom prst="rect">
            <a:avLst/>
          </a:prstGeom>
        </p:spPr>
        <p:txBody>
          <a:bodyPr vert="horz" wrap="square" lIns="0" tIns="12700" rIns="0" bIns="0" rtlCol="0">
            <a:spAutoFit/>
          </a:bodyPr>
          <a:lstStyle/>
          <a:p>
            <a:pPr marL="12700">
              <a:lnSpc>
                <a:spcPct val="100000"/>
              </a:lnSpc>
              <a:spcBef>
                <a:spcPts val="100"/>
              </a:spcBef>
            </a:pPr>
            <a:r>
              <a:rPr b="1" spc="110" dirty="0"/>
              <a:t>References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6098BA-072A-2D72-AA4F-0E0254993DFE}"/>
              </a:ext>
            </a:extLst>
          </p:cNvPr>
          <p:cNvSpPr txBox="1"/>
          <p:nvPr/>
        </p:nvSpPr>
        <p:spPr>
          <a:xfrm>
            <a:off x="1295400" y="1181100"/>
            <a:ext cx="15087600" cy="5581784"/>
          </a:xfrm>
          <a:prstGeom prst="rect">
            <a:avLst/>
          </a:prstGeom>
          <a:noFill/>
        </p:spPr>
        <p:txBody>
          <a:bodyPr wrap="square">
            <a:spAutoFit/>
          </a:bodyPr>
          <a:lstStyle/>
          <a:p>
            <a:pPr marL="12700" marR="5080">
              <a:lnSpc>
                <a:spcPct val="125000"/>
              </a:lnSpc>
              <a:spcBef>
                <a:spcPts val="100"/>
              </a:spcBef>
            </a:pPr>
            <a:r>
              <a:rPr lang="en-GB" sz="3200" b="1" spc="25" dirty="0">
                <a:solidFill>
                  <a:srgbClr val="242424"/>
                </a:solidFill>
                <a:latin typeface="Arial" panose="020B0604020202020204" pitchFamily="34" charset="0"/>
                <a:cs typeface="Arial" panose="020B0604020202020204" pitchFamily="34" charset="0"/>
              </a:rPr>
              <a:t>References</a:t>
            </a:r>
          </a:p>
          <a:p>
            <a:pPr marL="12700" marR="5080">
              <a:lnSpc>
                <a:spcPct val="125000"/>
              </a:lnSpc>
              <a:spcBef>
                <a:spcPts val="100"/>
              </a:spcBef>
            </a:pPr>
            <a:endParaRPr lang="en-GB" sz="2400" spc="25" dirty="0">
              <a:solidFill>
                <a:srgbClr val="242424"/>
              </a:solidFill>
              <a:latin typeface="Arial" panose="020B0604020202020204" pitchFamily="34" charset="0"/>
              <a:cs typeface="Arial" panose="020B0604020202020204" pitchFamily="34" charset="0"/>
            </a:endParaRPr>
          </a:p>
          <a:p>
            <a:pPr marL="12700" marR="5080">
              <a:lnSpc>
                <a:spcPct val="125000"/>
              </a:lnSpc>
              <a:spcBef>
                <a:spcPts val="100"/>
              </a:spcBef>
            </a:pPr>
            <a:r>
              <a:rPr lang="en-GB" sz="2400" spc="25" dirty="0" err="1">
                <a:solidFill>
                  <a:srgbClr val="242424"/>
                </a:solidFill>
                <a:latin typeface="Arial" panose="020B0604020202020204" pitchFamily="34" charset="0"/>
                <a:cs typeface="Arial" panose="020B0604020202020204" pitchFamily="34" charset="0"/>
              </a:rPr>
              <a:t>Calestine</a:t>
            </a:r>
            <a:r>
              <a:rPr lang="en-GB" sz="2400" spc="2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J.,</a:t>
            </a:r>
            <a:r>
              <a:rPr lang="en-GB" sz="2400" spc="-4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Bopp,</a:t>
            </a:r>
            <a:r>
              <a:rPr lang="en-GB" sz="2400" spc="-45" dirty="0">
                <a:solidFill>
                  <a:srgbClr val="242424"/>
                </a:solidFill>
                <a:latin typeface="Arial" panose="020B0604020202020204" pitchFamily="34" charset="0"/>
                <a:cs typeface="Arial" panose="020B0604020202020204" pitchFamily="34" charset="0"/>
              </a:rPr>
              <a:t> </a:t>
            </a:r>
            <a:r>
              <a:rPr lang="en-GB" sz="2400" spc="-229" dirty="0">
                <a:solidFill>
                  <a:srgbClr val="242424"/>
                </a:solidFill>
                <a:latin typeface="Arial" panose="020B0604020202020204" pitchFamily="34" charset="0"/>
                <a:cs typeface="Arial" panose="020B0604020202020204" pitchFamily="34" charset="0"/>
              </a:rPr>
              <a:t>M.,</a:t>
            </a:r>
            <a:r>
              <a:rPr lang="en-GB" sz="2400" spc="-4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Bopp,</a:t>
            </a:r>
            <a:r>
              <a:rPr lang="en-GB" sz="2400" spc="-45" dirty="0">
                <a:solidFill>
                  <a:srgbClr val="242424"/>
                </a:solidFill>
                <a:latin typeface="Arial" panose="020B0604020202020204" pitchFamily="34" charset="0"/>
                <a:cs typeface="Arial" panose="020B0604020202020204" pitchFamily="34" charset="0"/>
              </a:rPr>
              <a:t> </a:t>
            </a:r>
            <a:r>
              <a:rPr lang="en-GB" sz="2400" spc="-75" dirty="0">
                <a:solidFill>
                  <a:srgbClr val="242424"/>
                </a:solidFill>
                <a:latin typeface="Arial" panose="020B0604020202020204" pitchFamily="34" charset="0"/>
                <a:cs typeface="Arial" panose="020B0604020202020204" pitchFamily="34" charset="0"/>
              </a:rPr>
              <a:t>C.M.</a:t>
            </a:r>
            <a:r>
              <a:rPr lang="en-GB" sz="2400" spc="-45" dirty="0">
                <a:solidFill>
                  <a:srgbClr val="242424"/>
                </a:solidFill>
                <a:latin typeface="Arial" panose="020B0604020202020204" pitchFamily="34" charset="0"/>
                <a:cs typeface="Arial" panose="020B0604020202020204" pitchFamily="34" charset="0"/>
              </a:rPr>
              <a:t> </a:t>
            </a:r>
            <a:r>
              <a:rPr lang="en-GB" sz="2400" spc="165" dirty="0">
                <a:solidFill>
                  <a:srgbClr val="242424"/>
                </a:solidFill>
                <a:latin typeface="Arial" panose="020B0604020202020204" pitchFamily="34" charset="0"/>
                <a:cs typeface="Arial" panose="020B0604020202020204" pitchFamily="34" charset="0"/>
              </a:rPr>
              <a:t>and</a:t>
            </a:r>
            <a:r>
              <a:rPr lang="en-GB" sz="2400" spc="-45" dirty="0">
                <a:solidFill>
                  <a:srgbClr val="242424"/>
                </a:solidFill>
                <a:latin typeface="Arial" panose="020B0604020202020204" pitchFamily="34" charset="0"/>
                <a:cs typeface="Arial" panose="020B0604020202020204" pitchFamily="34" charset="0"/>
              </a:rPr>
              <a:t> </a:t>
            </a:r>
            <a:r>
              <a:rPr lang="en-GB" sz="2400" spc="70" dirty="0">
                <a:solidFill>
                  <a:srgbClr val="242424"/>
                </a:solidFill>
                <a:latin typeface="Arial" panose="020B0604020202020204" pitchFamily="34" charset="0"/>
                <a:cs typeface="Arial" panose="020B0604020202020204" pitchFamily="34" charset="0"/>
              </a:rPr>
              <a:t>Papalia,</a:t>
            </a:r>
            <a:r>
              <a:rPr lang="en-GB" sz="2400" spc="-45" dirty="0">
                <a:solidFill>
                  <a:srgbClr val="242424"/>
                </a:solidFill>
                <a:latin typeface="Arial" panose="020B0604020202020204" pitchFamily="34" charset="0"/>
                <a:cs typeface="Arial" panose="020B0604020202020204" pitchFamily="34" charset="0"/>
              </a:rPr>
              <a:t> </a:t>
            </a:r>
            <a:r>
              <a:rPr lang="en-GB" sz="2400" spc="-285" dirty="0">
                <a:solidFill>
                  <a:srgbClr val="242424"/>
                </a:solidFill>
                <a:latin typeface="Arial" panose="020B0604020202020204" pitchFamily="34" charset="0"/>
                <a:cs typeface="Arial" panose="020B0604020202020204" pitchFamily="34" charset="0"/>
              </a:rPr>
              <a:t>Z.,</a:t>
            </a:r>
            <a:r>
              <a:rPr lang="en-GB" sz="2400" spc="-45" dirty="0">
                <a:solidFill>
                  <a:srgbClr val="242424"/>
                </a:solidFill>
                <a:latin typeface="Arial" panose="020B0604020202020204" pitchFamily="34" charset="0"/>
                <a:cs typeface="Arial" panose="020B0604020202020204" pitchFamily="34" charset="0"/>
              </a:rPr>
              <a:t> </a:t>
            </a:r>
            <a:r>
              <a:rPr lang="en-GB" sz="2400" spc="-315" dirty="0">
                <a:solidFill>
                  <a:srgbClr val="242424"/>
                </a:solidFill>
                <a:latin typeface="Arial" panose="020B0604020202020204" pitchFamily="34" charset="0"/>
                <a:cs typeface="Arial" panose="020B0604020202020204" pitchFamily="34" charset="0"/>
              </a:rPr>
              <a:t>2017.</a:t>
            </a:r>
            <a:r>
              <a:rPr lang="en-GB" sz="2400" spc="-45" dirty="0">
                <a:solidFill>
                  <a:srgbClr val="242424"/>
                </a:solidFill>
                <a:latin typeface="Arial" panose="020B0604020202020204" pitchFamily="34" charset="0"/>
                <a:cs typeface="Arial" panose="020B0604020202020204" pitchFamily="34" charset="0"/>
              </a:rPr>
              <a:t> </a:t>
            </a:r>
            <a:r>
              <a:rPr lang="en-GB" sz="2400" spc="65" dirty="0">
                <a:solidFill>
                  <a:srgbClr val="242424"/>
                </a:solidFill>
                <a:latin typeface="Arial" panose="020B0604020202020204" pitchFamily="34" charset="0"/>
                <a:cs typeface="Arial" panose="020B0604020202020204" pitchFamily="34" charset="0"/>
              </a:rPr>
              <a:t>College</a:t>
            </a:r>
            <a:r>
              <a:rPr lang="en-GB" sz="2400" spc="-45" dirty="0">
                <a:solidFill>
                  <a:srgbClr val="242424"/>
                </a:solidFill>
                <a:latin typeface="Arial" panose="020B0604020202020204" pitchFamily="34" charset="0"/>
                <a:cs typeface="Arial" panose="020B0604020202020204" pitchFamily="34" charset="0"/>
              </a:rPr>
              <a:t> </a:t>
            </a:r>
            <a:r>
              <a:rPr lang="en-GB" sz="2400" spc="35" dirty="0">
                <a:solidFill>
                  <a:srgbClr val="242424"/>
                </a:solidFill>
                <a:latin typeface="Arial" panose="020B0604020202020204" pitchFamily="34" charset="0"/>
                <a:cs typeface="Arial" panose="020B0604020202020204" pitchFamily="34" charset="0"/>
              </a:rPr>
              <a:t>student</a:t>
            </a:r>
            <a:r>
              <a:rPr lang="en-GB" sz="2400" spc="-45" dirty="0">
                <a:solidFill>
                  <a:srgbClr val="242424"/>
                </a:solidFill>
                <a:latin typeface="Arial" panose="020B0604020202020204" pitchFamily="34" charset="0"/>
                <a:cs typeface="Arial" panose="020B0604020202020204" pitchFamily="34" charset="0"/>
              </a:rPr>
              <a:t> work</a:t>
            </a:r>
            <a:r>
              <a:rPr lang="en-GB" sz="2400" spc="-50"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habits </a:t>
            </a:r>
            <a:r>
              <a:rPr lang="en-GB" sz="2400" spc="-930" dirty="0">
                <a:solidFill>
                  <a:srgbClr val="242424"/>
                </a:solidFill>
                <a:latin typeface="Arial" panose="020B0604020202020204" pitchFamily="34" charset="0"/>
                <a:cs typeface="Arial" panose="020B0604020202020204" pitchFamily="34" charset="0"/>
              </a:rPr>
              <a:t> </a:t>
            </a:r>
            <a:r>
              <a:rPr lang="en-GB" sz="2400" spc="130" dirty="0">
                <a:solidFill>
                  <a:srgbClr val="242424"/>
                </a:solidFill>
                <a:latin typeface="Arial" panose="020B0604020202020204" pitchFamily="34" charset="0"/>
                <a:cs typeface="Arial" panose="020B0604020202020204" pitchFamily="34" charset="0"/>
              </a:rPr>
              <a:t>are </a:t>
            </a:r>
            <a:r>
              <a:rPr lang="en-GB" sz="2400" spc="65" dirty="0">
                <a:solidFill>
                  <a:srgbClr val="242424"/>
                </a:solidFill>
                <a:latin typeface="Arial" panose="020B0604020202020204" pitchFamily="34" charset="0"/>
                <a:cs typeface="Arial" panose="020B0604020202020204" pitchFamily="34" charset="0"/>
              </a:rPr>
              <a:t>related </a:t>
            </a:r>
            <a:r>
              <a:rPr lang="en-GB" sz="2400" spc="-5" dirty="0">
                <a:solidFill>
                  <a:srgbClr val="242424"/>
                </a:solidFill>
                <a:latin typeface="Arial" panose="020B0604020202020204" pitchFamily="34" charset="0"/>
                <a:cs typeface="Arial" panose="020B0604020202020204" pitchFamily="34" charset="0"/>
              </a:rPr>
              <a:t>to </a:t>
            </a:r>
            <a:r>
              <a:rPr lang="en-GB" sz="2400" spc="75" dirty="0">
                <a:solidFill>
                  <a:srgbClr val="242424"/>
                </a:solidFill>
                <a:latin typeface="Arial" panose="020B0604020202020204" pitchFamily="34" charset="0"/>
                <a:cs typeface="Arial" panose="020B0604020202020204" pitchFamily="34" charset="0"/>
              </a:rPr>
              <a:t>physical </a:t>
            </a:r>
            <a:r>
              <a:rPr lang="en-GB" sz="2400" spc="50" dirty="0">
                <a:solidFill>
                  <a:srgbClr val="242424"/>
                </a:solidFill>
                <a:latin typeface="Arial" panose="020B0604020202020204" pitchFamily="34" charset="0"/>
                <a:cs typeface="Arial" panose="020B0604020202020204" pitchFamily="34" charset="0"/>
              </a:rPr>
              <a:t>activity </a:t>
            </a:r>
            <a:r>
              <a:rPr lang="en-GB" sz="2400" spc="165" dirty="0">
                <a:solidFill>
                  <a:srgbClr val="242424"/>
                </a:solidFill>
                <a:latin typeface="Arial" panose="020B0604020202020204" pitchFamily="34" charset="0"/>
                <a:cs typeface="Arial" panose="020B0604020202020204" pitchFamily="34" charset="0"/>
              </a:rPr>
              <a:t>and </a:t>
            </a:r>
            <a:r>
              <a:rPr lang="en-GB" sz="2400" spc="-40" dirty="0">
                <a:solidFill>
                  <a:srgbClr val="242424"/>
                </a:solidFill>
                <a:latin typeface="Arial" panose="020B0604020202020204" pitchFamily="34" charset="0"/>
                <a:cs typeface="Arial" panose="020B0604020202020204" pitchFamily="34" charset="0"/>
              </a:rPr>
              <a:t>fitness. </a:t>
            </a:r>
            <a:r>
              <a:rPr lang="en-GB" sz="2400" spc="20" dirty="0">
                <a:solidFill>
                  <a:srgbClr val="242424"/>
                </a:solidFill>
                <a:latin typeface="Arial" panose="020B0604020202020204" pitchFamily="34" charset="0"/>
                <a:cs typeface="Arial" panose="020B0604020202020204" pitchFamily="34" charset="0"/>
              </a:rPr>
              <a:t>International </a:t>
            </a:r>
            <a:r>
              <a:rPr lang="en-GB" sz="2400" spc="-5" dirty="0">
                <a:solidFill>
                  <a:srgbClr val="242424"/>
                </a:solidFill>
                <a:latin typeface="Arial" panose="020B0604020202020204" pitchFamily="34" charset="0"/>
                <a:cs typeface="Arial" panose="020B0604020202020204" pitchFamily="34" charset="0"/>
              </a:rPr>
              <a:t>journal </a:t>
            </a:r>
            <a:r>
              <a:rPr lang="en-GB" sz="2400" spc="-30" dirty="0">
                <a:solidFill>
                  <a:srgbClr val="242424"/>
                </a:solidFill>
                <a:latin typeface="Arial" panose="020B0604020202020204" pitchFamily="34" charset="0"/>
                <a:cs typeface="Arial" panose="020B0604020202020204" pitchFamily="34" charset="0"/>
              </a:rPr>
              <a:t>of </a:t>
            </a:r>
            <a:r>
              <a:rPr lang="en-GB" sz="2400" spc="15" dirty="0">
                <a:solidFill>
                  <a:srgbClr val="242424"/>
                </a:solidFill>
                <a:latin typeface="Arial" panose="020B0604020202020204" pitchFamily="34" charset="0"/>
                <a:cs typeface="Arial" panose="020B0604020202020204" pitchFamily="34" charset="0"/>
              </a:rPr>
              <a:t>exercise </a:t>
            </a:r>
            <a:r>
              <a:rPr lang="en-GB" sz="2400" spc="20" dirty="0">
                <a:solidFill>
                  <a:srgbClr val="242424"/>
                </a:solidFill>
                <a:latin typeface="Arial" panose="020B0604020202020204" pitchFamily="34" charset="0"/>
                <a:cs typeface="Arial" panose="020B0604020202020204" pitchFamily="34" charset="0"/>
              </a:rPr>
              <a:t> </a:t>
            </a:r>
            <a:r>
              <a:rPr lang="en-GB" sz="2400" spc="45" dirty="0">
                <a:solidFill>
                  <a:srgbClr val="242424"/>
                </a:solidFill>
                <a:latin typeface="Arial" panose="020B0604020202020204" pitchFamily="34" charset="0"/>
                <a:cs typeface="Arial" panose="020B0604020202020204" pitchFamily="34" charset="0"/>
              </a:rPr>
              <a:t>science,</a:t>
            </a:r>
            <a:r>
              <a:rPr lang="en-GB" sz="2400" spc="-55"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10(7),</a:t>
            </a:r>
            <a:r>
              <a:rPr lang="en-GB" sz="2400" spc="-50" dirty="0">
                <a:solidFill>
                  <a:srgbClr val="242424"/>
                </a:solidFill>
                <a:latin typeface="Arial" panose="020B0604020202020204" pitchFamily="34" charset="0"/>
                <a:cs typeface="Arial" panose="020B0604020202020204" pitchFamily="34" charset="0"/>
              </a:rPr>
              <a:t> </a:t>
            </a:r>
            <a:r>
              <a:rPr lang="en-GB" sz="2400" spc="-190" dirty="0">
                <a:solidFill>
                  <a:srgbClr val="242424"/>
                </a:solidFill>
                <a:latin typeface="Arial" panose="020B0604020202020204" pitchFamily="34" charset="0"/>
                <a:cs typeface="Arial" panose="020B0604020202020204" pitchFamily="34" charset="0"/>
              </a:rPr>
              <a:t>p.1009.</a:t>
            </a:r>
            <a:endParaRPr lang="en-GB" sz="2400" dirty="0">
              <a:latin typeface="Arial" panose="020B0604020202020204" pitchFamily="34" charset="0"/>
              <a:cs typeface="Arial" panose="020B0604020202020204" pitchFamily="34" charset="0"/>
            </a:endParaRPr>
          </a:p>
          <a:p>
            <a:pPr>
              <a:lnSpc>
                <a:spcPct val="100000"/>
              </a:lnSpc>
              <a:spcBef>
                <a:spcPts val="40"/>
              </a:spcBef>
            </a:pPr>
            <a:endParaRPr lang="en-GB" sz="2400" dirty="0">
              <a:latin typeface="Arial" panose="020B0604020202020204" pitchFamily="34" charset="0"/>
              <a:cs typeface="Arial" panose="020B0604020202020204" pitchFamily="34" charset="0"/>
            </a:endParaRPr>
          </a:p>
          <a:p>
            <a:pPr marL="12700" marR="1021715">
              <a:lnSpc>
                <a:spcPct val="125000"/>
              </a:lnSpc>
            </a:pPr>
            <a:r>
              <a:rPr lang="en-GB" sz="2400" spc="15" dirty="0">
                <a:solidFill>
                  <a:srgbClr val="242424"/>
                </a:solidFill>
                <a:latin typeface="Arial" panose="020B0604020202020204" pitchFamily="34" charset="0"/>
                <a:cs typeface="Arial" panose="020B0604020202020204" pitchFamily="34" charset="0"/>
              </a:rPr>
              <a:t>Brand, </a:t>
            </a:r>
            <a:r>
              <a:rPr lang="en-GB" sz="2400" spc="-160" dirty="0">
                <a:solidFill>
                  <a:srgbClr val="242424"/>
                </a:solidFill>
                <a:latin typeface="Arial" panose="020B0604020202020204" pitchFamily="34" charset="0"/>
                <a:cs typeface="Arial" panose="020B0604020202020204" pitchFamily="34" charset="0"/>
              </a:rPr>
              <a:t>R. </a:t>
            </a:r>
            <a:r>
              <a:rPr lang="en-GB" sz="2400" spc="165" dirty="0">
                <a:solidFill>
                  <a:srgbClr val="242424"/>
                </a:solidFill>
                <a:latin typeface="Arial" panose="020B0604020202020204" pitchFamily="34" charset="0"/>
                <a:cs typeface="Arial" panose="020B0604020202020204" pitchFamily="34" charset="0"/>
              </a:rPr>
              <a:t>and </a:t>
            </a:r>
            <a:r>
              <a:rPr lang="en-GB" sz="2400" spc="50" dirty="0">
                <a:solidFill>
                  <a:srgbClr val="242424"/>
                </a:solidFill>
                <a:latin typeface="Arial" panose="020B0604020202020204" pitchFamily="34" charset="0"/>
                <a:cs typeface="Arial" panose="020B0604020202020204" pitchFamily="34" charset="0"/>
              </a:rPr>
              <a:t>Cheval, </a:t>
            </a:r>
            <a:r>
              <a:rPr lang="en-GB" sz="2400" spc="-85" dirty="0">
                <a:solidFill>
                  <a:srgbClr val="242424"/>
                </a:solidFill>
                <a:latin typeface="Arial" panose="020B0604020202020204" pitchFamily="34" charset="0"/>
                <a:cs typeface="Arial" panose="020B0604020202020204" pitchFamily="34" charset="0"/>
              </a:rPr>
              <a:t>B. </a:t>
            </a:r>
            <a:r>
              <a:rPr lang="en-GB" sz="2400" spc="55" dirty="0">
                <a:solidFill>
                  <a:srgbClr val="242424"/>
                </a:solidFill>
                <a:latin typeface="Arial" panose="020B0604020202020204" pitchFamily="34" charset="0"/>
                <a:cs typeface="Arial" panose="020B0604020202020204" pitchFamily="34" charset="0"/>
              </a:rPr>
              <a:t>(2019) </a:t>
            </a:r>
            <a:r>
              <a:rPr lang="en-GB" sz="2400" spc="-10" dirty="0">
                <a:solidFill>
                  <a:srgbClr val="242424"/>
                </a:solidFill>
                <a:latin typeface="Arial" panose="020B0604020202020204" pitchFamily="34" charset="0"/>
                <a:cs typeface="Arial" panose="020B0604020202020204" pitchFamily="34" charset="0"/>
              </a:rPr>
              <a:t>Theories </a:t>
            </a:r>
            <a:r>
              <a:rPr lang="en-GB" sz="2400" spc="-5" dirty="0">
                <a:solidFill>
                  <a:srgbClr val="242424"/>
                </a:solidFill>
                <a:latin typeface="Arial" panose="020B0604020202020204" pitchFamily="34" charset="0"/>
                <a:cs typeface="Arial" panose="020B0604020202020204" pitchFamily="34" charset="0"/>
              </a:rPr>
              <a:t>to explain </a:t>
            </a:r>
            <a:r>
              <a:rPr lang="en-GB" sz="2400" spc="15" dirty="0">
                <a:solidFill>
                  <a:srgbClr val="242424"/>
                </a:solidFill>
                <a:latin typeface="Arial" panose="020B0604020202020204" pitchFamily="34" charset="0"/>
                <a:cs typeface="Arial" panose="020B0604020202020204" pitchFamily="34" charset="0"/>
              </a:rPr>
              <a:t>exercise </a:t>
            </a:r>
            <a:r>
              <a:rPr lang="en-GB" sz="2400" spc="45" dirty="0">
                <a:solidFill>
                  <a:srgbClr val="242424"/>
                </a:solidFill>
                <a:latin typeface="Arial" panose="020B0604020202020204" pitchFamily="34" charset="0"/>
                <a:cs typeface="Arial" panose="020B0604020202020204" pitchFamily="34" charset="0"/>
              </a:rPr>
              <a:t>motivation </a:t>
            </a:r>
            <a:r>
              <a:rPr lang="en-GB" sz="2400" spc="165" dirty="0">
                <a:solidFill>
                  <a:srgbClr val="242424"/>
                </a:solidFill>
                <a:latin typeface="Arial" panose="020B0604020202020204" pitchFamily="34" charset="0"/>
                <a:cs typeface="Arial" panose="020B0604020202020204" pitchFamily="34" charset="0"/>
              </a:rPr>
              <a:t>and </a:t>
            </a:r>
            <a:r>
              <a:rPr lang="en-GB" sz="2400" spc="170" dirty="0">
                <a:solidFill>
                  <a:srgbClr val="242424"/>
                </a:solidFill>
                <a:latin typeface="Arial" panose="020B0604020202020204" pitchFamily="34" charset="0"/>
                <a:cs typeface="Arial" panose="020B0604020202020204" pitchFamily="34" charset="0"/>
              </a:rPr>
              <a:t> </a:t>
            </a:r>
            <a:r>
              <a:rPr lang="en-GB" sz="2400" spc="75" dirty="0">
                <a:solidFill>
                  <a:srgbClr val="242424"/>
                </a:solidFill>
                <a:latin typeface="Arial" panose="020B0604020202020204" pitchFamily="34" charset="0"/>
                <a:cs typeface="Arial" panose="020B0604020202020204" pitchFamily="34" charset="0"/>
              </a:rPr>
              <a:t>physical </a:t>
            </a:r>
            <a:r>
              <a:rPr lang="en-GB" sz="2400" spc="20" dirty="0">
                <a:solidFill>
                  <a:srgbClr val="242424"/>
                </a:solidFill>
                <a:latin typeface="Arial" panose="020B0604020202020204" pitchFamily="34" charset="0"/>
                <a:cs typeface="Arial" panose="020B0604020202020204" pitchFamily="34" charset="0"/>
              </a:rPr>
              <a:t>inactivity: </a:t>
            </a:r>
            <a:r>
              <a:rPr lang="en-GB" sz="2400" spc="215" dirty="0">
                <a:solidFill>
                  <a:srgbClr val="242424"/>
                </a:solidFill>
                <a:latin typeface="Arial" panose="020B0604020202020204" pitchFamily="34" charset="0"/>
                <a:cs typeface="Arial" panose="020B0604020202020204" pitchFamily="34" charset="0"/>
              </a:rPr>
              <a:t>Ways </a:t>
            </a:r>
            <a:r>
              <a:rPr lang="en-GB" sz="2400" spc="-30" dirty="0">
                <a:solidFill>
                  <a:srgbClr val="242424"/>
                </a:solidFill>
                <a:latin typeface="Arial" panose="020B0604020202020204" pitchFamily="34" charset="0"/>
                <a:cs typeface="Arial" panose="020B0604020202020204" pitchFamily="34" charset="0"/>
              </a:rPr>
              <a:t>of </a:t>
            </a:r>
            <a:r>
              <a:rPr lang="en-GB" sz="2400" spc="40" dirty="0">
                <a:solidFill>
                  <a:srgbClr val="242424"/>
                </a:solidFill>
                <a:latin typeface="Arial" panose="020B0604020202020204" pitchFamily="34" charset="0"/>
                <a:cs typeface="Arial" panose="020B0604020202020204" pitchFamily="34" charset="0"/>
              </a:rPr>
              <a:t>expanding </a:t>
            </a:r>
            <a:r>
              <a:rPr lang="en-GB" sz="2400" spc="-20" dirty="0">
                <a:solidFill>
                  <a:srgbClr val="242424"/>
                </a:solidFill>
                <a:latin typeface="Arial" panose="020B0604020202020204" pitchFamily="34" charset="0"/>
                <a:cs typeface="Arial" panose="020B0604020202020204" pitchFamily="34" charset="0"/>
              </a:rPr>
              <a:t>our </a:t>
            </a:r>
            <a:r>
              <a:rPr lang="en-GB" sz="2400" spc="20" dirty="0">
                <a:solidFill>
                  <a:srgbClr val="242424"/>
                </a:solidFill>
                <a:latin typeface="Arial" panose="020B0604020202020204" pitchFamily="34" charset="0"/>
                <a:cs typeface="Arial" panose="020B0604020202020204" pitchFamily="34" charset="0"/>
              </a:rPr>
              <a:t>current </a:t>
            </a:r>
            <a:r>
              <a:rPr lang="en-GB" sz="2400" spc="40" dirty="0">
                <a:solidFill>
                  <a:srgbClr val="242424"/>
                </a:solidFill>
                <a:latin typeface="Arial" panose="020B0604020202020204" pitchFamily="34" charset="0"/>
                <a:cs typeface="Arial" panose="020B0604020202020204" pitchFamily="34" charset="0"/>
              </a:rPr>
              <a:t>theoretical </a:t>
            </a:r>
            <a:r>
              <a:rPr lang="en-GB" sz="2400" spc="35" dirty="0">
                <a:solidFill>
                  <a:srgbClr val="242424"/>
                </a:solidFill>
                <a:latin typeface="Arial" panose="020B0604020202020204" pitchFamily="34" charset="0"/>
                <a:cs typeface="Arial" panose="020B0604020202020204" pitchFamily="34" charset="0"/>
              </a:rPr>
              <a:t>perspective, </a:t>
            </a:r>
            <a:r>
              <a:rPr lang="en-GB" sz="2400" spc="40" dirty="0">
                <a:solidFill>
                  <a:srgbClr val="242424"/>
                </a:solidFill>
                <a:latin typeface="Arial" panose="020B0604020202020204" pitchFamily="34" charset="0"/>
                <a:cs typeface="Arial" panose="020B0604020202020204" pitchFamily="34" charset="0"/>
              </a:rPr>
              <a:t> </a:t>
            </a:r>
            <a:r>
              <a:rPr lang="en-GB" sz="2400" spc="-60" dirty="0">
                <a:solidFill>
                  <a:srgbClr val="242424"/>
                </a:solidFill>
                <a:latin typeface="Arial" panose="020B0604020202020204" pitchFamily="34" charset="0"/>
                <a:cs typeface="Arial" panose="020B0604020202020204" pitchFamily="34" charset="0"/>
              </a:rPr>
              <a:t>Frontiers. Frontiers. </a:t>
            </a:r>
            <a:r>
              <a:rPr lang="en-GB" sz="2400" spc="75" dirty="0">
                <a:solidFill>
                  <a:srgbClr val="242424"/>
                </a:solidFill>
                <a:latin typeface="Arial" panose="020B0604020202020204" pitchFamily="34" charset="0"/>
                <a:cs typeface="Arial" panose="020B0604020202020204" pitchFamily="34" charset="0"/>
              </a:rPr>
              <a:t>Available </a:t>
            </a:r>
            <a:r>
              <a:rPr lang="en-GB" sz="2400" spc="80" dirty="0">
                <a:solidFill>
                  <a:srgbClr val="242424"/>
                </a:solidFill>
                <a:latin typeface="Arial" panose="020B0604020202020204" pitchFamily="34" charset="0"/>
                <a:cs typeface="Arial" panose="020B0604020202020204" pitchFamily="34" charset="0"/>
              </a:rPr>
              <a:t>at: </a:t>
            </a:r>
            <a:r>
              <a:rPr lang="en-GB" sz="2400" spc="85" dirty="0">
                <a:solidFill>
                  <a:srgbClr val="242424"/>
                </a:solidFill>
                <a:latin typeface="Arial" panose="020B0604020202020204" pitchFamily="34" charset="0"/>
                <a:cs typeface="Arial" panose="020B0604020202020204" pitchFamily="34" charset="0"/>
              </a:rPr>
              <a:t> </a:t>
            </a:r>
            <a:r>
              <a:rPr lang="en-GB" sz="2400" spc="-80" dirty="0">
                <a:solidFill>
                  <a:srgbClr val="242424"/>
                </a:solidFill>
                <a:latin typeface="Arial" panose="020B0604020202020204" pitchFamily="34" charset="0"/>
                <a:cs typeface="Arial" panose="020B0604020202020204" pitchFamily="34" charset="0"/>
              </a:rPr>
              <a:t>https://</a:t>
            </a:r>
            <a:r>
              <a:rPr lang="en-GB" sz="2400" spc="-80" dirty="0">
                <a:solidFill>
                  <a:srgbClr val="242424"/>
                </a:solidFill>
                <a:latin typeface="Arial" panose="020B0604020202020204" pitchFamily="34" charset="0"/>
                <a:cs typeface="Arial" panose="020B0604020202020204" pitchFamily="34" charset="0"/>
                <a:hlinkClick r:id="rId2"/>
              </a:rPr>
              <a:t>www.frontiersin.org/articles/10.3389/fpsyg.2019.01147/full</a:t>
            </a:r>
            <a:r>
              <a:rPr lang="en-GB" sz="2400" spc="80" dirty="0">
                <a:solidFill>
                  <a:srgbClr val="242424"/>
                </a:solidFill>
                <a:latin typeface="Arial" panose="020B0604020202020204" pitchFamily="34" charset="0"/>
                <a:cs typeface="Arial" panose="020B0604020202020204" pitchFamily="34" charset="0"/>
                <a:hlinkClick r:id="rId2"/>
              </a:rPr>
              <a:t> </a:t>
            </a:r>
            <a:r>
              <a:rPr lang="en-GB" sz="2400" spc="170" dirty="0">
                <a:solidFill>
                  <a:srgbClr val="242424"/>
                </a:solidFill>
                <a:latin typeface="Arial" panose="020B0604020202020204" pitchFamily="34" charset="0"/>
                <a:cs typeface="Arial" panose="020B0604020202020204" pitchFamily="34" charset="0"/>
              </a:rPr>
              <a:t>(Accessed: </a:t>
            </a:r>
            <a:r>
              <a:rPr lang="en-GB" sz="2400" spc="-935" dirty="0">
                <a:solidFill>
                  <a:srgbClr val="242424"/>
                </a:solidFill>
                <a:latin typeface="Arial" panose="020B0604020202020204" pitchFamily="34" charset="0"/>
                <a:cs typeface="Arial" panose="020B0604020202020204" pitchFamily="34" charset="0"/>
              </a:rPr>
              <a:t> </a:t>
            </a:r>
            <a:r>
              <a:rPr lang="en-GB" sz="2400" spc="-140" dirty="0">
                <a:solidFill>
                  <a:srgbClr val="242424"/>
                </a:solidFill>
                <a:latin typeface="Arial" panose="020B0604020202020204" pitchFamily="34" charset="0"/>
                <a:cs typeface="Arial" panose="020B0604020202020204" pitchFamily="34" charset="0"/>
              </a:rPr>
              <a:t>F</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b</a:t>
            </a:r>
            <a:r>
              <a:rPr lang="en-GB" sz="2400" spc="-125" dirty="0">
                <a:solidFill>
                  <a:srgbClr val="242424"/>
                </a:solidFill>
                <a:latin typeface="Arial" panose="020B0604020202020204" pitchFamily="34" charset="0"/>
                <a:cs typeface="Arial" panose="020B0604020202020204" pitchFamily="34" charset="0"/>
              </a:rPr>
              <a:t>r</a:t>
            </a:r>
            <a:r>
              <a:rPr lang="en-GB" sz="2400" spc="20" dirty="0">
                <a:solidFill>
                  <a:srgbClr val="242424"/>
                </a:solidFill>
                <a:latin typeface="Arial" panose="020B0604020202020204" pitchFamily="34" charset="0"/>
                <a:cs typeface="Arial" panose="020B0604020202020204" pitchFamily="34" charset="0"/>
              </a:rPr>
              <a:t>u</a:t>
            </a:r>
            <a:r>
              <a:rPr lang="en-GB" sz="2400" spc="350" dirty="0">
                <a:solidFill>
                  <a:srgbClr val="242424"/>
                </a:solidFill>
                <a:latin typeface="Arial" panose="020B0604020202020204" pitchFamily="34" charset="0"/>
                <a:cs typeface="Arial" panose="020B0604020202020204" pitchFamily="34" charset="0"/>
              </a:rPr>
              <a:t>a</a:t>
            </a:r>
            <a:r>
              <a:rPr lang="en-GB" sz="2400" spc="-125" dirty="0">
                <a:solidFill>
                  <a:srgbClr val="242424"/>
                </a:solidFill>
                <a:latin typeface="Arial" panose="020B0604020202020204" pitchFamily="34" charset="0"/>
                <a:cs typeface="Arial" panose="020B0604020202020204" pitchFamily="34" charset="0"/>
              </a:rPr>
              <a:t>r</a:t>
            </a:r>
            <a:r>
              <a:rPr lang="en-GB" sz="2400" spc="100" dirty="0">
                <a:solidFill>
                  <a:srgbClr val="242424"/>
                </a:solidFill>
                <a:latin typeface="Arial" panose="020B0604020202020204" pitchFamily="34" charset="0"/>
                <a:cs typeface="Arial" panose="020B0604020202020204" pitchFamily="34" charset="0"/>
              </a:rPr>
              <a:t>y</a:t>
            </a:r>
            <a:r>
              <a:rPr lang="en-GB" sz="2400" spc="-50" dirty="0">
                <a:solidFill>
                  <a:srgbClr val="242424"/>
                </a:solidFill>
                <a:latin typeface="Arial" panose="020B0604020202020204" pitchFamily="34" charset="0"/>
                <a:cs typeface="Arial" panose="020B0604020202020204" pitchFamily="34" charset="0"/>
              </a:rPr>
              <a:t> </a:t>
            </a:r>
            <a:r>
              <a:rPr lang="en-GB" sz="2400" spc="-935" dirty="0">
                <a:solidFill>
                  <a:srgbClr val="242424"/>
                </a:solidFill>
                <a:latin typeface="Arial" panose="020B0604020202020204" pitchFamily="34" charset="0"/>
                <a:cs typeface="Arial" panose="020B0604020202020204" pitchFamily="34" charset="0"/>
              </a:rPr>
              <a:t>1</a:t>
            </a:r>
            <a:r>
              <a:rPr lang="en-GB" sz="2400" spc="10" dirty="0">
                <a:solidFill>
                  <a:srgbClr val="242424"/>
                </a:solidFill>
                <a:latin typeface="Arial" panose="020B0604020202020204" pitchFamily="34" charset="0"/>
                <a:cs typeface="Arial" panose="020B0604020202020204" pitchFamily="34" charset="0"/>
              </a:rPr>
              <a:t>0</a:t>
            </a:r>
            <a:r>
              <a:rPr lang="en-GB" sz="2400" spc="-39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60" dirty="0">
                <a:solidFill>
                  <a:srgbClr val="242424"/>
                </a:solidFill>
                <a:latin typeface="Arial" panose="020B0604020202020204" pitchFamily="34" charset="0"/>
                <a:cs typeface="Arial" panose="020B0604020202020204" pitchFamily="34" charset="0"/>
              </a:rPr>
              <a:t>2</a:t>
            </a:r>
            <a:r>
              <a:rPr lang="en-GB" sz="2400" spc="10" dirty="0">
                <a:solidFill>
                  <a:srgbClr val="242424"/>
                </a:solidFill>
                <a:latin typeface="Arial" panose="020B0604020202020204" pitchFamily="34" charset="0"/>
                <a:cs typeface="Arial" panose="020B0604020202020204" pitchFamily="34" charset="0"/>
              </a:rPr>
              <a:t>0</a:t>
            </a:r>
            <a:r>
              <a:rPr lang="en-GB" sz="2400" spc="-160" dirty="0">
                <a:solidFill>
                  <a:srgbClr val="242424"/>
                </a:solidFill>
                <a:latin typeface="Arial" panose="020B0604020202020204" pitchFamily="34" charset="0"/>
                <a:cs typeface="Arial" panose="020B0604020202020204" pitchFamily="34" charset="0"/>
              </a:rPr>
              <a:t>2</a:t>
            </a:r>
            <a:r>
              <a:rPr lang="en-GB" sz="2400" spc="-130" dirty="0">
                <a:solidFill>
                  <a:srgbClr val="242424"/>
                </a:solidFill>
                <a:latin typeface="Arial" panose="020B0604020202020204" pitchFamily="34" charset="0"/>
                <a:cs typeface="Arial" panose="020B0604020202020204" pitchFamily="34" charset="0"/>
              </a:rPr>
              <a:t>3</a:t>
            </a:r>
            <a:r>
              <a:rPr lang="en-GB" sz="2400" spc="710" dirty="0">
                <a:solidFill>
                  <a:srgbClr val="242424"/>
                </a:solidFill>
                <a:latin typeface="Arial" panose="020B0604020202020204" pitchFamily="34" charset="0"/>
                <a:cs typeface="Arial" panose="020B0604020202020204" pitchFamily="34" charset="0"/>
              </a:rPr>
              <a:t>)</a:t>
            </a:r>
            <a:r>
              <a:rPr lang="en-GB" sz="2400" spc="-275" dirty="0">
                <a:solidFill>
                  <a:srgbClr val="242424"/>
                </a:solidFill>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a:lnSpc>
                <a:spcPct val="100000"/>
              </a:lnSpc>
              <a:spcBef>
                <a:spcPts val="45"/>
              </a:spcBef>
            </a:pPr>
            <a:endParaRPr lang="en-GB" sz="2400" dirty="0">
              <a:latin typeface="Arial" panose="020B0604020202020204" pitchFamily="34" charset="0"/>
              <a:cs typeface="Arial" panose="020B0604020202020204" pitchFamily="34" charset="0"/>
            </a:endParaRPr>
          </a:p>
          <a:p>
            <a:pPr marL="12700" marR="593090">
              <a:lnSpc>
                <a:spcPct val="125000"/>
              </a:lnSpc>
            </a:pPr>
            <a:r>
              <a:rPr lang="en-GB" sz="2400" dirty="0">
                <a:solidFill>
                  <a:srgbClr val="242424"/>
                </a:solidFill>
                <a:latin typeface="Arial" panose="020B0604020202020204" pitchFamily="34" charset="0"/>
                <a:cs typeface="Arial" panose="020B0604020202020204" pitchFamily="34" charset="0"/>
              </a:rPr>
              <a:t>Lowe </a:t>
            </a:r>
            <a:r>
              <a:rPr lang="en-GB" sz="2400" spc="5" dirty="0" err="1">
                <a:solidFill>
                  <a:srgbClr val="242424"/>
                </a:solidFill>
                <a:latin typeface="Arial" panose="020B0604020202020204" pitchFamily="34" charset="0"/>
                <a:cs typeface="Arial" panose="020B0604020202020204" pitchFamily="34" charset="0"/>
              </a:rPr>
              <a:t>A;Myers</a:t>
            </a:r>
            <a:r>
              <a:rPr lang="en-GB" sz="2400" spc="5" dirty="0">
                <a:solidFill>
                  <a:srgbClr val="242424"/>
                </a:solidFill>
                <a:latin typeface="Arial" panose="020B0604020202020204" pitchFamily="34" charset="0"/>
                <a:cs typeface="Arial" panose="020B0604020202020204" pitchFamily="34" charset="0"/>
              </a:rPr>
              <a:t> </a:t>
            </a:r>
            <a:r>
              <a:rPr lang="en-GB" sz="2400" spc="-80" dirty="0" err="1">
                <a:solidFill>
                  <a:srgbClr val="242424"/>
                </a:solidFill>
                <a:latin typeface="Arial" panose="020B0604020202020204" pitchFamily="34" charset="0"/>
                <a:cs typeface="Arial" panose="020B0604020202020204" pitchFamily="34" charset="0"/>
              </a:rPr>
              <a:t>A;Quirk</a:t>
            </a:r>
            <a:r>
              <a:rPr lang="en-GB" sz="2400" spc="-80" dirty="0">
                <a:solidFill>
                  <a:srgbClr val="242424"/>
                </a:solidFill>
                <a:latin typeface="Arial" panose="020B0604020202020204" pitchFamily="34" charset="0"/>
                <a:cs typeface="Arial" panose="020B0604020202020204" pitchFamily="34" charset="0"/>
              </a:rPr>
              <a:t> </a:t>
            </a:r>
            <a:r>
              <a:rPr lang="en-GB" sz="2400" spc="55" dirty="0" err="1">
                <a:solidFill>
                  <a:srgbClr val="242424"/>
                </a:solidFill>
                <a:latin typeface="Arial" panose="020B0604020202020204" pitchFamily="34" charset="0"/>
                <a:cs typeface="Arial" panose="020B0604020202020204" pitchFamily="34" charset="0"/>
              </a:rPr>
              <a:t>H;Blackshaw</a:t>
            </a:r>
            <a:r>
              <a:rPr lang="en-GB" sz="2400" spc="55" dirty="0">
                <a:solidFill>
                  <a:srgbClr val="242424"/>
                </a:solidFill>
                <a:latin typeface="Arial" panose="020B0604020202020204" pitchFamily="34" charset="0"/>
                <a:cs typeface="Arial" panose="020B0604020202020204" pitchFamily="34" charset="0"/>
              </a:rPr>
              <a:t> </a:t>
            </a:r>
            <a:r>
              <a:rPr lang="en-GB" sz="2400" spc="175" dirty="0" err="1">
                <a:solidFill>
                  <a:srgbClr val="242424"/>
                </a:solidFill>
                <a:latin typeface="Arial" panose="020B0604020202020204" pitchFamily="34" charset="0"/>
                <a:cs typeface="Arial" panose="020B0604020202020204" pitchFamily="34" charset="0"/>
              </a:rPr>
              <a:t>J;Palanee</a:t>
            </a:r>
            <a:r>
              <a:rPr lang="en-GB" sz="2400" spc="175" dirty="0">
                <a:solidFill>
                  <a:srgbClr val="242424"/>
                </a:solidFill>
                <a:latin typeface="Arial" panose="020B0604020202020204" pitchFamily="34" charset="0"/>
                <a:cs typeface="Arial" panose="020B0604020202020204" pitchFamily="34" charset="0"/>
              </a:rPr>
              <a:t> </a:t>
            </a:r>
            <a:r>
              <a:rPr lang="en-GB" sz="2400" spc="95" dirty="0" err="1">
                <a:solidFill>
                  <a:srgbClr val="242424"/>
                </a:solidFill>
                <a:latin typeface="Arial" panose="020B0604020202020204" pitchFamily="34" charset="0"/>
                <a:cs typeface="Arial" panose="020B0604020202020204" pitchFamily="34" charset="0"/>
              </a:rPr>
              <a:t>S;Copeland</a:t>
            </a:r>
            <a:r>
              <a:rPr lang="en-GB" sz="2400" spc="95" dirty="0">
                <a:solidFill>
                  <a:srgbClr val="242424"/>
                </a:solidFill>
                <a:latin typeface="Arial" panose="020B0604020202020204" pitchFamily="34" charset="0"/>
                <a:cs typeface="Arial" panose="020B0604020202020204" pitchFamily="34" charset="0"/>
              </a:rPr>
              <a:t> </a:t>
            </a:r>
            <a:r>
              <a:rPr lang="en-GB" sz="2400" spc="-85" dirty="0">
                <a:solidFill>
                  <a:srgbClr val="242424"/>
                </a:solidFill>
                <a:latin typeface="Arial" panose="020B0604020202020204" pitchFamily="34" charset="0"/>
                <a:cs typeface="Arial" panose="020B0604020202020204" pitchFamily="34" charset="0"/>
              </a:rPr>
              <a:t>R; </a:t>
            </a:r>
            <a:r>
              <a:rPr lang="en-GB" sz="2400" spc="155" dirty="0">
                <a:solidFill>
                  <a:srgbClr val="242424"/>
                </a:solidFill>
                <a:latin typeface="Arial" panose="020B0604020202020204" pitchFamily="34" charset="0"/>
                <a:cs typeface="Arial" panose="020B0604020202020204" pitchFamily="34" charset="0"/>
              </a:rPr>
              <a:t>(2022) </a:t>
            </a:r>
            <a:r>
              <a:rPr lang="en-GB" sz="2400" spc="70" dirty="0">
                <a:solidFill>
                  <a:srgbClr val="242424"/>
                </a:solidFill>
                <a:latin typeface="Arial" panose="020B0604020202020204" pitchFamily="34" charset="0"/>
                <a:cs typeface="Arial" panose="020B0604020202020204" pitchFamily="34" charset="0"/>
              </a:rPr>
              <a:t>Physical </a:t>
            </a:r>
            <a:r>
              <a:rPr lang="en-GB" sz="2400" spc="75" dirty="0">
                <a:solidFill>
                  <a:srgbClr val="242424"/>
                </a:solidFill>
                <a:latin typeface="Arial" panose="020B0604020202020204" pitchFamily="34" charset="0"/>
                <a:cs typeface="Arial" panose="020B0604020202020204" pitchFamily="34" charset="0"/>
              </a:rPr>
              <a:t> </a:t>
            </a:r>
            <a:r>
              <a:rPr lang="en-GB" sz="2400" spc="10" dirty="0">
                <a:solidFill>
                  <a:srgbClr val="242424"/>
                </a:solidFill>
                <a:latin typeface="Arial" panose="020B0604020202020204" pitchFamily="34" charset="0"/>
                <a:cs typeface="Arial" panose="020B0604020202020204" pitchFamily="34" charset="0"/>
              </a:rPr>
              <a:t>Activity</a:t>
            </a:r>
            <a:r>
              <a:rPr lang="en-GB" sz="2400" spc="-50"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Promotion</a:t>
            </a:r>
            <a:r>
              <a:rPr lang="en-GB" sz="2400" spc="-45" dirty="0">
                <a:solidFill>
                  <a:srgbClr val="242424"/>
                </a:solidFill>
                <a:latin typeface="Arial" panose="020B0604020202020204" pitchFamily="34" charset="0"/>
                <a:cs typeface="Arial" panose="020B0604020202020204" pitchFamily="34" charset="0"/>
              </a:rPr>
              <a:t> </a:t>
            </a:r>
            <a:r>
              <a:rPr lang="en-GB" sz="2400" spc="110" dirty="0">
                <a:solidFill>
                  <a:srgbClr val="242424"/>
                </a:solidFill>
                <a:latin typeface="Arial" panose="020B0604020202020204" pitchFamily="34" charset="0"/>
                <a:cs typeface="Arial" panose="020B0604020202020204" pitchFamily="34" charset="0"/>
              </a:rPr>
              <a:t>by</a:t>
            </a:r>
            <a:r>
              <a:rPr lang="en-GB" sz="2400" spc="-45" dirty="0">
                <a:solidFill>
                  <a:srgbClr val="242424"/>
                </a:solidFill>
                <a:latin typeface="Arial" panose="020B0604020202020204" pitchFamily="34" charset="0"/>
                <a:cs typeface="Arial" panose="020B0604020202020204" pitchFamily="34" charset="0"/>
              </a:rPr>
              <a:t> </a:t>
            </a:r>
            <a:r>
              <a:rPr lang="en-GB" sz="2400" spc="85" dirty="0">
                <a:solidFill>
                  <a:srgbClr val="242424"/>
                </a:solidFill>
                <a:latin typeface="Arial" panose="020B0604020202020204" pitchFamily="34" charset="0"/>
                <a:cs typeface="Arial" panose="020B0604020202020204" pitchFamily="34" charset="0"/>
              </a:rPr>
              <a:t>GPS:</a:t>
            </a:r>
            <a:r>
              <a:rPr lang="en-GB" sz="2400" spc="-4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A</a:t>
            </a:r>
            <a:r>
              <a:rPr lang="en-GB" sz="2400" spc="-45" dirty="0">
                <a:solidFill>
                  <a:srgbClr val="242424"/>
                </a:solidFill>
                <a:latin typeface="Arial" panose="020B0604020202020204" pitchFamily="34" charset="0"/>
                <a:cs typeface="Arial" panose="020B0604020202020204" pitchFamily="34" charset="0"/>
              </a:rPr>
              <a:t> </a:t>
            </a:r>
            <a:r>
              <a:rPr lang="en-GB" sz="2400" spc="55" dirty="0">
                <a:solidFill>
                  <a:srgbClr val="242424"/>
                </a:solidFill>
                <a:latin typeface="Arial" panose="020B0604020202020204" pitchFamily="34" charset="0"/>
                <a:cs typeface="Arial" panose="020B0604020202020204" pitchFamily="34" charset="0"/>
              </a:rPr>
              <a:t>cross-sectional</a:t>
            </a:r>
            <a:r>
              <a:rPr lang="en-GB" sz="2400" spc="-45" dirty="0">
                <a:solidFill>
                  <a:srgbClr val="242424"/>
                </a:solidFill>
                <a:latin typeface="Arial" panose="020B0604020202020204" pitchFamily="34" charset="0"/>
                <a:cs typeface="Arial" panose="020B0604020202020204" pitchFamily="34" charset="0"/>
              </a:rPr>
              <a:t> </a:t>
            </a:r>
            <a:r>
              <a:rPr lang="en-GB" sz="2400" spc="50" dirty="0">
                <a:solidFill>
                  <a:srgbClr val="242424"/>
                </a:solidFill>
                <a:latin typeface="Arial" panose="020B0604020202020204" pitchFamily="34" charset="0"/>
                <a:cs typeface="Arial" panose="020B0604020202020204" pitchFamily="34" charset="0"/>
              </a:rPr>
              <a:t>survey</a:t>
            </a:r>
            <a:r>
              <a:rPr lang="en-GB" sz="2400" spc="-45" dirty="0">
                <a:solidFill>
                  <a:srgbClr val="242424"/>
                </a:solidFill>
                <a:latin typeface="Arial" panose="020B0604020202020204" pitchFamily="34" charset="0"/>
                <a:cs typeface="Arial" panose="020B0604020202020204" pitchFamily="34" charset="0"/>
              </a:rPr>
              <a:t> </a:t>
            </a:r>
            <a:r>
              <a:rPr lang="en-GB" sz="2400" spc="-65" dirty="0">
                <a:solidFill>
                  <a:srgbClr val="242424"/>
                </a:solidFill>
                <a:latin typeface="Arial" panose="020B0604020202020204" pitchFamily="34" charset="0"/>
                <a:cs typeface="Arial" panose="020B0604020202020204" pitchFamily="34" charset="0"/>
              </a:rPr>
              <a:t>in</a:t>
            </a:r>
            <a:r>
              <a:rPr lang="en-GB" sz="2400" spc="-45" dirty="0">
                <a:solidFill>
                  <a:srgbClr val="242424"/>
                </a:solidFill>
                <a:latin typeface="Arial" panose="020B0604020202020204" pitchFamily="34" charset="0"/>
                <a:cs typeface="Arial" panose="020B0604020202020204" pitchFamily="34" charset="0"/>
              </a:rPr>
              <a:t> </a:t>
            </a:r>
            <a:r>
              <a:rPr lang="en-GB" sz="2400" dirty="0">
                <a:solidFill>
                  <a:srgbClr val="242424"/>
                </a:solidFill>
                <a:latin typeface="Arial" panose="020B0604020202020204" pitchFamily="34" charset="0"/>
                <a:cs typeface="Arial" panose="020B0604020202020204" pitchFamily="34" charset="0"/>
              </a:rPr>
              <a:t>England,</a:t>
            </a:r>
            <a:r>
              <a:rPr lang="en-GB" sz="2400" spc="-50" dirty="0">
                <a:solidFill>
                  <a:srgbClr val="242424"/>
                </a:solidFill>
                <a:latin typeface="Arial" panose="020B0604020202020204" pitchFamily="34" charset="0"/>
                <a:cs typeface="Arial" panose="020B0604020202020204" pitchFamily="34" charset="0"/>
              </a:rPr>
              <a:t> </a:t>
            </a:r>
            <a:r>
              <a:rPr lang="en-GB" sz="2400" spc="265" dirty="0">
                <a:solidFill>
                  <a:srgbClr val="242424"/>
                </a:solidFill>
                <a:latin typeface="Arial" panose="020B0604020202020204" pitchFamily="34" charset="0"/>
                <a:cs typeface="Arial" panose="020B0604020202020204" pitchFamily="34" charset="0"/>
              </a:rPr>
              <a:t>BJGP</a:t>
            </a:r>
            <a:r>
              <a:rPr lang="en-GB" sz="2400" spc="-45" dirty="0">
                <a:solidFill>
                  <a:srgbClr val="242424"/>
                </a:solidFill>
                <a:latin typeface="Arial" panose="020B0604020202020204" pitchFamily="34" charset="0"/>
                <a:cs typeface="Arial" panose="020B0604020202020204" pitchFamily="34" charset="0"/>
              </a:rPr>
              <a:t> </a:t>
            </a:r>
            <a:r>
              <a:rPr lang="en-GB" sz="2400" spc="15" dirty="0">
                <a:solidFill>
                  <a:srgbClr val="242424"/>
                </a:solidFill>
                <a:latin typeface="Arial" panose="020B0604020202020204" pitchFamily="34" charset="0"/>
                <a:cs typeface="Arial" panose="020B0604020202020204" pitchFamily="34" charset="0"/>
              </a:rPr>
              <a:t>open.</a:t>
            </a:r>
            <a:r>
              <a:rPr lang="en-GB" sz="2400" spc="-45" dirty="0">
                <a:solidFill>
                  <a:srgbClr val="242424"/>
                </a:solidFill>
                <a:latin typeface="Arial" panose="020B0604020202020204" pitchFamily="34" charset="0"/>
                <a:cs typeface="Arial" panose="020B0604020202020204" pitchFamily="34" charset="0"/>
              </a:rPr>
              <a:t> </a:t>
            </a:r>
            <a:r>
              <a:rPr lang="en-GB" sz="2400" spc="-114" dirty="0">
                <a:solidFill>
                  <a:srgbClr val="242424"/>
                </a:solidFill>
                <a:latin typeface="Arial" panose="020B0604020202020204" pitchFamily="34" charset="0"/>
                <a:cs typeface="Arial" panose="020B0604020202020204" pitchFamily="34" charset="0"/>
              </a:rPr>
              <a:t>U.S. </a:t>
            </a:r>
            <a:r>
              <a:rPr lang="en-GB" sz="2400" spc="-935" dirty="0">
                <a:solidFill>
                  <a:srgbClr val="242424"/>
                </a:solidFill>
                <a:latin typeface="Arial" panose="020B0604020202020204" pitchFamily="34" charset="0"/>
                <a:cs typeface="Arial" panose="020B0604020202020204" pitchFamily="34" charset="0"/>
              </a:rPr>
              <a:t> </a:t>
            </a:r>
            <a:r>
              <a:rPr lang="en-GB" sz="2400" spc="35" dirty="0">
                <a:solidFill>
                  <a:srgbClr val="242424"/>
                </a:solidFill>
                <a:latin typeface="Arial" panose="020B0604020202020204" pitchFamily="34" charset="0"/>
                <a:cs typeface="Arial" panose="020B0604020202020204" pitchFamily="34" charset="0"/>
              </a:rPr>
              <a:t>National </a:t>
            </a:r>
            <a:r>
              <a:rPr lang="en-GB" sz="2400" spc="-20" dirty="0">
                <a:solidFill>
                  <a:srgbClr val="242424"/>
                </a:solidFill>
                <a:latin typeface="Arial" panose="020B0604020202020204" pitchFamily="34" charset="0"/>
                <a:cs typeface="Arial" panose="020B0604020202020204" pitchFamily="34" charset="0"/>
              </a:rPr>
              <a:t>Library </a:t>
            </a:r>
            <a:r>
              <a:rPr lang="en-GB" sz="2400" spc="-30" dirty="0">
                <a:solidFill>
                  <a:srgbClr val="242424"/>
                </a:solidFill>
                <a:latin typeface="Arial" panose="020B0604020202020204" pitchFamily="34" charset="0"/>
                <a:cs typeface="Arial" panose="020B0604020202020204" pitchFamily="34" charset="0"/>
              </a:rPr>
              <a:t>of </a:t>
            </a:r>
            <a:r>
              <a:rPr lang="en-GB" sz="2400" spc="15" dirty="0">
                <a:solidFill>
                  <a:srgbClr val="242424"/>
                </a:solidFill>
                <a:latin typeface="Arial" panose="020B0604020202020204" pitchFamily="34" charset="0"/>
                <a:cs typeface="Arial" panose="020B0604020202020204" pitchFamily="34" charset="0"/>
              </a:rPr>
              <a:t>Medicine. </a:t>
            </a:r>
            <a:r>
              <a:rPr lang="en-GB" sz="2400" spc="75" dirty="0">
                <a:solidFill>
                  <a:srgbClr val="242424"/>
                </a:solidFill>
                <a:latin typeface="Arial" panose="020B0604020202020204" pitchFamily="34" charset="0"/>
                <a:cs typeface="Arial" panose="020B0604020202020204" pitchFamily="34" charset="0"/>
              </a:rPr>
              <a:t>Available </a:t>
            </a:r>
            <a:r>
              <a:rPr lang="en-GB" sz="2400" spc="80" dirty="0">
                <a:solidFill>
                  <a:srgbClr val="242424"/>
                </a:solidFill>
                <a:latin typeface="Arial" panose="020B0604020202020204" pitchFamily="34" charset="0"/>
                <a:cs typeface="Arial" panose="020B0604020202020204" pitchFamily="34" charset="0"/>
              </a:rPr>
              <a:t>at: </a:t>
            </a:r>
            <a:r>
              <a:rPr lang="en-GB" sz="2400" spc="85" dirty="0">
                <a:solidFill>
                  <a:srgbClr val="242424"/>
                </a:solidFill>
                <a:latin typeface="Arial" panose="020B0604020202020204" pitchFamily="34" charset="0"/>
                <a:cs typeface="Arial" panose="020B0604020202020204" pitchFamily="34" charset="0"/>
              </a:rPr>
              <a:t> </a:t>
            </a:r>
            <a:r>
              <a:rPr lang="en-GB" sz="2400" spc="20" dirty="0">
                <a:solidFill>
                  <a:srgbClr val="242424"/>
                </a:solidFill>
                <a:latin typeface="Arial" panose="020B0604020202020204" pitchFamily="34" charset="0"/>
                <a:cs typeface="Arial" panose="020B0604020202020204" pitchFamily="34" charset="0"/>
              </a:rPr>
              <a:t>h</a:t>
            </a:r>
            <a:r>
              <a:rPr lang="en-GB" sz="2400" spc="-60" dirty="0">
                <a:solidFill>
                  <a:srgbClr val="242424"/>
                </a:solidFill>
                <a:latin typeface="Arial" panose="020B0604020202020204" pitchFamily="34" charset="0"/>
                <a:cs typeface="Arial" panose="020B0604020202020204" pitchFamily="34" charset="0"/>
              </a:rPr>
              <a:t>tt</a:t>
            </a:r>
            <a:r>
              <a:rPr lang="en-GB" sz="2400" spc="120" dirty="0">
                <a:solidFill>
                  <a:srgbClr val="242424"/>
                </a:solidFill>
                <a:latin typeface="Arial" panose="020B0604020202020204" pitchFamily="34" charset="0"/>
                <a:cs typeface="Arial" panose="020B0604020202020204" pitchFamily="34" charset="0"/>
              </a:rPr>
              <a:t>p</a:t>
            </a:r>
            <a:r>
              <a:rPr lang="en-GB" sz="2400" spc="45" dirty="0">
                <a:solidFill>
                  <a:srgbClr val="242424"/>
                </a:solidFill>
                <a:latin typeface="Arial" panose="020B0604020202020204" pitchFamily="34" charset="0"/>
                <a:cs typeface="Arial" panose="020B0604020202020204" pitchFamily="34" charset="0"/>
              </a:rPr>
              <a:t>s</a:t>
            </a:r>
            <a:r>
              <a:rPr lang="en-GB" sz="2400" spc="-45" dirty="0">
                <a:solidFill>
                  <a:srgbClr val="242424"/>
                </a:solidFill>
                <a:latin typeface="Arial" panose="020B0604020202020204" pitchFamily="34" charset="0"/>
                <a:cs typeface="Arial" panose="020B0604020202020204" pitchFamily="34" charset="0"/>
              </a:rPr>
              <a:t>:</a:t>
            </a:r>
            <a:r>
              <a:rPr lang="en-GB" sz="2400" spc="40" dirty="0">
                <a:solidFill>
                  <a:srgbClr val="242424"/>
                </a:solidFill>
                <a:latin typeface="Arial" panose="020B0604020202020204" pitchFamily="34" charset="0"/>
                <a:cs typeface="Arial" panose="020B0604020202020204" pitchFamily="34" charset="0"/>
              </a:rPr>
              <a:t>//</a:t>
            </a:r>
            <a:r>
              <a:rPr lang="en-GB" sz="2400" spc="120" dirty="0">
                <a:solidFill>
                  <a:srgbClr val="242424"/>
                </a:solidFill>
                <a:latin typeface="Arial" panose="020B0604020202020204" pitchFamily="34" charset="0"/>
                <a:cs typeface="Arial" panose="020B0604020202020204" pitchFamily="34" charset="0"/>
              </a:rPr>
              <a:t>p</a:t>
            </a:r>
            <a:r>
              <a:rPr lang="en-GB" sz="2400" spc="20" dirty="0">
                <a:solidFill>
                  <a:srgbClr val="242424"/>
                </a:solidFill>
                <a:latin typeface="Arial" panose="020B0604020202020204" pitchFamily="34" charset="0"/>
                <a:cs typeface="Arial" panose="020B0604020202020204" pitchFamily="34" charset="0"/>
              </a:rPr>
              <a:t>u</a:t>
            </a:r>
            <a:r>
              <a:rPr lang="en-GB" sz="2400" spc="120" dirty="0">
                <a:solidFill>
                  <a:srgbClr val="242424"/>
                </a:solidFill>
                <a:latin typeface="Arial" panose="020B0604020202020204" pitchFamily="34" charset="0"/>
                <a:cs typeface="Arial" panose="020B0604020202020204" pitchFamily="34" charset="0"/>
              </a:rPr>
              <a:t>b</a:t>
            </a:r>
            <a:r>
              <a:rPr lang="en-GB" sz="2400" spc="254" dirty="0">
                <a:solidFill>
                  <a:srgbClr val="242424"/>
                </a:solidFill>
                <a:latin typeface="Arial" panose="020B0604020202020204" pitchFamily="34" charset="0"/>
                <a:cs typeface="Arial" panose="020B0604020202020204" pitchFamily="34" charset="0"/>
              </a:rPr>
              <a:t>m</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d</a:t>
            </a:r>
            <a:r>
              <a:rPr lang="en-GB" sz="2400" spc="-275" dirty="0">
                <a:solidFill>
                  <a:srgbClr val="242424"/>
                </a:solidFill>
                <a:latin typeface="Arial" panose="020B0604020202020204" pitchFamily="34" charset="0"/>
                <a:cs typeface="Arial" panose="020B0604020202020204" pitchFamily="34" charset="0"/>
              </a:rPr>
              <a:t>.</a:t>
            </a:r>
            <a:r>
              <a:rPr lang="en-GB" sz="2400" spc="20" dirty="0">
                <a:solidFill>
                  <a:srgbClr val="242424"/>
                </a:solidFill>
                <a:latin typeface="Arial" panose="020B0604020202020204" pitchFamily="34" charset="0"/>
                <a:cs typeface="Arial" panose="020B0604020202020204" pitchFamily="34" charset="0"/>
              </a:rPr>
              <a:t>n</a:t>
            </a:r>
            <a:r>
              <a:rPr lang="en-GB" sz="2400" spc="190" dirty="0">
                <a:solidFill>
                  <a:srgbClr val="242424"/>
                </a:solidFill>
                <a:latin typeface="Arial" panose="020B0604020202020204" pitchFamily="34" charset="0"/>
                <a:cs typeface="Arial" panose="020B0604020202020204" pitchFamily="34" charset="0"/>
              </a:rPr>
              <a:t>cb</a:t>
            </a:r>
            <a:r>
              <a:rPr lang="en-GB" sz="2400" spc="-145" dirty="0">
                <a:solidFill>
                  <a:srgbClr val="242424"/>
                </a:solidFill>
                <a:latin typeface="Arial" panose="020B0604020202020204" pitchFamily="34" charset="0"/>
                <a:cs typeface="Arial" panose="020B0604020202020204" pitchFamily="34" charset="0"/>
              </a:rPr>
              <a:t>i</a:t>
            </a:r>
            <a:r>
              <a:rPr lang="en-GB" sz="2400" spc="-275" dirty="0">
                <a:solidFill>
                  <a:srgbClr val="242424"/>
                </a:solidFill>
                <a:latin typeface="Arial" panose="020B0604020202020204" pitchFamily="34" charset="0"/>
                <a:cs typeface="Arial" panose="020B0604020202020204" pitchFamily="34" charset="0"/>
              </a:rPr>
              <a:t>.</a:t>
            </a:r>
            <a:r>
              <a:rPr lang="en-GB" sz="2400" spc="20" dirty="0">
                <a:solidFill>
                  <a:srgbClr val="242424"/>
                </a:solidFill>
                <a:latin typeface="Arial" panose="020B0604020202020204" pitchFamily="34" charset="0"/>
                <a:cs typeface="Arial" panose="020B0604020202020204" pitchFamily="34" charset="0"/>
              </a:rPr>
              <a:t>n</a:t>
            </a:r>
            <a:r>
              <a:rPr lang="en-GB" sz="2400" spc="-145" dirty="0">
                <a:solidFill>
                  <a:srgbClr val="242424"/>
                </a:solidFill>
                <a:latin typeface="Arial" panose="020B0604020202020204" pitchFamily="34" charset="0"/>
                <a:cs typeface="Arial" panose="020B0604020202020204" pitchFamily="34" charset="0"/>
              </a:rPr>
              <a:t>l</a:t>
            </a:r>
            <a:r>
              <a:rPr lang="en-GB" sz="2400" spc="254" dirty="0">
                <a:solidFill>
                  <a:srgbClr val="242424"/>
                </a:solidFill>
                <a:latin typeface="Arial" panose="020B0604020202020204" pitchFamily="34" charset="0"/>
                <a:cs typeface="Arial" panose="020B0604020202020204" pitchFamily="34" charset="0"/>
              </a:rPr>
              <a:t>m</a:t>
            </a:r>
            <a:r>
              <a:rPr lang="en-GB" sz="2400" spc="-275" dirty="0">
                <a:solidFill>
                  <a:srgbClr val="242424"/>
                </a:solidFill>
                <a:latin typeface="Arial" panose="020B0604020202020204" pitchFamily="34" charset="0"/>
                <a:cs typeface="Arial" panose="020B0604020202020204" pitchFamily="34" charset="0"/>
              </a:rPr>
              <a:t>.</a:t>
            </a:r>
            <a:r>
              <a:rPr lang="en-GB" sz="2400" spc="20" dirty="0">
                <a:solidFill>
                  <a:srgbClr val="242424"/>
                </a:solidFill>
                <a:latin typeface="Arial" panose="020B0604020202020204" pitchFamily="34" charset="0"/>
                <a:cs typeface="Arial" panose="020B0604020202020204" pitchFamily="34" charset="0"/>
              </a:rPr>
              <a:t>n</a:t>
            </a:r>
            <a:r>
              <a:rPr lang="en-GB" sz="2400" spc="-145" dirty="0">
                <a:solidFill>
                  <a:srgbClr val="242424"/>
                </a:solidFill>
                <a:latin typeface="Arial" panose="020B0604020202020204" pitchFamily="34" charset="0"/>
                <a:cs typeface="Arial" panose="020B0604020202020204" pitchFamily="34" charset="0"/>
              </a:rPr>
              <a:t>i</a:t>
            </a:r>
            <a:r>
              <a:rPr lang="en-GB" sz="2400" spc="20" dirty="0">
                <a:solidFill>
                  <a:srgbClr val="242424"/>
                </a:solidFill>
                <a:latin typeface="Arial" panose="020B0604020202020204" pitchFamily="34" charset="0"/>
                <a:cs typeface="Arial" panose="020B0604020202020204" pitchFamily="34" charset="0"/>
              </a:rPr>
              <a:t>h</a:t>
            </a:r>
            <a:r>
              <a:rPr lang="en-GB" sz="2400" spc="-275" dirty="0">
                <a:solidFill>
                  <a:srgbClr val="242424"/>
                </a:solidFill>
                <a:latin typeface="Arial" panose="020B0604020202020204" pitchFamily="34" charset="0"/>
                <a:cs typeface="Arial" panose="020B0604020202020204" pitchFamily="34" charset="0"/>
              </a:rPr>
              <a:t>.</a:t>
            </a:r>
            <a:r>
              <a:rPr lang="en-GB" sz="2400" spc="135" dirty="0">
                <a:solidFill>
                  <a:srgbClr val="242424"/>
                </a:solidFill>
                <a:latin typeface="Arial" panose="020B0604020202020204" pitchFamily="34" charset="0"/>
                <a:cs typeface="Arial" panose="020B0604020202020204" pitchFamily="34" charset="0"/>
              </a:rPr>
              <a:t>g</a:t>
            </a:r>
            <a:r>
              <a:rPr lang="en-GB" sz="2400" spc="50" dirty="0">
                <a:solidFill>
                  <a:srgbClr val="242424"/>
                </a:solidFill>
                <a:latin typeface="Arial" panose="020B0604020202020204" pitchFamily="34" charset="0"/>
                <a:cs typeface="Arial" panose="020B0604020202020204" pitchFamily="34" charset="0"/>
              </a:rPr>
              <a:t>o</a:t>
            </a:r>
            <a:r>
              <a:rPr lang="en-GB" sz="2400" spc="114" dirty="0">
                <a:solidFill>
                  <a:srgbClr val="242424"/>
                </a:solidFill>
                <a:latin typeface="Arial" panose="020B0604020202020204" pitchFamily="34" charset="0"/>
                <a:cs typeface="Arial" panose="020B0604020202020204" pitchFamily="34" charset="0"/>
              </a:rPr>
              <a:t>v</a:t>
            </a:r>
            <a:r>
              <a:rPr lang="en-GB" sz="2400" spc="40" dirty="0">
                <a:solidFill>
                  <a:srgbClr val="242424"/>
                </a:solidFill>
                <a:latin typeface="Arial" panose="020B0604020202020204" pitchFamily="34" charset="0"/>
                <a:cs typeface="Arial" panose="020B0604020202020204" pitchFamily="34" charset="0"/>
              </a:rPr>
              <a:t>/</a:t>
            </a:r>
            <a:r>
              <a:rPr lang="en-GB" sz="2400" spc="-130" dirty="0">
                <a:solidFill>
                  <a:srgbClr val="242424"/>
                </a:solidFill>
                <a:latin typeface="Arial" panose="020B0604020202020204" pitchFamily="34" charset="0"/>
                <a:cs typeface="Arial" panose="020B0604020202020204" pitchFamily="34" charset="0"/>
              </a:rPr>
              <a:t>3</a:t>
            </a:r>
            <a:r>
              <a:rPr lang="en-GB" sz="2400" spc="5" dirty="0">
                <a:solidFill>
                  <a:srgbClr val="242424"/>
                </a:solidFill>
                <a:latin typeface="Arial" panose="020B0604020202020204" pitchFamily="34" charset="0"/>
                <a:cs typeface="Arial" panose="020B0604020202020204" pitchFamily="34" charset="0"/>
              </a:rPr>
              <a:t>548</a:t>
            </a:r>
            <a:r>
              <a:rPr lang="en-GB" sz="2400" spc="-220" dirty="0">
                <a:solidFill>
                  <a:srgbClr val="242424"/>
                </a:solidFill>
                <a:latin typeface="Arial" panose="020B0604020202020204" pitchFamily="34" charset="0"/>
                <a:cs typeface="Arial" panose="020B0604020202020204" pitchFamily="34" charset="0"/>
              </a:rPr>
              <a:t>7</a:t>
            </a:r>
            <a:r>
              <a:rPr lang="en-GB" sz="2400" spc="5" dirty="0">
                <a:solidFill>
                  <a:srgbClr val="242424"/>
                </a:solidFill>
                <a:latin typeface="Arial" panose="020B0604020202020204" pitchFamily="34" charset="0"/>
                <a:cs typeface="Arial" panose="020B0604020202020204" pitchFamily="34" charset="0"/>
              </a:rPr>
              <a:t>584</a:t>
            </a:r>
            <a:r>
              <a:rPr lang="en-GB" sz="2400" spc="40"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705" dirty="0">
                <a:solidFill>
                  <a:srgbClr val="242424"/>
                </a:solidFill>
                <a:latin typeface="Arial" panose="020B0604020202020204" pitchFamily="34" charset="0"/>
                <a:cs typeface="Arial" panose="020B0604020202020204" pitchFamily="34" charset="0"/>
              </a:rPr>
              <a:t>(</a:t>
            </a:r>
            <a:r>
              <a:rPr lang="en-GB" sz="2400" dirty="0">
                <a:solidFill>
                  <a:srgbClr val="242424"/>
                </a:solidFill>
                <a:latin typeface="Arial" panose="020B0604020202020204" pitchFamily="34" charset="0"/>
                <a:cs typeface="Arial" panose="020B0604020202020204" pitchFamily="34" charset="0"/>
              </a:rPr>
              <a:t>A</a:t>
            </a:r>
            <a:r>
              <a:rPr lang="en-GB" sz="2400" spc="180" dirty="0">
                <a:solidFill>
                  <a:srgbClr val="242424"/>
                </a:solidFill>
                <a:latin typeface="Arial" panose="020B0604020202020204" pitchFamily="34" charset="0"/>
                <a:cs typeface="Arial" panose="020B0604020202020204" pitchFamily="34" charset="0"/>
              </a:rPr>
              <a:t>cces</a:t>
            </a:r>
            <a:r>
              <a:rPr lang="en-GB" sz="2400" spc="45" dirty="0">
                <a:solidFill>
                  <a:srgbClr val="242424"/>
                </a:solidFill>
                <a:latin typeface="Arial" panose="020B0604020202020204" pitchFamily="34" charset="0"/>
                <a:cs typeface="Arial" panose="020B0604020202020204" pitchFamily="34" charset="0"/>
              </a:rPr>
              <a:t>s</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d</a:t>
            </a:r>
            <a:r>
              <a:rPr lang="en-GB" sz="2400" spc="-4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40" dirty="0">
                <a:solidFill>
                  <a:srgbClr val="242424"/>
                </a:solidFill>
                <a:latin typeface="Arial" panose="020B0604020202020204" pitchFamily="34" charset="0"/>
                <a:cs typeface="Arial" panose="020B0604020202020204" pitchFamily="34" charset="0"/>
              </a:rPr>
              <a:t>F</a:t>
            </a:r>
            <a:r>
              <a:rPr lang="en-GB" sz="2400" spc="160" dirty="0">
                <a:solidFill>
                  <a:srgbClr val="242424"/>
                </a:solidFill>
                <a:latin typeface="Arial" panose="020B0604020202020204" pitchFamily="34" charset="0"/>
                <a:cs typeface="Arial" panose="020B0604020202020204" pitchFamily="34" charset="0"/>
              </a:rPr>
              <a:t>e</a:t>
            </a:r>
            <a:r>
              <a:rPr lang="en-GB" sz="2400" spc="120" dirty="0">
                <a:solidFill>
                  <a:srgbClr val="242424"/>
                </a:solidFill>
                <a:latin typeface="Arial" panose="020B0604020202020204" pitchFamily="34" charset="0"/>
                <a:cs typeface="Arial" panose="020B0604020202020204" pitchFamily="34" charset="0"/>
              </a:rPr>
              <a:t>b</a:t>
            </a:r>
            <a:r>
              <a:rPr lang="en-GB" sz="2400" spc="-125" dirty="0">
                <a:solidFill>
                  <a:srgbClr val="242424"/>
                </a:solidFill>
                <a:latin typeface="Arial" panose="020B0604020202020204" pitchFamily="34" charset="0"/>
                <a:cs typeface="Arial" panose="020B0604020202020204" pitchFamily="34" charset="0"/>
              </a:rPr>
              <a:t>r</a:t>
            </a:r>
            <a:r>
              <a:rPr lang="en-GB" sz="2400" spc="20" dirty="0">
                <a:solidFill>
                  <a:srgbClr val="242424"/>
                </a:solidFill>
                <a:latin typeface="Arial" panose="020B0604020202020204" pitchFamily="34" charset="0"/>
                <a:cs typeface="Arial" panose="020B0604020202020204" pitchFamily="34" charset="0"/>
              </a:rPr>
              <a:t>u</a:t>
            </a:r>
            <a:r>
              <a:rPr lang="en-GB" sz="2400" spc="350" dirty="0">
                <a:solidFill>
                  <a:srgbClr val="242424"/>
                </a:solidFill>
                <a:latin typeface="Arial" panose="020B0604020202020204" pitchFamily="34" charset="0"/>
                <a:cs typeface="Arial" panose="020B0604020202020204" pitchFamily="34" charset="0"/>
              </a:rPr>
              <a:t>a</a:t>
            </a:r>
            <a:r>
              <a:rPr lang="en-GB" sz="2400" spc="-125" dirty="0">
                <a:solidFill>
                  <a:srgbClr val="242424"/>
                </a:solidFill>
                <a:latin typeface="Arial" panose="020B0604020202020204" pitchFamily="34" charset="0"/>
                <a:cs typeface="Arial" panose="020B0604020202020204" pitchFamily="34" charset="0"/>
              </a:rPr>
              <a:t>r</a:t>
            </a:r>
            <a:r>
              <a:rPr lang="en-GB" sz="2400" spc="100" dirty="0">
                <a:solidFill>
                  <a:srgbClr val="242424"/>
                </a:solidFill>
                <a:latin typeface="Arial" panose="020B0604020202020204" pitchFamily="34" charset="0"/>
                <a:cs typeface="Arial" panose="020B0604020202020204" pitchFamily="34" charset="0"/>
              </a:rPr>
              <a:t>y</a:t>
            </a:r>
            <a:r>
              <a:rPr lang="en-GB" sz="2400" spc="-50" dirty="0">
                <a:solidFill>
                  <a:srgbClr val="242424"/>
                </a:solidFill>
                <a:latin typeface="Arial" panose="020B0604020202020204" pitchFamily="34" charset="0"/>
                <a:cs typeface="Arial" panose="020B0604020202020204" pitchFamily="34" charset="0"/>
              </a:rPr>
              <a:t> </a:t>
            </a:r>
            <a:r>
              <a:rPr lang="en-GB" sz="2400" spc="-935" dirty="0">
                <a:solidFill>
                  <a:srgbClr val="242424"/>
                </a:solidFill>
                <a:latin typeface="Arial" panose="020B0604020202020204" pitchFamily="34" charset="0"/>
                <a:cs typeface="Arial" panose="020B0604020202020204" pitchFamily="34" charset="0"/>
              </a:rPr>
              <a:t>1</a:t>
            </a:r>
            <a:r>
              <a:rPr lang="en-GB" sz="2400" spc="10" dirty="0">
                <a:solidFill>
                  <a:srgbClr val="242424"/>
                </a:solidFill>
                <a:latin typeface="Arial" panose="020B0604020202020204" pitchFamily="34" charset="0"/>
                <a:cs typeface="Arial" panose="020B0604020202020204" pitchFamily="34" charset="0"/>
              </a:rPr>
              <a:t>0</a:t>
            </a:r>
            <a:r>
              <a:rPr lang="en-GB" sz="2400" spc="-395" dirty="0">
                <a:solidFill>
                  <a:srgbClr val="242424"/>
                </a:solidFill>
                <a:latin typeface="Arial" panose="020B0604020202020204" pitchFamily="34" charset="0"/>
                <a:cs typeface="Arial" panose="020B0604020202020204" pitchFamily="34" charset="0"/>
              </a:rPr>
              <a:t>,</a:t>
            </a:r>
            <a:r>
              <a:rPr lang="en-GB" sz="2400" spc="-50" dirty="0">
                <a:solidFill>
                  <a:srgbClr val="242424"/>
                </a:solidFill>
                <a:latin typeface="Arial" panose="020B0604020202020204" pitchFamily="34" charset="0"/>
                <a:cs typeface="Arial" panose="020B0604020202020204" pitchFamily="34" charset="0"/>
              </a:rPr>
              <a:t> </a:t>
            </a:r>
            <a:r>
              <a:rPr lang="en-GB" sz="2400" spc="-160" dirty="0">
                <a:solidFill>
                  <a:srgbClr val="242424"/>
                </a:solidFill>
                <a:latin typeface="Arial" panose="020B0604020202020204" pitchFamily="34" charset="0"/>
                <a:cs typeface="Arial" panose="020B0604020202020204" pitchFamily="34" charset="0"/>
              </a:rPr>
              <a:t>2</a:t>
            </a:r>
            <a:r>
              <a:rPr lang="en-GB" sz="2400" spc="10" dirty="0">
                <a:solidFill>
                  <a:srgbClr val="242424"/>
                </a:solidFill>
                <a:latin typeface="Arial" panose="020B0604020202020204" pitchFamily="34" charset="0"/>
                <a:cs typeface="Arial" panose="020B0604020202020204" pitchFamily="34" charset="0"/>
              </a:rPr>
              <a:t>0</a:t>
            </a:r>
            <a:r>
              <a:rPr lang="en-GB" sz="2400" spc="-160" dirty="0">
                <a:solidFill>
                  <a:srgbClr val="242424"/>
                </a:solidFill>
                <a:latin typeface="Arial" panose="020B0604020202020204" pitchFamily="34" charset="0"/>
                <a:cs typeface="Arial" panose="020B0604020202020204" pitchFamily="34" charset="0"/>
              </a:rPr>
              <a:t>2</a:t>
            </a:r>
            <a:r>
              <a:rPr lang="en-GB" sz="2400" spc="-130" dirty="0">
                <a:solidFill>
                  <a:srgbClr val="242424"/>
                </a:solidFill>
                <a:latin typeface="Arial" panose="020B0604020202020204" pitchFamily="34" charset="0"/>
                <a:cs typeface="Arial" panose="020B0604020202020204" pitchFamily="34" charset="0"/>
              </a:rPr>
              <a:t>3</a:t>
            </a:r>
            <a:r>
              <a:rPr lang="en-GB" sz="2400" spc="710" dirty="0">
                <a:solidFill>
                  <a:srgbClr val="242424"/>
                </a:solidFill>
                <a:latin typeface="Arial" panose="020B0604020202020204" pitchFamily="34" charset="0"/>
                <a:cs typeface="Arial" panose="020B0604020202020204" pitchFamily="34" charset="0"/>
              </a:rPr>
              <a:t>)</a:t>
            </a:r>
            <a:r>
              <a:rPr lang="en-GB" sz="2400" spc="-275" dirty="0">
                <a:solidFill>
                  <a:srgbClr val="242424"/>
                </a:solidFill>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10058</TotalTime>
  <Words>1936</Words>
  <Application>Microsoft Office PowerPoint</Application>
  <PresentationFormat>Custom</PresentationFormat>
  <Paragraphs>146</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Lucida Sans Unicode</vt:lpstr>
      <vt:lpstr>Tahoma</vt:lpstr>
      <vt:lpstr>Verdana</vt:lpstr>
      <vt:lpstr>Office Theme</vt:lpstr>
      <vt:lpstr>PowerPoint Presentation</vt:lpstr>
      <vt:lpstr>Introduction</vt:lpstr>
      <vt:lpstr>Introduction</vt:lpstr>
      <vt:lpstr>BACKGROUND</vt:lpstr>
      <vt:lpstr>BACKGROUND</vt:lpstr>
      <vt:lpstr>RATIONALE</vt:lpstr>
      <vt:lpstr>RATIONALE</vt:lpstr>
      <vt:lpstr>Research questions/aims/objectives</vt:lpstr>
      <vt:lpstr>Research objectives</vt:lpstr>
      <vt:lpstr>Research Methods </vt:lpstr>
      <vt:lpstr>Research design</vt:lpstr>
      <vt:lpstr>Recruitment, Sampling &amp; Study Participants</vt:lpstr>
      <vt:lpstr>Recruitment, Sampling &amp; Study Participants</vt:lpstr>
      <vt:lpstr>Recruitment, Sampling &amp; Study Participants</vt:lpstr>
      <vt:lpstr>Data collection procedure</vt:lpstr>
      <vt:lpstr>Data analysis</vt:lpstr>
      <vt:lpstr>Ethical considerations</vt:lpstr>
      <vt:lpstr>Implication of research</vt:lpstr>
      <vt:lpstr>Plan of work Sample Gantt chart</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DENISH</dc:creator>
  <cp:keywords>DAFagFD5HAc,BAD9drDXVfo</cp:keywords>
  <cp:lastModifiedBy>Nirali Koradia</cp:lastModifiedBy>
  <cp:revision>8</cp:revision>
  <dcterms:created xsi:type="dcterms:W3CDTF">2023-02-24T13:54:17Z</dcterms:created>
  <dcterms:modified xsi:type="dcterms:W3CDTF">2023-08-04T10:28:37Z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2023-02-24T00:00:00Z</vt:filetime>
  </property>
  <property fmtid="{D5CDD505-2E9C-101B-9397-08002B2CF9AE}" pid="3" name="Creator">
    <vt:lpwstr>Canva</vt:lpwstr>
  </property>
  <property fmtid="{D5CDD505-2E9C-101B-9397-08002B2CF9AE}" pid="4" name="LastSaved">
    <vt:filetime>2023-02-24T00:00:00Z</vt:filetime>
  </property>
</Properties>
</file>