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12.xml" ContentType="application/vnd.openxmlformats-officedocument.theme+xml"/>
  <Override PartName="/ppt/slideLayouts/slideLayout38.xml" ContentType="application/vnd.openxmlformats-officedocument.presentationml.slideLayout+xml"/>
  <Override PartName="/ppt/theme/theme13.xml" ContentType="application/vnd.openxmlformats-officedocument.theme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theme/theme14.xml" ContentType="application/vnd.openxmlformats-officedocument.theme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theme/theme15.xml" ContentType="application/vnd.openxmlformats-officedocument.theme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theme/theme16.xml" ContentType="application/vnd.openxmlformats-officedocument.theme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17.xml" ContentType="application/vnd.openxmlformats-officedocument.theme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theme/theme18.xml" ContentType="application/vnd.openxmlformats-officedocument.theme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theme/theme19.xml" ContentType="application/vnd.openxmlformats-officedocument.theme+xml"/>
  <Override PartName="/ppt/slideLayouts/slideLayout78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38"/>
  </p:notesMasterIdLst>
  <p:sldIdLst>
    <p:sldId id="719" r:id="rId24"/>
    <p:sldId id="811" r:id="rId25"/>
    <p:sldId id="812" r:id="rId26"/>
    <p:sldId id="813" r:id="rId27"/>
    <p:sldId id="814" r:id="rId28"/>
    <p:sldId id="815" r:id="rId29"/>
    <p:sldId id="816" r:id="rId30"/>
    <p:sldId id="817" r:id="rId31"/>
    <p:sldId id="818" r:id="rId32"/>
    <p:sldId id="819" r:id="rId33"/>
    <p:sldId id="820" r:id="rId34"/>
    <p:sldId id="821" r:id="rId35"/>
    <p:sldId id="822" r:id="rId36"/>
    <p:sldId id="732" r:id="rId37"/>
  </p:sldIdLst>
  <p:sldSz cx="12192000" cy="6858000"/>
  <p:notesSz cx="6858000" cy="9144000"/>
  <p:custDataLst>
    <p:tags r:id="rId3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3088" autoAdjust="0"/>
  </p:normalViewPr>
  <p:slideViewPr>
    <p:cSldViewPr snapToGrid="0">
      <p:cViewPr varScale="1">
        <p:scale>
          <a:sx n="85" d="100"/>
          <a:sy n="85" d="100"/>
        </p:scale>
        <p:origin x="98" y="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tags" Target="tags/tag1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theme" Target="theme/theme1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0" Type="http://schemas.openxmlformats.org/officeDocument/2006/relationships/slideMaster" Target="slideMasters/slideMaster17.xml"/><Relationship Id="rId29" Type="http://schemas.openxmlformats.org/officeDocument/2006/relationships/slide" Target="slides/slide6.xml"/><Relationship Id="rId41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presProps" Target="presProps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4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tableStyles" Target="tableStyles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57FC91C4-316A-4373-87CF-65D3B62E8E3C}"/>
    <pc:docChg chg="modSld">
      <pc:chgData name="Jenifer Prince Devaraj" userId="c3fb109c-09d1-42a6-93f4-69472d709861" providerId="ADAL" clId="{57FC91C4-316A-4373-87CF-65D3B62E8E3C}" dt="2026-01-25T20:45:16.982" v="1" actId="20577"/>
      <pc:docMkLst>
        <pc:docMk/>
      </pc:docMkLst>
      <pc:sldChg chg="modSp mod">
        <pc:chgData name="Jenifer Prince Devaraj" userId="c3fb109c-09d1-42a6-93f4-69472d709861" providerId="ADAL" clId="{57FC91C4-316A-4373-87CF-65D3B62E8E3C}" dt="2026-01-25T20:45:16.982" v="1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57FC91C4-316A-4373-87CF-65D3B62E8E3C}" dt="2026-01-25T20:45:16.982" v="1" actId="20577"/>
          <ac:spMkLst>
            <pc:docMk/>
            <pc:sldMk cId="3119007398" sldId="719"/>
            <ac:spMk id="6" creationId="{32FAECD2-AEF9-E0BD-7C77-6008C9287772}"/>
          </ac:spMkLst>
        </pc:spChg>
      </pc:sldChg>
    </pc:docChg>
  </pc:docChgLst>
  <pc:docChgLst>
    <pc:chgData name="Jenifer Prince Devaraj" userId="c3fb109c-09d1-42a6-93f4-69472d709861" providerId="ADAL" clId="{09A26AFE-3578-4143-B1B0-81DF391638B0}"/>
    <pc:docChg chg="custSel modSld">
      <pc:chgData name="Jenifer Prince Devaraj" userId="c3fb109c-09d1-42a6-93f4-69472d709861" providerId="ADAL" clId="{09A26AFE-3578-4143-B1B0-81DF391638B0}" dt="2026-02-23T10:02:08.271" v="7" actId="1076"/>
      <pc:docMkLst>
        <pc:docMk/>
      </pc:docMkLst>
      <pc:sldChg chg="addSp delSp modSp mod">
        <pc:chgData name="Jenifer Prince Devaraj" userId="c3fb109c-09d1-42a6-93f4-69472d709861" providerId="ADAL" clId="{09A26AFE-3578-4143-B1B0-81DF391638B0}" dt="2026-02-23T10:02:08.271" v="7" actId="1076"/>
        <pc:sldMkLst>
          <pc:docMk/>
          <pc:sldMk cId="1053814669" sldId="815"/>
        </pc:sldMkLst>
        <pc:picChg chg="add mod">
          <ac:chgData name="Jenifer Prince Devaraj" userId="c3fb109c-09d1-42a6-93f4-69472d709861" providerId="ADAL" clId="{09A26AFE-3578-4143-B1B0-81DF391638B0}" dt="2026-02-23T10:02:08.271" v="7" actId="1076"/>
          <ac:picMkLst>
            <pc:docMk/>
            <pc:sldMk cId="1053814669" sldId="815"/>
            <ac:picMk id="6" creationId="{CFA6AB76-35FE-867C-79F5-0352100AAEB5}"/>
          </ac:picMkLst>
        </pc:picChg>
        <pc:picChg chg="del">
          <ac:chgData name="Jenifer Prince Devaraj" userId="c3fb109c-09d1-42a6-93f4-69472d709861" providerId="ADAL" clId="{09A26AFE-3578-4143-B1B0-81DF391638B0}" dt="2026-02-23T10:02:00.392" v="0" actId="478"/>
          <ac:picMkLst>
            <pc:docMk/>
            <pc:sldMk cId="1053814669" sldId="815"/>
            <ac:picMk id="9" creationId="{ECA45D39-887F-552B-B26A-0EB6987CAB0E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23/02/2026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14533292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image" Target="../media/image13.png"/><Relationship Id="rId5" Type="http://schemas.openxmlformats.org/officeDocument/2006/relationships/theme" Target="../theme/theme12.xml"/><Relationship Id="rId4" Type="http://schemas.openxmlformats.org/officeDocument/2006/relationships/slideLayout" Target="../slideLayouts/slideLayout37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8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1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40.xml"/><Relationship Id="rId1" Type="http://schemas.openxmlformats.org/officeDocument/2006/relationships/slideLayout" Target="../slideLayouts/slideLayout39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3.xml"/><Relationship Id="rId4" Type="http://schemas.openxmlformats.org/officeDocument/2006/relationships/slideLayout" Target="../slideLayouts/slideLayout42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6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5.xml"/><Relationship Id="rId1" Type="http://schemas.openxmlformats.org/officeDocument/2006/relationships/slideLayout" Target="../slideLayouts/slideLayout44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8.xml"/><Relationship Id="rId4" Type="http://schemas.openxmlformats.org/officeDocument/2006/relationships/slideLayout" Target="../slideLayouts/slideLayout47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1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50.xml"/><Relationship Id="rId1" Type="http://schemas.openxmlformats.org/officeDocument/2006/relationships/slideLayout" Target="../slideLayouts/slideLayout49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3.xml"/><Relationship Id="rId4" Type="http://schemas.openxmlformats.org/officeDocument/2006/relationships/slideLayout" Target="../slideLayouts/slideLayout52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1.xml"/><Relationship Id="rId13" Type="http://schemas.openxmlformats.org/officeDocument/2006/relationships/slideLayout" Target="../slideLayouts/slideLayout66.xml"/><Relationship Id="rId3" Type="http://schemas.openxmlformats.org/officeDocument/2006/relationships/slideLayout" Target="../slideLayouts/slideLayout56.xml"/><Relationship Id="rId7" Type="http://schemas.openxmlformats.org/officeDocument/2006/relationships/slideLayout" Target="../slideLayouts/slideLayout60.xml"/><Relationship Id="rId12" Type="http://schemas.openxmlformats.org/officeDocument/2006/relationships/slideLayout" Target="../slideLayouts/slideLayout65.xml"/><Relationship Id="rId2" Type="http://schemas.openxmlformats.org/officeDocument/2006/relationships/slideLayout" Target="../slideLayouts/slideLayout55.xml"/><Relationship Id="rId1" Type="http://schemas.openxmlformats.org/officeDocument/2006/relationships/slideLayout" Target="../slideLayouts/slideLayout54.xml"/><Relationship Id="rId6" Type="http://schemas.openxmlformats.org/officeDocument/2006/relationships/slideLayout" Target="../slideLayouts/slideLayout59.xml"/><Relationship Id="rId11" Type="http://schemas.openxmlformats.org/officeDocument/2006/relationships/slideLayout" Target="../slideLayouts/slideLayout64.xml"/><Relationship Id="rId5" Type="http://schemas.openxmlformats.org/officeDocument/2006/relationships/slideLayout" Target="../slideLayouts/slideLayout58.xml"/><Relationship Id="rId10" Type="http://schemas.openxmlformats.org/officeDocument/2006/relationships/slideLayout" Target="../slideLayouts/slideLayout63.xml"/><Relationship Id="rId4" Type="http://schemas.openxmlformats.org/officeDocument/2006/relationships/slideLayout" Target="../slideLayouts/slideLayout57.xml"/><Relationship Id="rId9" Type="http://schemas.openxmlformats.org/officeDocument/2006/relationships/slideLayout" Target="../slideLayouts/slideLayout62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9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5" Type="http://schemas.openxmlformats.org/officeDocument/2006/relationships/slideLayout" Target="../slideLayouts/slideLayout71.xml"/><Relationship Id="rId4" Type="http://schemas.openxmlformats.org/officeDocument/2006/relationships/slideLayout" Target="../slideLayouts/slideLayout70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5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4.xml"/><Relationship Id="rId1" Type="http://schemas.openxmlformats.org/officeDocument/2006/relationships/slideLayout" Target="../slideLayouts/slideLayout73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7.xml"/><Relationship Id="rId4" Type="http://schemas.openxmlformats.org/officeDocument/2006/relationships/slideLayout" Target="../slideLayouts/slideLayout76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  <p:sldLayoutId id="2147483791" r:id="rId4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3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3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36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37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3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35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1">
            <a:extLst>
              <a:ext uri="{FF2B5EF4-FFF2-40B4-BE49-F238E27FC236}">
                <a16:creationId xmlns:a16="http://schemas.microsoft.com/office/drawing/2014/main" id="{32FAECD2-AEF9-E0BD-7C77-6008C9287772}"/>
              </a:ext>
            </a:extLst>
          </p:cNvPr>
          <p:cNvSpPr txBox="1">
            <a:spLocks/>
          </p:cNvSpPr>
          <p:nvPr/>
        </p:nvSpPr>
        <p:spPr>
          <a:xfrm>
            <a:off x="2047314" y="1884527"/>
            <a:ext cx="8747686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Module Name	: Signals and System</a:t>
            </a:r>
          </a:p>
          <a:p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Module Code		:  ACDA4009</a:t>
            </a:r>
          </a:p>
          <a:p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Topic			:  Summary- Signal Operations</a:t>
            </a:r>
          </a:p>
          <a:p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Lecture 		</a:t>
            </a:r>
            <a:r>
              <a:rPr lang="en-GB" sz="2200" b="1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:   4</a:t>
            </a:r>
            <a:endParaRPr lang="en-GB" sz="2200" b="1" dirty="0">
              <a:latin typeface="Book Antiqua" panose="02040602050305030304" pitchFamily="18" charset="0"/>
              <a:ea typeface="Cambria" panose="02040503050406030204" pitchFamily="18" charset="0"/>
              <a:cs typeface="Arial"/>
            </a:endParaRPr>
          </a:p>
        </p:txBody>
      </p:sp>
      <p:sp>
        <p:nvSpPr>
          <p:cNvPr id="7" name="Content Placeholder 1">
            <a:extLst>
              <a:ext uri="{FF2B5EF4-FFF2-40B4-BE49-F238E27FC236}">
                <a16:creationId xmlns:a16="http://schemas.microsoft.com/office/drawing/2014/main" id="{E822A2C5-03E7-9C76-CF81-917ED8B3D5DA}"/>
              </a:ext>
            </a:extLst>
          </p:cNvPr>
          <p:cNvSpPr txBox="1">
            <a:spLocks/>
          </p:cNvSpPr>
          <p:nvPr/>
        </p:nvSpPr>
        <p:spPr>
          <a:xfrm>
            <a:off x="6876182" y="433528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Summary- Signal Operations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312A586-4590-93BF-A17C-9DDCFE6FA802}"/>
              </a:ext>
            </a:extLst>
          </p:cNvPr>
          <p:cNvSpPr txBox="1"/>
          <p:nvPr/>
        </p:nvSpPr>
        <p:spPr>
          <a:xfrm>
            <a:off x="0" y="1607347"/>
            <a:ext cx="6662791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b="1" dirty="0"/>
              <a:t>Summary on the operations of signals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5114EE8-6573-CC1C-2C17-247450E25FF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11469" y="2560326"/>
            <a:ext cx="6524625" cy="31337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82683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Summary- Signal Operations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312A586-4590-93BF-A17C-9DDCFE6FA802}"/>
              </a:ext>
            </a:extLst>
          </p:cNvPr>
          <p:cNvSpPr txBox="1"/>
          <p:nvPr/>
        </p:nvSpPr>
        <p:spPr>
          <a:xfrm>
            <a:off x="0" y="1607347"/>
            <a:ext cx="11902611" cy="270843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b="1" dirty="0"/>
              <a:t>Time Reversal</a:t>
            </a:r>
          </a:p>
          <a:p>
            <a:r>
              <a:rPr lang="en-GB" sz="2200" dirty="0"/>
              <a:t>For a continuous time x(t), the time reversal is given by,</a:t>
            </a:r>
          </a:p>
          <a:p>
            <a:endParaRPr lang="en-GB" sz="2200" dirty="0"/>
          </a:p>
          <a:p>
            <a:r>
              <a:rPr lang="en-GB" sz="2200" dirty="0"/>
              <a:t>			𝑦(t) = 𝑥(−t)	</a:t>
            </a:r>
          </a:p>
          <a:p>
            <a:endParaRPr lang="en-GB" sz="2200" dirty="0"/>
          </a:p>
          <a:p>
            <a:r>
              <a:rPr lang="en-GB" sz="2200" dirty="0"/>
              <a:t>Example </a:t>
            </a:r>
            <a:r>
              <a:rPr lang="en-GB" sz="2200" b="0" i="0" dirty="0">
                <a:solidFill>
                  <a:srgbClr val="000000"/>
                </a:solidFill>
                <a:effectLst/>
                <a:latin typeface="inherit"/>
              </a:rPr>
              <a:t>𝑥(𝑡) = 3𝑢(−𝑡) can be plotted as </a:t>
            </a:r>
          </a:p>
          <a:p>
            <a:endParaRPr lang="en-GB" sz="3000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D989B2C4-7F0E-DF45-9C68-59D1C5C0762C}"/>
              </a:ext>
            </a:extLst>
          </p:cNvPr>
          <p:cNvPicPr>
            <a:picLocks noChangeAspect="1"/>
          </p:cNvPicPr>
          <p:nvPr/>
        </p:nvPicPr>
        <p:blipFill>
          <a:blip r:embed="rId2">
            <a:biLevel thresh="75000"/>
          </a:blip>
          <a:stretch>
            <a:fillRect/>
          </a:stretch>
        </p:blipFill>
        <p:spPr>
          <a:xfrm>
            <a:off x="1921268" y="4002748"/>
            <a:ext cx="6741077" cy="18074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766985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Summary- Signal Operations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312A586-4590-93BF-A17C-9DDCFE6FA802}"/>
              </a:ext>
            </a:extLst>
          </p:cNvPr>
          <p:cNvSpPr txBox="1"/>
          <p:nvPr/>
        </p:nvSpPr>
        <p:spPr>
          <a:xfrm>
            <a:off x="0" y="1607347"/>
            <a:ext cx="11902611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b="1" dirty="0"/>
              <a:t>Time Reversal</a:t>
            </a:r>
          </a:p>
          <a:p>
            <a:r>
              <a:rPr lang="en-GB" sz="3000" dirty="0"/>
              <a:t>For a discrete time sequence x(n), the time reversal is given by,</a:t>
            </a:r>
          </a:p>
          <a:p>
            <a:endParaRPr lang="en-GB" sz="3000" dirty="0"/>
          </a:p>
          <a:p>
            <a:r>
              <a:rPr lang="en-GB" sz="3000" dirty="0"/>
              <a:t>			𝑦[𝑛] = 𝑥[−𝑛]	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CE08D96-77E5-DCEE-D614-E6BECE90C6CD}"/>
              </a:ext>
            </a:extLst>
          </p:cNvPr>
          <p:cNvPicPr>
            <a:picLocks noChangeAspect="1"/>
          </p:cNvPicPr>
          <p:nvPr/>
        </p:nvPicPr>
        <p:blipFill>
          <a:blip r:embed="rId2">
            <a:biLevel thresh="75000"/>
          </a:blip>
          <a:stretch>
            <a:fillRect/>
          </a:stretch>
        </p:blipFill>
        <p:spPr>
          <a:xfrm>
            <a:off x="1150705" y="3668106"/>
            <a:ext cx="8766960" cy="27227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9826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Summary- Signal Operations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312A586-4590-93BF-A17C-9DDCFE6FA802}"/>
              </a:ext>
            </a:extLst>
          </p:cNvPr>
          <p:cNvSpPr txBox="1"/>
          <p:nvPr/>
        </p:nvSpPr>
        <p:spPr>
          <a:xfrm>
            <a:off x="0" y="1607347"/>
            <a:ext cx="11902611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b="1" dirty="0"/>
              <a:t>Time shifting</a:t>
            </a:r>
          </a:p>
          <a:p>
            <a:r>
              <a:rPr lang="en-GB" sz="3000" dirty="0"/>
              <a:t>The time shifting operation of a discrete time signal x[n] is represented as</a:t>
            </a:r>
          </a:p>
          <a:p>
            <a:endParaRPr lang="en-GB" sz="3000" dirty="0"/>
          </a:p>
          <a:p>
            <a:r>
              <a:rPr lang="en-GB" sz="3000" dirty="0"/>
              <a:t>𝑦[𝑛] = 𝑥[𝑛 − 𝑛</a:t>
            </a:r>
            <a:r>
              <a:rPr lang="en-GB" sz="1600" dirty="0"/>
              <a:t>0</a:t>
            </a:r>
            <a:r>
              <a:rPr lang="en-GB" sz="3000" dirty="0"/>
              <a:t>]	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DC920AC-2247-268B-755E-FE7089C24E2A}"/>
              </a:ext>
            </a:extLst>
          </p:cNvPr>
          <p:cNvPicPr>
            <a:picLocks noChangeAspect="1"/>
          </p:cNvPicPr>
          <p:nvPr/>
        </p:nvPicPr>
        <p:blipFill>
          <a:blip r:embed="rId2">
            <a:biLevel thresh="75000"/>
          </a:blip>
          <a:stretch>
            <a:fillRect/>
          </a:stretch>
        </p:blipFill>
        <p:spPr>
          <a:xfrm>
            <a:off x="2699056" y="2986820"/>
            <a:ext cx="7083742" cy="36077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28863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Summary- Signal Operations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312A586-4590-93BF-A17C-9DDCFE6FA802}"/>
              </a:ext>
            </a:extLst>
          </p:cNvPr>
          <p:cNvSpPr txBox="1"/>
          <p:nvPr/>
        </p:nvSpPr>
        <p:spPr>
          <a:xfrm>
            <a:off x="0" y="1607347"/>
            <a:ext cx="11902611" cy="270843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b="1" dirty="0"/>
              <a:t>Time shifting</a:t>
            </a:r>
          </a:p>
          <a:p>
            <a:r>
              <a:rPr lang="en-GB" sz="2200" dirty="0"/>
              <a:t>The time shifting operation of a continues time signal x(t) is represented as</a:t>
            </a:r>
          </a:p>
          <a:p>
            <a:endParaRPr lang="en-GB" sz="2200" dirty="0"/>
          </a:p>
          <a:p>
            <a:r>
              <a:rPr lang="en-GB" sz="2200" dirty="0"/>
              <a:t>𝑦(t) = 𝑥(t − t0)</a:t>
            </a:r>
          </a:p>
          <a:p>
            <a:endParaRPr lang="en-GB" sz="2200" dirty="0"/>
          </a:p>
          <a:p>
            <a:r>
              <a:rPr lang="en-GB" sz="2200" dirty="0"/>
              <a:t>Example   	𝑦(t) = 𝑥(t +2)</a:t>
            </a:r>
          </a:p>
          <a:p>
            <a:endParaRPr lang="en-GB" sz="3000" dirty="0"/>
          </a:p>
        </p:txBody>
      </p:sp>
      <p:pic>
        <p:nvPicPr>
          <p:cNvPr id="6" name="Picture 5" descr="A graph of a function&#10;&#10;AI-generated content may be incorrect.">
            <a:extLst>
              <a:ext uri="{FF2B5EF4-FFF2-40B4-BE49-F238E27FC236}">
                <a16:creationId xmlns:a16="http://schemas.microsoft.com/office/drawing/2014/main" id="{CFA6AB76-35FE-867C-79F5-0352100AAEB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50776" y="3998589"/>
            <a:ext cx="3317660" cy="21549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381466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Summary- Signal Operations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312A586-4590-93BF-A17C-9DDCFE6FA802}"/>
              </a:ext>
            </a:extLst>
          </p:cNvPr>
          <p:cNvSpPr txBox="1"/>
          <p:nvPr/>
        </p:nvSpPr>
        <p:spPr>
          <a:xfrm>
            <a:off x="0" y="1607347"/>
            <a:ext cx="11902611" cy="23698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b="1" dirty="0"/>
              <a:t>Amplitude Scaling</a:t>
            </a:r>
          </a:p>
          <a:p>
            <a:r>
              <a:rPr lang="fr-FR" sz="2200" dirty="0" err="1"/>
              <a:t>Multiply</a:t>
            </a:r>
            <a:r>
              <a:rPr lang="fr-FR" sz="2200" dirty="0"/>
              <a:t> the signal by a constant value</a:t>
            </a:r>
          </a:p>
          <a:p>
            <a:r>
              <a:rPr lang="fr-FR" sz="2200" dirty="0"/>
              <a:t>		For </a:t>
            </a:r>
            <a:r>
              <a:rPr lang="fr-FR" sz="2200" dirty="0" err="1"/>
              <a:t>Discrete</a:t>
            </a:r>
            <a:r>
              <a:rPr lang="fr-FR" sz="2200" dirty="0"/>
              <a:t> time </a:t>
            </a:r>
            <a:r>
              <a:rPr lang="en-GB" sz="2200" dirty="0"/>
              <a:t>𝑦[n] = A𝑥[n]</a:t>
            </a:r>
          </a:p>
          <a:p>
            <a:endParaRPr lang="fr-FR" sz="2200" dirty="0"/>
          </a:p>
          <a:p>
            <a:r>
              <a:rPr lang="fr-FR" sz="2200" dirty="0"/>
              <a:t>Example:</a:t>
            </a:r>
          </a:p>
          <a:p>
            <a:endParaRPr lang="en-GB" sz="3000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E34E0FE9-02B5-69F1-EDE0-199B8352A6E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71145" y="3587937"/>
            <a:ext cx="7536672" cy="24869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149678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Summary- Signal Operations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312A586-4590-93BF-A17C-9DDCFE6FA802}"/>
              </a:ext>
            </a:extLst>
          </p:cNvPr>
          <p:cNvSpPr txBox="1"/>
          <p:nvPr/>
        </p:nvSpPr>
        <p:spPr>
          <a:xfrm>
            <a:off x="0" y="1607347"/>
            <a:ext cx="11902611" cy="270843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b="1" dirty="0"/>
              <a:t>Amplitude Scaling</a:t>
            </a:r>
          </a:p>
          <a:p>
            <a:r>
              <a:rPr lang="fr-FR" sz="2200" dirty="0" err="1"/>
              <a:t>Multiply</a:t>
            </a:r>
            <a:r>
              <a:rPr lang="fr-FR" sz="2200" dirty="0"/>
              <a:t> the </a:t>
            </a:r>
            <a:r>
              <a:rPr lang="fr-FR" sz="2200" dirty="0" err="1"/>
              <a:t>entire</a:t>
            </a:r>
            <a:r>
              <a:rPr lang="fr-FR" sz="2200" dirty="0"/>
              <a:t> signal by a constant value</a:t>
            </a:r>
          </a:p>
          <a:p>
            <a:r>
              <a:rPr lang="fr-FR" sz="2200" dirty="0"/>
              <a:t>		For </a:t>
            </a:r>
            <a:r>
              <a:rPr lang="fr-FR" sz="2200" dirty="0" err="1"/>
              <a:t>Contionus</a:t>
            </a:r>
            <a:r>
              <a:rPr lang="fr-FR" sz="2200" dirty="0"/>
              <a:t> time, </a:t>
            </a:r>
            <a:r>
              <a:rPr lang="en-GB" sz="2200" dirty="0"/>
              <a:t>𝑦(t) = A𝑥(t)</a:t>
            </a:r>
          </a:p>
          <a:p>
            <a:endParaRPr lang="fr-FR" sz="2200" dirty="0"/>
          </a:p>
          <a:p>
            <a:r>
              <a:rPr lang="fr-FR" sz="2200" dirty="0"/>
              <a:t>Example: Sketch </a:t>
            </a:r>
            <a:r>
              <a:rPr lang="en-GB" sz="2200" dirty="0"/>
              <a:t>𝑦(t) = 5𝑥(t)</a:t>
            </a:r>
          </a:p>
          <a:p>
            <a:endParaRPr lang="fr-FR" sz="2200" dirty="0"/>
          </a:p>
          <a:p>
            <a:endParaRPr lang="en-GB" sz="30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08840F4-DE2C-A291-D2D7-80E31513C33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61824" y="3710350"/>
            <a:ext cx="2469388" cy="203206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FD6AFE8D-056C-4647-BE44-92888EDE801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90863" y="3398940"/>
            <a:ext cx="1914792" cy="23434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525007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Summary- Signal Operations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312A586-4590-93BF-A17C-9DDCFE6FA802}"/>
              </a:ext>
            </a:extLst>
          </p:cNvPr>
          <p:cNvSpPr txBox="1"/>
          <p:nvPr/>
        </p:nvSpPr>
        <p:spPr>
          <a:xfrm>
            <a:off x="0" y="1607347"/>
            <a:ext cx="9883739" cy="35485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b="1" dirty="0"/>
              <a:t>Addition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/>
              <a:t>Point-by-point addition of multiple signals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/>
              <a:t>Move from left to right (or vice versa), and add  the value of each signal together to achieve the  final signal</a:t>
            </a:r>
          </a:p>
          <a:p>
            <a:pPr>
              <a:lnSpc>
                <a:spcPct val="150000"/>
              </a:lnSpc>
            </a:pPr>
            <a:r>
              <a:rPr lang="en-GB" sz="2200" dirty="0"/>
              <a:t>		y(t) = x</a:t>
            </a:r>
            <a:r>
              <a:rPr lang="en-GB" sz="1600" dirty="0"/>
              <a:t>1</a:t>
            </a:r>
            <a:r>
              <a:rPr lang="en-GB" sz="2200" dirty="0"/>
              <a:t>(t) +x</a:t>
            </a:r>
            <a:r>
              <a:rPr lang="en-GB" sz="1600" dirty="0"/>
              <a:t>2</a:t>
            </a:r>
            <a:r>
              <a:rPr lang="en-GB" sz="2200" dirty="0"/>
              <a:t>(t) </a:t>
            </a:r>
          </a:p>
          <a:p>
            <a:pPr>
              <a:lnSpc>
                <a:spcPct val="150000"/>
              </a:lnSpc>
            </a:pPr>
            <a:r>
              <a:rPr lang="en-GB" sz="2200" dirty="0"/>
              <a:t>Example : Sketch y(t) = u(t) – u(t-2)</a:t>
            </a:r>
          </a:p>
          <a:p>
            <a:pPr>
              <a:lnSpc>
                <a:spcPct val="150000"/>
              </a:lnSpc>
            </a:pPr>
            <a:r>
              <a:rPr lang="en-GB" sz="2200" dirty="0"/>
              <a:t>Step Signal is </a:t>
            </a:r>
            <a:endParaRPr lang="en-GB" sz="30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C928813-8F32-97DB-425A-B77E6F9DA3E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84455" y="5005676"/>
            <a:ext cx="3171825" cy="129540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AE31C30D-BD60-6718-5FB2-1415C87F9CC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41869" y="5005676"/>
            <a:ext cx="3124385" cy="1302856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0DBDF72D-DA80-163F-198A-54926DA49C1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759985" y="4679206"/>
            <a:ext cx="2888103" cy="18799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376596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Summary- Signal Operations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312A586-4590-93BF-A17C-9DDCFE6FA802}"/>
              </a:ext>
            </a:extLst>
          </p:cNvPr>
          <p:cNvSpPr txBox="1"/>
          <p:nvPr/>
        </p:nvSpPr>
        <p:spPr>
          <a:xfrm>
            <a:off x="0" y="1607347"/>
            <a:ext cx="9883739" cy="26984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b="1" dirty="0"/>
              <a:t>Multiplication of Signal</a:t>
            </a:r>
          </a:p>
          <a:p>
            <a:pPr>
              <a:lnSpc>
                <a:spcPct val="150000"/>
              </a:lnSpc>
            </a:pPr>
            <a:r>
              <a:rPr lang="en-GB" sz="2200" dirty="0"/>
              <a:t>Point-by-point multiplication of the values  of each signal</a:t>
            </a:r>
          </a:p>
          <a:p>
            <a:pPr>
              <a:lnSpc>
                <a:spcPct val="150000"/>
              </a:lnSpc>
            </a:pPr>
            <a:r>
              <a:rPr lang="en-GB" sz="2200" dirty="0"/>
              <a:t>      y(t) = x</a:t>
            </a:r>
            <a:r>
              <a:rPr lang="en-GB" sz="1600" dirty="0"/>
              <a:t>1</a:t>
            </a:r>
            <a:r>
              <a:rPr lang="en-GB" sz="2200" dirty="0"/>
              <a:t>(t) x</a:t>
            </a:r>
            <a:r>
              <a:rPr lang="en-GB" sz="1600" dirty="0"/>
              <a:t>2</a:t>
            </a:r>
            <a:r>
              <a:rPr lang="en-GB" sz="2200" dirty="0"/>
              <a:t>(t)</a:t>
            </a:r>
          </a:p>
          <a:p>
            <a:pPr>
              <a:lnSpc>
                <a:spcPct val="150000"/>
              </a:lnSpc>
            </a:pPr>
            <a:r>
              <a:rPr lang="en-GB" sz="2200" dirty="0"/>
              <a:t>Example Sketch y(t) = u(t) .u(t-2)</a:t>
            </a:r>
          </a:p>
          <a:p>
            <a:pPr>
              <a:lnSpc>
                <a:spcPct val="150000"/>
              </a:lnSpc>
            </a:pPr>
            <a:endParaRPr lang="en-GB" sz="30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C928813-8F32-97DB-425A-B77E6F9DA3E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84455" y="5005676"/>
            <a:ext cx="3171825" cy="129540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AE31C30D-BD60-6718-5FB2-1415C87F9CC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41869" y="4864008"/>
            <a:ext cx="3124385" cy="1302856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6998638F-3274-617C-6C85-B30D89CC5CB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724177" y="4923439"/>
            <a:ext cx="2319123" cy="13776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571294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Summary- Signal Operations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312A586-4590-93BF-A17C-9DDCFE6FA802}"/>
              </a:ext>
            </a:extLst>
          </p:cNvPr>
          <p:cNvSpPr txBox="1"/>
          <p:nvPr/>
        </p:nvSpPr>
        <p:spPr>
          <a:xfrm>
            <a:off x="755150" y="1654732"/>
            <a:ext cx="9883739" cy="45218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b="1" dirty="0"/>
              <a:t>Time Scaling</a:t>
            </a:r>
          </a:p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dirty="0"/>
              <a:t>Speed up or slow down a signal</a:t>
            </a:r>
          </a:p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dirty="0"/>
              <a:t>Multiply the time in the argument by a  constant</a:t>
            </a:r>
          </a:p>
          <a:p>
            <a:pPr>
              <a:lnSpc>
                <a:spcPct val="200000"/>
              </a:lnSpc>
            </a:pPr>
            <a:r>
              <a:rPr lang="en-GB" sz="2200" dirty="0"/>
              <a:t>y(t) = x(at)</a:t>
            </a:r>
          </a:p>
          <a:p>
            <a:pPr>
              <a:lnSpc>
                <a:spcPct val="200000"/>
              </a:lnSpc>
            </a:pPr>
            <a:r>
              <a:rPr lang="en-GB" sz="2200" dirty="0"/>
              <a:t>|a| &gt; 1 </a:t>
            </a:r>
            <a:r>
              <a:rPr lang="en-GB" sz="2200" dirty="0">
                <a:sym typeface="Wingdings" panose="05000000000000000000" pitchFamily="2" charset="2"/>
              </a:rPr>
              <a:t></a:t>
            </a:r>
            <a:r>
              <a:rPr lang="en-GB" sz="2200" dirty="0"/>
              <a:t>Speed up x(t) by a factor of “a”</a:t>
            </a:r>
          </a:p>
          <a:p>
            <a:pPr>
              <a:lnSpc>
                <a:spcPct val="200000"/>
              </a:lnSpc>
            </a:pPr>
            <a:r>
              <a:rPr lang="en-GB" sz="2200" dirty="0"/>
              <a:t>|a| &lt; 1 </a:t>
            </a:r>
            <a:r>
              <a:rPr lang="en-GB" sz="2200" dirty="0">
                <a:sym typeface="Wingdings" panose="05000000000000000000" pitchFamily="2" charset="2"/>
              </a:rPr>
              <a:t></a:t>
            </a:r>
            <a:r>
              <a:rPr lang="en-GB" sz="2200" dirty="0"/>
              <a:t>Slow down x(t) by a factor of “a”</a:t>
            </a:r>
          </a:p>
          <a:p>
            <a:pPr>
              <a:lnSpc>
                <a:spcPct val="200000"/>
              </a:lnSpc>
            </a:pPr>
            <a:r>
              <a:rPr lang="en-GB" sz="2200" dirty="0"/>
              <a:t>That is Replace all instant of ‘t’ with ‘at’</a:t>
            </a:r>
          </a:p>
        </p:txBody>
      </p:sp>
    </p:spTree>
    <p:extLst>
      <p:ext uri="{BB962C8B-B14F-4D97-AF65-F5344CB8AC3E}">
        <p14:creationId xmlns:p14="http://schemas.microsoft.com/office/powerpoint/2010/main" val="178528737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Summary- Signal Operations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12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312A586-4590-93BF-A17C-9DDCFE6FA802}"/>
              </a:ext>
            </a:extLst>
          </p:cNvPr>
          <p:cNvSpPr txBox="1"/>
          <p:nvPr/>
        </p:nvSpPr>
        <p:spPr>
          <a:xfrm>
            <a:off x="138700" y="1320822"/>
            <a:ext cx="9883739" cy="2490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b="1" dirty="0"/>
              <a:t>Time Scaling</a:t>
            </a:r>
          </a:p>
          <a:p>
            <a:pPr>
              <a:lnSpc>
                <a:spcPct val="200000"/>
              </a:lnSpc>
            </a:pPr>
            <a:r>
              <a:rPr lang="en-GB" sz="2200" b="1" dirty="0"/>
              <a:t>Example</a:t>
            </a:r>
          </a:p>
          <a:p>
            <a:pPr>
              <a:lnSpc>
                <a:spcPct val="200000"/>
              </a:lnSpc>
            </a:pPr>
            <a:r>
              <a:rPr lang="en-GB" sz="2200" dirty="0"/>
              <a:t>Given function, y(t) = u(2t) </a:t>
            </a:r>
          </a:p>
          <a:p>
            <a:pPr>
              <a:lnSpc>
                <a:spcPct val="200000"/>
              </a:lnSpc>
            </a:pPr>
            <a:endParaRPr lang="en-GB" sz="2200" b="1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131EB67-FF67-BFC6-4A9C-321F3F278D7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84590" y="3001505"/>
            <a:ext cx="3289409" cy="2631527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875E494E-DC5A-6992-BEE1-D92D750AED9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27341" y="3429000"/>
            <a:ext cx="2888103" cy="18799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085868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Summary- Signal Operations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13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312A586-4590-93BF-A17C-9DDCFE6FA802}"/>
              </a:ext>
            </a:extLst>
          </p:cNvPr>
          <p:cNvSpPr txBox="1"/>
          <p:nvPr/>
        </p:nvSpPr>
        <p:spPr>
          <a:xfrm>
            <a:off x="138700" y="1320822"/>
            <a:ext cx="9883739" cy="2490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b="1" dirty="0"/>
              <a:t>Time Scaling</a:t>
            </a:r>
          </a:p>
          <a:p>
            <a:pPr>
              <a:lnSpc>
                <a:spcPct val="200000"/>
              </a:lnSpc>
            </a:pPr>
            <a:r>
              <a:rPr lang="en-GB" sz="2200" b="1" dirty="0"/>
              <a:t>Example</a:t>
            </a:r>
          </a:p>
          <a:p>
            <a:pPr>
              <a:lnSpc>
                <a:spcPct val="200000"/>
              </a:lnSpc>
            </a:pPr>
            <a:r>
              <a:rPr lang="en-GB" sz="2200" dirty="0"/>
              <a:t>Given Function, y(t) = u(t/2) </a:t>
            </a:r>
          </a:p>
          <a:p>
            <a:pPr>
              <a:lnSpc>
                <a:spcPct val="200000"/>
              </a:lnSpc>
            </a:pPr>
            <a:endParaRPr lang="en-GB" sz="2200" b="1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75E494E-DC5A-6992-BEE1-D92D750AED9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27341" y="3429000"/>
            <a:ext cx="2888103" cy="187990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90800715-EEF8-590B-31D2-60E119D8068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66560" y="2965922"/>
            <a:ext cx="3814137" cy="21243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62507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1">
            <a:extLst>
              <a:ext uri="{FF2B5EF4-FFF2-40B4-BE49-F238E27FC236}">
                <a16:creationId xmlns:a16="http://schemas.microsoft.com/office/drawing/2014/main" id="{BD78D876-541D-6E52-A364-F2210992F446}"/>
              </a:ext>
            </a:extLst>
          </p:cNvPr>
          <p:cNvSpPr txBox="1">
            <a:spLocks/>
          </p:cNvSpPr>
          <p:nvPr/>
        </p:nvSpPr>
        <p:spPr>
          <a:xfrm>
            <a:off x="4866514" y="329896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500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537371817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APP_VERSION" val="1.7.1.4619"/>
  <p:tag name="SLIDO_PRESENTATION_ID" val="00000000-0000-0000-0000-000000000000"/>
  <p:tag name="SLIDO_EVENT_UUID" val="e5768a75-12e4-4501-a17a-a71c3e10baf7"/>
  <p:tag name="SLIDO_EVENT_SECTION_UUID" val="78852cb9-7f89-4759-86ac-fd01d2c7a0cf"/>
</p:tagLst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59A90DE1-5030-4590-8AE5-55F67A0F029B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211f9404-bca0-4bcf-9c1d-965ccb6f8d2d"/>
    <ds:schemaRef ds:uri="303dbf9b-b85b-46a0-94f1-894078c07ec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24</TotalTime>
  <Words>623</Words>
  <Application>Microsoft Office PowerPoint</Application>
  <PresentationFormat>Widescreen</PresentationFormat>
  <Paragraphs>101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14</vt:i4>
      </vt:variant>
    </vt:vector>
  </HeadingPairs>
  <TitlesOfParts>
    <vt:vector size="41" baseType="lpstr">
      <vt:lpstr>inherit</vt:lpstr>
      <vt:lpstr>Arial</vt:lpstr>
      <vt:lpstr>Book Antiqua</vt:lpstr>
      <vt:lpstr>Calibri</vt:lpstr>
      <vt:lpstr>Calibri Light</vt:lpstr>
      <vt:lpstr>Cambria</vt:lpstr>
      <vt:lpstr>Wingdings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Summary- Signal Operations</vt:lpstr>
      <vt:lpstr>Summary- Signal Operations</vt:lpstr>
      <vt:lpstr>Summary- Signal Operations</vt:lpstr>
      <vt:lpstr>Summary- Signal Operations</vt:lpstr>
      <vt:lpstr>Summary- Signal Operations</vt:lpstr>
      <vt:lpstr>Summary- Signal Operations</vt:lpstr>
      <vt:lpstr>Summary- Signal Operations</vt:lpstr>
      <vt:lpstr>Summary- Signal Operations</vt:lpstr>
      <vt:lpstr>Summary- Signal Operations</vt:lpstr>
      <vt:lpstr>Summary- Signal Operations</vt:lpstr>
      <vt:lpstr>Summary- Signal Operations</vt:lpstr>
      <vt:lpstr>Summary- Signal Operations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6</cp:revision>
  <dcterms:created xsi:type="dcterms:W3CDTF">2021-03-09T15:35:42Z</dcterms:created>
  <dcterms:modified xsi:type="dcterms:W3CDTF">2026-02-23T10:02:08Z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  <property fmtid="{D5CDD505-2E9C-101B-9397-08002B2CF9AE}" pid="3" name="SlidoAppVersion">
    <vt:lpwstr>1.7.1.4619</vt:lpwstr>
  </property>
</Properties>
</file>