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8" r:id="rId3"/>
    <p:sldId id="257" r:id="rId4"/>
    <p:sldId id="265" r:id="rId5"/>
    <p:sldId id="259" r:id="rId6"/>
    <p:sldId id="264" r:id="rId7"/>
    <p:sldId id="267" r:id="rId8"/>
    <p:sldId id="262" r:id="rId9"/>
    <p:sldId id="260" r:id="rId10"/>
    <p:sldId id="261"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1DD9E0E-1B49-4459-B55C-B8CD9B6B2AB0}">
          <p14:sldIdLst>
            <p14:sldId id="256"/>
            <p14:sldId id="258"/>
            <p14:sldId id="257"/>
            <p14:sldId id="265"/>
            <p14:sldId id="259"/>
            <p14:sldId id="264"/>
          </p14:sldIdLst>
        </p14:section>
        <p14:section name="Successful" id="{A55CA062-5477-48F6-9C3E-44EED8FAF12C}">
          <p14:sldIdLst>
            <p14:sldId id="267"/>
            <p14:sldId id="262"/>
          </p14:sldIdLst>
        </p14:section>
        <p14:section name="Improvements" id="{F0DE6F09-CE87-4174-8ADC-1C23B2C046C6}">
          <p14:sldIdLst>
            <p14:sldId id="260"/>
            <p14:sldId id="261"/>
            <p14:sldId id="26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8" autoAdjust="0"/>
    <p:restoredTop sz="94660" autoAdjust="0"/>
  </p:normalViewPr>
  <p:slideViewPr>
    <p:cSldViewPr snapToGrid="0">
      <p:cViewPr varScale="1">
        <p:scale>
          <a:sx n="67" d="100"/>
          <a:sy n="67" d="100"/>
        </p:scale>
        <p:origin x="452" y="4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672"/>
    </p:cViewPr>
  </p:sorter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881FEE-D8FA-4CED-B7B4-711807BF25DF}" type="datetimeFigureOut">
              <a:rPr lang="en-GB" smtClean="0"/>
              <a:t>18/02/2020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34E77-60BC-4D18-B6F7-CCB6501596AC}" type="slidenum">
              <a:rPr lang="en-GB" smtClean="0"/>
              <a:t>‹#›</a:t>
            </a:fld>
            <a:endParaRPr lang="en-GB"/>
          </a:p>
        </p:txBody>
      </p:sp>
    </p:spTree>
    <p:extLst>
      <p:ext uri="{BB962C8B-B14F-4D97-AF65-F5344CB8AC3E}">
        <p14:creationId xmlns:p14="http://schemas.microsoft.com/office/powerpoint/2010/main" val="844307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C034E77-60BC-4D18-B6F7-CCB6501596AC}" type="slidenum">
              <a:rPr lang="en-GB" smtClean="0"/>
              <a:t>1</a:t>
            </a:fld>
            <a:endParaRPr lang="en-GB"/>
          </a:p>
        </p:txBody>
      </p:sp>
    </p:spTree>
    <p:extLst>
      <p:ext uri="{BB962C8B-B14F-4D97-AF65-F5344CB8AC3E}">
        <p14:creationId xmlns:p14="http://schemas.microsoft.com/office/powerpoint/2010/main" val="20404822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9BF427-BF7C-4B2C-9F8E-0EFE1B5C51E2}" type="datetimeFigureOut">
              <a:rPr lang="en-GB" smtClean="0"/>
              <a:t>18/02/2020</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2455DBA-32BE-44F2-8DE4-37551462100E}"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0390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9BF427-BF7C-4B2C-9F8E-0EFE1B5C51E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2744591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9BF427-BF7C-4B2C-9F8E-0EFE1B5C51E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4093881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9BF427-BF7C-4B2C-9F8E-0EFE1B5C51E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2399176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9BF427-BF7C-4B2C-9F8E-0EFE1B5C51E2}" type="datetimeFigureOut">
              <a:rPr lang="en-GB" smtClean="0"/>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433723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9BF427-BF7C-4B2C-9F8E-0EFE1B5C51E2}" type="datetimeFigureOut">
              <a:rPr lang="en-GB" smtClean="0"/>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384432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9BF427-BF7C-4B2C-9F8E-0EFE1B5C51E2}" type="datetimeFigureOut">
              <a:rPr lang="en-GB" smtClean="0"/>
              <a:t>18/02/2020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3406815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BF427-BF7C-4B2C-9F8E-0EFE1B5C51E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2863995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BF427-BF7C-4B2C-9F8E-0EFE1B5C51E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3048651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BF427-BF7C-4B2C-9F8E-0EFE1B5C51E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181015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BF427-BF7C-4B2C-9F8E-0EFE1B5C51E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522071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BF427-BF7C-4B2C-9F8E-0EFE1B5C51E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55DBA-32BE-44F2-8DE4-37551462100E}"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68739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BF427-BF7C-4B2C-9F8E-0EFE1B5C51E2}"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28293574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49BF427-BF7C-4B2C-9F8E-0EFE1B5C51E2}" type="datetimeFigureOut">
              <a:rPr lang="en-GB" smtClean="0"/>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92072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49BF427-BF7C-4B2C-9F8E-0EFE1B5C51E2}" type="datetimeFigureOut">
              <a:rPr lang="en-GB" smtClean="0"/>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24188583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9BF427-BF7C-4B2C-9F8E-0EFE1B5C51E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3850517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9BF427-BF7C-4B2C-9F8E-0EFE1B5C51E2}"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30664830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9BF427-BF7C-4B2C-9F8E-0EFE1B5C51E2}" type="datetimeFigureOut">
              <a:rPr lang="en-GB" smtClean="0"/>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455DBA-32BE-44F2-8DE4-37551462100E}" type="slidenum">
              <a:rPr lang="en-GB" smtClean="0"/>
              <a:t>‹#›</a:t>
            </a:fld>
            <a:endParaRPr lang="en-GB"/>
          </a:p>
        </p:txBody>
      </p:sp>
    </p:spTree>
    <p:extLst>
      <p:ext uri="{BB962C8B-B14F-4D97-AF65-F5344CB8AC3E}">
        <p14:creationId xmlns:p14="http://schemas.microsoft.com/office/powerpoint/2010/main" val="1947648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649BF427-BF7C-4B2C-9F8E-0EFE1B5C51E2}" type="datetimeFigureOut">
              <a:rPr lang="en-GB" smtClean="0"/>
              <a:t>18/02/2020</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2455DBA-32BE-44F2-8DE4-37551462100E}" type="slidenum">
              <a:rPr lang="en-GB" smtClean="0"/>
              <a:t>‹#›</a:t>
            </a:fld>
            <a:endParaRPr lang="en-GB"/>
          </a:p>
        </p:txBody>
      </p:sp>
    </p:spTree>
    <p:extLst>
      <p:ext uri="{BB962C8B-B14F-4D97-AF65-F5344CB8AC3E}">
        <p14:creationId xmlns:p14="http://schemas.microsoft.com/office/powerpoint/2010/main" val="293484968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twitter.com/stthomas_cps" TargetMode="External"/><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1.jpg"/><Relationship Id="rId4" Type="http://schemas.openxmlformats.org/officeDocument/2006/relationships/hyperlink" Target="http://stthomascommunityprimary.wale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8" Type="http://schemas.openxmlformats.org/officeDocument/2006/relationships/hyperlink" Target="https://gov.wales/sites/default/files/statistics-and-research/2019-04/evaluation-of-flying-start-findings-from-the-baseline-survey-of-families-summary.pdf" TargetMode="External"/><Relationship Id="rId13" Type="http://schemas.openxmlformats.org/officeDocument/2006/relationships/hyperlink" Target="https://www.flyingstart.uk.com/flying-start-duchy-explore-items-babbling-babies/" TargetMode="External"/><Relationship Id="rId3" Type="http://schemas.openxmlformats.org/officeDocument/2006/relationships/hyperlink" Target="https://www-dawsonera-com.ezproxy.uwtsd.ac.uk/abstract/9781447301141" TargetMode="External"/><Relationship Id="rId7" Type="http://schemas.openxmlformats.org/officeDocument/2006/relationships/hyperlink" Target="http://stthomascommunityprimary.wales/flying-start/" TargetMode="External"/><Relationship Id="rId12" Type="http://schemas.openxmlformats.org/officeDocument/2006/relationships/hyperlink" Target="http://stthomascommunityprimary.wales/" TargetMode="External"/><Relationship Id="rId17" Type="http://schemas.openxmlformats.org/officeDocument/2006/relationships/hyperlink" Target="https://dictionary.cambridge.org/dictionary/english/attainmen%20Accessed:%2017th%20February%202020t" TargetMode="External"/><Relationship Id="rId2" Type="http://schemas.openxmlformats.org/officeDocument/2006/relationships/hyperlink" Target="https://www.jrf.org.uk/our-work/what-is-poverty" TargetMode="External"/><Relationship Id="rId16" Type="http://schemas.openxmlformats.org/officeDocument/2006/relationships/hyperlink" Target="https://www.tes.com/news/five-tips-improving-pupil-attainment" TargetMode="External"/><Relationship Id="rId1" Type="http://schemas.openxmlformats.org/officeDocument/2006/relationships/slideLayout" Target="../slideLayouts/slideLayout2.xml"/><Relationship Id="rId6" Type="http://schemas.openxmlformats.org/officeDocument/2006/relationships/hyperlink" Target="https://www.npt.gov.uk/1921" TargetMode="External"/><Relationship Id="rId11" Type="http://schemas.openxmlformats.org/officeDocument/2006/relationships/hyperlink" Target="https://twitter.com/stthomas_cps" TargetMode="External"/><Relationship Id="rId5" Type="http://schemas.openxmlformats.org/officeDocument/2006/relationships/hyperlink" Target="https://www.swansea.gov.uk/article/27206/Flying-Start-Swansea---Frequently-asked-questions" TargetMode="External"/><Relationship Id="rId15" Type="http://schemas.openxmlformats.org/officeDocument/2006/relationships/hyperlink" Target="http://www.elyandcaerauchildrenscentre.co.uk/flying-start-stay-and-play/" TargetMode="External"/><Relationship Id="rId10" Type="http://schemas.openxmlformats.org/officeDocument/2006/relationships/hyperlink" Target="https://www.google.co.uk/url?sa=t&amp;rct=j&amp;q=&amp;esrc=s&amp;source=web&amp;cd=25&amp;ved=2ahUKEwiTk-2B1s_nAhWFoFwKHWCsBRQ4FBAWMAR6BAgFEAE&amp;url=https%3A%2F%2Fwww.careinspectorate.com%2FberengCareservices%2Fhtml%2Freports%2FgetPdfBlob.php%3Fid%3D305620&amp;usg=AOvVaw3jAs8VQFXFCT86cJ-8nbW_" TargetMode="External"/><Relationship Id="rId4" Type="http://schemas.openxmlformats.org/officeDocument/2006/relationships/hyperlink" Target="https://www.compassionuk.org/blogs/poverty-101-what-is-poverty/" TargetMode="External"/><Relationship Id="rId9" Type="http://schemas.openxmlformats.org/officeDocument/2006/relationships/hyperlink" Target="https://dera.ioe.ac.uk/19094/3/131014-flying-start-qualitative-research-high-need-families-en.pdf" TargetMode="External"/><Relationship Id="rId14" Type="http://schemas.openxmlformats.org/officeDocument/2006/relationships/hyperlink" Target="https://www.flyingstartluton.com/blog/2019/09/02/flying-start-childrens-centres-upd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EB9F8-5C7E-4AE7-AB5D-047921FF0FDB}"/>
              </a:ext>
            </a:extLst>
          </p:cNvPr>
          <p:cNvSpPr>
            <a:spLocks noGrp="1"/>
          </p:cNvSpPr>
          <p:nvPr>
            <p:ph type="ctrTitle"/>
          </p:nvPr>
        </p:nvSpPr>
        <p:spPr/>
        <p:txBody>
          <a:bodyPr/>
          <a:lstStyle/>
          <a:p>
            <a:r>
              <a:rPr lang="en-GB" dirty="0"/>
              <a:t>Flying Start</a:t>
            </a:r>
          </a:p>
        </p:txBody>
      </p:sp>
      <p:sp>
        <p:nvSpPr>
          <p:cNvPr id="3" name="Subtitle 2">
            <a:extLst>
              <a:ext uri="{FF2B5EF4-FFF2-40B4-BE49-F238E27FC236}">
                <a16:creationId xmlns:a16="http://schemas.microsoft.com/office/drawing/2014/main" id="{F2C805BB-CA6C-41EB-A267-B317042EFB34}"/>
              </a:ext>
            </a:extLst>
          </p:cNvPr>
          <p:cNvSpPr>
            <a:spLocks noGrp="1"/>
          </p:cNvSpPr>
          <p:nvPr>
            <p:ph type="subTitle" idx="1"/>
          </p:nvPr>
        </p:nvSpPr>
        <p:spPr/>
        <p:txBody>
          <a:bodyPr/>
          <a:lstStyle/>
          <a:p>
            <a:r>
              <a:rPr lang="en-US" dirty="0"/>
              <a:t>Emma Robinson</a:t>
            </a:r>
            <a:endParaRPr lang="en-GB" dirty="0"/>
          </a:p>
        </p:txBody>
      </p:sp>
    </p:spTree>
    <p:extLst>
      <p:ext uri="{BB962C8B-B14F-4D97-AF65-F5344CB8AC3E}">
        <p14:creationId xmlns:p14="http://schemas.microsoft.com/office/powerpoint/2010/main" val="2800329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Image result for families first">
            <a:extLst>
              <a:ext uri="{FF2B5EF4-FFF2-40B4-BE49-F238E27FC236}">
                <a16:creationId xmlns:a16="http://schemas.microsoft.com/office/drawing/2014/main" id="{BA534C92-6F8A-429C-B8EE-6540CC397D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8564" y="359124"/>
            <a:ext cx="5148072" cy="205922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family learning">
            <a:extLst>
              <a:ext uri="{FF2B5EF4-FFF2-40B4-BE49-F238E27FC236}">
                <a16:creationId xmlns:a16="http://schemas.microsoft.com/office/drawing/2014/main" id="{4A6C5F7C-5978-402F-B507-C14751ED60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8564" y="3024624"/>
            <a:ext cx="2322576" cy="23225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omunites  first">
            <a:extLst>
              <a:ext uri="{FF2B5EF4-FFF2-40B4-BE49-F238E27FC236}">
                <a16:creationId xmlns:a16="http://schemas.microsoft.com/office/drawing/2014/main" id="{FD5E818E-614A-4FFD-8574-88E2C8BD286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664162" y="3753108"/>
            <a:ext cx="2322576" cy="15940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flying start">
            <a:extLst>
              <a:ext uri="{FF2B5EF4-FFF2-40B4-BE49-F238E27FC236}">
                <a16:creationId xmlns:a16="http://schemas.microsoft.com/office/drawing/2014/main" id="{C6BD7D2B-8D86-4885-B571-24C21E7971A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42796" y="268459"/>
            <a:ext cx="5120640" cy="5282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5037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953D-E225-4D63-946E-E127ABD14018}"/>
              </a:ext>
            </a:extLst>
          </p:cNvPr>
          <p:cNvSpPr>
            <a:spLocks noGrp="1"/>
          </p:cNvSpPr>
          <p:nvPr>
            <p:ph type="title"/>
          </p:nvPr>
        </p:nvSpPr>
        <p:spPr>
          <a:xfrm>
            <a:off x="685800" y="685800"/>
            <a:ext cx="6345302" cy="733425"/>
          </a:xfrm>
        </p:spPr>
        <p:txBody>
          <a:bodyPr/>
          <a:lstStyle/>
          <a:p>
            <a:r>
              <a:rPr lang="en-US" dirty="0"/>
              <a:t>Key Definitions</a:t>
            </a:r>
            <a:endParaRPr lang="en-GB" dirty="0"/>
          </a:p>
        </p:txBody>
      </p:sp>
      <p:pic>
        <p:nvPicPr>
          <p:cNvPr id="1026" name="Picture 2" descr="Image result for poverty">
            <a:extLst>
              <a:ext uri="{FF2B5EF4-FFF2-40B4-BE49-F238E27FC236}">
                <a16:creationId xmlns:a16="http://schemas.microsoft.com/office/drawing/2014/main" id="{A3B339F5-912A-428D-A053-8855503084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3863" y="2000250"/>
            <a:ext cx="4558812" cy="23241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808CE68-E46E-4EFE-BA65-1D8B0B58D85D}"/>
              </a:ext>
            </a:extLst>
          </p:cNvPr>
          <p:cNvSpPr txBox="1"/>
          <p:nvPr/>
        </p:nvSpPr>
        <p:spPr>
          <a:xfrm>
            <a:off x="7553325" y="800100"/>
            <a:ext cx="3648075" cy="4524315"/>
          </a:xfrm>
          <a:prstGeom prst="rect">
            <a:avLst/>
          </a:prstGeom>
          <a:noFill/>
        </p:spPr>
        <p:txBody>
          <a:bodyPr wrap="square" rtlCol="0">
            <a:spAutoFit/>
          </a:bodyPr>
          <a:lstStyle/>
          <a:p>
            <a:r>
              <a:rPr lang="en-GB" dirty="0"/>
              <a:t>Poverty :-</a:t>
            </a:r>
          </a:p>
          <a:p>
            <a:endParaRPr lang="en-GB" dirty="0"/>
          </a:p>
          <a:p>
            <a:pPr algn="just"/>
            <a:r>
              <a:rPr lang="en-GB" dirty="0"/>
              <a:t>‘Children living in poverty are deprived of nutrition, water and sanitation facilities, access to basic health-care services, shelter, education, participation and protection, and that while a severe lack of goods and services hurts every human being, it is most threating and harmful to children, leaving them unable to enjoy their rights, to reach their full potential and too participate as full members of society’ (UNGA, 2006, para 460)</a:t>
            </a:r>
          </a:p>
          <a:p>
            <a:endParaRPr lang="en-GB" dirty="0"/>
          </a:p>
        </p:txBody>
      </p:sp>
    </p:spTree>
    <p:extLst>
      <p:ext uri="{BB962C8B-B14F-4D97-AF65-F5344CB8AC3E}">
        <p14:creationId xmlns:p14="http://schemas.microsoft.com/office/powerpoint/2010/main" val="77772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attainment">
            <a:extLst>
              <a:ext uri="{FF2B5EF4-FFF2-40B4-BE49-F238E27FC236}">
                <a16:creationId xmlns:a16="http://schemas.microsoft.com/office/drawing/2014/main" id="{19559D92-A169-4A22-BF77-D279E0B55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434" y="1774825"/>
            <a:ext cx="4609418" cy="258127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569AD34-858E-4CB1-8E84-679FFDD922F6}"/>
              </a:ext>
            </a:extLst>
          </p:cNvPr>
          <p:cNvSpPr txBox="1"/>
          <p:nvPr/>
        </p:nvSpPr>
        <p:spPr>
          <a:xfrm>
            <a:off x="6543675" y="1123950"/>
            <a:ext cx="4038600" cy="1754326"/>
          </a:xfrm>
          <a:prstGeom prst="rect">
            <a:avLst/>
          </a:prstGeom>
          <a:noFill/>
        </p:spPr>
        <p:txBody>
          <a:bodyPr wrap="square" rtlCol="0">
            <a:spAutoFit/>
          </a:bodyPr>
          <a:lstStyle/>
          <a:p>
            <a:r>
              <a:rPr lang="en-GB" dirty="0"/>
              <a:t>Attainment :-</a:t>
            </a:r>
          </a:p>
          <a:p>
            <a:endParaRPr lang="en-GB" dirty="0"/>
          </a:p>
          <a:p>
            <a:r>
              <a:rPr lang="en-GB" dirty="0"/>
              <a:t>‘The things they have done and the skills they have learned’. </a:t>
            </a:r>
          </a:p>
          <a:p>
            <a:endParaRPr lang="en-GB" dirty="0"/>
          </a:p>
          <a:p>
            <a:r>
              <a:rPr lang="en-GB" dirty="0"/>
              <a:t>‘The act of achieving something’ </a:t>
            </a:r>
          </a:p>
        </p:txBody>
      </p:sp>
      <p:sp>
        <p:nvSpPr>
          <p:cNvPr id="12" name="Title 1">
            <a:extLst>
              <a:ext uri="{FF2B5EF4-FFF2-40B4-BE49-F238E27FC236}">
                <a16:creationId xmlns:a16="http://schemas.microsoft.com/office/drawing/2014/main" id="{485953C4-15BA-46F6-AF1F-ABC0F5DB9947}"/>
              </a:ext>
            </a:extLst>
          </p:cNvPr>
          <p:cNvSpPr txBox="1">
            <a:spLocks/>
          </p:cNvSpPr>
          <p:nvPr/>
        </p:nvSpPr>
        <p:spPr>
          <a:xfrm>
            <a:off x="685800" y="685800"/>
            <a:ext cx="6345302" cy="733425"/>
          </a:xfrm>
          <a:prstGeom prst="rect">
            <a:avLst/>
          </a:prstGeom>
        </p:spPr>
        <p:txBody>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r>
              <a:rPr lang="en-US"/>
              <a:t>Key Definitions</a:t>
            </a:r>
            <a:endParaRPr lang="en-GB" dirty="0"/>
          </a:p>
        </p:txBody>
      </p:sp>
    </p:spTree>
    <p:extLst>
      <p:ext uri="{BB962C8B-B14F-4D97-AF65-F5344CB8AC3E}">
        <p14:creationId xmlns:p14="http://schemas.microsoft.com/office/powerpoint/2010/main" val="2366490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flying start">
            <a:extLst>
              <a:ext uri="{FF2B5EF4-FFF2-40B4-BE49-F238E27FC236}">
                <a16:creationId xmlns:a16="http://schemas.microsoft.com/office/drawing/2014/main" id="{58D8C6F6-9338-45B8-8DE1-629F9E2E91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51887" y="95648"/>
            <a:ext cx="5120640" cy="528283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88B1DB0-F4C9-4D88-820D-D014A75BDBEC}"/>
              </a:ext>
            </a:extLst>
          </p:cNvPr>
          <p:cNvSpPr/>
          <p:nvPr/>
        </p:nvSpPr>
        <p:spPr>
          <a:xfrm>
            <a:off x="1122125" y="2575734"/>
            <a:ext cx="2297350" cy="1569660"/>
          </a:xfrm>
          <a:prstGeom prst="rect">
            <a:avLst/>
          </a:prstGeom>
          <a:noFill/>
        </p:spPr>
        <p:txBody>
          <a:bodyPr wrap="square" lIns="91440" tIns="45720" rIns="91440" bIns="45720">
            <a:spAutoFit/>
          </a:bodyPr>
          <a:lstStyle/>
          <a:p>
            <a:pPr algn="ctr"/>
            <a:r>
              <a:rPr lang="en-US" sz="9600" b="1" spc="50" dirty="0">
                <a:ln w="9525" cmpd="sng">
                  <a:solidFill>
                    <a:schemeClr val="accent1"/>
                  </a:solidFill>
                  <a:prstDash val="solid"/>
                </a:ln>
                <a:solidFill>
                  <a:srgbClr val="70AD47">
                    <a:tint val="1000"/>
                  </a:srgbClr>
                </a:solidFill>
                <a:effectLst>
                  <a:glow rad="38100">
                    <a:schemeClr val="accent1">
                      <a:alpha val="40000"/>
                    </a:schemeClr>
                  </a:glow>
                </a:effectLst>
              </a:rPr>
              <a:t>???</a:t>
            </a:r>
            <a:endParaRPr lang="en-US" sz="9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8" name="Rectangle 7">
            <a:extLst>
              <a:ext uri="{FF2B5EF4-FFF2-40B4-BE49-F238E27FC236}">
                <a16:creationId xmlns:a16="http://schemas.microsoft.com/office/drawing/2014/main" id="{0B774310-4098-4A33-B2A8-F4BE9B9F066D}"/>
              </a:ext>
            </a:extLst>
          </p:cNvPr>
          <p:cNvSpPr/>
          <p:nvPr/>
        </p:nvSpPr>
        <p:spPr>
          <a:xfrm>
            <a:off x="9113600" y="2366184"/>
            <a:ext cx="2297350" cy="1569660"/>
          </a:xfrm>
          <a:prstGeom prst="rect">
            <a:avLst/>
          </a:prstGeom>
          <a:noFill/>
        </p:spPr>
        <p:txBody>
          <a:bodyPr wrap="square" lIns="91440" tIns="45720" rIns="91440" bIns="45720">
            <a:spAutoFit/>
          </a:bodyPr>
          <a:lstStyle/>
          <a:p>
            <a:pPr algn="ctr"/>
            <a:r>
              <a:rPr lang="en-US" sz="9600" b="1" spc="50" dirty="0">
                <a:ln w="9525" cmpd="sng">
                  <a:solidFill>
                    <a:schemeClr val="accent1"/>
                  </a:solidFill>
                  <a:prstDash val="solid"/>
                </a:ln>
                <a:solidFill>
                  <a:srgbClr val="70AD47">
                    <a:tint val="1000"/>
                  </a:srgbClr>
                </a:solidFill>
                <a:effectLst>
                  <a:glow rad="38100">
                    <a:schemeClr val="accent1">
                      <a:alpha val="40000"/>
                    </a:schemeClr>
                  </a:glow>
                </a:effectLst>
              </a:rPr>
              <a:t>???</a:t>
            </a:r>
            <a:endParaRPr lang="en-US" sz="9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950401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mage result for st thomas primary school swansea">
            <a:extLst>
              <a:ext uri="{FF2B5EF4-FFF2-40B4-BE49-F238E27FC236}">
                <a16:creationId xmlns:a16="http://schemas.microsoft.com/office/drawing/2014/main" id="{0AB359E3-A228-4635-9693-92A2AB3CAE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1063" y="1357313"/>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C6A15C9-71E0-4818-9D5B-C7A471AF1A17}"/>
              </a:ext>
            </a:extLst>
          </p:cNvPr>
          <p:cNvSpPr txBox="1"/>
          <p:nvPr/>
        </p:nvSpPr>
        <p:spPr>
          <a:xfrm>
            <a:off x="8610600" y="4438650"/>
            <a:ext cx="2143125" cy="830997"/>
          </a:xfrm>
          <a:prstGeom prst="rect">
            <a:avLst/>
          </a:prstGeom>
          <a:noFill/>
        </p:spPr>
        <p:txBody>
          <a:bodyPr wrap="square" rtlCol="0">
            <a:spAutoFit/>
          </a:bodyPr>
          <a:lstStyle/>
          <a:p>
            <a:r>
              <a:rPr lang="en-GB" sz="1200" dirty="0">
                <a:hlinkClick r:id="rId3"/>
              </a:rPr>
              <a:t>https://twitter.com/stthomas_cps</a:t>
            </a:r>
            <a:endParaRPr lang="en-GB" sz="1200" dirty="0"/>
          </a:p>
          <a:p>
            <a:r>
              <a:rPr lang="en-GB" sz="1200" dirty="0">
                <a:hlinkClick r:id="rId4"/>
              </a:rPr>
              <a:t>http://stthomascommunityprimary.wales/</a:t>
            </a:r>
            <a:r>
              <a:rPr lang="en-GB" sz="1200" dirty="0"/>
              <a:t> </a:t>
            </a:r>
          </a:p>
        </p:txBody>
      </p:sp>
      <p:pic>
        <p:nvPicPr>
          <p:cNvPr id="4" name="Picture 3" descr="A picture containing outdoor, mountain, grass, train&#10;&#10;Description automatically generated">
            <a:extLst>
              <a:ext uri="{FF2B5EF4-FFF2-40B4-BE49-F238E27FC236}">
                <a16:creationId xmlns:a16="http://schemas.microsoft.com/office/drawing/2014/main" id="{8A05ADA9-0814-486D-8CE0-2F8C0C05BF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8224" y="952499"/>
            <a:ext cx="5775089" cy="3947815"/>
          </a:xfrm>
          <a:prstGeom prst="rect">
            <a:avLst/>
          </a:prstGeom>
        </p:spPr>
      </p:pic>
    </p:spTree>
    <p:extLst>
      <p:ext uri="{BB962C8B-B14F-4D97-AF65-F5344CB8AC3E}">
        <p14:creationId xmlns:p14="http://schemas.microsoft.com/office/powerpoint/2010/main" val="2999821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0AF9C-62E5-4145-9043-67702479D676}"/>
              </a:ext>
            </a:extLst>
          </p:cNvPr>
          <p:cNvSpPr>
            <a:spLocks noGrp="1"/>
          </p:cNvSpPr>
          <p:nvPr>
            <p:ph type="title"/>
          </p:nvPr>
        </p:nvSpPr>
        <p:spPr/>
        <p:txBody>
          <a:bodyPr/>
          <a:lstStyle/>
          <a:p>
            <a:r>
              <a:rPr lang="en-GB" dirty="0"/>
              <a:t>Has it been successful?</a:t>
            </a:r>
          </a:p>
        </p:txBody>
      </p:sp>
    </p:spTree>
    <p:extLst>
      <p:ext uri="{BB962C8B-B14F-4D97-AF65-F5344CB8AC3E}">
        <p14:creationId xmlns:p14="http://schemas.microsoft.com/office/powerpoint/2010/main" val="2349146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10642A-7DD0-4114-A9A1-EA15FAE6366A}"/>
              </a:ext>
            </a:extLst>
          </p:cNvPr>
          <p:cNvSpPr/>
          <p:nvPr/>
        </p:nvSpPr>
        <p:spPr>
          <a:xfrm rot="19140689">
            <a:off x="-70165" y="1454475"/>
            <a:ext cx="4086851" cy="584775"/>
          </a:xfrm>
          <a:prstGeom prst="rect">
            <a:avLst/>
          </a:prstGeom>
          <a:noFill/>
        </p:spPr>
        <p:txBody>
          <a:bodyPr wrap="squar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9%</a:t>
            </a:r>
          </a:p>
        </p:txBody>
      </p:sp>
      <p:sp>
        <p:nvSpPr>
          <p:cNvPr id="3" name="Rectangle 2">
            <a:extLst>
              <a:ext uri="{FF2B5EF4-FFF2-40B4-BE49-F238E27FC236}">
                <a16:creationId xmlns:a16="http://schemas.microsoft.com/office/drawing/2014/main" id="{817137B3-A454-4814-8D76-C1E719FD885D}"/>
              </a:ext>
            </a:extLst>
          </p:cNvPr>
          <p:cNvSpPr/>
          <p:nvPr/>
        </p:nvSpPr>
        <p:spPr>
          <a:xfrm>
            <a:off x="3568562" y="1052810"/>
            <a:ext cx="4159536" cy="584775"/>
          </a:xfrm>
          <a:prstGeom prst="rect">
            <a:avLst/>
          </a:prstGeom>
          <a:noFill/>
        </p:spPr>
        <p:txBody>
          <a:bodyPr wrap="none" lIns="91440" tIns="45720" rIns="91440" bIns="45720">
            <a:spAutoFit/>
          </a:bodyPr>
          <a:lstStyle/>
          <a:p>
            <a:pPr algn="ctr"/>
            <a:r>
              <a:rPr lang="en-US" sz="3200" dirty="0">
                <a:ln w="0"/>
                <a:effectLst>
                  <a:outerShdw blurRad="38100" dist="19050" dir="2700000" algn="tl" rotWithShape="0">
                    <a:schemeClr val="dk1">
                      <a:alpha val="40000"/>
                    </a:schemeClr>
                  </a:outerShdw>
                </a:effectLst>
              </a:rPr>
              <a:t>Support and knowledge</a:t>
            </a:r>
            <a:endParaRPr lang="en-US" sz="3200" b="0" cap="none" spc="0" dirty="0">
              <a:ln w="0"/>
              <a:solidFill>
                <a:schemeClr val="tx1"/>
              </a:solidFill>
              <a:effectLst>
                <a:outerShdw blurRad="38100" dist="19050" dir="2700000" algn="tl" rotWithShape="0">
                  <a:schemeClr val="dk1">
                    <a:alpha val="40000"/>
                  </a:schemeClr>
                </a:outerShdw>
              </a:effectLst>
            </a:endParaRPr>
          </a:p>
        </p:txBody>
      </p:sp>
      <p:sp>
        <p:nvSpPr>
          <p:cNvPr id="4" name="Rectangle 3">
            <a:extLst>
              <a:ext uri="{FF2B5EF4-FFF2-40B4-BE49-F238E27FC236}">
                <a16:creationId xmlns:a16="http://schemas.microsoft.com/office/drawing/2014/main" id="{B9FF5517-8A9A-4E38-A30A-EFA6E1B49916}"/>
              </a:ext>
            </a:extLst>
          </p:cNvPr>
          <p:cNvSpPr/>
          <p:nvPr/>
        </p:nvSpPr>
        <p:spPr>
          <a:xfrm rot="1712533">
            <a:off x="9910191" y="871895"/>
            <a:ext cx="906018"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83%</a:t>
            </a:r>
          </a:p>
        </p:txBody>
      </p:sp>
      <p:sp>
        <p:nvSpPr>
          <p:cNvPr id="5" name="Rectangle 4">
            <a:extLst>
              <a:ext uri="{FF2B5EF4-FFF2-40B4-BE49-F238E27FC236}">
                <a16:creationId xmlns:a16="http://schemas.microsoft.com/office/drawing/2014/main" id="{DDDF44FE-37D4-4F83-B9BD-C2A297B42D22}"/>
              </a:ext>
            </a:extLst>
          </p:cNvPr>
          <p:cNvSpPr/>
          <p:nvPr/>
        </p:nvSpPr>
        <p:spPr>
          <a:xfrm rot="20243200">
            <a:off x="2280638" y="4031763"/>
            <a:ext cx="1075316" cy="584775"/>
          </a:xfrm>
          <a:prstGeom prst="rect">
            <a:avLst/>
          </a:prstGeom>
          <a:noFill/>
        </p:spPr>
        <p:txBody>
          <a:bodyPr wrap="squar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80 %</a:t>
            </a:r>
          </a:p>
        </p:txBody>
      </p:sp>
      <p:sp>
        <p:nvSpPr>
          <p:cNvPr id="6" name="Rectangle 5">
            <a:extLst>
              <a:ext uri="{FF2B5EF4-FFF2-40B4-BE49-F238E27FC236}">
                <a16:creationId xmlns:a16="http://schemas.microsoft.com/office/drawing/2014/main" id="{C490C0EB-29A4-404A-852F-5A79E389BE69}"/>
              </a:ext>
            </a:extLst>
          </p:cNvPr>
          <p:cNvSpPr/>
          <p:nvPr/>
        </p:nvSpPr>
        <p:spPr>
          <a:xfrm>
            <a:off x="6396364" y="4508408"/>
            <a:ext cx="851515"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79%</a:t>
            </a:r>
          </a:p>
        </p:txBody>
      </p:sp>
      <p:sp>
        <p:nvSpPr>
          <p:cNvPr id="8" name="Rectangle 7">
            <a:extLst>
              <a:ext uri="{FF2B5EF4-FFF2-40B4-BE49-F238E27FC236}">
                <a16:creationId xmlns:a16="http://schemas.microsoft.com/office/drawing/2014/main" id="{86B3A277-74B0-48F4-969F-3B9DF297455C}"/>
              </a:ext>
            </a:extLst>
          </p:cNvPr>
          <p:cNvSpPr/>
          <p:nvPr/>
        </p:nvSpPr>
        <p:spPr>
          <a:xfrm rot="20023212">
            <a:off x="9595969" y="4075123"/>
            <a:ext cx="772969"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2/5</a:t>
            </a:r>
          </a:p>
        </p:txBody>
      </p:sp>
    </p:spTree>
    <p:extLst>
      <p:ext uri="{BB962C8B-B14F-4D97-AF65-F5344CB8AC3E}">
        <p14:creationId xmlns:p14="http://schemas.microsoft.com/office/powerpoint/2010/main" val="373929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ED557142-3CEE-463B-9B31-FD0F202809C9}"/>
              </a:ext>
            </a:extLst>
          </p:cNvPr>
          <p:cNvGrpSpPr/>
          <p:nvPr/>
        </p:nvGrpSpPr>
        <p:grpSpPr>
          <a:xfrm>
            <a:off x="5131602" y="852932"/>
            <a:ext cx="1647825" cy="1562100"/>
            <a:chOff x="895350" y="733425"/>
            <a:chExt cx="1647825" cy="1562100"/>
          </a:xfrm>
        </p:grpSpPr>
        <p:sp>
          <p:nvSpPr>
            <p:cNvPr id="2" name="Oval 1">
              <a:extLst>
                <a:ext uri="{FF2B5EF4-FFF2-40B4-BE49-F238E27FC236}">
                  <a16:creationId xmlns:a16="http://schemas.microsoft.com/office/drawing/2014/main" id="{AF402034-D4D4-4A7B-8330-F867CE73214B}"/>
                </a:ext>
              </a:extLst>
            </p:cNvPr>
            <p:cNvSpPr/>
            <p:nvPr/>
          </p:nvSpPr>
          <p:spPr>
            <a:xfrm>
              <a:off x="895350" y="733425"/>
              <a:ext cx="1647825" cy="1562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89D962A-80A3-418C-8CEC-26BB6805127A}"/>
                </a:ext>
              </a:extLst>
            </p:cNvPr>
            <p:cNvSpPr txBox="1"/>
            <p:nvPr/>
          </p:nvSpPr>
          <p:spPr>
            <a:xfrm>
              <a:off x="1133475" y="1028700"/>
              <a:ext cx="1047750" cy="830997"/>
            </a:xfrm>
            <a:prstGeom prst="rect">
              <a:avLst/>
            </a:prstGeom>
            <a:noFill/>
          </p:spPr>
          <p:txBody>
            <a:bodyPr wrap="square" rtlCol="0">
              <a:spAutoFit/>
            </a:bodyPr>
            <a:lstStyle/>
            <a:p>
              <a:r>
                <a:rPr lang="en-GB" sz="1200" dirty="0"/>
                <a:t>1. ACCESS LOCAL AND INDIVIDUAL FAMILY NEEDS</a:t>
              </a:r>
            </a:p>
          </p:txBody>
        </p:sp>
      </p:grpSp>
      <p:grpSp>
        <p:nvGrpSpPr>
          <p:cNvPr id="17" name="Group 16">
            <a:extLst>
              <a:ext uri="{FF2B5EF4-FFF2-40B4-BE49-F238E27FC236}">
                <a16:creationId xmlns:a16="http://schemas.microsoft.com/office/drawing/2014/main" id="{3EDA7CFB-7D27-4401-805F-6D9B9DDCD13A}"/>
              </a:ext>
            </a:extLst>
          </p:cNvPr>
          <p:cNvGrpSpPr/>
          <p:nvPr/>
        </p:nvGrpSpPr>
        <p:grpSpPr>
          <a:xfrm>
            <a:off x="4116002" y="2375660"/>
            <a:ext cx="1647825" cy="1562100"/>
            <a:chOff x="4267200" y="663148"/>
            <a:chExt cx="1647825" cy="1562100"/>
          </a:xfrm>
        </p:grpSpPr>
        <p:sp>
          <p:nvSpPr>
            <p:cNvPr id="6" name="Oval 5">
              <a:extLst>
                <a:ext uri="{FF2B5EF4-FFF2-40B4-BE49-F238E27FC236}">
                  <a16:creationId xmlns:a16="http://schemas.microsoft.com/office/drawing/2014/main" id="{89229C8E-98AB-4FA5-A673-550F477509F4}"/>
                </a:ext>
              </a:extLst>
            </p:cNvPr>
            <p:cNvSpPr/>
            <p:nvPr/>
          </p:nvSpPr>
          <p:spPr>
            <a:xfrm>
              <a:off x="4267200" y="663148"/>
              <a:ext cx="1647825" cy="1562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C5730F31-2BA3-4349-AFE8-69FA38B84C3B}"/>
                </a:ext>
              </a:extLst>
            </p:cNvPr>
            <p:cNvSpPr/>
            <p:nvPr/>
          </p:nvSpPr>
          <p:spPr>
            <a:xfrm>
              <a:off x="4591050" y="1121032"/>
              <a:ext cx="1219200" cy="830997"/>
            </a:xfrm>
            <a:prstGeom prst="rect">
              <a:avLst/>
            </a:prstGeom>
          </p:spPr>
          <p:txBody>
            <a:bodyPr wrap="square">
              <a:spAutoFit/>
            </a:bodyPr>
            <a:lstStyle/>
            <a:p>
              <a:r>
                <a:rPr lang="en-GB" sz="1200" dirty="0"/>
                <a:t>2. OFFER TAILIORED AND FLEXIBLE SERVICES</a:t>
              </a:r>
            </a:p>
          </p:txBody>
        </p:sp>
      </p:grpSp>
      <p:grpSp>
        <p:nvGrpSpPr>
          <p:cNvPr id="18" name="Group 17">
            <a:extLst>
              <a:ext uri="{FF2B5EF4-FFF2-40B4-BE49-F238E27FC236}">
                <a16:creationId xmlns:a16="http://schemas.microsoft.com/office/drawing/2014/main" id="{135D1A29-4E2E-4730-A2D0-7A1D132E8593}"/>
              </a:ext>
            </a:extLst>
          </p:cNvPr>
          <p:cNvGrpSpPr/>
          <p:nvPr/>
        </p:nvGrpSpPr>
        <p:grpSpPr>
          <a:xfrm>
            <a:off x="6985398" y="3897073"/>
            <a:ext cx="1647825" cy="1562100"/>
            <a:chOff x="8429625" y="2295525"/>
            <a:chExt cx="1647825" cy="1562100"/>
          </a:xfrm>
        </p:grpSpPr>
        <p:sp>
          <p:nvSpPr>
            <p:cNvPr id="10" name="Oval 9">
              <a:extLst>
                <a:ext uri="{FF2B5EF4-FFF2-40B4-BE49-F238E27FC236}">
                  <a16:creationId xmlns:a16="http://schemas.microsoft.com/office/drawing/2014/main" id="{03085701-4204-40C5-BC38-B9E9D377D280}"/>
                </a:ext>
              </a:extLst>
            </p:cNvPr>
            <p:cNvSpPr/>
            <p:nvPr/>
          </p:nvSpPr>
          <p:spPr>
            <a:xfrm>
              <a:off x="8429625" y="2295525"/>
              <a:ext cx="1647825" cy="1562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F8F740A4-AEE5-42B8-8BE3-82700718A932}"/>
                </a:ext>
              </a:extLst>
            </p:cNvPr>
            <p:cNvSpPr txBox="1"/>
            <p:nvPr/>
          </p:nvSpPr>
          <p:spPr>
            <a:xfrm>
              <a:off x="8691562" y="2782669"/>
              <a:ext cx="1123950" cy="646331"/>
            </a:xfrm>
            <a:prstGeom prst="rect">
              <a:avLst/>
            </a:prstGeom>
            <a:noFill/>
          </p:spPr>
          <p:txBody>
            <a:bodyPr wrap="square" rtlCol="0">
              <a:spAutoFit/>
            </a:bodyPr>
            <a:lstStyle/>
            <a:p>
              <a:r>
                <a:rPr lang="en-GB" sz="1200" dirty="0"/>
                <a:t>6. SUPPLY APPROPRIATE INFORMATION</a:t>
              </a:r>
              <a:endParaRPr lang="en-GB" dirty="0"/>
            </a:p>
          </p:txBody>
        </p:sp>
      </p:grpSp>
      <p:grpSp>
        <p:nvGrpSpPr>
          <p:cNvPr id="19" name="Group 18">
            <a:extLst>
              <a:ext uri="{FF2B5EF4-FFF2-40B4-BE49-F238E27FC236}">
                <a16:creationId xmlns:a16="http://schemas.microsoft.com/office/drawing/2014/main" id="{B0D746A1-F525-4334-B3FD-32671386ABC1}"/>
              </a:ext>
            </a:extLst>
          </p:cNvPr>
          <p:cNvGrpSpPr/>
          <p:nvPr/>
        </p:nvGrpSpPr>
        <p:grpSpPr>
          <a:xfrm>
            <a:off x="3304009" y="3897073"/>
            <a:ext cx="1647825" cy="1562100"/>
            <a:chOff x="5091112" y="3429000"/>
            <a:chExt cx="1647825" cy="1562100"/>
          </a:xfrm>
        </p:grpSpPr>
        <p:sp>
          <p:nvSpPr>
            <p:cNvPr id="12" name="Oval 11">
              <a:extLst>
                <a:ext uri="{FF2B5EF4-FFF2-40B4-BE49-F238E27FC236}">
                  <a16:creationId xmlns:a16="http://schemas.microsoft.com/office/drawing/2014/main" id="{13869995-E7AC-40BE-A357-9FD06903CC96}"/>
                </a:ext>
              </a:extLst>
            </p:cNvPr>
            <p:cNvSpPr/>
            <p:nvPr/>
          </p:nvSpPr>
          <p:spPr>
            <a:xfrm>
              <a:off x="5091112" y="3429000"/>
              <a:ext cx="1647825" cy="1562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F6D4966-E5BC-4F97-8985-782E456D0D8F}"/>
                </a:ext>
              </a:extLst>
            </p:cNvPr>
            <p:cNvSpPr txBox="1"/>
            <p:nvPr/>
          </p:nvSpPr>
          <p:spPr>
            <a:xfrm>
              <a:off x="5200651" y="4010026"/>
              <a:ext cx="1371600" cy="461665"/>
            </a:xfrm>
            <a:prstGeom prst="rect">
              <a:avLst/>
            </a:prstGeom>
            <a:noFill/>
          </p:spPr>
          <p:txBody>
            <a:bodyPr wrap="square" rtlCol="0">
              <a:spAutoFit/>
            </a:bodyPr>
            <a:lstStyle/>
            <a:p>
              <a:r>
                <a:rPr lang="en-GB" sz="1200" dirty="0"/>
                <a:t>4. MOTIVATE PARENTS TO ATTEND</a:t>
              </a:r>
            </a:p>
          </p:txBody>
        </p:sp>
      </p:grpSp>
      <p:grpSp>
        <p:nvGrpSpPr>
          <p:cNvPr id="21" name="Group 20">
            <a:extLst>
              <a:ext uri="{FF2B5EF4-FFF2-40B4-BE49-F238E27FC236}">
                <a16:creationId xmlns:a16="http://schemas.microsoft.com/office/drawing/2014/main" id="{29B26749-2A43-405D-8A78-8A632A5D324A}"/>
              </a:ext>
            </a:extLst>
          </p:cNvPr>
          <p:cNvGrpSpPr/>
          <p:nvPr/>
        </p:nvGrpSpPr>
        <p:grpSpPr>
          <a:xfrm>
            <a:off x="5138744" y="3898388"/>
            <a:ext cx="1647825" cy="1562100"/>
            <a:chOff x="2502696" y="3194169"/>
            <a:chExt cx="1647825" cy="1562100"/>
          </a:xfrm>
        </p:grpSpPr>
        <p:sp>
          <p:nvSpPr>
            <p:cNvPr id="14" name="Oval 13">
              <a:extLst>
                <a:ext uri="{FF2B5EF4-FFF2-40B4-BE49-F238E27FC236}">
                  <a16:creationId xmlns:a16="http://schemas.microsoft.com/office/drawing/2014/main" id="{ECE24A73-DE33-4ACC-8B6D-8CF70C680C2F}"/>
                </a:ext>
              </a:extLst>
            </p:cNvPr>
            <p:cNvSpPr/>
            <p:nvPr/>
          </p:nvSpPr>
          <p:spPr>
            <a:xfrm>
              <a:off x="2502696" y="3194169"/>
              <a:ext cx="1647825" cy="1562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6A8F93FE-E1CD-4527-8B1A-DF26ACB9C417}"/>
                </a:ext>
              </a:extLst>
            </p:cNvPr>
            <p:cNvSpPr txBox="1"/>
            <p:nvPr/>
          </p:nvSpPr>
          <p:spPr>
            <a:xfrm>
              <a:off x="2801539" y="3686860"/>
              <a:ext cx="1197769" cy="646331"/>
            </a:xfrm>
            <a:prstGeom prst="rect">
              <a:avLst/>
            </a:prstGeom>
            <a:noFill/>
          </p:spPr>
          <p:txBody>
            <a:bodyPr wrap="square" rtlCol="0">
              <a:spAutoFit/>
            </a:bodyPr>
            <a:lstStyle/>
            <a:p>
              <a:r>
                <a:rPr lang="en-GB" sz="1200" dirty="0"/>
                <a:t>5. TACKLE PRACTICAL BARRIERS</a:t>
              </a:r>
            </a:p>
          </p:txBody>
        </p:sp>
      </p:grpSp>
      <p:grpSp>
        <p:nvGrpSpPr>
          <p:cNvPr id="22" name="Group 21">
            <a:extLst>
              <a:ext uri="{FF2B5EF4-FFF2-40B4-BE49-F238E27FC236}">
                <a16:creationId xmlns:a16="http://schemas.microsoft.com/office/drawing/2014/main" id="{ACE52F34-26A6-4B23-BE6E-FDC9A378ADFB}"/>
              </a:ext>
            </a:extLst>
          </p:cNvPr>
          <p:cNvGrpSpPr/>
          <p:nvPr/>
        </p:nvGrpSpPr>
        <p:grpSpPr>
          <a:xfrm>
            <a:off x="6173405" y="2364232"/>
            <a:ext cx="1647825" cy="1562100"/>
            <a:chOff x="703658" y="3228975"/>
            <a:chExt cx="1647825" cy="1562100"/>
          </a:xfrm>
        </p:grpSpPr>
        <p:sp>
          <p:nvSpPr>
            <p:cNvPr id="16" name="Oval 15">
              <a:extLst>
                <a:ext uri="{FF2B5EF4-FFF2-40B4-BE49-F238E27FC236}">
                  <a16:creationId xmlns:a16="http://schemas.microsoft.com/office/drawing/2014/main" id="{82B69A26-316D-451D-ADC4-0673E734DC42}"/>
                </a:ext>
              </a:extLst>
            </p:cNvPr>
            <p:cNvSpPr/>
            <p:nvPr/>
          </p:nvSpPr>
          <p:spPr>
            <a:xfrm>
              <a:off x="703658" y="3228975"/>
              <a:ext cx="1647825" cy="1562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374588A3-E9FA-4848-93B2-9EFCF15D5703}"/>
                </a:ext>
              </a:extLst>
            </p:cNvPr>
            <p:cNvSpPr txBox="1"/>
            <p:nvPr/>
          </p:nvSpPr>
          <p:spPr>
            <a:xfrm>
              <a:off x="1009651" y="3686860"/>
              <a:ext cx="933450" cy="646331"/>
            </a:xfrm>
            <a:prstGeom prst="rect">
              <a:avLst/>
            </a:prstGeom>
            <a:noFill/>
          </p:spPr>
          <p:txBody>
            <a:bodyPr wrap="square" rtlCol="0">
              <a:spAutoFit/>
            </a:bodyPr>
            <a:lstStyle/>
            <a:p>
              <a:r>
                <a:rPr lang="en-GB" sz="1200" dirty="0"/>
                <a:t>3. MAKE SERVICES COUNT</a:t>
              </a:r>
            </a:p>
          </p:txBody>
        </p:sp>
      </p:grpSp>
      <p:sp>
        <p:nvSpPr>
          <p:cNvPr id="23" name="TextBox 22">
            <a:extLst>
              <a:ext uri="{FF2B5EF4-FFF2-40B4-BE49-F238E27FC236}">
                <a16:creationId xmlns:a16="http://schemas.microsoft.com/office/drawing/2014/main" id="{4312A6BE-05A8-424B-B61A-555F02B63095}"/>
              </a:ext>
            </a:extLst>
          </p:cNvPr>
          <p:cNvSpPr txBox="1"/>
          <p:nvPr/>
        </p:nvSpPr>
        <p:spPr>
          <a:xfrm>
            <a:off x="8858251" y="5867400"/>
            <a:ext cx="2819400" cy="369332"/>
          </a:xfrm>
          <a:prstGeom prst="rect">
            <a:avLst/>
          </a:prstGeom>
          <a:noFill/>
        </p:spPr>
        <p:txBody>
          <a:bodyPr wrap="square" rtlCol="0">
            <a:spAutoFit/>
          </a:bodyPr>
          <a:lstStyle/>
          <a:p>
            <a:r>
              <a:rPr lang="en-GB" dirty="0">
                <a:solidFill>
                  <a:schemeClr val="bg1"/>
                </a:solidFill>
              </a:rPr>
              <a:t>Welsh Government,  2013</a:t>
            </a:r>
          </a:p>
        </p:txBody>
      </p:sp>
    </p:spTree>
    <p:extLst>
      <p:ext uri="{BB962C8B-B14F-4D97-AF65-F5344CB8AC3E}">
        <p14:creationId xmlns:p14="http://schemas.microsoft.com/office/powerpoint/2010/main" val="938235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flying start activities">
            <a:extLst>
              <a:ext uri="{FF2B5EF4-FFF2-40B4-BE49-F238E27FC236}">
                <a16:creationId xmlns:a16="http://schemas.microsoft.com/office/drawing/2014/main" id="{74AA7408-F83F-49CE-BF7B-B9BDFEA0D6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996568">
            <a:off x="895455" y="3238500"/>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group of people sitting at a table&#10;&#10;Description automatically generated">
            <a:extLst>
              <a:ext uri="{FF2B5EF4-FFF2-40B4-BE49-F238E27FC236}">
                <a16:creationId xmlns:a16="http://schemas.microsoft.com/office/drawing/2014/main" id="{B8628F24-F23C-4574-9F2A-8E56F694A5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437" y="2019300"/>
            <a:ext cx="2143125" cy="2143125"/>
          </a:xfrm>
          <a:prstGeom prst="rect">
            <a:avLst/>
          </a:prstGeom>
        </p:spPr>
      </p:pic>
      <p:pic>
        <p:nvPicPr>
          <p:cNvPr id="7" name="Picture 6" descr="A group of people swimming in the water&#10;&#10;Description automatically generated">
            <a:extLst>
              <a:ext uri="{FF2B5EF4-FFF2-40B4-BE49-F238E27FC236}">
                <a16:creationId xmlns:a16="http://schemas.microsoft.com/office/drawing/2014/main" id="{8659F5CF-BDF4-4D4C-95D9-FC095CC66E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211842">
            <a:off x="8464564" y="825103"/>
            <a:ext cx="2895600" cy="1581150"/>
          </a:xfrm>
          <a:prstGeom prst="rect">
            <a:avLst/>
          </a:prstGeom>
        </p:spPr>
      </p:pic>
    </p:spTree>
    <p:extLst>
      <p:ext uri="{BB962C8B-B14F-4D97-AF65-F5344CB8AC3E}">
        <p14:creationId xmlns:p14="http://schemas.microsoft.com/office/powerpoint/2010/main" val="3031053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DA4C-4787-4614-AD5E-B9A416CA5C49}"/>
              </a:ext>
            </a:extLst>
          </p:cNvPr>
          <p:cNvSpPr>
            <a:spLocks noGrp="1"/>
          </p:cNvSpPr>
          <p:nvPr>
            <p:ph type="title"/>
          </p:nvPr>
        </p:nvSpPr>
        <p:spPr>
          <a:xfrm>
            <a:off x="683625" y="331450"/>
            <a:ext cx="10396882" cy="1151965"/>
          </a:xfrm>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CEE3BE48-11A1-4A66-BB10-DE68E247187A}"/>
              </a:ext>
            </a:extLst>
          </p:cNvPr>
          <p:cNvSpPr>
            <a:spLocks noGrp="1"/>
          </p:cNvSpPr>
          <p:nvPr>
            <p:ph sz="quarter" idx="13"/>
          </p:nvPr>
        </p:nvSpPr>
        <p:spPr/>
        <p:txBody>
          <a:bodyPr>
            <a:normAutofit fontScale="25000" lnSpcReduction="20000"/>
          </a:bodyPr>
          <a:lstStyle/>
          <a:p>
            <a:r>
              <a:rPr lang="en-GB" sz="2400" dirty="0">
                <a:latin typeface="Abadi" panose="020B0604020104020204" pitchFamily="34" charset="0"/>
              </a:rPr>
              <a:t>Joseph Rowntree Foundation (Unknown), ‘What is Poverty?’, Available at: </a:t>
            </a:r>
            <a:r>
              <a:rPr lang="en-GB" sz="2400" u="sng" dirty="0">
                <a:latin typeface="Abadi" panose="020B0604020104020204" pitchFamily="34" charset="0"/>
                <a:hlinkClick r:id="rId2"/>
              </a:rPr>
              <a:t>https://www.jrf.org.uk/our-work/what-is-poverty</a:t>
            </a:r>
            <a:r>
              <a:rPr lang="en-GB" sz="2400" dirty="0">
                <a:latin typeface="Abadi" panose="020B0604020104020204" pitchFamily="34" charset="0"/>
              </a:rPr>
              <a:t>, Accessed: 13</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err="1">
                <a:latin typeface="Abadi" panose="020B0604020104020204" pitchFamily="34" charset="0"/>
              </a:rPr>
              <a:t>Minujin</a:t>
            </a:r>
            <a:r>
              <a:rPr lang="en-GB" sz="2400" dirty="0">
                <a:latin typeface="Abadi" panose="020B0604020104020204" pitchFamily="34" charset="0"/>
              </a:rPr>
              <a:t> A , </a:t>
            </a:r>
            <a:r>
              <a:rPr lang="en-GB" sz="2400" dirty="0" err="1">
                <a:latin typeface="Abadi" panose="020B0604020104020204" pitchFamily="34" charset="0"/>
              </a:rPr>
              <a:t>Nandy</a:t>
            </a:r>
            <a:r>
              <a:rPr lang="en-GB" sz="2400" dirty="0">
                <a:latin typeface="Abadi" panose="020B0604020104020204" pitchFamily="34" charset="0"/>
              </a:rPr>
              <a:t> S (2012), ‘Global child poverty and wellbeing’, Available at: </a:t>
            </a:r>
            <a:r>
              <a:rPr lang="en-GB" sz="2400" u="sng" dirty="0">
                <a:latin typeface="Abadi" panose="020B0604020104020204" pitchFamily="34" charset="0"/>
                <a:hlinkClick r:id="rId3"/>
              </a:rPr>
              <a:t>https://www-dawsonera-com.ezproxy.uwtsd.ac.uk/abstract/9781447301141</a:t>
            </a:r>
            <a:r>
              <a:rPr lang="en-GB" sz="2400" u="sng" dirty="0">
                <a:latin typeface="Abadi" panose="020B0604020104020204" pitchFamily="34" charset="0"/>
              </a:rPr>
              <a:t>, </a:t>
            </a:r>
            <a:r>
              <a:rPr lang="en-GB" sz="2400" dirty="0">
                <a:latin typeface="Abadi" panose="020B0604020104020204" pitchFamily="34" charset="0"/>
              </a:rPr>
              <a:t>Accessed: 13</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err="1">
                <a:latin typeface="Abadi" panose="020B0604020104020204" pitchFamily="34" charset="0"/>
              </a:rPr>
              <a:t>Laramy</a:t>
            </a:r>
            <a:r>
              <a:rPr lang="en-GB" sz="2400" dirty="0">
                <a:latin typeface="Abadi" panose="020B0604020104020204" pitchFamily="34" charset="0"/>
              </a:rPr>
              <a:t> E (2019), ‘What is Poverty? The Definitions of Poverty’ [blog]. 11 June. Available at: </a:t>
            </a:r>
            <a:r>
              <a:rPr lang="en-GB" sz="2400" u="sng" dirty="0">
                <a:latin typeface="Abadi" panose="020B0604020104020204" pitchFamily="34" charset="0"/>
                <a:hlinkClick r:id="rId4"/>
              </a:rPr>
              <a:t>https://www.compassionuk.org/blogs/poverty-101-what-is-poverty/</a:t>
            </a:r>
            <a:r>
              <a:rPr lang="en-GB" sz="2400" u="sng" dirty="0">
                <a:latin typeface="Abadi" panose="020B0604020104020204" pitchFamily="34" charset="0"/>
              </a:rPr>
              <a:t>, </a:t>
            </a:r>
            <a:r>
              <a:rPr lang="en-GB" sz="2400" dirty="0">
                <a:latin typeface="Abadi" panose="020B0604020104020204" pitchFamily="34" charset="0"/>
              </a:rPr>
              <a:t>Accessed 13</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Swansea Council (2016), ‘Flying Start Swansea – Frequently asked questions’, Available at: </a:t>
            </a:r>
            <a:r>
              <a:rPr lang="en-GB" sz="2400" u="sng" dirty="0">
                <a:latin typeface="Abadi" panose="020B0604020104020204" pitchFamily="34" charset="0"/>
                <a:hlinkClick r:id="rId5"/>
              </a:rPr>
              <a:t>https://www.swansea.gov.uk/article/27206/Flying-Start-Swansea---Frequently-asked-questions</a:t>
            </a:r>
            <a:r>
              <a:rPr lang="en-GB" sz="2400" dirty="0">
                <a:latin typeface="Abadi" panose="020B0604020104020204" pitchFamily="34" charset="0"/>
              </a:rPr>
              <a:t> , Accessed: 14</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Neath Port Talbot Council (Unknown), ‘Flying Start’, Available at: </a:t>
            </a:r>
            <a:r>
              <a:rPr lang="en-GB" sz="2400" u="sng" dirty="0">
                <a:latin typeface="Abadi" panose="020B0604020104020204" pitchFamily="34" charset="0"/>
                <a:hlinkClick r:id="rId6"/>
              </a:rPr>
              <a:t>https://www.npt.gov.uk/1921</a:t>
            </a:r>
            <a:r>
              <a:rPr lang="en-GB" sz="2400" dirty="0">
                <a:latin typeface="Abadi" panose="020B0604020104020204" pitchFamily="34" charset="0"/>
              </a:rPr>
              <a:t> , Accessed: 14</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St Thomas CPS (Unknown), ‘ Flying Start’, Available at: </a:t>
            </a:r>
            <a:r>
              <a:rPr lang="en-GB" sz="2400" u="sng" dirty="0">
                <a:latin typeface="Abadi" panose="020B0604020104020204" pitchFamily="34" charset="0"/>
                <a:hlinkClick r:id="rId7"/>
              </a:rPr>
              <a:t>http://stthomascommunityprimary.wales/flying-start/</a:t>
            </a:r>
            <a:r>
              <a:rPr lang="en-GB" sz="2400" u="sng" dirty="0">
                <a:latin typeface="Abadi" panose="020B0604020104020204" pitchFamily="34" charset="0"/>
              </a:rPr>
              <a:t> </a:t>
            </a:r>
            <a:r>
              <a:rPr lang="en-GB" sz="2400" dirty="0">
                <a:latin typeface="Abadi" panose="020B0604020104020204" pitchFamily="34" charset="0"/>
              </a:rPr>
              <a:t>, Accessed: 15</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Welsh Government (2011), ‘Evaluation of Flying Start, Summary Report’, Available at: </a:t>
            </a:r>
            <a:r>
              <a:rPr lang="en-GB" sz="2400" u="sng" dirty="0">
                <a:latin typeface="Abadi" panose="020B0604020104020204" pitchFamily="34" charset="0"/>
                <a:hlinkClick r:id="rId8"/>
              </a:rPr>
              <a:t>https://gov.wales/sites/default/files/statistics-and-research/2019-04/evaluation-of-flying-start-findings-from-the-baseline-survey-of-families-summary.pdf</a:t>
            </a:r>
            <a:r>
              <a:rPr lang="en-GB" sz="2400" u="sng" dirty="0">
                <a:latin typeface="Abadi" panose="020B0604020104020204" pitchFamily="34" charset="0"/>
              </a:rPr>
              <a:t> </a:t>
            </a:r>
            <a:r>
              <a:rPr lang="en-GB" sz="2400" dirty="0">
                <a:latin typeface="Abadi" panose="020B0604020104020204" pitchFamily="34" charset="0"/>
              </a:rPr>
              <a:t>, Accessed: 16</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Welsh Government (2013), ‘Flying Start qualitative research with high need families’, Available at: </a:t>
            </a:r>
            <a:r>
              <a:rPr lang="en-GB" sz="2400" u="sng" dirty="0">
                <a:latin typeface="Abadi" panose="020B0604020104020204" pitchFamily="34" charset="0"/>
                <a:hlinkClick r:id="rId9"/>
              </a:rPr>
              <a:t>https://dera.ioe.ac.uk/19094/3/131014-flying-start-qualitative-research-high-need-families-en.pdf</a:t>
            </a:r>
            <a:r>
              <a:rPr lang="en-GB" sz="2400" u="sng" dirty="0">
                <a:latin typeface="Abadi" panose="020B0604020104020204" pitchFamily="34" charset="0"/>
              </a:rPr>
              <a:t> </a:t>
            </a:r>
            <a:r>
              <a:rPr lang="en-GB" sz="2400" dirty="0">
                <a:latin typeface="Abadi" panose="020B0604020104020204" pitchFamily="34" charset="0"/>
              </a:rPr>
              <a:t>, Accessed: 16</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Care Inspectorate (2019), ‘The Flying Start Nursery, Day Care of Children, Available at: </a:t>
            </a:r>
            <a:r>
              <a:rPr lang="en-GB" sz="2400" u="sng" dirty="0">
                <a:latin typeface="Abadi" panose="020B0604020104020204" pitchFamily="34" charset="0"/>
                <a:hlinkClick r:id="rId10"/>
              </a:rPr>
              <a:t>https://www.google.co.uk/url?sa=t&amp;rct=j&amp;q=&amp;esrc=s&amp;source=web&amp;cd=25&amp;ved=2ahUKEwiTk-2B1s_nAhWFoFwKHWCsBRQ4FBAWMAR6BAgFEAE&amp;url=https%3A%2F%2Fwww.careinspectorate.com%2FberengCareservices%2Fhtml%2Freports%2FgetPdfBlob.php%3Fid%3D305620&amp;usg=AOvVaw3jAs8VQFXFCT86cJ-8nbW_</a:t>
            </a:r>
            <a:r>
              <a:rPr lang="en-GB" sz="2400" u="sng" dirty="0">
                <a:latin typeface="Abadi" panose="020B0604020104020204" pitchFamily="34" charset="0"/>
              </a:rPr>
              <a:t> </a:t>
            </a:r>
            <a:r>
              <a:rPr lang="en-GB" sz="2400" dirty="0">
                <a:latin typeface="Abadi" panose="020B0604020104020204" pitchFamily="34" charset="0"/>
              </a:rPr>
              <a:t>, Accessed: 16</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St Thomas CPS (2017), Twitter, Available at: </a:t>
            </a:r>
            <a:r>
              <a:rPr lang="en-GB" sz="2400" u="sng" dirty="0">
                <a:latin typeface="Abadi" panose="020B0604020104020204" pitchFamily="34" charset="0"/>
                <a:hlinkClick r:id="rId11"/>
              </a:rPr>
              <a:t>https://twitter.com/stthomas_cps</a:t>
            </a:r>
            <a:r>
              <a:rPr lang="en-GB" sz="2400" u="sng" dirty="0">
                <a:latin typeface="Abadi" panose="020B0604020104020204" pitchFamily="34" charset="0"/>
              </a:rPr>
              <a:t> </a:t>
            </a:r>
            <a:r>
              <a:rPr lang="en-GB" sz="2400" dirty="0">
                <a:latin typeface="Abadi" panose="020B0604020104020204" pitchFamily="34" charset="0"/>
              </a:rPr>
              <a:t>, Accessed: 16</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St Thomas Community Primary school, Available at: </a:t>
            </a:r>
            <a:r>
              <a:rPr lang="en-GB" sz="2400" u="sng" dirty="0">
                <a:latin typeface="Abadi" panose="020B0604020104020204" pitchFamily="34" charset="0"/>
                <a:hlinkClick r:id="rId12"/>
              </a:rPr>
              <a:t>http://stthomascommunityprimary.wales/</a:t>
            </a:r>
            <a:r>
              <a:rPr lang="en-GB" sz="2400" u="sng" dirty="0">
                <a:latin typeface="Abadi" panose="020B0604020104020204" pitchFamily="34" charset="0"/>
              </a:rPr>
              <a:t> , </a:t>
            </a:r>
            <a:r>
              <a:rPr lang="en-GB" sz="2400" dirty="0">
                <a:latin typeface="Abadi" panose="020B0604020104020204" pitchFamily="34" charset="0"/>
              </a:rPr>
              <a:t>Accessed: 16</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Duchy College (2015), ‘Flying Start @ Duchy Explore Items Through Their Babbling Babies’, Available at: </a:t>
            </a:r>
            <a:r>
              <a:rPr lang="en-GB" sz="2400" u="sng" dirty="0">
                <a:latin typeface="Abadi" panose="020B0604020104020204" pitchFamily="34" charset="0"/>
                <a:hlinkClick r:id="rId13"/>
              </a:rPr>
              <a:t>https://www.flyingstart.uk.com/flying-start-duchy-explore-items-babbling-babies/</a:t>
            </a:r>
            <a:r>
              <a:rPr lang="en-GB" sz="2400" dirty="0">
                <a:latin typeface="Abadi" panose="020B0604020104020204" pitchFamily="34" charset="0"/>
              </a:rPr>
              <a:t> , Accessed: 17</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Flying Start (Unknown), ‘Flying Start Children’s Centres update’, Available at: </a:t>
            </a:r>
            <a:r>
              <a:rPr lang="en-GB" sz="2400" u="sng" dirty="0">
                <a:latin typeface="Abadi" panose="020B0604020104020204" pitchFamily="34" charset="0"/>
                <a:hlinkClick r:id="rId14"/>
              </a:rPr>
              <a:t>https://www.flyingstartluton.com/blog/2019/09/02/flying-start-childrens-centres-update/</a:t>
            </a:r>
            <a:r>
              <a:rPr lang="en-GB" sz="2400" dirty="0">
                <a:latin typeface="Abadi" panose="020B0604020104020204" pitchFamily="34" charset="0"/>
              </a:rPr>
              <a:t> , Accessed: 17</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Integrated Children’s Centre (2015), ‘Flying Start Stay and Play’, Ely &amp; </a:t>
            </a:r>
            <a:r>
              <a:rPr lang="en-GB" sz="2400" dirty="0" err="1">
                <a:latin typeface="Abadi" panose="020B0604020104020204" pitchFamily="34" charset="0"/>
              </a:rPr>
              <a:t>Caerau</a:t>
            </a:r>
            <a:r>
              <a:rPr lang="en-GB" sz="2400" dirty="0">
                <a:latin typeface="Abadi" panose="020B0604020104020204" pitchFamily="34" charset="0"/>
              </a:rPr>
              <a:t> Children’s Centre, Available at: </a:t>
            </a:r>
            <a:r>
              <a:rPr lang="en-GB" sz="2400" u="sng" dirty="0">
                <a:latin typeface="Abadi" panose="020B0604020104020204" pitchFamily="34" charset="0"/>
                <a:hlinkClick r:id="rId15"/>
              </a:rPr>
              <a:t>http://www.elyandcaerauchildrenscentre.co.uk/flying-start-stay-and-play/</a:t>
            </a:r>
            <a:r>
              <a:rPr lang="en-GB" sz="2400" dirty="0">
                <a:latin typeface="Abadi" panose="020B0604020104020204" pitchFamily="34" charset="0"/>
              </a:rPr>
              <a:t> , Accessed: 17</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Blandford S (2016), ‘Five tips for improving pupil attainment’, Available at: </a:t>
            </a:r>
            <a:r>
              <a:rPr lang="en-GB" sz="2400" u="sng" dirty="0">
                <a:latin typeface="Abadi" panose="020B0604020104020204" pitchFamily="34" charset="0"/>
                <a:hlinkClick r:id="rId16"/>
              </a:rPr>
              <a:t>https://www.tes.com/news/five-tips-improving-pupil-attainment</a:t>
            </a:r>
            <a:r>
              <a:rPr lang="en-GB" sz="2400" dirty="0">
                <a:latin typeface="Abadi" panose="020B0604020104020204" pitchFamily="34" charset="0"/>
              </a:rPr>
              <a:t> , Accessed: 17</a:t>
            </a:r>
            <a:r>
              <a:rPr lang="en-GB" sz="2400" baseline="30000" dirty="0">
                <a:latin typeface="Abadi" panose="020B0604020104020204" pitchFamily="34" charset="0"/>
              </a:rPr>
              <a:t>th</a:t>
            </a:r>
            <a:r>
              <a:rPr lang="en-GB" sz="2400" dirty="0">
                <a:latin typeface="Abadi" panose="020B0604020104020204" pitchFamily="34" charset="0"/>
              </a:rPr>
              <a:t> February 2020</a:t>
            </a:r>
          </a:p>
          <a:p>
            <a:r>
              <a:rPr lang="en-GB" sz="2400" dirty="0">
                <a:latin typeface="Abadi" panose="020B0604020104020204" pitchFamily="34" charset="0"/>
              </a:rPr>
              <a:t>Cambridge Dictionary, Available at: </a:t>
            </a:r>
            <a:r>
              <a:rPr lang="en-GB" sz="2400" u="sng" dirty="0">
                <a:latin typeface="Abadi" panose="020B0604020104020204" pitchFamily="34" charset="0"/>
                <a:hlinkClick r:id="rId17"/>
              </a:rPr>
              <a:t>https://dictionary.cambridge.org/dictionary/english/attainmen Accessed: 17</a:t>
            </a:r>
            <a:r>
              <a:rPr lang="en-GB" sz="2400" u="sng" baseline="30000" dirty="0">
                <a:latin typeface="Abadi" panose="020B0604020104020204" pitchFamily="34" charset="0"/>
                <a:hlinkClick r:id="rId17"/>
              </a:rPr>
              <a:t>th</a:t>
            </a:r>
            <a:r>
              <a:rPr lang="en-GB" sz="2400" u="sng" dirty="0">
                <a:latin typeface="Abadi" panose="020B0604020104020204" pitchFamily="34" charset="0"/>
                <a:hlinkClick r:id="rId17"/>
              </a:rPr>
              <a:t> February 2020</a:t>
            </a:r>
            <a:endParaRPr lang="en-GB" sz="2400" dirty="0">
              <a:latin typeface="Abadi" panose="020B0604020104020204" pitchFamily="34" charset="0"/>
            </a:endParaRPr>
          </a:p>
          <a:p>
            <a:endParaRPr lang="en-GB" sz="2800" dirty="0">
              <a:latin typeface="Abadi" panose="020B0604020104020204" pitchFamily="34" charset="0"/>
            </a:endParaRPr>
          </a:p>
          <a:p>
            <a:endParaRPr lang="en-GB" sz="1400" dirty="0"/>
          </a:p>
          <a:p>
            <a:endParaRPr lang="en-GB" dirty="0"/>
          </a:p>
        </p:txBody>
      </p:sp>
    </p:spTree>
    <p:extLst>
      <p:ext uri="{BB962C8B-B14F-4D97-AF65-F5344CB8AC3E}">
        <p14:creationId xmlns:p14="http://schemas.microsoft.com/office/powerpoint/2010/main" val="36026143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867</TotalTime>
  <Words>795</Words>
  <Application>Microsoft Office PowerPoint</Application>
  <PresentationFormat>Widescreen</PresentationFormat>
  <Paragraphs>49</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Abadi</vt:lpstr>
      <vt:lpstr>Arial</vt:lpstr>
      <vt:lpstr>Calibri</vt:lpstr>
      <vt:lpstr>Impact</vt:lpstr>
      <vt:lpstr>Main Event</vt:lpstr>
      <vt:lpstr>Flying Start</vt:lpstr>
      <vt:lpstr>PowerPoint Presentation</vt:lpstr>
      <vt:lpstr>Key Definitions</vt:lpstr>
      <vt:lpstr>PowerPoint Presentation</vt:lpstr>
      <vt:lpstr>PowerPoint Presentation</vt:lpstr>
      <vt:lpstr>PowerPoint Presentation</vt:lpstr>
      <vt:lpstr>Has it been successful?</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Robinson</dc:creator>
  <cp:lastModifiedBy>Emma Robinson</cp:lastModifiedBy>
  <cp:revision>34</cp:revision>
  <dcterms:created xsi:type="dcterms:W3CDTF">2020-02-12T13:42:24Z</dcterms:created>
  <dcterms:modified xsi:type="dcterms:W3CDTF">2020-02-18T23:15:06Z</dcterms:modified>
</cp:coreProperties>
</file>