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94689" autoAdjust="0"/>
  </p:normalViewPr>
  <p:slideViewPr>
    <p:cSldViewPr snapToGrid="0" snapToObjects="1" showGuides="1">
      <p:cViewPr>
        <p:scale>
          <a:sx n="30" d="100"/>
          <a:sy n="30" d="100"/>
        </p:scale>
        <p:origin x="-724" y="-209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3/24/2026</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dirty="0"/>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3/24/2026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dirty="0"/>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24/03/2026</a:t>
            </a:fld>
            <a:endParaRPr lang="en-GB" dirty="0"/>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dirty="0"/>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https://www.posterpresentations.com/how-to-change-the-column-configuration.html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https://www.posterpresentations.com/helpdesk.html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24/03/2026</a:t>
            </a:fld>
            <a:endParaRPr lang="en-GB" dirty="0"/>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dirty="0"/>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mentalhealth.org.uk/explore-mental-health/statistics/schizophrenia-statistics" TargetMode="External"/><Relationship Id="rId13" Type="http://schemas.openxmlformats.org/officeDocument/2006/relationships/hyperlink" Target="https://www.researchgate.net/figure/UK-schizophrenia-epidemiology-rates-by-gender-and-year-per-10-000-source-ONS-Hence-it_fig3_352837803" TargetMode="External"/><Relationship Id="rId18" Type="http://schemas.openxmlformats.org/officeDocument/2006/relationships/image" Target="../media/image13.png"/><Relationship Id="rId3" Type="http://schemas.openxmlformats.org/officeDocument/2006/relationships/hyperlink" Target="https://www.centreformentalhealth.org.uk/publications/the-economic-and-social-costs-of-mental-ill-healthClarke" TargetMode="External"/><Relationship Id="rId21" Type="http://schemas.openxmlformats.org/officeDocument/2006/relationships/image" Target="../media/image16.png"/><Relationship Id="rId7" Type="http://schemas.openxmlformats.org/officeDocument/2006/relationships/hyperlink" Target="https://www.miopkolkata.com/5-most-effective-treatments-for-schizophrenia/" TargetMode="External"/><Relationship Id="rId12" Type="http://schemas.openxmlformats.org/officeDocument/2006/relationships/hyperlink" Target="https://www.slideshare.net/slideshow/schizophrenia-other-primary-psychotic-disorders-pptx-as-per-icd-11/276187239" TargetMode="External"/><Relationship Id="rId17" Type="http://schemas.openxmlformats.org/officeDocument/2006/relationships/image" Target="../media/image12.png"/><Relationship Id="rId2" Type="http://schemas.openxmlformats.org/officeDocument/2006/relationships/hyperlink" Target="https://www.cqc.org.uk/publications/monitoring-mental-health-act/2022-2023" TargetMode="External"/><Relationship Id="rId16" Type="http://schemas.openxmlformats.org/officeDocument/2006/relationships/image" Target="../media/image11.jpeg"/><Relationship Id="rId20"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hyperlink" Target="https://www.verywellmind.com/positive-symptoms-in-schizophrenia-2953124" TargetMode="External"/><Relationship Id="rId11" Type="http://schemas.openxmlformats.org/officeDocument/2006/relationships/hyperlink" Target="https://renewedmentalhealthgroup.com/does-schizophrenia-cause-loss-of-appetite-know-the-facts/" TargetMode="External"/><Relationship Id="rId5" Type="http://schemas.openxmlformats.org/officeDocument/2006/relationships/hyperlink" Target="https://www.verywellmind.com/what-are-the-symptoms-of-schizophrenia-2953120" TargetMode="External"/><Relationship Id="rId15" Type="http://schemas.openxmlformats.org/officeDocument/2006/relationships/image" Target="../media/image10.png"/><Relationship Id="rId10" Type="http://schemas.openxmlformats.org/officeDocument/2006/relationships/hyperlink" Target="https://digital.nhs.uk/data-and-information/publications/statistical/mental-health-services-monthly-statistics/performance-november-2023Renewed" TargetMode="External"/><Relationship Id="rId19" Type="http://schemas.openxmlformats.org/officeDocument/2006/relationships/image" Target="../media/image14.png"/><Relationship Id="rId4" Type="http://schemas.openxmlformats.org/officeDocument/2006/relationships/hyperlink" Target="https://www.verywellmind.com/schizophrenia-treatments-2330662" TargetMode="External"/><Relationship Id="rId9" Type="http://schemas.openxmlformats.org/officeDocument/2006/relationships/hyperlink" Target="https://www.nhs.uk/mental-health/conditions/schizophrenia/" TargetMode="External"/><Relationship Id="rId14" Type="http://schemas.openxmlformats.org/officeDocument/2006/relationships/hyperlink" Target="https://www.who.int/news-room/fact-sheets/detail/schizophre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Abdulai Kamara</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2328050</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Lecturer’s Name: Bianca Sanfilippo </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124482" y="5222557"/>
            <a:ext cx="10056813" cy="4462738"/>
          </a:xfrm>
          <a:solidFill>
            <a:schemeClr val="accent6">
              <a:lumMod val="20000"/>
              <a:lumOff val="80000"/>
            </a:schemeClr>
          </a:solidFill>
        </p:spPr>
        <p:txBody>
          <a:bodyPr/>
          <a:lstStyle/>
          <a:p>
            <a:pPr algn="just">
              <a:spcBef>
                <a:spcPts val="0"/>
              </a:spcBef>
            </a:pPr>
            <a:r>
              <a:rPr lang="en-US" sz="2000" b="1" dirty="0"/>
              <a:t>Classification (ICD-11): </a:t>
            </a:r>
            <a:r>
              <a:rPr lang="en-US" sz="2000" dirty="0"/>
              <a:t>World Health Organization – </a:t>
            </a:r>
            <a:r>
              <a:rPr lang="en-US" sz="2000" i="1" dirty="0"/>
              <a:t>International Classification of Diseases 11th Revision (ICD-11)</a:t>
            </a:r>
            <a:endParaRPr lang="en-GB" sz="2000" dirty="0"/>
          </a:p>
          <a:p>
            <a:pPr marL="342900" lvl="0" indent="-342900" algn="just">
              <a:spcBef>
                <a:spcPts val="0"/>
              </a:spcBef>
              <a:buFont typeface="Arial" panose="020B0604020202020204" pitchFamily="34" charset="0"/>
              <a:buChar char="•"/>
            </a:pPr>
            <a:r>
              <a:rPr lang="en-US" sz="2000" b="1" dirty="0"/>
              <a:t>Chapter:</a:t>
            </a:r>
            <a:r>
              <a:rPr lang="en-US" sz="2000" dirty="0"/>
              <a:t> 06 – Mental, behavioural or neurodevelopmental disorders</a:t>
            </a:r>
            <a:endParaRPr lang="en-GB" sz="2000" dirty="0"/>
          </a:p>
          <a:p>
            <a:pPr marL="342900" lvl="0" indent="-342900" algn="just">
              <a:spcBef>
                <a:spcPts val="0"/>
              </a:spcBef>
              <a:buFont typeface="Arial" panose="020B0604020202020204" pitchFamily="34" charset="0"/>
              <a:buChar char="•"/>
            </a:pPr>
            <a:r>
              <a:rPr lang="en-US" sz="2000" b="1" dirty="0"/>
              <a:t>Category:</a:t>
            </a:r>
            <a:r>
              <a:rPr lang="en-US" sz="2000" dirty="0"/>
              <a:t> Schizophrenia or other primary psychotic disorders</a:t>
            </a:r>
            <a:endParaRPr lang="en-GB" sz="2000" dirty="0"/>
          </a:p>
          <a:p>
            <a:pPr marL="342900" lvl="0" indent="-342900" algn="just">
              <a:spcBef>
                <a:spcPts val="0"/>
              </a:spcBef>
              <a:buFont typeface="Arial" panose="020B0604020202020204" pitchFamily="34" charset="0"/>
              <a:buChar char="•"/>
            </a:pPr>
            <a:r>
              <a:rPr lang="en-US" sz="2000" b="1" dirty="0"/>
              <a:t>Code:</a:t>
            </a:r>
            <a:r>
              <a:rPr lang="en-US" sz="2000" dirty="0"/>
              <a:t> </a:t>
            </a:r>
            <a:r>
              <a:rPr lang="en-US" sz="2000" b="1" dirty="0"/>
              <a:t>6A20 – Schizophrenia</a:t>
            </a:r>
            <a:endParaRPr lang="en-GB" sz="2000" dirty="0"/>
          </a:p>
          <a:p>
            <a:pPr algn="just">
              <a:spcBef>
                <a:spcPts val="0"/>
              </a:spcBef>
            </a:pPr>
            <a:r>
              <a:rPr lang="en-US" sz="2000" b="1" dirty="0"/>
              <a:t>Definition (ICD-11): </a:t>
            </a:r>
            <a:r>
              <a:rPr lang="en-GB" sz="2000" dirty="0"/>
              <a:t>Based on ICD-11, schizophrenia is a psychotic disorder, which is also marked by enduring distortion of thinking, perception, self-experience, and behaviour. Core symptoms include </a:t>
            </a:r>
            <a:r>
              <a:rPr lang="en-US" sz="2000" dirty="0"/>
              <a:t>Delusions, Hallucinations, and </a:t>
            </a:r>
            <a:r>
              <a:rPr lang="en-US" sz="2000" dirty="0" err="1"/>
              <a:t>Disorganised</a:t>
            </a:r>
            <a:r>
              <a:rPr lang="en-US" sz="2000" dirty="0"/>
              <a:t> thinking</a:t>
            </a:r>
            <a:endParaRPr lang="en-GB" sz="2000" dirty="0"/>
          </a:p>
          <a:p>
            <a:pPr lvl="0" algn="just">
              <a:spcBef>
                <a:spcPts val="0"/>
              </a:spcBef>
            </a:pPr>
            <a:r>
              <a:rPr lang="en-US" sz="2000" dirty="0"/>
              <a:t>Marked disturbances of affect and behaviour</a:t>
            </a:r>
            <a:endParaRPr lang="en-GB" sz="2000" dirty="0"/>
          </a:p>
          <a:p>
            <a:pPr algn="just">
              <a:spcBef>
                <a:spcPts val="0"/>
              </a:spcBef>
            </a:pPr>
            <a:r>
              <a:rPr lang="en-GB" sz="2000" dirty="0"/>
              <a:t>The patient has to have the symptoms at least one month and they have to result in a high degree of functional impairment (Valle, 2020; WHO, 2025).</a:t>
            </a:r>
          </a:p>
          <a:p>
            <a:pPr algn="just">
              <a:spcBef>
                <a:spcPts val="0"/>
              </a:spcBef>
            </a:pPr>
            <a:r>
              <a:rPr lang="en-GB" sz="2000" dirty="0"/>
              <a:t>According to Valle (2020), ICD-11 eliminated past subtypes (e.g., paranoid, catatonic) and contemplates symptoms dimensions and course specifiers, enhancing clinical flexibility.</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a:solidFill>
            <a:schemeClr val="accent1">
              <a:lumMod val="20000"/>
              <a:lumOff val="80000"/>
            </a:schemeClr>
          </a:solidFill>
        </p:spPr>
        <p:txBody>
          <a:bodyPr/>
          <a:lstStyle/>
          <a:p>
            <a:r>
              <a:rPr lang="en-GB" sz="4800" dirty="0">
                <a:latin typeface="Aptos" panose="020B0004020202020204" pitchFamily="34" charset="0"/>
              </a:rPr>
              <a:t>Classification &amp; Definition</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8043" y="16408572"/>
            <a:ext cx="10038660" cy="800211"/>
          </a:xfrm>
          <a:solidFill>
            <a:schemeClr val="accent1">
              <a:lumMod val="20000"/>
              <a:lumOff val="80000"/>
            </a:schemeClr>
          </a:solidFill>
        </p:spPr>
        <p:txBody>
          <a:bodyPr/>
          <a:lstStyle/>
          <a:p>
            <a:r>
              <a:rPr lang="en-US" sz="4000" dirty="0"/>
              <a:t>Causes &amp; Symptoms</a:t>
            </a:r>
            <a:endParaRPr lang="en-GB" sz="4000"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923322"/>
          </a:xfrm>
          <a:solidFill>
            <a:schemeClr val="accent1">
              <a:lumMod val="20000"/>
              <a:lumOff val="80000"/>
            </a:schemeClr>
          </a:solidFill>
        </p:spPr>
        <p:txBody>
          <a:bodyPr/>
          <a:lstStyle/>
          <a:p>
            <a:r>
              <a:rPr lang="en-GB" sz="4800" dirty="0">
                <a:latin typeface="Aptos" panose="020B0004020202020204" pitchFamily="34" charset="0"/>
              </a:rPr>
              <a:t>Diagnosis &amp; Historical Perspective</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970398"/>
          </a:xfrm>
          <a:solidFill>
            <a:schemeClr val="accent1">
              <a:lumMod val="20000"/>
              <a:lumOff val="80000"/>
            </a:schemeClr>
          </a:solidFill>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3154688"/>
          </a:xfrm>
          <a:solidFill>
            <a:schemeClr val="accent4">
              <a:lumMod val="20000"/>
              <a:lumOff val="80000"/>
            </a:schemeClr>
          </a:solidFill>
        </p:spPr>
        <p:txBody>
          <a:bodyPr/>
          <a:lstStyle/>
          <a:p>
            <a:pPr algn="just"/>
            <a:r>
              <a:rPr lang="en-GB" dirty="0"/>
              <a:t>In accordance with the evaluated evidence:</a:t>
            </a:r>
          </a:p>
          <a:p>
            <a:pPr marL="342900" lvl="0" indent="-342900" algn="just">
              <a:buFont typeface="Arial" panose="020B0604020202020204" pitchFamily="34" charset="0"/>
              <a:buChar char="•"/>
            </a:pPr>
            <a:r>
              <a:rPr lang="en-GB" dirty="0"/>
              <a:t>Enhance reduction of early detection and intervention.</a:t>
            </a:r>
          </a:p>
          <a:p>
            <a:pPr marL="342900" lvl="0" indent="-342900" algn="just">
              <a:buFont typeface="Arial" panose="020B0604020202020204" pitchFamily="34" charset="0"/>
              <a:buChar char="•"/>
            </a:pPr>
            <a:r>
              <a:rPr lang="en-GB" dirty="0"/>
              <a:t>Less stigma through education of the population (Wang et al., 2025)</a:t>
            </a:r>
          </a:p>
          <a:p>
            <a:pPr marL="342900" lvl="0" indent="-342900" algn="just">
              <a:buFont typeface="Arial" panose="020B0604020202020204" pitchFamily="34" charset="0"/>
              <a:buChar char="•"/>
            </a:pPr>
            <a:r>
              <a:rPr lang="en-GB" dirty="0"/>
              <a:t>Increase the number of countries with low incomes (NHS Digital, 2023) </a:t>
            </a:r>
          </a:p>
          <a:p>
            <a:pPr marL="342900" lvl="0" indent="-342900" algn="just">
              <a:buFont typeface="Arial" panose="020B0604020202020204" pitchFamily="34" charset="0"/>
              <a:buChar char="•"/>
            </a:pPr>
            <a:r>
              <a:rPr lang="en-GB" dirty="0"/>
              <a:t>Empower community-based services (WHO, 2025)</a:t>
            </a:r>
          </a:p>
          <a:p>
            <a:pPr marL="342900" indent="-342900" algn="just">
              <a:buFont typeface="Arial" panose="020B0604020202020204" pitchFamily="34" charset="0"/>
              <a:buChar char="•"/>
            </a:pPr>
            <a:r>
              <a:rPr lang="en-GB" dirty="0"/>
              <a:t>Reduce the financial cost with policy investment (Chang et al., 2024)</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22403375" y="19424311"/>
            <a:ext cx="10163438" cy="923322"/>
          </a:xfrm>
          <a:solidFill>
            <a:schemeClr val="accent1">
              <a:lumMod val="20000"/>
              <a:lumOff val="80000"/>
            </a:schemeClr>
          </a:solidFill>
        </p:spPr>
        <p:txBody>
          <a:bodyPr/>
          <a:lstStyle/>
          <a:p>
            <a:r>
              <a:rPr lang="en-GB" sz="48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22403375" y="20470770"/>
            <a:ext cx="10024490" cy="4616626"/>
          </a:xfrm>
          <a:solidFill>
            <a:schemeClr val="accent6">
              <a:lumMod val="20000"/>
              <a:lumOff val="80000"/>
            </a:schemeClr>
          </a:solidFill>
        </p:spPr>
        <p:txBody>
          <a:bodyPr/>
          <a:lstStyle/>
          <a:p>
            <a:pPr algn="just"/>
            <a:r>
              <a:rPr lang="en-GB" dirty="0"/>
              <a:t>Schizophrenia (ICD-11 6A20) is a severe psychotic disorder that afflicts millions of people worldwide.</a:t>
            </a:r>
          </a:p>
          <a:p>
            <a:pPr algn="just"/>
            <a:r>
              <a:rPr lang="en-GB" dirty="0"/>
              <a:t>Though prevalence is not high (approximately 0.61%), the disorder implies significant personal, social, and economic effects.</a:t>
            </a:r>
          </a:p>
          <a:p>
            <a:pPr algn="just"/>
            <a:r>
              <a:rPr lang="en-GB" dirty="0"/>
              <a:t>Recent data emphasises that there are treatment gaps that exist, stigma, and high costs of society.</a:t>
            </a:r>
          </a:p>
          <a:p>
            <a:pPr algn="just"/>
            <a:r>
              <a:rPr lang="en-GB" dirty="0"/>
              <a:t>New classification (ICD-11) and community-based care methods provide a better system to manage.</a:t>
            </a:r>
          </a:p>
          <a:p>
            <a:pPr algn="just"/>
            <a:r>
              <a:rPr lang="en-GB" dirty="0"/>
              <a:t>Furtherment of investment in early intervention, stigma reduction and easy-access mental health services are critical.</a:t>
            </a:r>
          </a:p>
        </p:txBody>
      </p:sp>
      <p:sp>
        <p:nvSpPr>
          <p:cNvPr id="13" name="Text Placeholder 12">
            <a:extLst>
              <a:ext uri="{FF2B5EF4-FFF2-40B4-BE49-F238E27FC236}">
                <a16:creationId xmlns:a16="http://schemas.microsoft.com/office/drawing/2014/main" id="{46092EE5-A531-D9B7-8587-AC884F1CEED5}"/>
              </a:ext>
            </a:extLst>
          </p:cNvPr>
          <p:cNvSpPr>
            <a:spLocks noGrp="1"/>
          </p:cNvSpPr>
          <p:nvPr>
            <p:ph type="body" sz="quarter" idx="29"/>
          </p:nvPr>
        </p:nvSpPr>
        <p:spPr>
          <a:xfrm>
            <a:off x="33422043" y="18190586"/>
            <a:ext cx="10047018" cy="923322"/>
          </a:xfrm>
          <a:solidFill>
            <a:schemeClr val="accent1">
              <a:lumMod val="20000"/>
              <a:lumOff val="80000"/>
            </a:schemeClr>
          </a:solidFill>
        </p:spPr>
        <p:txBody>
          <a:bodyPr/>
          <a:lstStyle/>
          <a:p>
            <a:r>
              <a:rPr lang="en-GB" sz="4800" dirty="0">
                <a:latin typeface="Aptos" panose="020B0004020202020204" pitchFamily="34" charset="0"/>
              </a:rPr>
              <a:t>References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574664" y="19205279"/>
            <a:ext cx="10052050" cy="11449266"/>
          </a:xfrm>
          <a:solidFill>
            <a:schemeClr val="accent3">
              <a:lumMod val="20000"/>
              <a:lumOff val="80000"/>
            </a:schemeClr>
          </a:solidFill>
        </p:spPr>
        <p:txBody>
          <a:bodyPr/>
          <a:lstStyle/>
          <a:p>
            <a:pPr marL="285750" indent="-285750" algn="just">
              <a:buFont typeface="Arial" panose="020B0604020202020204" pitchFamily="34" charset="0"/>
              <a:buChar char="•"/>
            </a:pPr>
            <a:r>
              <a:rPr lang="en-GB" sz="1700" dirty="0"/>
              <a:t>Chang, J. et al. (2024) </a:t>
            </a:r>
            <a:r>
              <a:rPr lang="en-GB" sz="1700" i="1" dirty="0"/>
              <a:t>National and State Societal Costs of Schizophrenia in the US in 2024</a:t>
            </a:r>
            <a:r>
              <a:rPr lang="en-GB" sz="1700" dirty="0"/>
              <a:t>, JAMA Psychiatry.</a:t>
            </a:r>
          </a:p>
          <a:p>
            <a:pPr marL="285750" indent="-285750" algn="just">
              <a:buFont typeface="Arial" panose="020B0604020202020204" pitchFamily="34" charset="0"/>
              <a:buChar char="•"/>
            </a:pPr>
            <a:r>
              <a:rPr lang="en-GB" sz="1700" dirty="0"/>
              <a:t>Care Quality Commission (2023) Monitoring the Mental Health Act in 2022/23. Available at: </a:t>
            </a:r>
            <a:r>
              <a:rPr lang="en-GB" sz="1700" dirty="0">
                <a:hlinkClick r:id="rId2"/>
              </a:rPr>
              <a:t>https://www.cqc.org.uk/publications/monitoring-mental-health-act/2022-2023</a:t>
            </a:r>
            <a:endParaRPr lang="en-GB" sz="1700" dirty="0"/>
          </a:p>
          <a:p>
            <a:pPr marL="285750" indent="-285750" algn="just">
              <a:buFont typeface="Arial" panose="020B0604020202020204" pitchFamily="34" charset="0"/>
              <a:buChar char="•"/>
            </a:pPr>
            <a:r>
              <a:rPr lang="en-GB" sz="1700" dirty="0"/>
              <a:t>Centre for Mental Health (2022) The Economic and Social Costs of Mental Ill Health in England 2022. Available at: </a:t>
            </a:r>
            <a:r>
              <a:rPr lang="en-GB" sz="1700" dirty="0">
                <a:hlinkClick r:id="rId3"/>
              </a:rPr>
              <a:t>https://www.centreformentalhealth.org.uk/publications/the-economic-and-social-costs-of-mental-ill-health</a:t>
            </a:r>
            <a:endParaRPr lang="en-GB" sz="1700" dirty="0"/>
          </a:p>
          <a:p>
            <a:pPr marL="285750" indent="-285750" algn="just">
              <a:buFont typeface="Arial" panose="020B0604020202020204" pitchFamily="34" charset="0"/>
              <a:buChar char="•"/>
            </a:pPr>
            <a:r>
              <a:rPr lang="en-GB" sz="1700" dirty="0">
                <a:hlinkClick r:id="rId3"/>
              </a:rPr>
              <a:t>Clarke</a:t>
            </a:r>
            <a:r>
              <a:rPr lang="en-GB" sz="1700" dirty="0"/>
              <a:t>, J. </a:t>
            </a:r>
            <a:r>
              <a:rPr lang="en-GB" sz="1700" i="1" dirty="0"/>
              <a:t>(2024)</a:t>
            </a:r>
            <a:r>
              <a:rPr lang="en-GB" sz="1700" dirty="0"/>
              <a:t> </a:t>
            </a:r>
            <a:r>
              <a:rPr lang="en-GB" sz="1700" i="1" dirty="0"/>
              <a:t>Schizophrenia Treatments: Types &amp; Effectiveness</a:t>
            </a:r>
            <a:r>
              <a:rPr lang="en-GB" sz="1700" dirty="0"/>
              <a:t>. Verywell Mind. Available at: </a:t>
            </a:r>
            <a:r>
              <a:rPr lang="en-GB" sz="1700" dirty="0">
                <a:hlinkClick r:id="rId4"/>
              </a:rPr>
              <a:t>https://www.verywellmind.com/schizophrenia-treatments-2330662</a:t>
            </a:r>
            <a:endParaRPr lang="en-GB" sz="1700" dirty="0"/>
          </a:p>
          <a:p>
            <a:pPr marL="285750" indent="-285750" algn="just">
              <a:buFont typeface="Arial" panose="020B0604020202020204" pitchFamily="34" charset="0"/>
              <a:buChar char="•"/>
            </a:pPr>
            <a:r>
              <a:rPr lang="en-GB" sz="1700" dirty="0"/>
              <a:t>Clarke, J. </a:t>
            </a:r>
            <a:r>
              <a:rPr lang="en-GB" sz="1700" i="1" dirty="0"/>
              <a:t>(2025)</a:t>
            </a:r>
            <a:r>
              <a:rPr lang="en-GB" sz="1700" dirty="0"/>
              <a:t> </a:t>
            </a:r>
            <a:r>
              <a:rPr lang="en-GB" sz="1700" i="1" dirty="0"/>
              <a:t>Signs and Symptoms of Schizophrenia</a:t>
            </a:r>
            <a:r>
              <a:rPr lang="en-GB" sz="1700" dirty="0"/>
              <a:t>. Verywell Mind. Updated 27 November 2025. Available at: </a:t>
            </a:r>
            <a:r>
              <a:rPr lang="en-GB" sz="1700" dirty="0">
                <a:hlinkClick r:id="rId5"/>
              </a:rPr>
              <a:t>https://www.verywellmind.com/what-are-the-symptoms-of-schizophrenia-2953120</a:t>
            </a:r>
            <a:r>
              <a:rPr lang="en-GB" sz="1700" dirty="0"/>
              <a:t>.</a:t>
            </a:r>
          </a:p>
          <a:p>
            <a:pPr marL="285750" indent="-285750" algn="just">
              <a:buFont typeface="Arial" panose="020B0604020202020204" pitchFamily="34" charset="0"/>
              <a:buChar char="•"/>
            </a:pPr>
            <a:r>
              <a:rPr lang="en-GB" sz="1700" dirty="0"/>
              <a:t>Clarke, J. </a:t>
            </a:r>
            <a:r>
              <a:rPr lang="en-GB" sz="1700" i="1" dirty="0"/>
              <a:t>(2025)</a:t>
            </a:r>
            <a:r>
              <a:rPr lang="en-GB" sz="1700" dirty="0"/>
              <a:t> </a:t>
            </a:r>
            <a:r>
              <a:rPr lang="en-GB" sz="1700" i="1" dirty="0"/>
              <a:t>Positive Symptoms in Schizophrenia</a:t>
            </a:r>
            <a:r>
              <a:rPr lang="en-GB" sz="1700" dirty="0"/>
              <a:t>. Verywell Mind. Available at: </a:t>
            </a:r>
            <a:r>
              <a:rPr lang="en-GB" sz="1700" dirty="0">
                <a:hlinkClick r:id="rId6"/>
              </a:rPr>
              <a:t>https://www.verywellmind.com/positive-symptoms-in-schizophrenia-2953124</a:t>
            </a:r>
            <a:endParaRPr lang="en-GB" sz="1700" dirty="0"/>
          </a:p>
          <a:p>
            <a:pPr marL="285750" indent="-285750" algn="just">
              <a:buFont typeface="Arial" panose="020B0604020202020204" pitchFamily="34" charset="0"/>
              <a:buChar char="•"/>
            </a:pPr>
            <a:r>
              <a:rPr lang="en-GB" sz="1700" dirty="0"/>
              <a:t>miracleinst </a:t>
            </a:r>
            <a:r>
              <a:rPr lang="en-GB" sz="1700" i="1" dirty="0"/>
              <a:t>(2023)</a:t>
            </a:r>
            <a:r>
              <a:rPr lang="en-GB" sz="1700" dirty="0"/>
              <a:t> </a:t>
            </a:r>
            <a:r>
              <a:rPr lang="en-GB" sz="1700" i="1" dirty="0"/>
              <a:t>5 Most Effective Treatments for Schizophrenia</a:t>
            </a:r>
            <a:r>
              <a:rPr lang="en-GB" sz="1700" dirty="0"/>
              <a:t>. MIOP Kolkata. Available at: </a:t>
            </a:r>
            <a:r>
              <a:rPr lang="en-GB" sz="1700" dirty="0">
                <a:hlinkClick r:id="rId7"/>
              </a:rPr>
              <a:t>https://www.miopkolkata.com/5-most-effective-treatments-for-schizophrenia/</a:t>
            </a:r>
            <a:r>
              <a:rPr lang="en-GB" sz="1700" dirty="0"/>
              <a:t>.</a:t>
            </a:r>
          </a:p>
          <a:p>
            <a:pPr marL="285750" indent="-285750" algn="just">
              <a:buFont typeface="Arial" panose="020B0604020202020204" pitchFamily="34" charset="0"/>
              <a:buChar char="•"/>
            </a:pPr>
            <a:r>
              <a:rPr lang="en-GB" sz="1700" dirty="0"/>
              <a:t>Mental Health Foundation (2022) Schizophrenia Statistics UK. Available at: </a:t>
            </a:r>
            <a:r>
              <a:rPr lang="en-GB" sz="1700" dirty="0">
                <a:hlinkClick r:id="rId8"/>
              </a:rPr>
              <a:t>https://www.mentalhealth.org.uk/explore-mental-health/statistics/schizophrenia-statistics</a:t>
            </a:r>
            <a:endParaRPr lang="en-GB" sz="1700" dirty="0"/>
          </a:p>
          <a:p>
            <a:pPr marL="285750" indent="-285750" algn="just">
              <a:buFont typeface="Arial" panose="020B0604020202020204" pitchFamily="34" charset="0"/>
              <a:buChar char="•"/>
            </a:pPr>
            <a:r>
              <a:rPr lang="en-GB" sz="1700" dirty="0"/>
              <a:t>NHS (2023) Schizophrenia – Overview. Available at: </a:t>
            </a:r>
            <a:r>
              <a:rPr lang="en-GB" sz="1700" dirty="0">
                <a:hlinkClick r:id="rId9"/>
              </a:rPr>
              <a:t>https://www.nhs.uk/mental-health/conditions/schizophrenia/</a:t>
            </a:r>
            <a:endParaRPr lang="en-GB" sz="1700" dirty="0"/>
          </a:p>
          <a:p>
            <a:pPr marL="285750" indent="-285750" algn="just">
              <a:buFont typeface="Arial" panose="020B0604020202020204" pitchFamily="34" charset="0"/>
              <a:buChar char="•"/>
            </a:pPr>
            <a:r>
              <a:rPr lang="en-GB" sz="1700" dirty="0"/>
              <a:t>NHS Digital (2023) Mental Health Services Monthly Statistics, Performance November 2023. Available at: </a:t>
            </a:r>
            <a:r>
              <a:rPr lang="en-GB" sz="1700" dirty="0">
                <a:hlinkClick r:id="rId10"/>
              </a:rPr>
              <a:t>https://digital.nhs.uk/data-and-information/publications/statistical/mental-health-services-monthly-statistics/performance-november-2023</a:t>
            </a:r>
            <a:endParaRPr lang="en-GB" sz="1700" dirty="0"/>
          </a:p>
          <a:p>
            <a:pPr marL="285750" indent="-285750" algn="just">
              <a:buFont typeface="Arial" panose="020B0604020202020204" pitchFamily="34" charset="0"/>
              <a:buChar char="•"/>
            </a:pPr>
            <a:r>
              <a:rPr lang="en-GB" sz="1700" dirty="0">
                <a:hlinkClick r:id="rId10"/>
              </a:rPr>
              <a:t>Renewed</a:t>
            </a:r>
            <a:r>
              <a:rPr lang="en-GB" sz="1700" dirty="0"/>
              <a:t> Mental Health Group </a:t>
            </a:r>
            <a:r>
              <a:rPr lang="en-GB" sz="1700" i="1" dirty="0"/>
              <a:t>(2025)</a:t>
            </a:r>
            <a:r>
              <a:rPr lang="en-GB" sz="1700" dirty="0"/>
              <a:t> </a:t>
            </a:r>
            <a:r>
              <a:rPr lang="en-GB" sz="1700" i="1" dirty="0"/>
              <a:t>Does Schizophrenia cause loss of appetite? Know the facts!</a:t>
            </a:r>
            <a:r>
              <a:rPr lang="en-GB" sz="1700" dirty="0"/>
              <a:t>. Available at: </a:t>
            </a:r>
            <a:r>
              <a:rPr lang="en-GB" sz="1700" dirty="0">
                <a:hlinkClick r:id="rId11"/>
              </a:rPr>
              <a:t>https://renewedmentalhealthgroup.com/does-schizophrenia-cause-loss-of-appetite-know-the-facts/</a:t>
            </a:r>
            <a:endParaRPr lang="en-GB" sz="1700" dirty="0"/>
          </a:p>
          <a:p>
            <a:pPr marL="285750" indent="-285750" algn="just">
              <a:buFont typeface="Arial" panose="020B0604020202020204" pitchFamily="34" charset="0"/>
              <a:buChar char="•"/>
            </a:pPr>
            <a:r>
              <a:rPr lang="en-GB" sz="1700" dirty="0"/>
              <a:t>Slideshare </a:t>
            </a:r>
            <a:r>
              <a:rPr lang="en-GB" sz="1700" i="1" dirty="0"/>
              <a:t>(2021)</a:t>
            </a:r>
            <a:r>
              <a:rPr lang="en-GB" sz="1700" dirty="0"/>
              <a:t> </a:t>
            </a:r>
            <a:r>
              <a:rPr lang="en-GB" sz="1700" i="1" dirty="0"/>
              <a:t>Schizophrenia &amp; Other Primary Psychotic Disorders (PPTX) as per ICD‑11</a:t>
            </a:r>
            <a:r>
              <a:rPr lang="en-GB" sz="1700" dirty="0"/>
              <a:t>. Available at: </a:t>
            </a:r>
            <a:r>
              <a:rPr lang="en-GB" sz="1700" dirty="0">
                <a:hlinkClick r:id="rId12"/>
              </a:rPr>
              <a:t>https://www.slideshare.net/slideshow/schizophrenia-other-primary-psychotic-disorders-pptx-as-per-icd-11/276187239</a:t>
            </a:r>
            <a:endParaRPr lang="en-GB" sz="1700" dirty="0"/>
          </a:p>
          <a:p>
            <a:pPr marL="285750" indent="-285750" algn="just">
              <a:buFont typeface="Arial" panose="020B0604020202020204" pitchFamily="34" charset="0"/>
              <a:buChar char="•"/>
            </a:pPr>
            <a:r>
              <a:rPr lang="en-GB" sz="1700" dirty="0"/>
              <a:t>Saunders, V. </a:t>
            </a:r>
            <a:r>
              <a:rPr lang="en-GB" sz="1700" i="1" dirty="0"/>
              <a:t>(2021)</a:t>
            </a:r>
            <a:r>
              <a:rPr lang="en-GB" sz="1700" dirty="0"/>
              <a:t> </a:t>
            </a:r>
            <a:r>
              <a:rPr lang="en-GB" sz="1700" i="1" dirty="0"/>
              <a:t>UK schizophrenia epidemiology rates by gender and year, per 10,000 (Figure 3)</a:t>
            </a:r>
            <a:r>
              <a:rPr lang="en-GB" sz="1700" dirty="0"/>
              <a:t>, in </a:t>
            </a:r>
            <a:r>
              <a:rPr lang="en-GB" sz="1700" i="1" dirty="0"/>
              <a:t>A Decisive Account of Specific Forms of Psychosocial Privation as Cause of Schizophrenia</a:t>
            </a:r>
            <a:r>
              <a:rPr lang="en-GB" sz="1700" dirty="0"/>
              <a:t>. Available at: </a:t>
            </a:r>
            <a:r>
              <a:rPr lang="en-GB" sz="1700" dirty="0">
                <a:hlinkClick r:id="rId13"/>
              </a:rPr>
              <a:t>https://www.researchgate.net/figure/UK-schizophrenia-epidemiology-rates-by-gender-and-year-per-10-000-source-ONS-Hence-it_fig3_352837803</a:t>
            </a:r>
            <a:endParaRPr lang="en-GB" sz="1700" dirty="0"/>
          </a:p>
          <a:p>
            <a:pPr marL="285750" indent="-285750" algn="just">
              <a:buFont typeface="Arial" panose="020B0604020202020204" pitchFamily="34" charset="0"/>
              <a:buChar char="•"/>
            </a:pPr>
            <a:r>
              <a:rPr lang="en-GB" sz="1700" dirty="0"/>
              <a:t>Valle, R. (2020) </a:t>
            </a:r>
            <a:r>
              <a:rPr lang="en-GB" sz="1700" i="1" dirty="0"/>
              <a:t>Schizophrenia in ICD-11: Comparison of ICD-10 and DSM-5</a:t>
            </a:r>
            <a:r>
              <a:rPr lang="en-GB" sz="1700" dirty="0"/>
              <a:t>, Revista de Psiquiatria y Salud Mental</a:t>
            </a:r>
          </a:p>
          <a:p>
            <a:pPr marL="285750" indent="-285750" algn="just">
              <a:buFont typeface="Arial" panose="020B0604020202020204" pitchFamily="34" charset="0"/>
              <a:buChar char="•"/>
            </a:pPr>
            <a:r>
              <a:rPr lang="en-GB" sz="1700" dirty="0"/>
              <a:t>Wang X, Hu J, Wang X, Liu J and Wang Y (2025) Prevalence of stigma among patients with schizophrenia: a multi-country systematic review and meta-analysis. Front. Psychol. 16:1673832. doi: 10.3389/fpsyg.2025.1673832</a:t>
            </a:r>
          </a:p>
          <a:p>
            <a:pPr marL="285750" indent="-285750" algn="just">
              <a:buFont typeface="Arial" panose="020B0604020202020204" pitchFamily="34" charset="0"/>
              <a:buChar char="•"/>
            </a:pPr>
            <a:r>
              <a:rPr lang="en-GB" sz="1700" dirty="0"/>
              <a:t>World Health Organization (2025) Schizophrenia Fact Sheet. Available at: </a:t>
            </a:r>
            <a:r>
              <a:rPr lang="en-GB" sz="1700" dirty="0">
                <a:hlinkClick r:id="rId14"/>
              </a:rPr>
              <a:t>https://www.who.int/news-room/fact-sheets/detail/schizophrenia</a:t>
            </a:r>
            <a:endParaRPr lang="en-GB" sz="1700" dirty="0">
              <a:effectLst/>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22139" y="17208783"/>
            <a:ext cx="10038659" cy="7848280"/>
          </a:xfrm>
          <a:solidFill>
            <a:schemeClr val="accent2">
              <a:lumMod val="20000"/>
              <a:lumOff val="80000"/>
            </a:schemeClr>
          </a:solidFill>
        </p:spPr>
        <p:txBody>
          <a:bodyPr/>
          <a:lstStyle/>
          <a:p>
            <a:pPr algn="just">
              <a:spcBef>
                <a:spcPts val="0"/>
              </a:spcBef>
            </a:pPr>
            <a:r>
              <a:rPr lang="en-US" sz="2000" b="1" dirty="0"/>
              <a:t>🔬 Causes</a:t>
            </a:r>
            <a:endParaRPr lang="en-GB" sz="2000" dirty="0"/>
          </a:p>
          <a:p>
            <a:pPr algn="just">
              <a:spcBef>
                <a:spcPts val="0"/>
              </a:spcBef>
            </a:pPr>
            <a:r>
              <a:rPr lang="en-GB" sz="2000" dirty="0"/>
              <a:t>Schizophrenia does not possess a single cause. Its definition is that it is a multifactorial disorder, and includes:</a:t>
            </a:r>
          </a:p>
          <a:p>
            <a:pPr marL="342900" lvl="0" indent="-342900" algn="just">
              <a:spcBef>
                <a:spcPts val="0"/>
              </a:spcBef>
              <a:buFont typeface="Arial" panose="020B0604020202020204" pitchFamily="34" charset="0"/>
              <a:buChar char="•"/>
            </a:pPr>
            <a:r>
              <a:rPr lang="en-US" sz="2000" dirty="0"/>
              <a:t>Genetic vulnerability</a:t>
            </a:r>
            <a:endParaRPr lang="en-GB" sz="2000" dirty="0"/>
          </a:p>
          <a:p>
            <a:pPr marL="342900" lvl="0" indent="-342900" algn="just">
              <a:spcBef>
                <a:spcPts val="0"/>
              </a:spcBef>
              <a:buFont typeface="Arial" panose="020B0604020202020204" pitchFamily="34" charset="0"/>
              <a:buChar char="•"/>
            </a:pPr>
            <a:r>
              <a:rPr lang="en-US" sz="2000" dirty="0"/>
              <a:t>Neurobiological factoars</a:t>
            </a:r>
            <a:endParaRPr lang="en-GB" sz="2000" dirty="0"/>
          </a:p>
          <a:p>
            <a:pPr marL="342900" lvl="0" indent="-342900" algn="just">
              <a:spcBef>
                <a:spcPts val="0"/>
              </a:spcBef>
              <a:buFont typeface="Arial" panose="020B0604020202020204" pitchFamily="34" charset="0"/>
              <a:buChar char="•"/>
            </a:pPr>
            <a:r>
              <a:rPr lang="en-US" sz="2000" dirty="0"/>
              <a:t>Environmental stressors</a:t>
            </a:r>
            <a:endParaRPr lang="en-GB" sz="2000" dirty="0"/>
          </a:p>
          <a:p>
            <a:pPr marL="342900" lvl="0" indent="-342900" algn="just">
              <a:spcBef>
                <a:spcPts val="0"/>
              </a:spcBef>
              <a:buFont typeface="Arial" panose="020B0604020202020204" pitchFamily="34" charset="0"/>
              <a:buChar char="•"/>
            </a:pPr>
            <a:r>
              <a:rPr lang="en-US" sz="2000" dirty="0"/>
              <a:t>Social adversity</a:t>
            </a:r>
            <a:endParaRPr lang="en-GB" sz="2000" dirty="0"/>
          </a:p>
          <a:p>
            <a:pPr algn="just">
              <a:spcBef>
                <a:spcPts val="0"/>
              </a:spcBef>
            </a:pPr>
            <a:r>
              <a:rPr lang="en-GB" sz="2000" dirty="0"/>
              <a:t>WHO (2025) underlines that young people are at risk of developing and stress in their early life, drug consumption and psychosocial stress can be contributing factors.</a:t>
            </a:r>
          </a:p>
          <a:p>
            <a:pPr algn="just">
              <a:spcBef>
                <a:spcPts val="0"/>
              </a:spcBef>
            </a:pPr>
            <a:r>
              <a:rPr lang="en-US" sz="2000" b="1" dirty="0"/>
              <a:t>Symptoms</a:t>
            </a:r>
            <a:endParaRPr lang="en-GB" sz="2000" dirty="0"/>
          </a:p>
          <a:p>
            <a:pPr algn="just">
              <a:spcBef>
                <a:spcPts val="0"/>
              </a:spcBef>
            </a:pPr>
            <a:r>
              <a:rPr lang="en-GB" sz="2000" dirty="0"/>
              <a:t>The symptoms are described as: according to ICD-11 (WHO, 2025; Valle, 2020):</a:t>
            </a:r>
          </a:p>
          <a:p>
            <a:pPr algn="just">
              <a:spcBef>
                <a:spcPts val="0"/>
              </a:spcBef>
            </a:pPr>
            <a:r>
              <a:rPr lang="en-US" sz="2000" b="1" dirty="0"/>
              <a:t>Positive Symptoms</a:t>
            </a:r>
            <a:endParaRPr lang="en-GB" sz="2000" dirty="0"/>
          </a:p>
          <a:p>
            <a:pPr marL="342900" lvl="0" indent="-342900" algn="just">
              <a:spcBef>
                <a:spcPts val="0"/>
              </a:spcBef>
              <a:buFont typeface="Arial" panose="020B0604020202020204" pitchFamily="34" charset="0"/>
              <a:buChar char="•"/>
            </a:pPr>
            <a:r>
              <a:rPr lang="en-US" sz="2000" dirty="0"/>
              <a:t>Hallucinations (often auditory)</a:t>
            </a:r>
            <a:endParaRPr lang="en-GB" sz="2000" dirty="0"/>
          </a:p>
          <a:p>
            <a:pPr marL="342900" lvl="0" indent="-342900" algn="just">
              <a:spcBef>
                <a:spcPts val="0"/>
              </a:spcBef>
              <a:buFont typeface="Arial" panose="020B0604020202020204" pitchFamily="34" charset="0"/>
              <a:buChar char="•"/>
            </a:pPr>
            <a:r>
              <a:rPr lang="en-US" sz="2000" dirty="0"/>
              <a:t>Delusions</a:t>
            </a:r>
            <a:endParaRPr lang="en-GB" sz="2000" dirty="0"/>
          </a:p>
          <a:p>
            <a:pPr marL="342900" lvl="0" indent="-342900" algn="just">
              <a:spcBef>
                <a:spcPts val="0"/>
              </a:spcBef>
              <a:buFont typeface="Arial" panose="020B0604020202020204" pitchFamily="34" charset="0"/>
              <a:buChar char="•"/>
            </a:pPr>
            <a:r>
              <a:rPr lang="en-US" sz="2000" dirty="0"/>
              <a:t>Disorganised speech</a:t>
            </a:r>
            <a:endParaRPr lang="en-GB" sz="2000" dirty="0"/>
          </a:p>
          <a:p>
            <a:pPr algn="just">
              <a:spcBef>
                <a:spcPts val="0"/>
              </a:spcBef>
            </a:pPr>
            <a:r>
              <a:rPr lang="en-US" sz="2000" b="1" dirty="0"/>
              <a:t>Negative Symptoms</a:t>
            </a:r>
            <a:endParaRPr lang="en-GB" sz="2000" dirty="0"/>
          </a:p>
          <a:p>
            <a:pPr marL="342900" lvl="0" indent="-342900" algn="just">
              <a:spcBef>
                <a:spcPts val="0"/>
              </a:spcBef>
              <a:buFont typeface="Arial" panose="020B0604020202020204" pitchFamily="34" charset="0"/>
              <a:buChar char="•"/>
            </a:pPr>
            <a:r>
              <a:rPr lang="en-US" sz="2000" dirty="0"/>
              <a:t>Emotional flatness</a:t>
            </a:r>
            <a:endParaRPr lang="en-GB" sz="2000" dirty="0"/>
          </a:p>
          <a:p>
            <a:pPr marL="342900" lvl="0" indent="-342900" algn="just">
              <a:spcBef>
                <a:spcPts val="0"/>
              </a:spcBef>
              <a:buFont typeface="Arial" panose="020B0604020202020204" pitchFamily="34" charset="0"/>
              <a:buChar char="•"/>
            </a:pPr>
            <a:r>
              <a:rPr lang="en-US" sz="2000" dirty="0"/>
              <a:t>Reduced motivation</a:t>
            </a:r>
            <a:endParaRPr lang="en-GB" sz="2000" dirty="0"/>
          </a:p>
          <a:p>
            <a:pPr marL="342900" lvl="0" indent="-342900" algn="just">
              <a:spcBef>
                <a:spcPts val="0"/>
              </a:spcBef>
              <a:buFont typeface="Arial" panose="020B0604020202020204" pitchFamily="34" charset="0"/>
              <a:buChar char="•"/>
            </a:pPr>
            <a:r>
              <a:rPr lang="en-US" sz="2000" dirty="0"/>
              <a:t>Social withdrawal</a:t>
            </a:r>
            <a:endParaRPr lang="en-GB" sz="2000" dirty="0"/>
          </a:p>
          <a:p>
            <a:pPr algn="just">
              <a:spcBef>
                <a:spcPts val="0"/>
              </a:spcBef>
            </a:pPr>
            <a:r>
              <a:rPr lang="en-US" sz="2000" b="1" dirty="0"/>
              <a:t>Cognitive Difficulties</a:t>
            </a:r>
            <a:endParaRPr lang="en-GB" sz="2000" dirty="0"/>
          </a:p>
          <a:p>
            <a:pPr marL="342900" lvl="0" indent="-342900" algn="just">
              <a:spcBef>
                <a:spcPts val="0"/>
              </a:spcBef>
              <a:buFont typeface="Arial" panose="020B0604020202020204" pitchFamily="34" charset="0"/>
              <a:buChar char="•"/>
            </a:pPr>
            <a:r>
              <a:rPr lang="en-US" sz="2000" dirty="0"/>
              <a:t>Impaired attention</a:t>
            </a:r>
            <a:endParaRPr lang="en-GB" sz="2000" dirty="0"/>
          </a:p>
          <a:p>
            <a:pPr marL="342900" lvl="0" indent="-342900" algn="just">
              <a:spcBef>
                <a:spcPts val="0"/>
              </a:spcBef>
              <a:buFont typeface="Arial" panose="020B0604020202020204" pitchFamily="34" charset="0"/>
              <a:buChar char="•"/>
            </a:pPr>
            <a:r>
              <a:rPr lang="en-US" sz="2000" dirty="0"/>
              <a:t>Poor executive functioning</a:t>
            </a:r>
            <a:endParaRPr lang="en-GB" sz="2000" dirty="0"/>
          </a:p>
          <a:p>
            <a:pPr algn="just">
              <a:spcBef>
                <a:spcPts val="0"/>
              </a:spcBef>
            </a:pPr>
            <a:r>
              <a:rPr lang="en-GB" sz="2000" dirty="0"/>
              <a:t>Wang et al. (2025) also emphasise the psychosocial effect and indicate that about 75.3% of diseased schizophrenique in the world are stigmatised.</a:t>
            </a:r>
            <a:endParaRPr lang="en-GB" sz="3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422138" y="-183019"/>
            <a:ext cx="43469061" cy="4462739"/>
          </a:xfrm>
        </p:spPr>
        <p:txBody>
          <a:bodyPr/>
          <a:lstStyle/>
          <a:p>
            <a:r>
              <a:rPr lang="en-GB" sz="16600" dirty="0"/>
              <a:t>Schizophrenia (ICD-11 6A20)</a:t>
            </a:r>
          </a:p>
          <a:p>
            <a:r>
              <a:rPr lang="en-US" dirty="0"/>
              <a:t>Schizophrenia or other primary psychotic disorders</a:t>
            </a:r>
            <a:endParaRPr lang="en-GB" sz="16600" dirty="0"/>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3" name="Text Placeholder 4">
            <a:extLst>
              <a:ext uri="{FF2B5EF4-FFF2-40B4-BE49-F238E27FC236}">
                <a16:creationId xmlns:a16="http://schemas.microsoft.com/office/drawing/2014/main" id="{925EA422-02CF-EC85-AE1E-9F501EE4E390}"/>
              </a:ext>
            </a:extLst>
          </p:cNvPr>
          <p:cNvSpPr txBox="1">
            <a:spLocks/>
          </p:cNvSpPr>
          <p:nvPr/>
        </p:nvSpPr>
        <p:spPr>
          <a:xfrm>
            <a:off x="22459057" y="5488784"/>
            <a:ext cx="10048874" cy="7355838"/>
          </a:xfrm>
          <a:prstGeom prst="rect">
            <a:avLst/>
          </a:prstGeom>
          <a:solidFill>
            <a:schemeClr val="accent2">
              <a:lumMod val="20000"/>
              <a:lumOff val="80000"/>
            </a:schemeClr>
          </a:solidFill>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342900" indent="-342900" algn="just">
              <a:spcBef>
                <a:spcPts val="0"/>
              </a:spcBef>
              <a:buFont typeface="Arial" panose="020B0604020202020204" pitchFamily="34" charset="0"/>
              <a:buChar char="•"/>
            </a:pPr>
            <a:r>
              <a:rPr lang="en-GB" sz="2800" dirty="0"/>
              <a:t>The prevalence of schizophrenia worldwide is estimated to have a range of 2324 million (WHO, 2025).</a:t>
            </a:r>
          </a:p>
          <a:p>
            <a:pPr marL="342900" indent="-342900" algn="just">
              <a:spcBef>
                <a:spcPts val="0"/>
              </a:spcBef>
              <a:buFont typeface="Arial" panose="020B0604020202020204" pitchFamily="34" charset="0"/>
              <a:buChar char="•"/>
            </a:pPr>
            <a:r>
              <a:rPr lang="en-GB" sz="2800" dirty="0"/>
              <a:t>Affects ~1 in 100 people in the UK (~220,000 in England) (NHS, 2023)</a:t>
            </a:r>
          </a:p>
          <a:p>
            <a:pPr marL="342900" indent="-342900" algn="just">
              <a:spcBef>
                <a:spcPts val="0"/>
              </a:spcBef>
              <a:buFont typeface="Arial" panose="020B0604020202020204" pitchFamily="34" charset="0"/>
              <a:buChar char="•"/>
            </a:pPr>
            <a:r>
              <a:rPr lang="en-GB" sz="2800" dirty="0"/>
              <a:t>Onset usually between 15–35 years; earlier in men</a:t>
            </a:r>
          </a:p>
          <a:p>
            <a:pPr marL="342900" indent="-342900" algn="just">
              <a:spcBef>
                <a:spcPts val="0"/>
              </a:spcBef>
              <a:buFont typeface="Arial" panose="020B0604020202020204" pitchFamily="34" charset="0"/>
              <a:buChar char="•"/>
            </a:pPr>
            <a:r>
              <a:rPr lang="en-GB" sz="2800" dirty="0"/>
              <a:t>Higher rates in deprived areas &amp; some ethnic minority groups (Mental Health Foundation, 2022)</a:t>
            </a:r>
          </a:p>
          <a:p>
            <a:pPr marL="342900" indent="-342900" algn="just">
              <a:spcBef>
                <a:spcPts val="0"/>
              </a:spcBef>
              <a:buFont typeface="Arial" panose="020B0604020202020204" pitchFamily="34" charset="0"/>
              <a:buChar char="•"/>
            </a:pPr>
            <a:r>
              <a:rPr lang="en-GB" sz="2800" dirty="0"/>
              <a:t>Psychotic disorders are a leading cause of hospital admissions (NHS Digital, 2023)</a:t>
            </a:r>
          </a:p>
          <a:p>
            <a:pPr marL="342900" indent="-342900" algn="just">
              <a:spcBef>
                <a:spcPts val="0"/>
              </a:spcBef>
              <a:buFont typeface="Arial" panose="020B0604020202020204" pitchFamily="34" charset="0"/>
              <a:buChar char="•"/>
            </a:pPr>
            <a:r>
              <a:rPr lang="en-GB" sz="2800" dirty="0"/>
              <a:t>Delays in specialist care increase relapse risk (Care Quality Commission, 2023)</a:t>
            </a:r>
          </a:p>
          <a:p>
            <a:pPr marL="342900" indent="-342900" algn="just">
              <a:spcBef>
                <a:spcPts val="0"/>
              </a:spcBef>
              <a:buFont typeface="Arial" panose="020B0604020202020204" pitchFamily="34" charset="0"/>
              <a:buChar char="•"/>
            </a:pPr>
            <a:r>
              <a:rPr lang="en-GB" sz="2800" dirty="0"/>
              <a:t>Stigma affects 75% globally, also in the UK (Wang et al., 2025)</a:t>
            </a:r>
          </a:p>
          <a:p>
            <a:pPr marL="342900" indent="-342900" algn="just">
              <a:spcBef>
                <a:spcPts val="0"/>
              </a:spcBef>
              <a:buFont typeface="Arial" panose="020B0604020202020204" pitchFamily="34" charset="0"/>
              <a:buChar char="•"/>
            </a:pPr>
            <a:r>
              <a:rPr lang="en-GB" sz="2800" dirty="0"/>
              <a:t>Mental illness costs UK economy &gt;£118 billion/year (Centre for Mental Health, 2022)</a:t>
            </a:r>
          </a:p>
          <a:p>
            <a:pPr algn="just">
              <a:spcBef>
                <a:spcPts val="0"/>
              </a:spcBef>
            </a:pPr>
            <a:r>
              <a:rPr lang="en-GB" sz="2800" dirty="0"/>
              <a:t>This brings out the differences in access to care and the world burden.</a:t>
            </a:r>
          </a:p>
        </p:txBody>
      </p:sp>
      <p:sp>
        <p:nvSpPr>
          <p:cNvPr id="25" name="Text Placeholder 24">
            <a:extLst>
              <a:ext uri="{FF2B5EF4-FFF2-40B4-BE49-F238E27FC236}">
                <a16:creationId xmlns:a16="http://schemas.microsoft.com/office/drawing/2014/main" id="{81F51DE9-36D6-E7F7-653C-1D7E1DEDD6C8}"/>
              </a:ext>
            </a:extLst>
          </p:cNvPr>
          <p:cNvSpPr>
            <a:spLocks noGrp="1"/>
          </p:cNvSpPr>
          <p:nvPr>
            <p:ph type="body" sz="quarter" idx="24"/>
          </p:nvPr>
        </p:nvSpPr>
        <p:spPr>
          <a:xfrm>
            <a:off x="22440906" y="4674099"/>
            <a:ext cx="10058400" cy="800211"/>
          </a:xfrm>
          <a:solidFill>
            <a:schemeClr val="accent1">
              <a:lumMod val="20000"/>
              <a:lumOff val="80000"/>
            </a:schemeClr>
          </a:solidFill>
        </p:spPr>
        <p:txBody>
          <a:bodyPr/>
          <a:lstStyle/>
          <a:p>
            <a:r>
              <a:rPr lang="en-GB" sz="4000" dirty="0">
                <a:latin typeface="Aptos" panose="020B0004020202020204" pitchFamily="34" charset="0"/>
              </a:rPr>
              <a:t>Prevalence &amp; Statistics</a:t>
            </a:r>
          </a:p>
        </p:txBody>
      </p:sp>
      <p:sp>
        <p:nvSpPr>
          <p:cNvPr id="26" name="Text Placeholder 4">
            <a:extLst>
              <a:ext uri="{FF2B5EF4-FFF2-40B4-BE49-F238E27FC236}">
                <a16:creationId xmlns:a16="http://schemas.microsoft.com/office/drawing/2014/main" id="{3C92392D-BAD2-9F57-3632-2061127165D6}"/>
              </a:ext>
            </a:extLst>
          </p:cNvPr>
          <p:cNvSpPr txBox="1">
            <a:spLocks/>
          </p:cNvSpPr>
          <p:nvPr/>
        </p:nvSpPr>
        <p:spPr>
          <a:xfrm>
            <a:off x="11463335" y="5644497"/>
            <a:ext cx="10048874" cy="8156057"/>
          </a:xfrm>
          <a:prstGeom prst="rect">
            <a:avLst/>
          </a:prstGeom>
          <a:solidFill>
            <a:schemeClr val="tx2">
              <a:lumMod val="20000"/>
              <a:lumOff val="80000"/>
            </a:schemeClr>
          </a:solidFill>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r>
              <a:rPr lang="en-US" b="1" dirty="0"/>
              <a:t>🩺 Diagnosis</a:t>
            </a:r>
            <a:endParaRPr lang="en-GB" dirty="0"/>
          </a:p>
          <a:p>
            <a:pPr algn="just"/>
            <a:r>
              <a:rPr lang="en-GB" dirty="0"/>
              <a:t>Clinical diagnosis factors based on ICD-11:</a:t>
            </a:r>
          </a:p>
          <a:p>
            <a:pPr marL="342900" lvl="0" indent="-342900" algn="just">
              <a:buFont typeface="Arial" panose="020B0604020202020204" pitchFamily="34" charset="0"/>
              <a:buChar char="•"/>
            </a:pPr>
            <a:r>
              <a:rPr lang="en-US" dirty="0"/>
              <a:t>Characteristic psychotic symptoms</a:t>
            </a:r>
            <a:endParaRPr lang="en-GB" dirty="0"/>
          </a:p>
          <a:p>
            <a:pPr marL="342900" lvl="0" indent="-342900" algn="just">
              <a:buFont typeface="Arial" panose="020B0604020202020204" pitchFamily="34" charset="0"/>
              <a:buChar char="•"/>
            </a:pPr>
            <a:r>
              <a:rPr lang="en-US" dirty="0"/>
              <a:t>Duration of at least one month</a:t>
            </a:r>
            <a:endParaRPr lang="en-GB" dirty="0"/>
          </a:p>
          <a:p>
            <a:pPr marL="342900" lvl="0" indent="-342900" algn="just">
              <a:buFont typeface="Arial" panose="020B0604020202020204" pitchFamily="34" charset="0"/>
              <a:buChar char="•"/>
            </a:pPr>
            <a:r>
              <a:rPr lang="en-US" dirty="0"/>
              <a:t>Functional impairment</a:t>
            </a:r>
            <a:endParaRPr lang="en-GB" dirty="0"/>
          </a:p>
          <a:p>
            <a:pPr marL="342900" lvl="0" indent="-342900" algn="just">
              <a:buFont typeface="Arial" panose="020B0604020202020204" pitchFamily="34" charset="0"/>
              <a:buChar char="•"/>
            </a:pPr>
            <a:r>
              <a:rPr lang="en-US" dirty="0"/>
              <a:t>Exclusion of substance-induced or medical causes</a:t>
            </a:r>
            <a:endParaRPr lang="en-GB" dirty="0"/>
          </a:p>
          <a:p>
            <a:pPr algn="just"/>
            <a:r>
              <a:rPr lang="en-US" dirty="0"/>
              <a:t>(WHO, 2025; Valle, 2020)</a:t>
            </a:r>
            <a:endParaRPr lang="en-GB" dirty="0"/>
          </a:p>
          <a:p>
            <a:pPr algn="just"/>
            <a:r>
              <a:rPr lang="en-US" b="1" dirty="0"/>
              <a:t>Historical Perspective &amp; Treatments</a:t>
            </a:r>
            <a:endParaRPr lang="en-GB" dirty="0"/>
          </a:p>
          <a:p>
            <a:pPr algn="just"/>
            <a:r>
              <a:rPr lang="en-GB" dirty="0"/>
              <a:t>Traditionally, the conceptualisation of schizophrenia was as follows:</a:t>
            </a:r>
          </a:p>
          <a:p>
            <a:pPr marL="342900" lvl="0" indent="-342900" algn="just">
              <a:buFont typeface="Arial" panose="020B0604020202020204" pitchFamily="34" charset="0"/>
              <a:buChar char="•"/>
            </a:pPr>
            <a:r>
              <a:rPr lang="en-US" dirty="0"/>
              <a:t>The previous classifications (ICD-10, DSM-IV) had fixed subtypes.</a:t>
            </a:r>
            <a:endParaRPr lang="en-GB" dirty="0"/>
          </a:p>
          <a:p>
            <a:pPr marL="342900" lvl="0" indent="-342900" algn="just">
              <a:buFont typeface="Arial" panose="020B0604020202020204" pitchFamily="34" charset="0"/>
              <a:buChar char="•"/>
            </a:pPr>
            <a:r>
              <a:rPr lang="en-US" dirty="0"/>
              <a:t>The ICD-11 system was updated (Valle, 2020).</a:t>
            </a:r>
            <a:endParaRPr lang="en-GB" dirty="0"/>
          </a:p>
          <a:p>
            <a:pPr algn="just"/>
            <a:r>
              <a:rPr lang="en-US" dirty="0"/>
              <a:t>Past treatments included:</a:t>
            </a:r>
            <a:endParaRPr lang="en-GB" dirty="0"/>
          </a:p>
          <a:p>
            <a:pPr marL="342900" lvl="0" indent="-342900" algn="just">
              <a:buFont typeface="Arial" panose="020B0604020202020204" pitchFamily="34" charset="0"/>
              <a:buChar char="•"/>
            </a:pPr>
            <a:r>
              <a:rPr lang="en-US" dirty="0"/>
              <a:t>Institutionalisation in asylums</a:t>
            </a:r>
            <a:endParaRPr lang="en-GB" dirty="0"/>
          </a:p>
          <a:p>
            <a:pPr marL="342900" lvl="0" indent="-342900" algn="just">
              <a:buFont typeface="Arial" panose="020B0604020202020204" pitchFamily="34" charset="0"/>
              <a:buChar char="•"/>
            </a:pPr>
            <a:r>
              <a:rPr lang="en-US" dirty="0"/>
              <a:t>Sedative medications</a:t>
            </a:r>
            <a:endParaRPr lang="en-GB" dirty="0"/>
          </a:p>
          <a:p>
            <a:pPr marL="342900" lvl="0" indent="-342900" algn="just">
              <a:buFont typeface="Arial" panose="020B0604020202020204" pitchFamily="34" charset="0"/>
              <a:buChar char="•"/>
            </a:pPr>
            <a:r>
              <a:rPr lang="en-US" dirty="0"/>
              <a:t>Early electroconvulsive therapy (ECT)</a:t>
            </a:r>
            <a:endParaRPr lang="en-GB" dirty="0"/>
          </a:p>
          <a:p>
            <a:pPr algn="just"/>
            <a:r>
              <a:rPr lang="en-GB" dirty="0"/>
              <a:t>The treatment became community-based care and antipsychotic medication over time.</a:t>
            </a:r>
          </a:p>
        </p:txBody>
      </p:sp>
      <p:sp>
        <p:nvSpPr>
          <p:cNvPr id="29" name="Text Placeholder 3">
            <a:extLst>
              <a:ext uri="{FF2B5EF4-FFF2-40B4-BE49-F238E27FC236}">
                <a16:creationId xmlns:a16="http://schemas.microsoft.com/office/drawing/2014/main" id="{6E9B0BD2-8411-9162-EF5E-EEB9C137C0DF}"/>
              </a:ext>
            </a:extLst>
          </p:cNvPr>
          <p:cNvSpPr txBox="1">
            <a:spLocks/>
          </p:cNvSpPr>
          <p:nvPr/>
        </p:nvSpPr>
        <p:spPr>
          <a:xfrm>
            <a:off x="11327640" y="17529133"/>
            <a:ext cx="10038660" cy="1012577"/>
          </a:xfrm>
          <a:prstGeom prst="rect">
            <a:avLst/>
          </a:prstGeom>
          <a:solidFill>
            <a:schemeClr val="accent1">
              <a:lumMod val="20000"/>
              <a:lumOff val="80000"/>
            </a:schemeClr>
          </a:solid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nSpc>
                <a:spcPct val="150000"/>
              </a:lnSpc>
              <a:spcBef>
                <a:spcPts val="0"/>
              </a:spcBef>
            </a:pPr>
            <a:r>
              <a:rPr lang="en-US" sz="4000" dirty="0"/>
              <a:t>Current Services &amp; Treatments</a:t>
            </a:r>
          </a:p>
        </p:txBody>
      </p:sp>
      <p:sp>
        <p:nvSpPr>
          <p:cNvPr id="30" name="Text Placeholder 4">
            <a:extLst>
              <a:ext uri="{FF2B5EF4-FFF2-40B4-BE49-F238E27FC236}">
                <a16:creationId xmlns:a16="http://schemas.microsoft.com/office/drawing/2014/main" id="{B43681ED-40AB-9FBB-7954-0B9D822D2740}"/>
              </a:ext>
            </a:extLst>
          </p:cNvPr>
          <p:cNvSpPr txBox="1">
            <a:spLocks/>
          </p:cNvSpPr>
          <p:nvPr/>
        </p:nvSpPr>
        <p:spPr>
          <a:xfrm>
            <a:off x="11438953" y="18537524"/>
            <a:ext cx="10048874" cy="7386615"/>
          </a:xfrm>
          <a:prstGeom prst="rect">
            <a:avLst/>
          </a:prstGeom>
          <a:solidFill>
            <a:schemeClr val="accent4">
              <a:lumMod val="20000"/>
              <a:lumOff val="80000"/>
            </a:schemeClr>
          </a:solidFill>
        </p:spPr>
        <p:txBody>
          <a:bodyPr wrap="square" lIns="228589" tIns="228589" rIns="228589" bIns="228589" anchor="t" anchorCtr="0">
            <a:spAutoFit/>
          </a:bodyPr>
          <a:lstStyle>
            <a:lvl1pPr marL="0" indent="0" algn="l" defTabSz="4388900" rtl="0" eaLnBrk="1" latinLnBrk="0" hangingPunct="1">
              <a:spcBef>
                <a:spcPct val="20000"/>
              </a:spcBef>
              <a:buFont typeface="Arial" pitchFamily="34" charset="0"/>
              <a:buNone/>
              <a:defRPr sz="2500" kern="1200">
                <a:solidFill>
                  <a:schemeClr val="tx1"/>
                </a:solidFill>
                <a:latin typeface="Times New Roman" pitchFamily="18" charset="0"/>
                <a:ea typeface="+mn-ea"/>
                <a:cs typeface="Times New Roman" pitchFamily="18" charset="0"/>
              </a:defRPr>
            </a:lvl1pPr>
            <a:lvl2pPr marL="1485825"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2pPr>
            <a:lvl3pPr marL="2057297" indent="-571471"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3pPr>
            <a:lvl4pPr marL="2685916" indent="-628619"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4pPr>
            <a:lvl5pPr marL="3143093" indent="-457177" algn="l" defTabSz="4388900" rtl="0" eaLnBrk="1" latinLnBrk="0" hangingPunct="1">
              <a:spcBef>
                <a:spcPct val="20000"/>
              </a:spcBef>
              <a:buFont typeface="Arial" pitchFamily="34" charset="0"/>
              <a:buChar char="»"/>
              <a:defRPr sz="2500" kern="1200">
                <a:solidFill>
                  <a:schemeClr val="tx1"/>
                </a:solidFill>
                <a:latin typeface="Trebuchet MS" pitchFamily="34" charset="0"/>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algn="just">
              <a:spcBef>
                <a:spcPts val="0"/>
              </a:spcBef>
            </a:pPr>
            <a:r>
              <a:rPr lang="en-US" dirty="0"/>
              <a:t>Modern treatment includes:</a:t>
            </a:r>
            <a:endParaRPr lang="en-GB" dirty="0"/>
          </a:p>
          <a:p>
            <a:pPr algn="just">
              <a:spcBef>
                <a:spcPts val="0"/>
              </a:spcBef>
            </a:pPr>
            <a:r>
              <a:rPr lang="en-US" b="1" dirty="0"/>
              <a:t>💊 Pharmacological</a:t>
            </a:r>
            <a:endParaRPr lang="en-GB" dirty="0"/>
          </a:p>
          <a:p>
            <a:pPr marL="342900" lvl="0" indent="-342900" algn="just">
              <a:spcBef>
                <a:spcPts val="0"/>
              </a:spcBef>
              <a:buFont typeface="Arial" panose="020B0604020202020204" pitchFamily="34" charset="0"/>
              <a:buChar char="•"/>
            </a:pPr>
            <a:r>
              <a:rPr lang="en-US" dirty="0"/>
              <a:t>The antipsychotics of the first and second generation.</a:t>
            </a:r>
            <a:endParaRPr lang="en-GB" dirty="0"/>
          </a:p>
          <a:p>
            <a:pPr marL="342900" lvl="0" indent="-342900" algn="just">
              <a:spcBef>
                <a:spcPts val="0"/>
              </a:spcBef>
              <a:buFont typeface="Arial" panose="020B0604020202020204" pitchFamily="34" charset="0"/>
              <a:buChar char="•"/>
            </a:pPr>
            <a:r>
              <a:rPr lang="en-US" dirty="0"/>
              <a:t>Oral long-acting injectable medications.</a:t>
            </a:r>
            <a:endParaRPr lang="en-GB" dirty="0"/>
          </a:p>
          <a:p>
            <a:pPr algn="just">
              <a:spcBef>
                <a:spcPts val="0"/>
              </a:spcBef>
            </a:pPr>
            <a:r>
              <a:rPr lang="en-US" b="1" dirty="0"/>
              <a:t>🧠 Psychological &amp; Social Interventions</a:t>
            </a:r>
            <a:endParaRPr lang="en-GB" dirty="0"/>
          </a:p>
          <a:p>
            <a:pPr marL="342900" lvl="0" indent="-342900" algn="just">
              <a:spcBef>
                <a:spcPts val="0"/>
              </a:spcBef>
              <a:buFont typeface="Arial" panose="020B0604020202020204" pitchFamily="34" charset="0"/>
              <a:buChar char="•"/>
            </a:pPr>
            <a:r>
              <a:rPr lang="en-US" dirty="0"/>
              <a:t>Cognitive Behavioural Therapy for psychosis</a:t>
            </a:r>
            <a:endParaRPr lang="en-GB" dirty="0"/>
          </a:p>
          <a:p>
            <a:pPr marL="342900" lvl="0" indent="-342900" algn="just">
              <a:spcBef>
                <a:spcPts val="0"/>
              </a:spcBef>
              <a:buFont typeface="Arial" panose="020B0604020202020204" pitchFamily="34" charset="0"/>
              <a:buChar char="•"/>
            </a:pPr>
            <a:r>
              <a:rPr lang="en-US" dirty="0"/>
              <a:t>Family therapy</a:t>
            </a:r>
            <a:endParaRPr lang="en-GB" dirty="0"/>
          </a:p>
          <a:p>
            <a:pPr marL="342900" lvl="0" indent="-342900" algn="just">
              <a:spcBef>
                <a:spcPts val="0"/>
              </a:spcBef>
              <a:buFont typeface="Arial" panose="020B0604020202020204" pitchFamily="34" charset="0"/>
              <a:buChar char="•"/>
            </a:pPr>
            <a:r>
              <a:rPr lang="en-US" dirty="0"/>
              <a:t>Supported employment</a:t>
            </a:r>
            <a:endParaRPr lang="en-GB" dirty="0"/>
          </a:p>
          <a:p>
            <a:pPr marL="342900" lvl="0" indent="-342900" algn="just">
              <a:spcBef>
                <a:spcPts val="0"/>
              </a:spcBef>
              <a:buFont typeface="Arial" panose="020B0604020202020204" pitchFamily="34" charset="0"/>
              <a:buChar char="•"/>
            </a:pPr>
            <a:r>
              <a:rPr lang="en-US" dirty="0"/>
              <a:t>Community rehabilitation services</a:t>
            </a:r>
            <a:endParaRPr lang="en-GB" dirty="0"/>
          </a:p>
          <a:p>
            <a:pPr algn="just">
              <a:spcBef>
                <a:spcPts val="0"/>
              </a:spcBef>
            </a:pPr>
            <a:r>
              <a:rPr lang="en-GB" dirty="0"/>
              <a:t>WHO (2025) suggests community mental health as opposed to long-term institutionalisation services.</a:t>
            </a:r>
          </a:p>
          <a:p>
            <a:pPr algn="just">
              <a:spcBef>
                <a:spcPts val="0"/>
              </a:spcBef>
            </a:pPr>
            <a:r>
              <a:rPr lang="en-US" b="1" dirty="0"/>
              <a:t>Economic &amp; Societal Burden</a:t>
            </a:r>
            <a:endParaRPr lang="en-GB" dirty="0"/>
          </a:p>
          <a:p>
            <a:pPr marL="342900" indent="-342900" algn="just">
              <a:spcBef>
                <a:spcPts val="0"/>
              </a:spcBef>
              <a:buFont typeface="Arial" panose="020B0604020202020204" pitchFamily="34" charset="0"/>
              <a:buChar char="•"/>
            </a:pPr>
            <a:r>
              <a:rPr lang="en-US" dirty="0"/>
              <a:t>Healthcare costs</a:t>
            </a:r>
            <a:endParaRPr lang="en-GB" dirty="0"/>
          </a:p>
          <a:p>
            <a:pPr marL="342900" lvl="0" indent="-342900" algn="just">
              <a:spcBef>
                <a:spcPts val="0"/>
              </a:spcBef>
              <a:buFont typeface="Arial" panose="020B0604020202020204" pitchFamily="34" charset="0"/>
              <a:buChar char="•"/>
            </a:pPr>
            <a:r>
              <a:rPr lang="en-US" dirty="0"/>
              <a:t>Productivity losses</a:t>
            </a:r>
            <a:endParaRPr lang="en-GB" dirty="0"/>
          </a:p>
          <a:p>
            <a:pPr marL="342900" lvl="0" indent="-342900" algn="just">
              <a:spcBef>
                <a:spcPts val="0"/>
              </a:spcBef>
              <a:buFont typeface="Arial" panose="020B0604020202020204" pitchFamily="34" charset="0"/>
              <a:buChar char="•"/>
            </a:pPr>
            <a:r>
              <a:rPr lang="en-US" dirty="0"/>
              <a:t>Caregiver burden</a:t>
            </a:r>
            <a:endParaRPr lang="en-GB" dirty="0"/>
          </a:p>
          <a:p>
            <a:pPr algn="just">
              <a:spcBef>
                <a:spcPts val="0"/>
              </a:spcBef>
            </a:pPr>
            <a:r>
              <a:rPr lang="en-GB" dirty="0"/>
              <a:t>This proves that schizophrenia is not only a clinical problem, but a significant public health and economic problem (Chang et al., 2024) </a:t>
            </a:r>
          </a:p>
          <a:p>
            <a:pPr algn="just">
              <a:spcBef>
                <a:spcPts val="0"/>
              </a:spcBef>
            </a:pPr>
            <a:endParaRPr lang="en-GB" dirty="0"/>
          </a:p>
        </p:txBody>
      </p:sp>
      <p:pic>
        <p:nvPicPr>
          <p:cNvPr id="35" name="Picture 34">
            <a:extLst>
              <a:ext uri="{FF2B5EF4-FFF2-40B4-BE49-F238E27FC236}">
                <a16:creationId xmlns:a16="http://schemas.microsoft.com/office/drawing/2014/main" id="{AF3F1F34-E5A6-723E-6CC6-386C965C2E50}"/>
              </a:ext>
            </a:extLst>
          </p:cNvPr>
          <p:cNvPicPr>
            <a:picLocks noChangeAspect="1"/>
          </p:cNvPicPr>
          <p:nvPr/>
        </p:nvPicPr>
        <p:blipFill>
          <a:blip r:embed="rId15"/>
          <a:stretch>
            <a:fillRect/>
          </a:stretch>
        </p:blipFill>
        <p:spPr>
          <a:xfrm>
            <a:off x="11529248" y="13803980"/>
            <a:ext cx="10089313" cy="3036219"/>
          </a:xfrm>
          <a:prstGeom prst="rect">
            <a:avLst/>
          </a:prstGeom>
        </p:spPr>
      </p:pic>
      <p:sp>
        <p:nvSpPr>
          <p:cNvPr id="36" name="TextBox 35">
            <a:extLst>
              <a:ext uri="{FF2B5EF4-FFF2-40B4-BE49-F238E27FC236}">
                <a16:creationId xmlns:a16="http://schemas.microsoft.com/office/drawing/2014/main" id="{182EC3C9-732A-C7CC-C760-3DAFCF2A614E}"/>
              </a:ext>
            </a:extLst>
          </p:cNvPr>
          <p:cNvSpPr txBox="1"/>
          <p:nvPr/>
        </p:nvSpPr>
        <p:spPr>
          <a:xfrm>
            <a:off x="12225820" y="16794185"/>
            <a:ext cx="8242300" cy="646331"/>
          </a:xfrm>
          <a:prstGeom prst="rect">
            <a:avLst/>
          </a:prstGeom>
          <a:noFill/>
        </p:spPr>
        <p:txBody>
          <a:bodyPr wrap="square">
            <a:spAutoFit/>
          </a:bodyPr>
          <a:lstStyle/>
          <a:p>
            <a:pPr algn="ctr"/>
            <a:r>
              <a:rPr lang="en-GB" sz="3600" dirty="0"/>
              <a:t>(miracleinst, 2023)</a:t>
            </a:r>
          </a:p>
        </p:txBody>
      </p:sp>
      <p:pic>
        <p:nvPicPr>
          <p:cNvPr id="37" name="Picture 2" descr="Signs and Symptoms of Schizophrenia">
            <a:extLst>
              <a:ext uri="{FF2B5EF4-FFF2-40B4-BE49-F238E27FC236}">
                <a16:creationId xmlns:a16="http://schemas.microsoft.com/office/drawing/2014/main" id="{4A27AD14-9BB3-34F9-AC60-9FF3FBFE2E24}"/>
              </a:ext>
            </a:extLst>
          </p:cNvPr>
          <p:cNvPicPr>
            <a:picLocks noChangeAspect="1" noChangeArrowheads="1"/>
          </p:cNvPicPr>
          <p:nvPr/>
        </p:nvPicPr>
        <p:blipFill>
          <a:blip r:embed="rId16" cstate="email">
            <a:extLst>
              <a:ext uri="{28A0092B-C50C-407E-A947-70E740481C1C}">
                <a14:useLocalDpi xmlns:a14="http://schemas.microsoft.com/office/drawing/2010/main"/>
              </a:ext>
            </a:extLst>
          </a:blip>
          <a:srcRect/>
          <a:stretch>
            <a:fillRect/>
          </a:stretch>
        </p:blipFill>
        <p:spPr bwMode="auto">
          <a:xfrm>
            <a:off x="422139" y="25057063"/>
            <a:ext cx="10028443" cy="5139092"/>
          </a:xfrm>
          <a:prstGeom prst="rect">
            <a:avLst/>
          </a:prstGeom>
          <a:noFill/>
          <a:extLst>
            <a:ext uri="{909E8E84-426E-40DD-AFC4-6F175D3DCCD1}">
              <a14:hiddenFill xmlns:a14="http://schemas.microsoft.com/office/drawing/2010/main">
                <a:solidFill>
                  <a:srgbClr val="FFFFFF"/>
                </a:solidFill>
              </a14:hiddenFill>
            </a:ext>
          </a:extLst>
        </p:spPr>
      </p:pic>
      <p:sp>
        <p:nvSpPr>
          <p:cNvPr id="38" name="TextBox 37">
            <a:extLst>
              <a:ext uri="{FF2B5EF4-FFF2-40B4-BE49-F238E27FC236}">
                <a16:creationId xmlns:a16="http://schemas.microsoft.com/office/drawing/2014/main" id="{76136EE7-5059-6804-69D1-B1590B6F4FB8}"/>
              </a:ext>
            </a:extLst>
          </p:cNvPr>
          <p:cNvSpPr txBox="1"/>
          <p:nvPr/>
        </p:nvSpPr>
        <p:spPr>
          <a:xfrm>
            <a:off x="1031739" y="30196155"/>
            <a:ext cx="8242300" cy="769441"/>
          </a:xfrm>
          <a:prstGeom prst="rect">
            <a:avLst/>
          </a:prstGeom>
          <a:noFill/>
        </p:spPr>
        <p:txBody>
          <a:bodyPr wrap="square">
            <a:spAutoFit/>
          </a:bodyPr>
          <a:lstStyle/>
          <a:p>
            <a:pPr algn="ctr"/>
            <a:r>
              <a:rPr lang="en-GB" sz="4400" dirty="0"/>
              <a:t>(Clarke, 2025)</a:t>
            </a:r>
          </a:p>
        </p:txBody>
      </p:sp>
      <p:pic>
        <p:nvPicPr>
          <p:cNvPr id="40" name="Picture 39">
            <a:extLst>
              <a:ext uri="{FF2B5EF4-FFF2-40B4-BE49-F238E27FC236}">
                <a16:creationId xmlns:a16="http://schemas.microsoft.com/office/drawing/2014/main" id="{9894E72C-0E09-7823-72BB-8FD3C9B24737}"/>
              </a:ext>
            </a:extLst>
          </p:cNvPr>
          <p:cNvPicPr>
            <a:picLocks noChangeAspect="1"/>
          </p:cNvPicPr>
          <p:nvPr/>
        </p:nvPicPr>
        <p:blipFill>
          <a:blip r:embed="rId17" cstate="email">
            <a:extLst>
              <a:ext uri="{28A0092B-C50C-407E-A947-70E740481C1C}">
                <a14:useLocalDpi xmlns:a14="http://schemas.microsoft.com/office/drawing/2010/main"/>
              </a:ext>
            </a:extLst>
          </a:blip>
          <a:stretch>
            <a:fillRect/>
          </a:stretch>
        </p:blipFill>
        <p:spPr>
          <a:xfrm>
            <a:off x="542156" y="10982405"/>
            <a:ext cx="9908425" cy="4656726"/>
          </a:xfrm>
          <a:prstGeom prst="rect">
            <a:avLst/>
          </a:prstGeom>
        </p:spPr>
      </p:pic>
      <p:sp>
        <p:nvSpPr>
          <p:cNvPr id="41" name="TextBox 40">
            <a:extLst>
              <a:ext uri="{FF2B5EF4-FFF2-40B4-BE49-F238E27FC236}">
                <a16:creationId xmlns:a16="http://schemas.microsoft.com/office/drawing/2014/main" id="{F9068A50-E1F9-4F98-37DD-BC5CDDD782AD}"/>
              </a:ext>
            </a:extLst>
          </p:cNvPr>
          <p:cNvSpPr txBox="1"/>
          <p:nvPr/>
        </p:nvSpPr>
        <p:spPr>
          <a:xfrm>
            <a:off x="1031739" y="15639131"/>
            <a:ext cx="8242300" cy="646331"/>
          </a:xfrm>
          <a:prstGeom prst="rect">
            <a:avLst/>
          </a:prstGeom>
          <a:noFill/>
        </p:spPr>
        <p:txBody>
          <a:bodyPr wrap="square">
            <a:spAutoFit/>
          </a:bodyPr>
          <a:lstStyle/>
          <a:p>
            <a:pPr algn="ctr"/>
            <a:r>
              <a:rPr lang="en-GB" sz="3600" dirty="0"/>
              <a:t>(Slideshare, 2021)</a:t>
            </a:r>
          </a:p>
        </p:txBody>
      </p:sp>
      <p:pic>
        <p:nvPicPr>
          <p:cNvPr id="1030" name="Picture 6" descr="UK schizophrenia epidemiology rates by gender and year, per 10,000,... |  Download Scientific Diagram">
            <a:extLst>
              <a:ext uri="{FF2B5EF4-FFF2-40B4-BE49-F238E27FC236}">
                <a16:creationId xmlns:a16="http://schemas.microsoft.com/office/drawing/2014/main" id="{2D2A9828-54EC-B68F-0C33-3AA0B7872AA4}"/>
              </a:ext>
            </a:extLst>
          </p:cNvPr>
          <p:cNvPicPr>
            <a:picLocks noChangeAspect="1" noChangeArrowheads="1"/>
          </p:cNvPicPr>
          <p:nvPr/>
        </p:nvPicPr>
        <p:blipFill>
          <a:blip r:embed="rId18">
            <a:extLst>
              <a:ext uri="{28A0092B-C50C-407E-A947-70E740481C1C}">
                <a14:useLocalDpi xmlns:a14="http://schemas.microsoft.com/office/drawing/2010/main"/>
              </a:ext>
            </a:extLst>
          </a:blip>
          <a:srcRect/>
          <a:stretch>
            <a:fillRect/>
          </a:stretch>
        </p:blipFill>
        <p:spPr bwMode="auto">
          <a:xfrm>
            <a:off x="22519794" y="12844622"/>
            <a:ext cx="9908071" cy="5856640"/>
          </a:xfrm>
          <a:prstGeom prst="rect">
            <a:avLst/>
          </a:prstGeom>
          <a:noFill/>
          <a:extLst>
            <a:ext uri="{909E8E84-426E-40DD-AFC4-6F175D3DCCD1}">
              <a14:hiddenFill xmlns:a14="http://schemas.microsoft.com/office/drawing/2010/main">
                <a:solidFill>
                  <a:srgbClr val="FFFFFF"/>
                </a:solidFill>
              </a14:hiddenFill>
            </a:ext>
          </a:extLst>
        </p:spPr>
      </p:pic>
      <p:sp>
        <p:nvSpPr>
          <p:cNvPr id="42" name="TextBox 41">
            <a:extLst>
              <a:ext uri="{FF2B5EF4-FFF2-40B4-BE49-F238E27FC236}">
                <a16:creationId xmlns:a16="http://schemas.microsoft.com/office/drawing/2014/main" id="{3DA4AD9B-7662-C773-E1FE-7ADE3575612A}"/>
              </a:ext>
            </a:extLst>
          </p:cNvPr>
          <p:cNvSpPr txBox="1"/>
          <p:nvPr/>
        </p:nvSpPr>
        <p:spPr>
          <a:xfrm>
            <a:off x="23273022" y="18701262"/>
            <a:ext cx="8242300" cy="646331"/>
          </a:xfrm>
          <a:prstGeom prst="rect">
            <a:avLst/>
          </a:prstGeom>
          <a:noFill/>
        </p:spPr>
        <p:txBody>
          <a:bodyPr wrap="square">
            <a:spAutoFit/>
          </a:bodyPr>
          <a:lstStyle/>
          <a:p>
            <a:pPr algn="ctr"/>
            <a:r>
              <a:rPr lang="en-GB" sz="3600" dirty="0"/>
              <a:t>(Saunders, 2021)</a:t>
            </a:r>
          </a:p>
        </p:txBody>
      </p:sp>
      <p:sp>
        <p:nvSpPr>
          <p:cNvPr id="43" name="TextBox 42">
            <a:extLst>
              <a:ext uri="{FF2B5EF4-FFF2-40B4-BE49-F238E27FC236}">
                <a16:creationId xmlns:a16="http://schemas.microsoft.com/office/drawing/2014/main" id="{2FC06043-8D69-9BC1-2BCA-A5EDB0883710}"/>
              </a:ext>
            </a:extLst>
          </p:cNvPr>
          <p:cNvSpPr txBox="1"/>
          <p:nvPr/>
        </p:nvSpPr>
        <p:spPr>
          <a:xfrm>
            <a:off x="34479539" y="17452884"/>
            <a:ext cx="8242300" cy="646331"/>
          </a:xfrm>
          <a:prstGeom prst="rect">
            <a:avLst/>
          </a:prstGeom>
          <a:noFill/>
        </p:spPr>
        <p:txBody>
          <a:bodyPr wrap="square">
            <a:spAutoFit/>
          </a:bodyPr>
          <a:lstStyle/>
          <a:p>
            <a:pPr algn="ctr"/>
            <a:r>
              <a:rPr lang="en-US" sz="3600" dirty="0"/>
              <a:t>(Renewed Mental Health Group, 2025)</a:t>
            </a:r>
            <a:endParaRPr lang="en-GB" sz="3600" dirty="0"/>
          </a:p>
        </p:txBody>
      </p:sp>
      <p:sp>
        <p:nvSpPr>
          <p:cNvPr id="44" name="TextBox 43">
            <a:extLst>
              <a:ext uri="{FF2B5EF4-FFF2-40B4-BE49-F238E27FC236}">
                <a16:creationId xmlns:a16="http://schemas.microsoft.com/office/drawing/2014/main" id="{C6CC92C2-7A93-54D0-D875-30475C1DD2B9}"/>
              </a:ext>
            </a:extLst>
          </p:cNvPr>
          <p:cNvSpPr txBox="1"/>
          <p:nvPr/>
        </p:nvSpPr>
        <p:spPr>
          <a:xfrm>
            <a:off x="11529248" y="30473422"/>
            <a:ext cx="8242300" cy="646331"/>
          </a:xfrm>
          <a:prstGeom prst="rect">
            <a:avLst/>
          </a:prstGeom>
          <a:noFill/>
        </p:spPr>
        <p:txBody>
          <a:bodyPr wrap="square">
            <a:spAutoFit/>
          </a:bodyPr>
          <a:lstStyle/>
          <a:p>
            <a:pPr algn="ctr"/>
            <a:r>
              <a:rPr lang="en-GB" sz="3600" dirty="0"/>
              <a:t>(Clarke, 2024)</a:t>
            </a:r>
          </a:p>
        </p:txBody>
      </p:sp>
      <p:sp>
        <p:nvSpPr>
          <p:cNvPr id="45" name="TextBox 44">
            <a:extLst>
              <a:ext uri="{FF2B5EF4-FFF2-40B4-BE49-F238E27FC236}">
                <a16:creationId xmlns:a16="http://schemas.microsoft.com/office/drawing/2014/main" id="{CF08D8AB-2458-4FE1-EACD-2EDEE0395E03}"/>
              </a:ext>
            </a:extLst>
          </p:cNvPr>
          <p:cNvSpPr txBox="1"/>
          <p:nvPr/>
        </p:nvSpPr>
        <p:spPr>
          <a:xfrm>
            <a:off x="23273022" y="30574297"/>
            <a:ext cx="8242300" cy="646331"/>
          </a:xfrm>
          <a:prstGeom prst="rect">
            <a:avLst/>
          </a:prstGeom>
          <a:noFill/>
        </p:spPr>
        <p:txBody>
          <a:bodyPr wrap="square">
            <a:spAutoFit/>
          </a:bodyPr>
          <a:lstStyle/>
          <a:p>
            <a:pPr algn="ctr"/>
            <a:r>
              <a:rPr lang="en-GB" sz="3600" dirty="0"/>
              <a:t>(Clarke, 2025)</a:t>
            </a:r>
          </a:p>
        </p:txBody>
      </p:sp>
      <p:pic>
        <p:nvPicPr>
          <p:cNvPr id="47" name="Picture 46">
            <a:extLst>
              <a:ext uri="{FF2B5EF4-FFF2-40B4-BE49-F238E27FC236}">
                <a16:creationId xmlns:a16="http://schemas.microsoft.com/office/drawing/2014/main" id="{46336A62-7B53-91A7-F447-10B71FCBEBE9}"/>
              </a:ext>
            </a:extLst>
          </p:cNvPr>
          <p:cNvPicPr>
            <a:picLocks noChangeAspect="1"/>
          </p:cNvPicPr>
          <p:nvPr/>
        </p:nvPicPr>
        <p:blipFill>
          <a:blip r:embed="rId19"/>
          <a:stretch>
            <a:fillRect/>
          </a:stretch>
        </p:blipFill>
        <p:spPr>
          <a:xfrm>
            <a:off x="11463335" y="26757285"/>
            <a:ext cx="10048874" cy="3716137"/>
          </a:xfrm>
          <a:prstGeom prst="rect">
            <a:avLst/>
          </a:prstGeom>
        </p:spPr>
      </p:pic>
      <p:pic>
        <p:nvPicPr>
          <p:cNvPr id="48" name="Picture 47">
            <a:extLst>
              <a:ext uri="{FF2B5EF4-FFF2-40B4-BE49-F238E27FC236}">
                <a16:creationId xmlns:a16="http://schemas.microsoft.com/office/drawing/2014/main" id="{AA9BB626-C4BB-55F7-1AA4-39B4734C2CA4}"/>
              </a:ext>
            </a:extLst>
          </p:cNvPr>
          <p:cNvPicPr>
            <a:picLocks noChangeAspect="1"/>
          </p:cNvPicPr>
          <p:nvPr/>
        </p:nvPicPr>
        <p:blipFill>
          <a:blip r:embed="rId20"/>
          <a:stretch>
            <a:fillRect/>
          </a:stretch>
        </p:blipFill>
        <p:spPr>
          <a:xfrm>
            <a:off x="33454779" y="8658519"/>
            <a:ext cx="10014282" cy="8683684"/>
          </a:xfrm>
          <a:prstGeom prst="rect">
            <a:avLst/>
          </a:prstGeom>
        </p:spPr>
      </p:pic>
      <p:pic>
        <p:nvPicPr>
          <p:cNvPr id="50" name="Picture 49">
            <a:extLst>
              <a:ext uri="{FF2B5EF4-FFF2-40B4-BE49-F238E27FC236}">
                <a16:creationId xmlns:a16="http://schemas.microsoft.com/office/drawing/2014/main" id="{D5265FA3-9CAB-742A-E7F3-A0E7ECBA6D07}"/>
              </a:ext>
            </a:extLst>
          </p:cNvPr>
          <p:cNvPicPr>
            <a:picLocks noChangeAspect="1"/>
          </p:cNvPicPr>
          <p:nvPr/>
        </p:nvPicPr>
        <p:blipFill>
          <a:blip r:embed="rId21"/>
          <a:stretch>
            <a:fillRect/>
          </a:stretch>
        </p:blipFill>
        <p:spPr>
          <a:xfrm>
            <a:off x="22459057" y="25204751"/>
            <a:ext cx="9968808" cy="5369546"/>
          </a:xfrm>
          <a:prstGeom prst="rect">
            <a:avLst/>
          </a:prstGeom>
        </p:spPr>
      </p:pic>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3114</TotalTime>
  <Words>1433</Words>
  <Application>Microsoft Office PowerPoint</Application>
  <PresentationFormat>Custom</PresentationFormat>
  <Paragraphs>118</Paragraphs>
  <Slides>2</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Abdulai Kamara Student number: 2328050 Lecturer’s Name: Bianca Sanfilippo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Student number  </dc:title>
  <cp:lastModifiedBy>Abdulai Kamara (2328050)</cp:lastModifiedBy>
  <cp:revision>7</cp:revision>
  <cp:lastPrinted>2015-06-29T17:31:11Z</cp:lastPrinted>
  <dcterms:created xsi:type="dcterms:W3CDTF">2012-02-03T19:11:35Z</dcterms:created>
  <dcterms:modified xsi:type="dcterms:W3CDTF">2026-03-24T10:31:49Z</dcterms:modified>
</cp:coreProperties>
</file>