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78" d="100"/>
          <a:sy n="78" d="100"/>
        </p:scale>
        <p:origin x="850" y="2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000000"/>
                </a:solidFill>
                <a:latin typeface="Calibri"/>
              </a:defRPr>
            </a:pPr>
            <a:r>
              <a:rPr lang="en-US" sz="1300" b="0" i="0" u="none" strike="noStrike">
                <a:solidFill>
                  <a:srgbClr val="000000"/>
                </a:solidFill>
                <a:latin typeface="Calibri"/>
              </a:rPr>
              <a:t>Engagement across the referral pathway</a:t>
            </a:r>
          </a:p>
        </c:rich>
      </c:tx>
      <c:overlay val="0"/>
    </c:title>
    <c:autoTitleDeleted val="0"/>
    <c:plotArea>
      <c:layout/>
      <c:barChart>
        <c:barDir val="col"/>
        <c:grouping val="clustered"/>
        <c:varyColors val="0"/>
        <c:ser>
          <c:idx val="0"/>
          <c:order val="0"/>
          <c:tx>
            <c:strRef>
              <c:f>Sheet1!$B$1</c:f>
              <c:strCache>
                <c:ptCount val="1"/>
                <c:pt idx="0">
                  <c:v>Referral pathway (approx., per 100,000 referred)</c:v>
                </c:pt>
              </c:strCache>
            </c:strRef>
          </c:tx>
          <c:spPr>
            <a:solidFill>
              <a:srgbClr val="1C7293"/>
            </a:solidFill>
            <a:effectLst/>
          </c:spPr>
          <c:invertIfNegative val="0"/>
          <c:dLbls>
            <c:numFmt formatCode="#,##0" sourceLinked="0"/>
            <c:spPr>
              <a:noFill/>
              <a:ln>
                <a:noFill/>
              </a:ln>
              <a:effectLst/>
            </c:spPr>
            <c:txPr>
              <a:bodyPr/>
              <a:lstStyle/>
              <a:p>
                <a:pPr>
                  <a:defRPr sz="10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Referred</c:v>
                </c:pt>
                <c:pt idx="1">
                  <c:v>Attended ≥1 session</c:v>
                </c:pt>
                <c:pt idx="2">
                  <c:v>Retained (60%+ sessions)</c:v>
                </c:pt>
              </c:strCache>
            </c:strRef>
          </c:cat>
          <c:val>
            <c:numRef>
              <c:f>Sheet1!$B$2:$B$4</c:f>
              <c:numCache>
                <c:formatCode>General</c:formatCode>
                <c:ptCount val="3"/>
                <c:pt idx="0">
                  <c:v>100000</c:v>
                </c:pt>
                <c:pt idx="1">
                  <c:v>56000</c:v>
                </c:pt>
                <c:pt idx="2">
                  <c:v>33000</c:v>
                </c:pt>
              </c:numCache>
            </c:numRef>
          </c:val>
          <c:extLst>
            <c:ext xmlns:c16="http://schemas.microsoft.com/office/drawing/2014/chart" uri="{C3380CC4-5D6E-409C-BE32-E72D297353CC}">
              <c16:uniqueId val="{00000000-6160-4C7E-A5D9-E4C94ABBB134}"/>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50" b="0" i="0" u="none" strike="noStrike">
                <a:solidFill>
                  <a:srgbClr val="26343A"/>
                </a:solidFill>
                <a:latin typeface="Calibri"/>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E2ECE9"/>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8FA6AC"/>
                </a:solidFill>
                <a:latin typeface="Calibri"/>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7397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6439C-C5BA-3085-7B5A-1AAF786E5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D60D3C-7A6C-2629-DD95-8B3FEAF7BF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64FBFC-9100-F48A-17BF-A8A0D019C42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3CE9E09-464B-18A0-EC3B-FBE756473880}"/>
              </a:ext>
            </a:extLst>
          </p:cNvPr>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570017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5C"/>
        </a:solidFill>
        <a:effectLst/>
      </p:bgPr>
    </p:bg>
    <p:spTree>
      <p:nvGrpSpPr>
        <p:cNvPr id="1" name=""/>
        <p:cNvGrpSpPr/>
        <p:nvPr/>
      </p:nvGrpSpPr>
      <p:grpSpPr>
        <a:xfrm>
          <a:off x="0" y="0"/>
          <a:ext cx="0" cy="0"/>
          <a:chOff x="0" y="0"/>
          <a:chExt cx="0" cy="0"/>
        </a:xfrm>
      </p:grpSpPr>
      <p:sp>
        <p:nvSpPr>
          <p:cNvPr id="2" name="Shape 0"/>
          <p:cNvSpPr/>
          <p:nvPr/>
        </p:nvSpPr>
        <p:spPr>
          <a:xfrm>
            <a:off x="9418320" y="-1097280"/>
            <a:ext cx="4114800" cy="4114800"/>
          </a:xfrm>
          <a:prstGeom prst="ellipse">
            <a:avLst/>
          </a:prstGeom>
          <a:solidFill>
            <a:srgbClr val="1C7293"/>
          </a:solidFill>
          <a:ln/>
        </p:spPr>
        <p:txBody>
          <a:bodyPr/>
          <a:lstStyle/>
          <a:p>
            <a:endParaRPr lang="en-GB"/>
          </a:p>
        </p:txBody>
      </p:sp>
      <p:sp>
        <p:nvSpPr>
          <p:cNvPr id="3" name="Shape 1"/>
          <p:cNvSpPr/>
          <p:nvPr/>
        </p:nvSpPr>
        <p:spPr>
          <a:xfrm>
            <a:off x="10607040" y="4206240"/>
            <a:ext cx="2926080" cy="2926080"/>
          </a:xfrm>
          <a:prstGeom prst="ellipse">
            <a:avLst/>
          </a:prstGeom>
          <a:solidFill>
            <a:srgbClr val="84B59F"/>
          </a:solidFill>
          <a:ln/>
        </p:spPr>
        <p:txBody>
          <a:bodyPr/>
          <a:lstStyle/>
          <a:p>
            <a:endParaRPr lang="en-GB"/>
          </a:p>
        </p:txBody>
      </p:sp>
      <p:sp>
        <p:nvSpPr>
          <p:cNvPr id="4" name="Shape 2"/>
          <p:cNvSpPr/>
          <p:nvPr/>
        </p:nvSpPr>
        <p:spPr>
          <a:xfrm>
            <a:off x="-914400" y="4846320"/>
            <a:ext cx="3108960" cy="3108960"/>
          </a:xfrm>
          <a:prstGeom prst="ellipse">
            <a:avLst/>
          </a:prstGeom>
          <a:solidFill>
            <a:srgbClr val="84B59F"/>
          </a:solidFill>
          <a:ln/>
        </p:spPr>
        <p:txBody>
          <a:bodyPr/>
          <a:lstStyle/>
          <a:p>
            <a:endParaRPr lang="en-GB"/>
          </a:p>
        </p:txBody>
      </p:sp>
      <p:sp>
        <p:nvSpPr>
          <p:cNvPr id="5" name="Text 3"/>
          <p:cNvSpPr txBox="1"/>
          <p:nvPr/>
        </p:nvSpPr>
        <p:spPr>
          <a:xfrm>
            <a:off x="822960" y="1554480"/>
            <a:ext cx="5486400" cy="365760"/>
          </a:xfrm>
          <a:prstGeom prst="rect">
            <a:avLst/>
          </a:prstGeom>
          <a:noFill/>
          <a:ln/>
        </p:spPr>
        <p:txBody>
          <a:bodyPr wrap="square" lIns="0" tIns="0" rIns="0" bIns="0" rtlCol="0" anchor="ctr"/>
          <a:lstStyle/>
          <a:p>
            <a:pPr marL="0" indent="0">
              <a:buNone/>
            </a:pPr>
            <a:r>
              <a:rPr lang="en-US" sz="1400" b="1" kern="0" spc="300" dirty="0">
                <a:solidFill>
                  <a:srgbClr val="F4A261"/>
                </a:solidFill>
                <a:latin typeface="Calibri" pitchFamily="34" charset="0"/>
                <a:ea typeface="Calibri" pitchFamily="34" charset="-122"/>
                <a:cs typeface="Calibri" pitchFamily="34" charset="-120"/>
              </a:rPr>
              <a:t>BMHP6030</a:t>
            </a:r>
            <a:endParaRPr lang="en-US" sz="1400" dirty="0"/>
          </a:p>
        </p:txBody>
      </p:sp>
      <p:sp>
        <p:nvSpPr>
          <p:cNvPr id="6" name="Text 4"/>
          <p:cNvSpPr txBox="1"/>
          <p:nvPr/>
        </p:nvSpPr>
        <p:spPr>
          <a:xfrm>
            <a:off x="822960" y="1965960"/>
            <a:ext cx="9601200" cy="1828800"/>
          </a:xfrm>
          <a:prstGeom prst="rect">
            <a:avLst/>
          </a:prstGeom>
          <a:noFill/>
          <a:ln/>
        </p:spPr>
        <p:txBody>
          <a:bodyPr wrap="square" lIns="0" tIns="0" rIns="0" bIns="0" rtlCol="0" anchor="ctr"/>
          <a:lstStyle/>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Health, Wellbeing and Sustainable</a:t>
            </a:r>
            <a:endParaRPr lang="en-US" sz="4000" dirty="0"/>
          </a:p>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Development in Health and Social Care</a:t>
            </a:r>
            <a:endParaRPr lang="en-US" sz="4000" dirty="0"/>
          </a:p>
        </p:txBody>
      </p:sp>
      <p:sp>
        <p:nvSpPr>
          <p:cNvPr id="7" name="Text 5"/>
          <p:cNvSpPr txBox="1"/>
          <p:nvPr/>
        </p:nvSpPr>
        <p:spPr>
          <a:xfrm>
            <a:off x="822960" y="3703320"/>
            <a:ext cx="8961120" cy="731520"/>
          </a:xfrm>
          <a:prstGeom prst="rect">
            <a:avLst/>
          </a:prstGeom>
          <a:noFill/>
          <a:ln/>
        </p:spPr>
        <p:txBody>
          <a:bodyPr wrap="square" lIns="0" tIns="0" rIns="0" bIns="0" rtlCol="0" anchor="ctr"/>
          <a:lstStyle/>
          <a:p>
            <a:pPr marL="0" indent="0">
              <a:lnSpc>
                <a:spcPts val="2200"/>
              </a:lnSpc>
              <a:buNone/>
            </a:pPr>
            <a:r>
              <a:rPr lang="en-US" sz="1600" i="1" dirty="0">
                <a:solidFill>
                  <a:srgbClr val="CFE8D8"/>
                </a:solidFill>
                <a:latin typeface="Calibri" pitchFamily="34" charset="0"/>
                <a:ea typeface="Calibri" pitchFamily="34" charset="-122"/>
                <a:cs typeface="Calibri" pitchFamily="34" charset="-120"/>
              </a:rPr>
              <a:t>How the integration of health, wellbeing and sustainability shapes</a:t>
            </a:r>
            <a:endParaRPr lang="en-US" sz="1600" dirty="0"/>
          </a:p>
          <a:p>
            <a:pPr marL="0" indent="0">
              <a:lnSpc>
                <a:spcPts val="2200"/>
              </a:lnSpc>
              <a:buNone/>
            </a:pPr>
            <a:r>
              <a:rPr lang="en-US" sz="1600" i="1" dirty="0">
                <a:solidFill>
                  <a:srgbClr val="CFE8D8"/>
                </a:solidFill>
                <a:latin typeface="Calibri" pitchFamily="34" charset="0"/>
                <a:ea typeface="Calibri" pitchFamily="34" charset="-122"/>
                <a:cs typeface="Calibri" pitchFamily="34" charset="-120"/>
              </a:rPr>
              <a:t>service delivery in UK health and social care</a:t>
            </a:r>
            <a:endParaRPr lang="en-US" sz="1600" dirty="0"/>
          </a:p>
        </p:txBody>
      </p:sp>
      <p:sp>
        <p:nvSpPr>
          <p:cNvPr id="8" name="Shape 6"/>
          <p:cNvSpPr/>
          <p:nvPr/>
        </p:nvSpPr>
        <p:spPr>
          <a:xfrm>
            <a:off x="822960" y="4709160"/>
            <a:ext cx="2011680" cy="0"/>
          </a:xfrm>
          <a:prstGeom prst="line">
            <a:avLst/>
          </a:prstGeom>
          <a:noFill/>
          <a:ln w="31750">
            <a:solidFill>
              <a:srgbClr val="F4A261"/>
            </a:solidFill>
            <a:prstDash val="solid"/>
          </a:ln>
        </p:spPr>
        <p:txBody>
          <a:bodyPr/>
          <a:lstStyle/>
          <a:p>
            <a:endParaRPr lang="en-GB"/>
          </a:p>
        </p:txBody>
      </p:sp>
      <p:sp>
        <p:nvSpPr>
          <p:cNvPr id="9" name="Text 7"/>
          <p:cNvSpPr txBox="1"/>
          <p:nvPr/>
        </p:nvSpPr>
        <p:spPr>
          <a:xfrm>
            <a:off x="822960" y="4983480"/>
            <a:ext cx="5486400" cy="320040"/>
          </a:xfrm>
          <a:prstGeom prst="rect">
            <a:avLst/>
          </a:prstGeom>
          <a:noFill/>
          <a:ln/>
        </p:spPr>
        <p:txBody>
          <a:bodyPr wrap="square" lIns="0" tIns="0" rIns="0" bIns="0" rtlCol="0" anchor="ctr"/>
          <a:lstStyle/>
          <a:p>
            <a:pPr marL="0" indent="0">
              <a:buNone/>
            </a:pPr>
            <a:r>
              <a:rPr lang="en-US" b="1" dirty="0">
                <a:solidFill>
                  <a:srgbClr val="CFE8D8"/>
                </a:solidFill>
                <a:latin typeface="Calibri" pitchFamily="34" charset="0"/>
                <a:ea typeface="Calibri" pitchFamily="34" charset="-122"/>
                <a:cs typeface="Calibri" pitchFamily="34" charset="-120"/>
              </a:rPr>
              <a:t>Student Name Rohey Savage</a:t>
            </a:r>
            <a:endParaRPr lang="en-US" dirty="0"/>
          </a:p>
        </p:txBody>
      </p:sp>
      <p:sp>
        <p:nvSpPr>
          <p:cNvPr id="10" name="Text 8"/>
          <p:cNvSpPr txBox="1"/>
          <p:nvPr/>
        </p:nvSpPr>
        <p:spPr>
          <a:xfrm>
            <a:off x="822960" y="5303520"/>
            <a:ext cx="5486400" cy="320040"/>
          </a:xfrm>
          <a:prstGeom prst="rect">
            <a:avLst/>
          </a:prstGeom>
          <a:noFill/>
          <a:ln/>
        </p:spPr>
        <p:txBody>
          <a:bodyPr wrap="square" lIns="0" tIns="0" rIns="0" bIns="0" rtlCol="0" anchor="ctr"/>
          <a:lstStyle/>
          <a:p>
            <a:pPr marL="0" indent="0">
              <a:buNone/>
            </a:pPr>
            <a:r>
              <a:rPr lang="en-US" b="1" dirty="0">
                <a:solidFill>
                  <a:srgbClr val="CFE8D8"/>
                </a:solidFill>
                <a:latin typeface="Calibri" pitchFamily="34" charset="0"/>
                <a:ea typeface="Calibri" pitchFamily="34" charset="-122"/>
                <a:cs typeface="Calibri" pitchFamily="34" charset="-120"/>
              </a:rPr>
              <a:t>Student ID:  2246134</a:t>
            </a:r>
            <a:endParaRPr lang="en-US" dirty="0"/>
          </a:p>
        </p:txBody>
      </p:sp>
      <p:sp>
        <p:nvSpPr>
          <p:cNvPr id="11" name="Text 9"/>
          <p:cNvSpPr txBox="1"/>
          <p:nvPr/>
        </p:nvSpPr>
        <p:spPr>
          <a:xfrm>
            <a:off x="822960" y="5623560"/>
            <a:ext cx="5486400" cy="320040"/>
          </a:xfrm>
          <a:prstGeom prst="rect">
            <a:avLst/>
          </a:prstGeom>
          <a:noFill/>
          <a:ln/>
        </p:spPr>
        <p:txBody>
          <a:bodyPr wrap="square" lIns="0" tIns="0" rIns="0" bIns="0" rtlCol="0" anchor="ctr"/>
          <a:lstStyle/>
          <a:p>
            <a:pPr marL="0" indent="0">
              <a:buNone/>
            </a:pPr>
            <a:r>
              <a:rPr lang="en-US" b="1" dirty="0">
                <a:solidFill>
                  <a:srgbClr val="CFE8D8"/>
                </a:solidFill>
                <a:latin typeface="Calibri" pitchFamily="34" charset="0"/>
                <a:ea typeface="Calibri" pitchFamily="34" charset="-122"/>
                <a:cs typeface="Calibri" pitchFamily="34" charset="-120"/>
              </a:rPr>
              <a:t>Module: </a:t>
            </a:r>
            <a:r>
              <a:rPr lang="en-US" dirty="0">
                <a:solidFill>
                  <a:srgbClr val="FFFFFF"/>
                </a:solidFill>
                <a:latin typeface="Calibri" pitchFamily="34" charset="0"/>
                <a:ea typeface="Calibri" pitchFamily="34" charset="-122"/>
                <a:cs typeface="Calibri" pitchFamily="34" charset="-120"/>
              </a:rPr>
              <a:t>BMHP6030 — Assignment 1</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9"/>
        </a:solidFill>
        <a:effectLst/>
      </p:bgPr>
    </p:bg>
    <p:spTree>
      <p:nvGrpSpPr>
        <p:cNvPr id="1" name=""/>
        <p:cNvGrpSpPr/>
        <p:nvPr/>
      </p:nvGrpSpPr>
      <p:grpSpPr>
        <a:xfrm>
          <a:off x="0" y="0"/>
          <a:ext cx="0" cy="0"/>
          <a:chOff x="0" y="0"/>
          <a:chExt cx="0" cy="0"/>
        </a:xfrm>
      </p:grpSpPr>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Introduction</a:t>
            </a:r>
            <a:endParaRPr lang="en-US" sz="3000" dirty="0"/>
          </a:p>
        </p:txBody>
      </p:sp>
      <p:sp>
        <p:nvSpPr>
          <p:cNvPr id="4" name="Text 2"/>
          <p:cNvSpPr txBox="1"/>
          <p:nvPr/>
        </p:nvSpPr>
        <p:spPr>
          <a:xfrm>
            <a:off x="548640" y="1417320"/>
            <a:ext cx="5669280" cy="1737360"/>
          </a:xfrm>
          <a:prstGeom prst="rect">
            <a:avLst/>
          </a:prstGeom>
          <a:noFill/>
          <a:ln/>
        </p:spPr>
        <p:txBody>
          <a:bodyPr wrap="square" lIns="0" tIns="0" rIns="0" bIns="0" rtlCol="0" anchor="ctr"/>
          <a:lstStyle/>
          <a:p>
            <a:r>
              <a:rPr lang="en-US" sz="1500" dirty="0"/>
              <a:t>In the UK, health and social care services are increasingly expected to do more than just treat illness. They are required to promote wellbeing, respond to social and environmental issues, and do so in a way that is sustainable for future generations.</a:t>
            </a:r>
          </a:p>
          <a:p>
            <a:pPr marL="0" indent="0">
              <a:lnSpc>
                <a:spcPct val="100000"/>
              </a:lnSpc>
              <a:buNone/>
            </a:pPr>
            <a:endParaRPr lang="en-US" sz="1500" dirty="0"/>
          </a:p>
        </p:txBody>
      </p:sp>
      <p:sp>
        <p:nvSpPr>
          <p:cNvPr id="5" name="Text 3"/>
          <p:cNvSpPr txBox="1"/>
          <p:nvPr/>
        </p:nvSpPr>
        <p:spPr>
          <a:xfrm>
            <a:off x="548640" y="3200400"/>
            <a:ext cx="5669280" cy="1554480"/>
          </a:xfrm>
          <a:prstGeom prst="rect">
            <a:avLst/>
          </a:prstGeom>
          <a:noFill/>
          <a:ln/>
        </p:spPr>
        <p:txBody>
          <a:bodyPr wrap="square" lIns="0" tIns="0" rIns="0" bIns="0" rtlCol="0" anchor="ctr"/>
          <a:lstStyle/>
          <a:p>
            <a:pPr marL="0" indent="0">
              <a:lnSpc>
                <a:spcPts val="2400"/>
              </a:lnSpc>
              <a:buNone/>
            </a:pPr>
            <a:endParaRPr lang="en-US" sz="1500" dirty="0">
              <a:solidFill>
                <a:srgbClr val="26343A"/>
              </a:solidFill>
              <a:latin typeface="Calibri" pitchFamily="34" charset="0"/>
              <a:ea typeface="Calibri" pitchFamily="34" charset="-122"/>
              <a:cs typeface="Calibri" pitchFamily="34" charset="-120"/>
            </a:endParaRPr>
          </a:p>
          <a:p>
            <a:pPr marL="0" indent="0">
              <a:lnSpc>
                <a:spcPct val="100000"/>
              </a:lnSpc>
              <a:buNone/>
            </a:pPr>
            <a:r>
              <a:rPr lang="en-US" sz="1500" dirty="0"/>
              <a:t>This presentation explores this relationship between health, wellbeing and sustainable development in the delivery of care, not only in theory and policy, but through a national case study too, and the implications this has for equity of access.</a:t>
            </a:r>
          </a:p>
          <a:p>
            <a:pPr marL="0" indent="0">
              <a:lnSpc>
                <a:spcPct val="100000"/>
              </a:lnSpc>
              <a:buNone/>
            </a:pPr>
            <a:endParaRPr lang="en-US" sz="1500" dirty="0"/>
          </a:p>
        </p:txBody>
      </p:sp>
      <p:sp>
        <p:nvSpPr>
          <p:cNvPr id="6" name="Shape 4"/>
          <p:cNvSpPr/>
          <p:nvPr/>
        </p:nvSpPr>
        <p:spPr>
          <a:xfrm>
            <a:off x="6583680" y="1417320"/>
            <a:ext cx="5029200" cy="4663440"/>
          </a:xfrm>
          <a:prstGeom prst="roundRect">
            <a:avLst>
              <a:gd name="adj" fmla="val 2353"/>
            </a:avLst>
          </a:prstGeom>
          <a:solidFill>
            <a:srgbClr val="0B4F5C"/>
          </a:solidFill>
          <a:ln/>
        </p:spPr>
        <p:txBody>
          <a:bodyPr/>
          <a:lstStyle/>
          <a:p>
            <a:endParaRPr lang="en-GB"/>
          </a:p>
        </p:txBody>
      </p:sp>
      <p:sp>
        <p:nvSpPr>
          <p:cNvPr id="7" name="Text 5"/>
          <p:cNvSpPr txBox="1"/>
          <p:nvPr/>
        </p:nvSpPr>
        <p:spPr>
          <a:xfrm>
            <a:off x="6949440" y="1691640"/>
            <a:ext cx="4297680" cy="320040"/>
          </a:xfrm>
          <a:prstGeom prst="rect">
            <a:avLst/>
          </a:prstGeom>
          <a:noFill/>
          <a:ln/>
        </p:spPr>
        <p:txBody>
          <a:bodyPr wrap="square" lIns="0" tIns="0" rIns="0" bIns="0" rtlCol="0" anchor="ctr"/>
          <a:lstStyle/>
          <a:p>
            <a:pPr marL="0" indent="0">
              <a:buNone/>
            </a:pPr>
            <a:r>
              <a:rPr lang="en-US" sz="1200" b="1" kern="0" spc="200" dirty="0">
                <a:solidFill>
                  <a:srgbClr val="F4A261"/>
                </a:solidFill>
                <a:latin typeface="Calibri" pitchFamily="34" charset="0"/>
                <a:ea typeface="Calibri" pitchFamily="34" charset="-122"/>
                <a:cs typeface="Calibri" pitchFamily="34" charset="-120"/>
              </a:rPr>
              <a:t>WHAT THIS COVERS</a:t>
            </a:r>
            <a:endParaRPr lang="en-US" sz="1200" dirty="0"/>
          </a:p>
        </p:txBody>
      </p:sp>
      <p:sp>
        <p:nvSpPr>
          <p:cNvPr id="8" name="Shape 6"/>
          <p:cNvSpPr/>
          <p:nvPr/>
        </p:nvSpPr>
        <p:spPr>
          <a:xfrm>
            <a:off x="6949440" y="2148840"/>
            <a:ext cx="384048" cy="384048"/>
          </a:xfrm>
          <a:prstGeom prst="ellipse">
            <a:avLst/>
          </a:prstGeom>
          <a:solidFill>
            <a:srgbClr val="84B59F"/>
          </a:solidFill>
          <a:ln/>
        </p:spPr>
        <p:txBody>
          <a:bodyPr/>
          <a:lstStyle/>
          <a:p>
            <a:endParaRPr lang="en-GB"/>
          </a:p>
        </p:txBody>
      </p:sp>
      <p:sp>
        <p:nvSpPr>
          <p:cNvPr id="9" name="Text 7"/>
          <p:cNvSpPr txBox="1"/>
          <p:nvPr/>
        </p:nvSpPr>
        <p:spPr>
          <a:xfrm>
            <a:off x="6949440" y="2148840"/>
            <a:ext cx="384048" cy="384048"/>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1</a:t>
            </a:r>
            <a:endParaRPr lang="en-US" sz="1600" dirty="0"/>
          </a:p>
        </p:txBody>
      </p:sp>
      <p:sp>
        <p:nvSpPr>
          <p:cNvPr id="10" name="Text 8"/>
          <p:cNvSpPr txBox="1"/>
          <p:nvPr/>
        </p:nvSpPr>
        <p:spPr>
          <a:xfrm>
            <a:off x="7498080" y="2130552"/>
            <a:ext cx="3931920" cy="548640"/>
          </a:xfrm>
          <a:prstGeom prst="rect">
            <a:avLst/>
          </a:prstGeom>
          <a:noFill/>
          <a:ln/>
        </p:spPr>
        <p:txBody>
          <a:bodyPr wrap="square" lIns="0" tIns="0" rIns="0" bIns="0" rtlCol="0" anchor="ctr"/>
          <a:lstStyle/>
          <a:p>
            <a:pPr marL="0" indent="0">
              <a:lnSpc>
                <a:spcPts val="1700"/>
              </a:lnSpc>
              <a:buNone/>
            </a:pPr>
            <a:r>
              <a:rPr lang="en-US" sz="1350" dirty="0">
                <a:solidFill>
                  <a:srgbClr val="FFFFFF"/>
                </a:solidFill>
                <a:latin typeface="Calibri" pitchFamily="34" charset="0"/>
                <a:ea typeface="Calibri" pitchFamily="34" charset="-122"/>
                <a:cs typeface="Calibri" pitchFamily="34" charset="-120"/>
              </a:rPr>
              <a:t>Defining health, wellbeing &amp; sustainable development</a:t>
            </a:r>
            <a:endParaRPr lang="en-US" sz="1350" dirty="0"/>
          </a:p>
        </p:txBody>
      </p:sp>
      <p:sp>
        <p:nvSpPr>
          <p:cNvPr id="11" name="Shape 9"/>
          <p:cNvSpPr/>
          <p:nvPr/>
        </p:nvSpPr>
        <p:spPr>
          <a:xfrm>
            <a:off x="6949440" y="2770632"/>
            <a:ext cx="384048" cy="384048"/>
          </a:xfrm>
          <a:prstGeom prst="ellipse">
            <a:avLst/>
          </a:prstGeom>
          <a:solidFill>
            <a:srgbClr val="84B59F"/>
          </a:solidFill>
          <a:ln/>
        </p:spPr>
        <p:txBody>
          <a:bodyPr/>
          <a:lstStyle/>
          <a:p>
            <a:endParaRPr lang="en-GB"/>
          </a:p>
        </p:txBody>
      </p:sp>
      <p:sp>
        <p:nvSpPr>
          <p:cNvPr id="12" name="Text 10"/>
          <p:cNvSpPr txBox="1"/>
          <p:nvPr/>
        </p:nvSpPr>
        <p:spPr>
          <a:xfrm>
            <a:off x="6949440" y="2770632"/>
            <a:ext cx="384048" cy="384048"/>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2</a:t>
            </a:r>
            <a:endParaRPr lang="en-US" sz="1600" dirty="0"/>
          </a:p>
        </p:txBody>
      </p:sp>
      <p:sp>
        <p:nvSpPr>
          <p:cNvPr id="13" name="Text 11"/>
          <p:cNvSpPr txBox="1"/>
          <p:nvPr/>
        </p:nvSpPr>
        <p:spPr>
          <a:xfrm>
            <a:off x="7498080" y="2752344"/>
            <a:ext cx="3931920" cy="548640"/>
          </a:xfrm>
          <a:prstGeom prst="rect">
            <a:avLst/>
          </a:prstGeom>
          <a:noFill/>
          <a:ln/>
        </p:spPr>
        <p:txBody>
          <a:bodyPr wrap="square" lIns="0" tIns="0" rIns="0" bIns="0" rtlCol="0" anchor="ctr"/>
          <a:lstStyle/>
          <a:p>
            <a:pPr marL="0" indent="0">
              <a:lnSpc>
                <a:spcPts val="1700"/>
              </a:lnSpc>
              <a:buNone/>
            </a:pPr>
            <a:r>
              <a:rPr lang="en-US" sz="1350" dirty="0">
                <a:solidFill>
                  <a:srgbClr val="FFFFFF"/>
                </a:solidFill>
                <a:latin typeface="Calibri" pitchFamily="34" charset="0"/>
                <a:ea typeface="Calibri" pitchFamily="34" charset="-122"/>
                <a:cs typeface="Calibri" pitchFamily="34" charset="-120"/>
              </a:rPr>
              <a:t>Models explaining service design</a:t>
            </a:r>
            <a:endParaRPr lang="en-US" sz="1350" dirty="0"/>
          </a:p>
        </p:txBody>
      </p:sp>
      <p:sp>
        <p:nvSpPr>
          <p:cNvPr id="14" name="Shape 12"/>
          <p:cNvSpPr/>
          <p:nvPr/>
        </p:nvSpPr>
        <p:spPr>
          <a:xfrm>
            <a:off x="6949440" y="3392424"/>
            <a:ext cx="384048" cy="384048"/>
          </a:xfrm>
          <a:prstGeom prst="ellipse">
            <a:avLst/>
          </a:prstGeom>
          <a:solidFill>
            <a:srgbClr val="84B59F"/>
          </a:solidFill>
          <a:ln/>
        </p:spPr>
        <p:txBody>
          <a:bodyPr/>
          <a:lstStyle/>
          <a:p>
            <a:endParaRPr lang="en-GB"/>
          </a:p>
        </p:txBody>
      </p:sp>
      <p:sp>
        <p:nvSpPr>
          <p:cNvPr id="15" name="Text 13"/>
          <p:cNvSpPr txBox="1"/>
          <p:nvPr/>
        </p:nvSpPr>
        <p:spPr>
          <a:xfrm>
            <a:off x="6949440" y="3392424"/>
            <a:ext cx="384048" cy="384048"/>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3</a:t>
            </a:r>
            <a:endParaRPr lang="en-US" sz="1600" dirty="0"/>
          </a:p>
        </p:txBody>
      </p:sp>
      <p:sp>
        <p:nvSpPr>
          <p:cNvPr id="16" name="Text 14"/>
          <p:cNvSpPr txBox="1"/>
          <p:nvPr/>
        </p:nvSpPr>
        <p:spPr>
          <a:xfrm>
            <a:off x="7498080" y="3374136"/>
            <a:ext cx="3931920" cy="548640"/>
          </a:xfrm>
          <a:prstGeom prst="rect">
            <a:avLst/>
          </a:prstGeom>
          <a:noFill/>
          <a:ln/>
        </p:spPr>
        <p:txBody>
          <a:bodyPr wrap="square" lIns="0" tIns="0" rIns="0" bIns="0" rtlCol="0" anchor="ctr"/>
          <a:lstStyle/>
          <a:p>
            <a:pPr marL="0" indent="0">
              <a:lnSpc>
                <a:spcPts val="1700"/>
              </a:lnSpc>
              <a:buNone/>
            </a:pPr>
            <a:r>
              <a:rPr lang="en-US" sz="1350" dirty="0">
                <a:solidFill>
                  <a:srgbClr val="FFFFFF"/>
                </a:solidFill>
                <a:latin typeface="Calibri" pitchFamily="34" charset="0"/>
                <a:ea typeface="Calibri" pitchFamily="34" charset="-122"/>
                <a:cs typeface="Calibri" pitchFamily="34" charset="-120"/>
              </a:rPr>
              <a:t>SDG 3 and the UK policy landscape</a:t>
            </a:r>
            <a:endParaRPr lang="en-US" sz="1350" dirty="0"/>
          </a:p>
        </p:txBody>
      </p:sp>
      <p:sp>
        <p:nvSpPr>
          <p:cNvPr id="17" name="Shape 15"/>
          <p:cNvSpPr/>
          <p:nvPr/>
        </p:nvSpPr>
        <p:spPr>
          <a:xfrm>
            <a:off x="6949440" y="4014216"/>
            <a:ext cx="384048" cy="384048"/>
          </a:xfrm>
          <a:prstGeom prst="ellipse">
            <a:avLst/>
          </a:prstGeom>
          <a:solidFill>
            <a:srgbClr val="84B59F"/>
          </a:solidFill>
          <a:ln/>
        </p:spPr>
        <p:txBody>
          <a:bodyPr/>
          <a:lstStyle/>
          <a:p>
            <a:endParaRPr lang="en-GB"/>
          </a:p>
        </p:txBody>
      </p:sp>
      <p:sp>
        <p:nvSpPr>
          <p:cNvPr id="18" name="Text 16"/>
          <p:cNvSpPr txBox="1"/>
          <p:nvPr/>
        </p:nvSpPr>
        <p:spPr>
          <a:xfrm>
            <a:off x="6949440" y="4014216"/>
            <a:ext cx="384048" cy="384048"/>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4</a:t>
            </a:r>
            <a:endParaRPr lang="en-US" sz="1600" dirty="0"/>
          </a:p>
        </p:txBody>
      </p:sp>
      <p:sp>
        <p:nvSpPr>
          <p:cNvPr id="19" name="Text 17"/>
          <p:cNvSpPr txBox="1"/>
          <p:nvPr/>
        </p:nvSpPr>
        <p:spPr>
          <a:xfrm>
            <a:off x="7498080" y="3995928"/>
            <a:ext cx="3931920" cy="548640"/>
          </a:xfrm>
          <a:prstGeom prst="rect">
            <a:avLst/>
          </a:prstGeom>
          <a:noFill/>
          <a:ln/>
        </p:spPr>
        <p:txBody>
          <a:bodyPr wrap="square" lIns="0" tIns="0" rIns="0" bIns="0" rtlCol="0" anchor="ctr"/>
          <a:lstStyle/>
          <a:p>
            <a:pPr marL="0" indent="0">
              <a:lnSpc>
                <a:spcPts val="1700"/>
              </a:lnSpc>
              <a:buNone/>
            </a:pPr>
            <a:r>
              <a:rPr lang="en-US" sz="1350" dirty="0">
                <a:solidFill>
                  <a:srgbClr val="FFFFFF"/>
                </a:solidFill>
                <a:latin typeface="Calibri" pitchFamily="34" charset="0"/>
                <a:ea typeface="Calibri" pitchFamily="34" charset="-122"/>
                <a:cs typeface="Calibri" pitchFamily="34" charset="-120"/>
              </a:rPr>
              <a:t>Case study: NHS Diabetes Prevention Programme</a:t>
            </a:r>
            <a:endParaRPr lang="en-US" sz="1350" dirty="0"/>
          </a:p>
        </p:txBody>
      </p:sp>
      <p:sp>
        <p:nvSpPr>
          <p:cNvPr id="20" name="Shape 18"/>
          <p:cNvSpPr/>
          <p:nvPr/>
        </p:nvSpPr>
        <p:spPr>
          <a:xfrm>
            <a:off x="6949440" y="4636008"/>
            <a:ext cx="384048" cy="384048"/>
          </a:xfrm>
          <a:prstGeom prst="ellipse">
            <a:avLst/>
          </a:prstGeom>
          <a:solidFill>
            <a:srgbClr val="84B59F"/>
          </a:solidFill>
          <a:ln/>
        </p:spPr>
        <p:txBody>
          <a:bodyPr/>
          <a:lstStyle/>
          <a:p>
            <a:endParaRPr lang="en-GB"/>
          </a:p>
        </p:txBody>
      </p:sp>
      <p:sp>
        <p:nvSpPr>
          <p:cNvPr id="21" name="Text 19"/>
          <p:cNvSpPr txBox="1"/>
          <p:nvPr/>
        </p:nvSpPr>
        <p:spPr>
          <a:xfrm>
            <a:off x="6949440" y="4636008"/>
            <a:ext cx="384048" cy="384048"/>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5</a:t>
            </a:r>
            <a:endParaRPr lang="en-US" sz="1600" dirty="0"/>
          </a:p>
        </p:txBody>
      </p:sp>
      <p:sp>
        <p:nvSpPr>
          <p:cNvPr id="22" name="Text 20"/>
          <p:cNvSpPr txBox="1"/>
          <p:nvPr/>
        </p:nvSpPr>
        <p:spPr>
          <a:xfrm>
            <a:off x="7498080" y="4617720"/>
            <a:ext cx="3931920" cy="548640"/>
          </a:xfrm>
          <a:prstGeom prst="rect">
            <a:avLst/>
          </a:prstGeom>
          <a:noFill/>
          <a:ln/>
        </p:spPr>
        <p:txBody>
          <a:bodyPr wrap="square" lIns="0" tIns="0" rIns="0" bIns="0" rtlCol="0" anchor="ctr"/>
          <a:lstStyle/>
          <a:p>
            <a:pPr marL="0" indent="0">
              <a:lnSpc>
                <a:spcPts val="1700"/>
              </a:lnSpc>
              <a:buNone/>
            </a:pPr>
            <a:r>
              <a:rPr lang="en-US" sz="1350" dirty="0">
                <a:solidFill>
                  <a:srgbClr val="FFFFFF"/>
                </a:solidFill>
                <a:latin typeface="Calibri" pitchFamily="34" charset="0"/>
                <a:ea typeface="Calibri" pitchFamily="34" charset="-122"/>
                <a:cs typeface="Calibri" pitchFamily="34" charset="-120"/>
              </a:rPr>
              <a:t>Equity, access and recommendations</a:t>
            </a:r>
            <a:endParaRPr lang="en-US" sz="1350" dirty="0"/>
          </a:p>
        </p:txBody>
      </p:sp>
      <p:sp>
        <p:nvSpPr>
          <p:cNvPr id="24" name="Text 22"/>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KEY CONCEPTS</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Defining Health and Wellbeing</a:t>
            </a:r>
            <a:endParaRPr lang="en-US" sz="3000" dirty="0"/>
          </a:p>
        </p:txBody>
      </p:sp>
      <p:sp>
        <p:nvSpPr>
          <p:cNvPr id="4" name="Shape 2"/>
          <p:cNvSpPr/>
          <p:nvPr/>
        </p:nvSpPr>
        <p:spPr>
          <a:xfrm>
            <a:off x="548640" y="1554480"/>
            <a:ext cx="5349240" cy="4480560"/>
          </a:xfrm>
          <a:prstGeom prst="roundRect">
            <a:avLst>
              <a:gd name="adj" fmla="val 2449"/>
            </a:avLst>
          </a:prstGeom>
          <a:solidFill>
            <a:srgbClr val="CFE8D8"/>
          </a:solidFill>
          <a:ln/>
        </p:spPr>
        <p:txBody>
          <a:bodyPr/>
          <a:lstStyle/>
          <a:p>
            <a:endParaRPr lang="en-GB"/>
          </a:p>
        </p:txBody>
      </p:sp>
      <p:sp>
        <p:nvSpPr>
          <p:cNvPr id="5" name="Shape 3"/>
          <p:cNvSpPr/>
          <p:nvPr/>
        </p:nvSpPr>
        <p:spPr>
          <a:xfrm>
            <a:off x="6172200" y="1554480"/>
            <a:ext cx="5349240" cy="4480560"/>
          </a:xfrm>
          <a:prstGeom prst="roundRect">
            <a:avLst>
              <a:gd name="adj" fmla="val 2449"/>
            </a:avLst>
          </a:prstGeom>
          <a:solidFill>
            <a:srgbClr val="FBEADD"/>
          </a:solidFill>
          <a:ln/>
        </p:spPr>
        <p:txBody>
          <a:bodyPr/>
          <a:lstStyle/>
          <a:p>
            <a:endParaRPr lang="en-GB"/>
          </a:p>
        </p:txBody>
      </p:sp>
      <p:sp>
        <p:nvSpPr>
          <p:cNvPr id="6" name="Shape 4"/>
          <p:cNvSpPr/>
          <p:nvPr/>
        </p:nvSpPr>
        <p:spPr>
          <a:xfrm>
            <a:off x="868680" y="1874520"/>
            <a:ext cx="502920" cy="502920"/>
          </a:xfrm>
          <a:prstGeom prst="ellipse">
            <a:avLst/>
          </a:prstGeom>
          <a:solidFill>
            <a:srgbClr val="0B4F5C"/>
          </a:solidFill>
          <a:ln/>
        </p:spPr>
        <p:txBody>
          <a:bodyPr/>
          <a:lstStyle/>
          <a:p>
            <a:endParaRPr lang="en-GB"/>
          </a:p>
        </p:txBody>
      </p:sp>
      <p:sp>
        <p:nvSpPr>
          <p:cNvPr id="7" name="Text 5"/>
          <p:cNvSpPr txBox="1"/>
          <p:nvPr/>
        </p:nvSpPr>
        <p:spPr>
          <a:xfrm>
            <a:off x="868680" y="187452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H</a:t>
            </a:r>
            <a:endParaRPr lang="en-US" sz="2000" dirty="0"/>
          </a:p>
        </p:txBody>
      </p:sp>
      <p:sp>
        <p:nvSpPr>
          <p:cNvPr id="8" name="Text 6"/>
          <p:cNvSpPr txBox="1"/>
          <p:nvPr/>
        </p:nvSpPr>
        <p:spPr>
          <a:xfrm>
            <a:off x="1508760" y="1847088"/>
            <a:ext cx="4114800" cy="548640"/>
          </a:xfrm>
          <a:prstGeom prst="rect">
            <a:avLst/>
          </a:prstGeom>
          <a:noFill/>
          <a:ln/>
        </p:spPr>
        <p:txBody>
          <a:bodyPr wrap="square" lIns="0" tIns="0" rIns="0" bIns="0" rtlCol="0" anchor="ctr"/>
          <a:lstStyle/>
          <a:p>
            <a:pPr marL="0" indent="0">
              <a:buNone/>
            </a:pPr>
            <a:r>
              <a:rPr lang="en-US" sz="2200" b="1" dirty="0">
                <a:solidFill>
                  <a:srgbClr val="0B4F5C"/>
                </a:solidFill>
                <a:latin typeface="Cambria" pitchFamily="34" charset="0"/>
                <a:ea typeface="Cambria" pitchFamily="34" charset="-122"/>
                <a:cs typeface="Cambria" pitchFamily="34" charset="-120"/>
              </a:rPr>
              <a:t>Health</a:t>
            </a:r>
            <a:endParaRPr lang="en-US" sz="2200" dirty="0"/>
          </a:p>
        </p:txBody>
      </p:sp>
      <p:sp>
        <p:nvSpPr>
          <p:cNvPr id="9" name="Text 7"/>
          <p:cNvSpPr txBox="1"/>
          <p:nvPr/>
        </p:nvSpPr>
        <p:spPr>
          <a:xfrm>
            <a:off x="868680" y="2560320"/>
            <a:ext cx="4663440" cy="1920240"/>
          </a:xfrm>
          <a:prstGeom prst="rect">
            <a:avLst/>
          </a:prstGeom>
          <a:noFill/>
          <a:ln/>
        </p:spPr>
        <p:txBody>
          <a:bodyPr wrap="square" lIns="0" tIns="0" rIns="0" bIns="0" rtlCol="0" anchor="ctr"/>
          <a:lstStyle/>
          <a:p>
            <a:r>
              <a:rPr lang="en-US" sz="1350" dirty="0">
                <a:solidFill>
                  <a:srgbClr val="26343A"/>
                </a:solidFill>
                <a:latin typeface="Calibri" pitchFamily="34" charset="0"/>
                <a:ea typeface="Calibri" pitchFamily="34" charset="-122"/>
                <a:cs typeface="Calibri" pitchFamily="34" charset="-120"/>
              </a:rPr>
              <a:t>According to the World Health </a:t>
            </a:r>
            <a:r>
              <a:rPr lang="en-US" sz="1350" dirty="0" err="1">
                <a:solidFill>
                  <a:srgbClr val="26343A"/>
                </a:solidFill>
                <a:latin typeface="Calibri" pitchFamily="34" charset="0"/>
                <a:ea typeface="Calibri" pitchFamily="34" charset="-122"/>
                <a:cs typeface="Calibri" pitchFamily="34" charset="-120"/>
              </a:rPr>
              <a:t>Organisation</a:t>
            </a:r>
            <a:r>
              <a:rPr lang="en-US" sz="1350" dirty="0">
                <a:solidFill>
                  <a:srgbClr val="26343A"/>
                </a:solidFill>
                <a:latin typeface="Calibri" pitchFamily="34" charset="0"/>
                <a:ea typeface="Calibri" pitchFamily="34" charset="-122"/>
                <a:cs typeface="Calibri" pitchFamily="34" charset="-120"/>
              </a:rPr>
              <a:t> (1948, health is more than just the absence of illness; it is the state of complete physical, mental and social well-being. This perspective shifted the focus of care systems onto the broader context that contributes to an individual's health.</a:t>
            </a:r>
          </a:p>
          <a:p>
            <a:pPr marL="0" indent="0">
              <a:lnSpc>
                <a:spcPct val="100000"/>
              </a:lnSpc>
              <a:buNone/>
            </a:pPr>
            <a:endParaRPr lang="en-US" sz="1350" dirty="0"/>
          </a:p>
        </p:txBody>
      </p:sp>
      <p:sp>
        <p:nvSpPr>
          <p:cNvPr id="10" name="Text 8"/>
          <p:cNvSpPr txBox="1"/>
          <p:nvPr/>
        </p:nvSpPr>
        <p:spPr>
          <a:xfrm>
            <a:off x="868680" y="4572000"/>
            <a:ext cx="4663440" cy="457200"/>
          </a:xfrm>
          <a:prstGeom prst="rect">
            <a:avLst/>
          </a:prstGeom>
          <a:noFill/>
          <a:ln/>
        </p:spPr>
        <p:txBody>
          <a:bodyPr wrap="square" lIns="0" tIns="0" rIns="0" bIns="0" rtlCol="0" anchor="ctr"/>
          <a:lstStyle/>
          <a:p>
            <a:pPr marL="0" indent="0">
              <a:buNone/>
            </a:pPr>
            <a:r>
              <a:rPr lang="en-US" sz="1350" b="1" dirty="0">
                <a:solidFill>
                  <a:srgbClr val="0B4F5C"/>
                </a:solidFill>
                <a:latin typeface="Calibri" pitchFamily="34" charset="0"/>
                <a:ea typeface="Calibri" pitchFamily="34" charset="-122"/>
                <a:cs typeface="Calibri" pitchFamily="34" charset="-120"/>
              </a:rPr>
              <a:t>Three dimensions:  </a:t>
            </a:r>
            <a:r>
              <a:rPr lang="en-US" sz="1350" dirty="0">
                <a:solidFill>
                  <a:srgbClr val="26343A"/>
                </a:solidFill>
                <a:latin typeface="Calibri" pitchFamily="34" charset="0"/>
                <a:ea typeface="Calibri" pitchFamily="34" charset="-122"/>
                <a:cs typeface="Calibri" pitchFamily="34" charset="-120"/>
              </a:rPr>
              <a:t>Physical · Mental · Social</a:t>
            </a:r>
            <a:endParaRPr lang="en-US" sz="1350" dirty="0"/>
          </a:p>
        </p:txBody>
      </p:sp>
      <p:sp>
        <p:nvSpPr>
          <p:cNvPr id="11" name="Text 9"/>
          <p:cNvSpPr txBox="1"/>
          <p:nvPr/>
        </p:nvSpPr>
        <p:spPr>
          <a:xfrm>
            <a:off x="868680" y="5486400"/>
            <a:ext cx="4663440" cy="320040"/>
          </a:xfrm>
          <a:prstGeom prst="rect">
            <a:avLst/>
          </a:prstGeom>
          <a:noFill/>
          <a:ln/>
        </p:spPr>
        <p:txBody>
          <a:bodyPr wrap="square" lIns="0" tIns="0" rIns="0" bIns="0" rtlCol="0" anchor="ctr"/>
          <a:lstStyle/>
          <a:p>
            <a:pPr marL="0" indent="0">
              <a:buNone/>
            </a:pPr>
            <a:r>
              <a:rPr lang="en-US" sz="1050" i="1" dirty="0">
                <a:solidFill>
                  <a:srgbClr val="5B7A82"/>
                </a:solidFill>
                <a:latin typeface="Calibri" pitchFamily="34" charset="0"/>
                <a:ea typeface="Calibri" pitchFamily="34" charset="-122"/>
                <a:cs typeface="Calibri" pitchFamily="34" charset="-120"/>
              </a:rPr>
              <a:t>Source: World Health Organization (1948)</a:t>
            </a:r>
            <a:endParaRPr lang="en-US" sz="1050" dirty="0"/>
          </a:p>
        </p:txBody>
      </p:sp>
      <p:sp>
        <p:nvSpPr>
          <p:cNvPr id="12" name="Shape 10"/>
          <p:cNvSpPr/>
          <p:nvPr/>
        </p:nvSpPr>
        <p:spPr>
          <a:xfrm>
            <a:off x="6492240" y="1874520"/>
            <a:ext cx="502920" cy="502920"/>
          </a:xfrm>
          <a:prstGeom prst="ellipse">
            <a:avLst/>
          </a:prstGeom>
          <a:solidFill>
            <a:srgbClr val="F4A261"/>
          </a:solidFill>
          <a:ln/>
        </p:spPr>
        <p:txBody>
          <a:bodyPr/>
          <a:lstStyle/>
          <a:p>
            <a:endParaRPr lang="en-GB"/>
          </a:p>
        </p:txBody>
      </p:sp>
      <p:sp>
        <p:nvSpPr>
          <p:cNvPr id="13" name="Text 11"/>
          <p:cNvSpPr txBox="1"/>
          <p:nvPr/>
        </p:nvSpPr>
        <p:spPr>
          <a:xfrm>
            <a:off x="6492240" y="187452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W</a:t>
            </a:r>
            <a:endParaRPr lang="en-US" sz="2000" dirty="0"/>
          </a:p>
        </p:txBody>
      </p:sp>
      <p:sp>
        <p:nvSpPr>
          <p:cNvPr id="14" name="Text 12"/>
          <p:cNvSpPr txBox="1"/>
          <p:nvPr/>
        </p:nvSpPr>
        <p:spPr>
          <a:xfrm>
            <a:off x="7132320" y="1847088"/>
            <a:ext cx="4114800" cy="548640"/>
          </a:xfrm>
          <a:prstGeom prst="rect">
            <a:avLst/>
          </a:prstGeom>
          <a:noFill/>
          <a:ln/>
        </p:spPr>
        <p:txBody>
          <a:bodyPr wrap="square" lIns="0" tIns="0" rIns="0" bIns="0" rtlCol="0" anchor="ctr"/>
          <a:lstStyle/>
          <a:p>
            <a:pPr marL="0" indent="0">
              <a:buNone/>
            </a:pPr>
            <a:r>
              <a:rPr lang="en-US" sz="2200" b="1" dirty="0">
                <a:solidFill>
                  <a:srgbClr val="C1682A"/>
                </a:solidFill>
                <a:latin typeface="Cambria" pitchFamily="34" charset="0"/>
                <a:ea typeface="Cambria" pitchFamily="34" charset="-122"/>
                <a:cs typeface="Cambria" pitchFamily="34" charset="-120"/>
              </a:rPr>
              <a:t>Wellbeing</a:t>
            </a:r>
            <a:endParaRPr lang="en-US" sz="2200" dirty="0"/>
          </a:p>
        </p:txBody>
      </p:sp>
      <p:sp>
        <p:nvSpPr>
          <p:cNvPr id="15" name="Text 13"/>
          <p:cNvSpPr txBox="1"/>
          <p:nvPr/>
        </p:nvSpPr>
        <p:spPr>
          <a:xfrm>
            <a:off x="6492240" y="2560320"/>
            <a:ext cx="4663440" cy="1920240"/>
          </a:xfrm>
          <a:prstGeom prst="rect">
            <a:avLst/>
          </a:prstGeom>
          <a:noFill/>
          <a:ln/>
        </p:spPr>
        <p:txBody>
          <a:bodyPr wrap="square" lIns="0" tIns="0" rIns="0" bIns="0" rtlCol="0" anchor="ctr"/>
          <a:lstStyle/>
          <a:p>
            <a:pPr marL="0" indent="0">
              <a:lnSpc>
                <a:spcPct val="100000"/>
              </a:lnSpc>
              <a:buNone/>
            </a:pPr>
            <a:r>
              <a:rPr lang="en-US" sz="1350" dirty="0">
                <a:solidFill>
                  <a:srgbClr val="26343A"/>
                </a:solidFill>
                <a:latin typeface="Calibri" pitchFamily="34" charset="0"/>
                <a:ea typeface="Calibri" pitchFamily="34" charset="-122"/>
                <a:cs typeface="Calibri" pitchFamily="34" charset="-120"/>
              </a:rPr>
              <a:t>Wellbeing is a person-</a:t>
            </a:r>
            <a:r>
              <a:rPr lang="en-US" sz="1350" dirty="0" err="1">
                <a:solidFill>
                  <a:srgbClr val="26343A"/>
                </a:solidFill>
                <a:latin typeface="Calibri" pitchFamily="34" charset="0"/>
                <a:ea typeface="Calibri" pitchFamily="34" charset="-122"/>
                <a:cs typeface="Calibri" pitchFamily="34" charset="-120"/>
              </a:rPr>
              <a:t>centred</a:t>
            </a:r>
            <a:r>
              <a:rPr lang="en-US" sz="1350" dirty="0">
                <a:solidFill>
                  <a:srgbClr val="26343A"/>
                </a:solidFill>
                <a:latin typeface="Calibri" pitchFamily="34" charset="0"/>
                <a:ea typeface="Calibri" pitchFamily="34" charset="-122"/>
                <a:cs typeface="Calibri" pitchFamily="34" charset="-120"/>
              </a:rPr>
              <a:t> and all-encompassing concept, covering objective aspects of wellbeing (income, housing, safety) as well as subjective aspects of wellbeing (life satisfaction, sense of purpose). Wellbeing is now being used as a measure of outcomes in care systems increasingly, rather than clinical measures.</a:t>
            </a:r>
            <a:endParaRPr lang="en-US" sz="1350" dirty="0"/>
          </a:p>
        </p:txBody>
      </p:sp>
      <p:sp>
        <p:nvSpPr>
          <p:cNvPr id="16" name="Text 14"/>
          <p:cNvSpPr txBox="1"/>
          <p:nvPr/>
        </p:nvSpPr>
        <p:spPr>
          <a:xfrm>
            <a:off x="6492240" y="4572000"/>
            <a:ext cx="4663440" cy="457200"/>
          </a:xfrm>
          <a:prstGeom prst="rect">
            <a:avLst/>
          </a:prstGeom>
          <a:noFill/>
          <a:ln/>
        </p:spPr>
        <p:txBody>
          <a:bodyPr wrap="square" lIns="0" tIns="0" rIns="0" bIns="0" rtlCol="0" anchor="ctr"/>
          <a:lstStyle/>
          <a:p>
            <a:pPr marL="0" indent="0">
              <a:buNone/>
            </a:pPr>
            <a:r>
              <a:rPr lang="en-US" sz="1350" b="1" dirty="0">
                <a:solidFill>
                  <a:srgbClr val="C1682A"/>
                </a:solidFill>
                <a:latin typeface="Calibri" pitchFamily="34" charset="0"/>
                <a:ea typeface="Calibri" pitchFamily="34" charset="-122"/>
                <a:cs typeface="Calibri" pitchFamily="34" charset="-120"/>
              </a:rPr>
              <a:t>Two lenses:  </a:t>
            </a:r>
            <a:r>
              <a:rPr lang="en-US" sz="1350" dirty="0">
                <a:solidFill>
                  <a:srgbClr val="26343A"/>
                </a:solidFill>
                <a:latin typeface="Calibri" pitchFamily="34" charset="0"/>
                <a:ea typeface="Calibri" pitchFamily="34" charset="-122"/>
                <a:cs typeface="Calibri" pitchFamily="34" charset="-120"/>
              </a:rPr>
              <a:t>Objective conditions · Subjective experience</a:t>
            </a:r>
            <a:endParaRPr lang="en-US" sz="1350" dirty="0"/>
          </a:p>
        </p:txBody>
      </p:sp>
      <p:sp>
        <p:nvSpPr>
          <p:cNvPr id="18" name="Text 16"/>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9"/>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KEY CONCEPTS</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Sustainable Development</a:t>
            </a:r>
            <a:endParaRPr lang="en-US" sz="3000" dirty="0"/>
          </a:p>
        </p:txBody>
      </p:sp>
      <p:sp>
        <p:nvSpPr>
          <p:cNvPr id="4" name="Text 2"/>
          <p:cNvSpPr txBox="1"/>
          <p:nvPr/>
        </p:nvSpPr>
        <p:spPr>
          <a:xfrm>
            <a:off x="548640" y="1463040"/>
            <a:ext cx="5486400" cy="1828800"/>
          </a:xfrm>
          <a:prstGeom prst="rect">
            <a:avLst/>
          </a:prstGeom>
          <a:noFill/>
          <a:ln/>
        </p:spPr>
        <p:txBody>
          <a:bodyPr wrap="square" lIns="0" tIns="0" rIns="0" bIns="0" rtlCol="0" anchor="ctr"/>
          <a:lstStyle/>
          <a:p>
            <a:r>
              <a:rPr lang="en-US" sz="1500" dirty="0">
                <a:solidFill>
                  <a:srgbClr val="26343A"/>
                </a:solidFill>
                <a:latin typeface="Calibri" pitchFamily="34" charset="0"/>
                <a:ea typeface="Calibri" pitchFamily="34" charset="-122"/>
                <a:cs typeface="Calibri" pitchFamily="34" charset="-120"/>
              </a:rPr>
              <a:t>The Brundtland Report (World Commission on Environment and Development, 1987) states that sustainable development is development that "satisfies the needs of the present without </a:t>
            </a:r>
            <a:r>
              <a:rPr lang="en-US" sz="1500" dirty="0" err="1">
                <a:solidFill>
                  <a:srgbClr val="26343A"/>
                </a:solidFill>
                <a:latin typeface="Calibri" pitchFamily="34" charset="0"/>
                <a:ea typeface="Calibri" pitchFamily="34" charset="-122"/>
                <a:cs typeface="Calibri" pitchFamily="34" charset="-120"/>
              </a:rPr>
              <a:t>jeopardising</a:t>
            </a:r>
            <a:r>
              <a:rPr lang="en-US" sz="1500" dirty="0">
                <a:solidFill>
                  <a:srgbClr val="26343A"/>
                </a:solidFill>
                <a:latin typeface="Calibri" pitchFamily="34" charset="0"/>
                <a:ea typeface="Calibri" pitchFamily="34" charset="-122"/>
                <a:cs typeface="Calibri" pitchFamily="34" charset="-120"/>
              </a:rPr>
              <a:t> the capacity of the future generations to do the same".</a:t>
            </a:r>
          </a:p>
          <a:p>
            <a:pPr marL="0" indent="0">
              <a:lnSpc>
                <a:spcPct val="100000"/>
              </a:lnSpc>
              <a:buNone/>
            </a:pPr>
            <a:endParaRPr lang="en-US" sz="1500" dirty="0"/>
          </a:p>
        </p:txBody>
      </p:sp>
      <p:sp>
        <p:nvSpPr>
          <p:cNvPr id="5" name="Text 3"/>
          <p:cNvSpPr txBox="1"/>
          <p:nvPr/>
        </p:nvSpPr>
        <p:spPr>
          <a:xfrm>
            <a:off x="548640" y="3383280"/>
            <a:ext cx="5486400" cy="1554480"/>
          </a:xfrm>
          <a:prstGeom prst="rect">
            <a:avLst/>
          </a:prstGeom>
          <a:noFill/>
          <a:ln/>
        </p:spPr>
        <p:txBody>
          <a:bodyPr wrap="square" lIns="0" tIns="0" rIns="0" bIns="0" rtlCol="0" anchor="ctr"/>
          <a:lstStyle/>
          <a:p>
            <a:pPr marL="0" indent="0">
              <a:lnSpc>
                <a:spcPct val="100000"/>
              </a:lnSpc>
              <a:buNone/>
            </a:pPr>
            <a:r>
              <a:rPr lang="en-US" sz="1500" dirty="0">
                <a:solidFill>
                  <a:srgbClr val="26343A"/>
                </a:solidFill>
                <a:latin typeface="Calibri" pitchFamily="34" charset="0"/>
                <a:ea typeface="Calibri" pitchFamily="34" charset="-122"/>
                <a:cs typeface="Calibri" pitchFamily="34" charset="-120"/>
              </a:rPr>
              <a:t>In health and social care, this applies to ensuring that services are financially sustainable, environmentally responsible and socially equitable – and that those of today do not become the problem of tomorrow.</a:t>
            </a:r>
          </a:p>
          <a:p>
            <a:pPr marL="0" indent="0">
              <a:lnSpc>
                <a:spcPct val="100000"/>
              </a:lnSpc>
              <a:buNone/>
            </a:pPr>
            <a:endParaRPr lang="en-US" sz="1500" dirty="0"/>
          </a:p>
        </p:txBody>
      </p:sp>
      <p:sp>
        <p:nvSpPr>
          <p:cNvPr id="6" name="Text 4"/>
          <p:cNvSpPr txBox="1"/>
          <p:nvPr/>
        </p:nvSpPr>
        <p:spPr>
          <a:xfrm>
            <a:off x="548640" y="5760720"/>
            <a:ext cx="5486400" cy="320040"/>
          </a:xfrm>
          <a:prstGeom prst="rect">
            <a:avLst/>
          </a:prstGeom>
          <a:noFill/>
          <a:ln/>
        </p:spPr>
        <p:txBody>
          <a:bodyPr wrap="square" lIns="0" tIns="0" rIns="0" bIns="0" rtlCol="0" anchor="ctr"/>
          <a:lstStyle/>
          <a:p>
            <a:pPr marL="0" indent="0">
              <a:buNone/>
            </a:pPr>
            <a:r>
              <a:rPr lang="en-US" sz="1050" i="1" dirty="0">
                <a:solidFill>
                  <a:srgbClr val="5B7A82"/>
                </a:solidFill>
                <a:latin typeface="Calibri" pitchFamily="34" charset="0"/>
                <a:ea typeface="Calibri" pitchFamily="34" charset="-122"/>
                <a:cs typeface="Calibri" pitchFamily="34" charset="-120"/>
              </a:rPr>
              <a:t>Source: World Commission on Environment and Development (1987)</a:t>
            </a:r>
            <a:endParaRPr lang="en-US" sz="1050" dirty="0"/>
          </a:p>
        </p:txBody>
      </p:sp>
      <p:sp>
        <p:nvSpPr>
          <p:cNvPr id="7" name="Shape 5"/>
          <p:cNvSpPr/>
          <p:nvPr/>
        </p:nvSpPr>
        <p:spPr>
          <a:xfrm>
            <a:off x="6766560" y="1737360"/>
            <a:ext cx="1920240" cy="1920240"/>
          </a:xfrm>
          <a:prstGeom prst="ellipse">
            <a:avLst/>
          </a:prstGeom>
          <a:solidFill>
            <a:srgbClr val="1C7293"/>
          </a:solidFill>
          <a:ln/>
        </p:spPr>
        <p:txBody>
          <a:bodyPr/>
          <a:lstStyle/>
          <a:p>
            <a:endParaRPr lang="en-GB"/>
          </a:p>
        </p:txBody>
      </p:sp>
      <p:sp>
        <p:nvSpPr>
          <p:cNvPr id="8" name="Shape 6"/>
          <p:cNvSpPr/>
          <p:nvPr/>
        </p:nvSpPr>
        <p:spPr>
          <a:xfrm>
            <a:off x="8138160" y="1737360"/>
            <a:ext cx="1920240" cy="1920240"/>
          </a:xfrm>
          <a:prstGeom prst="ellipse">
            <a:avLst/>
          </a:prstGeom>
          <a:solidFill>
            <a:srgbClr val="84B59F"/>
          </a:solidFill>
          <a:ln/>
        </p:spPr>
        <p:txBody>
          <a:bodyPr/>
          <a:lstStyle/>
          <a:p>
            <a:endParaRPr lang="en-GB"/>
          </a:p>
        </p:txBody>
      </p:sp>
      <p:sp>
        <p:nvSpPr>
          <p:cNvPr id="9" name="Shape 7"/>
          <p:cNvSpPr/>
          <p:nvPr/>
        </p:nvSpPr>
        <p:spPr>
          <a:xfrm>
            <a:off x="7452360" y="2880360"/>
            <a:ext cx="1920240" cy="1920240"/>
          </a:xfrm>
          <a:prstGeom prst="ellipse">
            <a:avLst/>
          </a:prstGeom>
          <a:solidFill>
            <a:srgbClr val="F4A261"/>
          </a:solidFill>
          <a:ln/>
        </p:spPr>
        <p:txBody>
          <a:bodyPr/>
          <a:lstStyle/>
          <a:p>
            <a:endParaRPr lang="en-GB"/>
          </a:p>
        </p:txBody>
      </p:sp>
      <p:sp>
        <p:nvSpPr>
          <p:cNvPr id="10" name="Text 8"/>
          <p:cNvSpPr txBox="1"/>
          <p:nvPr/>
        </p:nvSpPr>
        <p:spPr>
          <a:xfrm>
            <a:off x="6766560" y="2103120"/>
            <a:ext cx="1920240" cy="365760"/>
          </a:xfrm>
          <a:prstGeom prst="rect">
            <a:avLst/>
          </a:prstGeom>
          <a:noFill/>
          <a:ln/>
        </p:spPr>
        <p:txBody>
          <a:bodyPr wrap="square" lIns="0" tIns="0" rIns="0" bIns="0" rtlCol="0" anchor="ctr"/>
          <a:lstStyle/>
          <a:p>
            <a:pPr marL="0" indent="0" algn="ctr">
              <a:buNone/>
            </a:pPr>
            <a:r>
              <a:rPr lang="en-US" sz="1300" b="1" dirty="0">
                <a:solidFill>
                  <a:srgbClr val="0B4F5C"/>
                </a:solidFill>
                <a:latin typeface="Cambria" pitchFamily="34" charset="0"/>
                <a:ea typeface="Cambria" pitchFamily="34" charset="-122"/>
                <a:cs typeface="Cambria" pitchFamily="34" charset="-120"/>
              </a:rPr>
              <a:t>Social</a:t>
            </a:r>
            <a:endParaRPr lang="en-US" sz="1300" dirty="0"/>
          </a:p>
        </p:txBody>
      </p:sp>
      <p:sp>
        <p:nvSpPr>
          <p:cNvPr id="11" name="Text 9"/>
          <p:cNvSpPr txBox="1"/>
          <p:nvPr/>
        </p:nvSpPr>
        <p:spPr>
          <a:xfrm>
            <a:off x="8138160" y="2103120"/>
            <a:ext cx="1920240" cy="365760"/>
          </a:xfrm>
          <a:prstGeom prst="rect">
            <a:avLst/>
          </a:prstGeom>
          <a:noFill/>
          <a:ln/>
        </p:spPr>
        <p:txBody>
          <a:bodyPr wrap="square" lIns="0" tIns="0" rIns="0" bIns="0" rtlCol="0" anchor="ctr"/>
          <a:lstStyle/>
          <a:p>
            <a:pPr marL="0" indent="0" algn="ctr">
              <a:buNone/>
            </a:pPr>
            <a:r>
              <a:rPr lang="en-US" sz="1300" b="1" dirty="0">
                <a:solidFill>
                  <a:srgbClr val="0B4F5C"/>
                </a:solidFill>
                <a:latin typeface="Cambria" pitchFamily="34" charset="0"/>
                <a:ea typeface="Cambria" pitchFamily="34" charset="-122"/>
                <a:cs typeface="Cambria" pitchFamily="34" charset="-120"/>
              </a:rPr>
              <a:t>Economic</a:t>
            </a:r>
            <a:endParaRPr lang="en-US" sz="1300" dirty="0"/>
          </a:p>
        </p:txBody>
      </p:sp>
      <p:sp>
        <p:nvSpPr>
          <p:cNvPr id="12" name="Text 10"/>
          <p:cNvSpPr txBox="1"/>
          <p:nvPr/>
        </p:nvSpPr>
        <p:spPr>
          <a:xfrm>
            <a:off x="7452360" y="3749040"/>
            <a:ext cx="1920240" cy="365760"/>
          </a:xfrm>
          <a:prstGeom prst="rect">
            <a:avLst/>
          </a:prstGeom>
          <a:noFill/>
          <a:ln/>
        </p:spPr>
        <p:txBody>
          <a:bodyPr wrap="square" lIns="0" tIns="0" rIns="0" bIns="0" rtlCol="0" anchor="ctr"/>
          <a:lstStyle/>
          <a:p>
            <a:pPr marL="0" indent="0" algn="ctr">
              <a:buNone/>
            </a:pPr>
            <a:r>
              <a:rPr lang="en-US" sz="1300" b="1" dirty="0">
                <a:solidFill>
                  <a:srgbClr val="0B4F5C"/>
                </a:solidFill>
                <a:latin typeface="Cambria" pitchFamily="34" charset="0"/>
                <a:ea typeface="Cambria" pitchFamily="34" charset="-122"/>
                <a:cs typeface="Cambria" pitchFamily="34" charset="-120"/>
              </a:rPr>
              <a:t>Environmental</a:t>
            </a:r>
            <a:endParaRPr lang="en-US" sz="1300" dirty="0"/>
          </a:p>
        </p:txBody>
      </p:sp>
      <p:sp>
        <p:nvSpPr>
          <p:cNvPr id="13" name="Text 11"/>
          <p:cNvSpPr txBox="1"/>
          <p:nvPr/>
        </p:nvSpPr>
        <p:spPr>
          <a:xfrm>
            <a:off x="6217920" y="4800600"/>
            <a:ext cx="5120640" cy="685800"/>
          </a:xfrm>
          <a:prstGeom prst="rect">
            <a:avLst/>
          </a:prstGeom>
          <a:noFill/>
          <a:ln/>
        </p:spPr>
        <p:txBody>
          <a:bodyPr wrap="square" lIns="0" tIns="0" rIns="0" bIns="0" rtlCol="0" anchor="ctr"/>
          <a:lstStyle/>
          <a:p>
            <a:pPr marL="0" indent="0" algn="ctr">
              <a:lnSpc>
                <a:spcPts val="1700"/>
              </a:lnSpc>
              <a:buNone/>
            </a:pPr>
            <a:r>
              <a:rPr lang="en-US" sz="1250" i="1" dirty="0">
                <a:solidFill>
                  <a:srgbClr val="5B7A82"/>
                </a:solidFill>
                <a:latin typeface="Calibri" pitchFamily="34" charset="0"/>
                <a:ea typeface="Calibri" pitchFamily="34" charset="-122"/>
                <a:cs typeface="Calibri" pitchFamily="34" charset="-120"/>
              </a:rPr>
              <a:t>Sustainability rests on balancing social, economic</a:t>
            </a:r>
            <a:endParaRPr lang="en-US" sz="1250" dirty="0"/>
          </a:p>
          <a:p>
            <a:pPr marL="0" indent="0" algn="ctr">
              <a:lnSpc>
                <a:spcPts val="1700"/>
              </a:lnSpc>
              <a:buNone/>
            </a:pPr>
            <a:r>
              <a:rPr lang="en-US" sz="1250" i="1" dirty="0">
                <a:solidFill>
                  <a:srgbClr val="5B7A82"/>
                </a:solidFill>
                <a:latin typeface="Calibri" pitchFamily="34" charset="0"/>
                <a:ea typeface="Calibri" pitchFamily="34" charset="-122"/>
                <a:cs typeface="Calibri" pitchFamily="34" charset="-120"/>
              </a:rPr>
              <a:t>and environmental goals together</a:t>
            </a:r>
            <a:endParaRPr lang="en-US" sz="1250" dirty="0"/>
          </a:p>
        </p:txBody>
      </p:sp>
      <p:sp>
        <p:nvSpPr>
          <p:cNvPr id="15" name="Text 13"/>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THEORY</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Models Explaining Service Design</a:t>
            </a:r>
            <a:endParaRPr lang="en-US" sz="3000" dirty="0"/>
          </a:p>
        </p:txBody>
      </p:sp>
      <p:sp>
        <p:nvSpPr>
          <p:cNvPr id="4" name="Shape 2"/>
          <p:cNvSpPr/>
          <p:nvPr/>
        </p:nvSpPr>
        <p:spPr>
          <a:xfrm>
            <a:off x="548640" y="1554480"/>
            <a:ext cx="3611880" cy="4297680"/>
          </a:xfrm>
          <a:prstGeom prst="roundRect">
            <a:avLst>
              <a:gd name="adj" fmla="val 3038"/>
            </a:avLst>
          </a:prstGeom>
          <a:solidFill>
            <a:srgbClr val="F7FAF9"/>
          </a:solidFill>
          <a:ln w="12700">
            <a:solidFill>
              <a:srgbClr val="E2ECE9"/>
            </a:solidFill>
            <a:prstDash val="solid"/>
          </a:ln>
        </p:spPr>
        <p:txBody>
          <a:bodyPr/>
          <a:lstStyle/>
          <a:p>
            <a:endParaRPr lang="en-GB"/>
          </a:p>
        </p:txBody>
      </p:sp>
      <p:sp>
        <p:nvSpPr>
          <p:cNvPr id="5" name="Shape 3"/>
          <p:cNvSpPr/>
          <p:nvPr/>
        </p:nvSpPr>
        <p:spPr>
          <a:xfrm>
            <a:off x="868680" y="1828800"/>
            <a:ext cx="548640" cy="548640"/>
          </a:xfrm>
          <a:prstGeom prst="ellipse">
            <a:avLst/>
          </a:prstGeom>
          <a:solidFill>
            <a:srgbClr val="0B4F5C"/>
          </a:solidFill>
          <a:ln/>
        </p:spPr>
        <p:txBody>
          <a:bodyPr/>
          <a:lstStyle/>
          <a:p>
            <a:endParaRPr lang="en-GB"/>
          </a:p>
        </p:txBody>
      </p:sp>
      <p:sp>
        <p:nvSpPr>
          <p:cNvPr id="6" name="Text 4"/>
          <p:cNvSpPr txBox="1"/>
          <p:nvPr/>
        </p:nvSpPr>
        <p:spPr>
          <a:xfrm>
            <a:off x="822960" y="2514600"/>
            <a:ext cx="3063240" cy="685800"/>
          </a:xfrm>
          <a:prstGeom prst="rect">
            <a:avLst/>
          </a:prstGeom>
          <a:noFill/>
          <a:ln/>
        </p:spPr>
        <p:txBody>
          <a:bodyPr wrap="square" lIns="0" tIns="0" rIns="0" bIns="0" rtlCol="0" anchor="ctr"/>
          <a:lstStyle/>
          <a:p>
            <a:pPr marL="0" indent="0">
              <a:lnSpc>
                <a:spcPts val="1900"/>
              </a:lnSpc>
              <a:buNone/>
            </a:pPr>
            <a:r>
              <a:rPr lang="en-US" sz="1650" b="1" dirty="0">
                <a:solidFill>
                  <a:srgbClr val="0B4F5C"/>
                </a:solidFill>
                <a:latin typeface="Cambria" pitchFamily="34" charset="0"/>
                <a:ea typeface="Cambria" pitchFamily="34" charset="-122"/>
                <a:cs typeface="Cambria" pitchFamily="34" charset="-120"/>
              </a:rPr>
              <a:t>Biopsychosocial Model</a:t>
            </a:r>
            <a:endParaRPr lang="en-US" sz="1650" dirty="0"/>
          </a:p>
        </p:txBody>
      </p:sp>
      <p:sp>
        <p:nvSpPr>
          <p:cNvPr id="7" name="Text 5"/>
          <p:cNvSpPr txBox="1"/>
          <p:nvPr/>
        </p:nvSpPr>
        <p:spPr>
          <a:xfrm>
            <a:off x="822960" y="3154680"/>
            <a:ext cx="3063240" cy="320040"/>
          </a:xfrm>
          <a:prstGeom prst="rect">
            <a:avLst/>
          </a:prstGeom>
          <a:noFill/>
          <a:ln/>
        </p:spPr>
        <p:txBody>
          <a:bodyPr wrap="square" lIns="0" tIns="0" rIns="0" bIns="0" rtlCol="0" anchor="ctr"/>
          <a:lstStyle/>
          <a:p>
            <a:pPr marL="0" indent="0">
              <a:buNone/>
            </a:pPr>
            <a:r>
              <a:rPr lang="en-US" sz="1100" i="1" dirty="0">
                <a:solidFill>
                  <a:srgbClr val="5B7A82"/>
                </a:solidFill>
                <a:latin typeface="Calibri" pitchFamily="34" charset="0"/>
                <a:ea typeface="Calibri" pitchFamily="34" charset="-122"/>
                <a:cs typeface="Calibri" pitchFamily="34" charset="-120"/>
              </a:rPr>
              <a:t>Engel (1977)</a:t>
            </a:r>
            <a:endParaRPr lang="en-US" sz="1100" dirty="0"/>
          </a:p>
        </p:txBody>
      </p:sp>
      <p:sp>
        <p:nvSpPr>
          <p:cNvPr id="8" name="Text 6"/>
          <p:cNvSpPr txBox="1"/>
          <p:nvPr/>
        </p:nvSpPr>
        <p:spPr>
          <a:xfrm>
            <a:off x="822960" y="3566160"/>
            <a:ext cx="3063240" cy="2103120"/>
          </a:xfrm>
          <a:prstGeom prst="rect">
            <a:avLst/>
          </a:prstGeom>
          <a:noFill/>
          <a:ln/>
        </p:spPr>
        <p:txBody>
          <a:bodyPr wrap="square" lIns="0" tIns="0" rIns="0" bIns="0" rtlCol="0" anchor="ctr"/>
          <a:lstStyle/>
          <a:p>
            <a:r>
              <a:rPr lang="en-US" sz="1400" dirty="0">
                <a:solidFill>
                  <a:srgbClr val="26343A"/>
                </a:solidFill>
                <a:latin typeface="Calibri" pitchFamily="34" charset="0"/>
                <a:ea typeface="Calibri" pitchFamily="34" charset="-122"/>
                <a:cs typeface="Calibri" pitchFamily="34" charset="-120"/>
              </a:rPr>
              <a:t>Challenges the biomedical model of care by </a:t>
            </a:r>
            <a:r>
              <a:rPr lang="en-US" sz="1400" dirty="0" err="1">
                <a:solidFill>
                  <a:srgbClr val="26343A"/>
                </a:solidFill>
                <a:latin typeface="Calibri" pitchFamily="34" charset="0"/>
                <a:ea typeface="Calibri" pitchFamily="34" charset="-122"/>
                <a:cs typeface="Calibri" pitchFamily="34" charset="-120"/>
              </a:rPr>
              <a:t>recognising</a:t>
            </a:r>
            <a:r>
              <a:rPr lang="en-US" sz="1400" dirty="0">
                <a:solidFill>
                  <a:srgbClr val="26343A"/>
                </a:solidFill>
                <a:latin typeface="Calibri" pitchFamily="34" charset="0"/>
                <a:ea typeface="Calibri" pitchFamily="34" charset="-122"/>
                <a:cs typeface="Calibri" pitchFamily="34" charset="-120"/>
              </a:rPr>
              <a:t> that illness and health result from biological, psychological, and social factors.</a:t>
            </a:r>
            <a:endParaRPr lang="en-US" sz="1400" dirty="0"/>
          </a:p>
        </p:txBody>
      </p:sp>
      <p:sp>
        <p:nvSpPr>
          <p:cNvPr id="9" name="Shape 7"/>
          <p:cNvSpPr/>
          <p:nvPr/>
        </p:nvSpPr>
        <p:spPr>
          <a:xfrm>
            <a:off x="4389120" y="1554480"/>
            <a:ext cx="3611880" cy="4297680"/>
          </a:xfrm>
          <a:prstGeom prst="roundRect">
            <a:avLst>
              <a:gd name="adj" fmla="val 3038"/>
            </a:avLst>
          </a:prstGeom>
          <a:solidFill>
            <a:srgbClr val="F7FAF9"/>
          </a:solidFill>
          <a:ln w="12700">
            <a:solidFill>
              <a:srgbClr val="E2ECE9"/>
            </a:solidFill>
            <a:prstDash val="solid"/>
          </a:ln>
        </p:spPr>
        <p:txBody>
          <a:bodyPr/>
          <a:lstStyle/>
          <a:p>
            <a:endParaRPr lang="en-GB"/>
          </a:p>
        </p:txBody>
      </p:sp>
      <p:sp>
        <p:nvSpPr>
          <p:cNvPr id="10" name="Shape 8"/>
          <p:cNvSpPr/>
          <p:nvPr/>
        </p:nvSpPr>
        <p:spPr>
          <a:xfrm>
            <a:off x="4709160" y="1828800"/>
            <a:ext cx="548640" cy="548640"/>
          </a:xfrm>
          <a:prstGeom prst="ellipse">
            <a:avLst/>
          </a:prstGeom>
          <a:solidFill>
            <a:srgbClr val="1C7293"/>
          </a:solidFill>
          <a:ln/>
        </p:spPr>
        <p:txBody>
          <a:bodyPr/>
          <a:lstStyle/>
          <a:p>
            <a:endParaRPr lang="en-GB"/>
          </a:p>
        </p:txBody>
      </p:sp>
      <p:sp>
        <p:nvSpPr>
          <p:cNvPr id="11" name="Text 9"/>
          <p:cNvSpPr txBox="1"/>
          <p:nvPr/>
        </p:nvSpPr>
        <p:spPr>
          <a:xfrm>
            <a:off x="4663440" y="2514600"/>
            <a:ext cx="3063240" cy="685800"/>
          </a:xfrm>
          <a:prstGeom prst="rect">
            <a:avLst/>
          </a:prstGeom>
          <a:noFill/>
          <a:ln/>
        </p:spPr>
        <p:txBody>
          <a:bodyPr wrap="square" lIns="0" tIns="0" rIns="0" bIns="0" rtlCol="0" anchor="ctr"/>
          <a:lstStyle/>
          <a:p>
            <a:pPr marL="0" indent="0">
              <a:lnSpc>
                <a:spcPts val="1900"/>
              </a:lnSpc>
              <a:buNone/>
            </a:pPr>
            <a:r>
              <a:rPr lang="en-US" sz="1650" b="1" dirty="0">
                <a:solidFill>
                  <a:srgbClr val="0B4F5C"/>
                </a:solidFill>
                <a:latin typeface="Cambria" pitchFamily="34" charset="0"/>
                <a:ea typeface="Cambria" pitchFamily="34" charset="-122"/>
                <a:cs typeface="Cambria" pitchFamily="34" charset="-120"/>
              </a:rPr>
              <a:t>Ecological Model</a:t>
            </a:r>
            <a:endParaRPr lang="en-US" sz="1650" dirty="0"/>
          </a:p>
        </p:txBody>
      </p:sp>
      <p:sp>
        <p:nvSpPr>
          <p:cNvPr id="12" name="Text 10"/>
          <p:cNvSpPr txBox="1"/>
          <p:nvPr/>
        </p:nvSpPr>
        <p:spPr>
          <a:xfrm>
            <a:off x="4663440" y="3154680"/>
            <a:ext cx="3063240" cy="320040"/>
          </a:xfrm>
          <a:prstGeom prst="rect">
            <a:avLst/>
          </a:prstGeom>
          <a:noFill/>
          <a:ln/>
        </p:spPr>
        <p:txBody>
          <a:bodyPr wrap="square" lIns="0" tIns="0" rIns="0" bIns="0" rtlCol="0" anchor="ctr"/>
          <a:lstStyle/>
          <a:p>
            <a:pPr marL="0" indent="0">
              <a:buNone/>
            </a:pPr>
            <a:r>
              <a:rPr lang="en-US" sz="1100" i="1" dirty="0">
                <a:solidFill>
                  <a:srgbClr val="5B7A82"/>
                </a:solidFill>
                <a:latin typeface="Calibri" pitchFamily="34" charset="0"/>
                <a:ea typeface="Calibri" pitchFamily="34" charset="-122"/>
                <a:cs typeface="Calibri" pitchFamily="34" charset="-120"/>
              </a:rPr>
              <a:t>Bronfenbrenner (1979)</a:t>
            </a:r>
            <a:endParaRPr lang="en-US" sz="1100" dirty="0"/>
          </a:p>
        </p:txBody>
      </p:sp>
      <p:sp>
        <p:nvSpPr>
          <p:cNvPr id="13" name="Text 11"/>
          <p:cNvSpPr txBox="1"/>
          <p:nvPr/>
        </p:nvSpPr>
        <p:spPr>
          <a:xfrm>
            <a:off x="4663440" y="3566160"/>
            <a:ext cx="3063240" cy="2103120"/>
          </a:xfrm>
          <a:prstGeom prst="rect">
            <a:avLst/>
          </a:prstGeom>
          <a:noFill/>
          <a:ln/>
        </p:spPr>
        <p:txBody>
          <a:bodyPr wrap="square" lIns="0" tIns="0" rIns="0" bIns="0" rtlCol="0" anchor="ctr"/>
          <a:lstStyle/>
          <a:p>
            <a:pPr marL="0" indent="0">
              <a:lnSpc>
                <a:spcPct val="100000"/>
              </a:lnSpc>
              <a:buNone/>
            </a:pPr>
            <a:r>
              <a:rPr lang="en-US" sz="1400" dirty="0">
                <a:solidFill>
                  <a:srgbClr val="26343A"/>
                </a:solidFill>
                <a:latin typeface="Calibri" pitchFamily="34" charset="0"/>
                <a:ea typeface="Calibri" pitchFamily="34" charset="-122"/>
                <a:cs typeface="Calibri" pitchFamily="34" charset="-120"/>
              </a:rPr>
              <a:t>Includes the person in multi-level systems: Family/Community/Service System/Policy, and how each of these levels affects health outcomes.</a:t>
            </a:r>
            <a:endParaRPr lang="en-US" sz="1400" dirty="0"/>
          </a:p>
        </p:txBody>
      </p:sp>
      <p:sp>
        <p:nvSpPr>
          <p:cNvPr id="14" name="Shape 12"/>
          <p:cNvSpPr/>
          <p:nvPr/>
        </p:nvSpPr>
        <p:spPr>
          <a:xfrm>
            <a:off x="8229600" y="1554480"/>
            <a:ext cx="3611880" cy="4297680"/>
          </a:xfrm>
          <a:prstGeom prst="roundRect">
            <a:avLst>
              <a:gd name="adj" fmla="val 3038"/>
            </a:avLst>
          </a:prstGeom>
          <a:solidFill>
            <a:srgbClr val="F7FAF9"/>
          </a:solidFill>
          <a:ln w="12700">
            <a:solidFill>
              <a:srgbClr val="E2ECE9"/>
            </a:solidFill>
            <a:prstDash val="solid"/>
          </a:ln>
        </p:spPr>
        <p:txBody>
          <a:bodyPr/>
          <a:lstStyle/>
          <a:p>
            <a:endParaRPr lang="en-GB"/>
          </a:p>
        </p:txBody>
      </p:sp>
      <p:sp>
        <p:nvSpPr>
          <p:cNvPr id="15" name="Shape 13"/>
          <p:cNvSpPr/>
          <p:nvPr/>
        </p:nvSpPr>
        <p:spPr>
          <a:xfrm>
            <a:off x="8549640" y="1828800"/>
            <a:ext cx="548640" cy="548640"/>
          </a:xfrm>
          <a:prstGeom prst="ellipse">
            <a:avLst/>
          </a:prstGeom>
          <a:solidFill>
            <a:srgbClr val="F4A261"/>
          </a:solidFill>
          <a:ln/>
        </p:spPr>
        <p:txBody>
          <a:bodyPr/>
          <a:lstStyle/>
          <a:p>
            <a:endParaRPr lang="en-GB"/>
          </a:p>
        </p:txBody>
      </p:sp>
      <p:sp>
        <p:nvSpPr>
          <p:cNvPr id="16" name="Text 14"/>
          <p:cNvSpPr txBox="1"/>
          <p:nvPr/>
        </p:nvSpPr>
        <p:spPr>
          <a:xfrm>
            <a:off x="8503920" y="2514600"/>
            <a:ext cx="3063240" cy="685800"/>
          </a:xfrm>
          <a:prstGeom prst="rect">
            <a:avLst/>
          </a:prstGeom>
          <a:noFill/>
          <a:ln/>
        </p:spPr>
        <p:txBody>
          <a:bodyPr wrap="square" lIns="0" tIns="0" rIns="0" bIns="0" rtlCol="0" anchor="ctr"/>
          <a:lstStyle/>
          <a:p>
            <a:pPr marL="0" indent="0">
              <a:lnSpc>
                <a:spcPts val="1900"/>
              </a:lnSpc>
              <a:buNone/>
            </a:pPr>
            <a:r>
              <a:rPr lang="en-US" sz="1650" b="1" dirty="0">
                <a:solidFill>
                  <a:srgbClr val="0B4F5C"/>
                </a:solidFill>
                <a:latin typeface="Cambria" pitchFamily="34" charset="0"/>
                <a:ea typeface="Cambria" pitchFamily="34" charset="-122"/>
                <a:cs typeface="Cambria" pitchFamily="34" charset="-120"/>
              </a:rPr>
              <a:t>Holistic Model</a:t>
            </a:r>
            <a:endParaRPr lang="en-US" sz="1650" dirty="0"/>
          </a:p>
        </p:txBody>
      </p:sp>
      <p:sp>
        <p:nvSpPr>
          <p:cNvPr id="17" name="Text 15"/>
          <p:cNvSpPr txBox="1"/>
          <p:nvPr/>
        </p:nvSpPr>
        <p:spPr>
          <a:xfrm>
            <a:off x="8503920" y="3154680"/>
            <a:ext cx="3063240" cy="320040"/>
          </a:xfrm>
          <a:prstGeom prst="rect">
            <a:avLst/>
          </a:prstGeom>
          <a:noFill/>
          <a:ln/>
        </p:spPr>
        <p:txBody>
          <a:bodyPr wrap="square" lIns="0" tIns="0" rIns="0" bIns="0" rtlCol="0" anchor="ctr"/>
          <a:lstStyle/>
          <a:p>
            <a:pPr marL="0" indent="0">
              <a:buNone/>
            </a:pPr>
            <a:r>
              <a:rPr lang="en-US" sz="1100" i="1" dirty="0">
                <a:solidFill>
                  <a:srgbClr val="5B7A82"/>
                </a:solidFill>
                <a:latin typeface="Calibri" pitchFamily="34" charset="0"/>
                <a:ea typeface="Calibri" pitchFamily="34" charset="-122"/>
                <a:cs typeface="Calibri" pitchFamily="34" charset="-120"/>
              </a:rPr>
              <a:t>Widely applied in care practice</a:t>
            </a:r>
            <a:endParaRPr lang="en-US" sz="1100" dirty="0"/>
          </a:p>
        </p:txBody>
      </p:sp>
      <p:sp>
        <p:nvSpPr>
          <p:cNvPr id="18" name="Text 16"/>
          <p:cNvSpPr txBox="1"/>
          <p:nvPr/>
        </p:nvSpPr>
        <p:spPr>
          <a:xfrm>
            <a:off x="8503920" y="3566160"/>
            <a:ext cx="3063240" cy="2103120"/>
          </a:xfrm>
          <a:prstGeom prst="rect">
            <a:avLst/>
          </a:prstGeom>
          <a:noFill/>
          <a:ln/>
        </p:spPr>
        <p:txBody>
          <a:bodyPr wrap="square" lIns="0" tIns="0" rIns="0" bIns="0" rtlCol="0" anchor="ctr"/>
          <a:lstStyle/>
          <a:p>
            <a:r>
              <a:rPr lang="en-US" sz="1400" dirty="0" err="1">
                <a:solidFill>
                  <a:srgbClr val="26343A"/>
                </a:solidFill>
                <a:latin typeface="Calibri" pitchFamily="34" charset="0"/>
                <a:ea typeface="Calibri" pitchFamily="34" charset="-122"/>
                <a:cs typeface="Calibri" pitchFamily="34" charset="-120"/>
              </a:rPr>
              <a:t>Recognises</a:t>
            </a:r>
            <a:r>
              <a:rPr lang="en-US" sz="1400" dirty="0">
                <a:solidFill>
                  <a:srgbClr val="26343A"/>
                </a:solidFill>
                <a:latin typeface="Calibri" pitchFamily="34" charset="0"/>
                <a:ea typeface="Calibri" pitchFamily="34" charset="-122"/>
                <a:cs typeface="Calibri" pitchFamily="34" charset="-120"/>
              </a:rPr>
              <a:t> the whole person (body, mind, social situation, and environment) as the appropriate unit of care, rather than the isolated symptom.</a:t>
            </a:r>
            <a:endParaRPr lang="en-US" sz="1400" dirty="0"/>
          </a:p>
        </p:txBody>
      </p:sp>
      <p:sp>
        <p:nvSpPr>
          <p:cNvPr id="21" name="Text 19"/>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B4F5C"/>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GLOBAL FRAMEWORK</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The Sustainable Development Goals</a:t>
            </a:r>
            <a:endParaRPr lang="en-US" sz="3000" dirty="0"/>
          </a:p>
        </p:txBody>
      </p:sp>
      <p:sp>
        <p:nvSpPr>
          <p:cNvPr id="4" name="Shape 2"/>
          <p:cNvSpPr/>
          <p:nvPr/>
        </p:nvSpPr>
        <p:spPr>
          <a:xfrm>
            <a:off x="0" y="0"/>
            <a:ext cx="12188952" cy="6858000"/>
          </a:xfrm>
          <a:prstGeom prst="rect">
            <a:avLst/>
          </a:prstGeom>
          <a:solidFill>
            <a:srgbClr val="0B4F5C"/>
          </a:solidFill>
          <a:ln/>
        </p:spPr>
        <p:txBody>
          <a:bodyPr/>
          <a:lstStyle/>
          <a:p>
            <a:endParaRPr lang="en-GB"/>
          </a:p>
        </p:txBody>
      </p:sp>
      <p:sp>
        <p:nvSpPr>
          <p:cNvPr id="5" name="Text 3"/>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F4A261"/>
                </a:solidFill>
                <a:latin typeface="Calibri" pitchFamily="34" charset="0"/>
                <a:ea typeface="Calibri" pitchFamily="34" charset="-122"/>
                <a:cs typeface="Calibri" pitchFamily="34" charset="-120"/>
              </a:rPr>
              <a:t>GLOBAL FRAMEWORK</a:t>
            </a:r>
            <a:endParaRPr lang="en-US" sz="1200" dirty="0"/>
          </a:p>
        </p:txBody>
      </p:sp>
      <p:sp>
        <p:nvSpPr>
          <p:cNvPr id="6" name="Text 4"/>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The Sustainable Development Goals</a:t>
            </a:r>
            <a:endParaRPr lang="en-US" sz="3000" dirty="0"/>
          </a:p>
        </p:txBody>
      </p:sp>
      <p:sp>
        <p:nvSpPr>
          <p:cNvPr id="7" name="Text 5"/>
          <p:cNvSpPr txBox="1"/>
          <p:nvPr/>
        </p:nvSpPr>
        <p:spPr>
          <a:xfrm>
            <a:off x="548640" y="1463040"/>
            <a:ext cx="5760720" cy="1920240"/>
          </a:xfrm>
          <a:prstGeom prst="rect">
            <a:avLst/>
          </a:prstGeom>
          <a:noFill/>
          <a:ln/>
        </p:spPr>
        <p:txBody>
          <a:bodyPr wrap="square" lIns="0" tIns="0" rIns="0" bIns="0" rtlCol="0" anchor="ctr"/>
          <a:lstStyle/>
          <a:p>
            <a:r>
              <a:rPr lang="en-US" sz="1500" dirty="0">
                <a:solidFill>
                  <a:srgbClr val="CFE8D8"/>
                </a:solidFill>
                <a:latin typeface="Calibri" pitchFamily="34" charset="0"/>
                <a:ea typeface="Calibri" pitchFamily="34" charset="-122"/>
                <a:cs typeface="Calibri" pitchFamily="34" charset="-120"/>
              </a:rPr>
              <a:t>The United Nations (2015) established a shared global agenda for 2030, called the Sustainable Development Goals (SDGs). Goal 3 — Good Health and Well-being — calls on countries to promote healthy lives and well-being for all, at all ages.</a:t>
            </a:r>
            <a:endParaRPr lang="en-US" sz="1500" dirty="0"/>
          </a:p>
        </p:txBody>
      </p:sp>
      <p:sp>
        <p:nvSpPr>
          <p:cNvPr id="8" name="Text 6"/>
          <p:cNvSpPr txBox="1"/>
          <p:nvPr/>
        </p:nvSpPr>
        <p:spPr>
          <a:xfrm>
            <a:off x="548640" y="3657600"/>
            <a:ext cx="5486400" cy="274320"/>
          </a:xfrm>
          <a:prstGeom prst="rect">
            <a:avLst/>
          </a:prstGeom>
          <a:noFill/>
          <a:ln/>
        </p:spPr>
        <p:txBody>
          <a:bodyPr wrap="square" lIns="0" tIns="0" rIns="0" bIns="0" rtlCol="0" anchor="ctr"/>
          <a:lstStyle/>
          <a:p>
            <a:pPr marL="0" indent="0">
              <a:buNone/>
            </a:pPr>
            <a:r>
              <a:rPr lang="en-US" sz="1100" b="1" kern="0" spc="150" dirty="0">
                <a:solidFill>
                  <a:srgbClr val="F4A261"/>
                </a:solidFill>
                <a:latin typeface="Calibri" pitchFamily="34" charset="0"/>
                <a:ea typeface="Calibri" pitchFamily="34" charset="-122"/>
                <a:cs typeface="Calibri" pitchFamily="34" charset="-120"/>
              </a:rPr>
              <a:t>SELECTED GOAL 3 TARGETS</a:t>
            </a:r>
            <a:endParaRPr lang="en-US" sz="1100" dirty="0"/>
          </a:p>
        </p:txBody>
      </p:sp>
      <p:sp>
        <p:nvSpPr>
          <p:cNvPr id="9" name="Shape 7"/>
          <p:cNvSpPr/>
          <p:nvPr/>
        </p:nvSpPr>
        <p:spPr>
          <a:xfrm>
            <a:off x="548640" y="4078224"/>
            <a:ext cx="146304" cy="146304"/>
          </a:xfrm>
          <a:prstGeom prst="ellipse">
            <a:avLst/>
          </a:prstGeom>
          <a:solidFill>
            <a:srgbClr val="84B59F"/>
          </a:solidFill>
          <a:ln/>
        </p:spPr>
        <p:txBody>
          <a:bodyPr/>
          <a:lstStyle/>
          <a:p>
            <a:endParaRPr lang="en-GB"/>
          </a:p>
        </p:txBody>
      </p:sp>
      <p:sp>
        <p:nvSpPr>
          <p:cNvPr id="10" name="Text 8"/>
          <p:cNvSpPr txBox="1"/>
          <p:nvPr/>
        </p:nvSpPr>
        <p:spPr>
          <a:xfrm>
            <a:off x="868680" y="3950208"/>
            <a:ext cx="5394960" cy="365760"/>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Reduce premature mortality from non-communicable disease</a:t>
            </a:r>
            <a:endParaRPr lang="en-US" sz="1250" dirty="0"/>
          </a:p>
        </p:txBody>
      </p:sp>
      <p:sp>
        <p:nvSpPr>
          <p:cNvPr id="11" name="Shape 9"/>
          <p:cNvSpPr/>
          <p:nvPr/>
        </p:nvSpPr>
        <p:spPr>
          <a:xfrm>
            <a:off x="548640" y="4489704"/>
            <a:ext cx="146304" cy="146304"/>
          </a:xfrm>
          <a:prstGeom prst="ellipse">
            <a:avLst/>
          </a:prstGeom>
          <a:solidFill>
            <a:srgbClr val="84B59F"/>
          </a:solidFill>
          <a:ln/>
        </p:spPr>
        <p:txBody>
          <a:bodyPr/>
          <a:lstStyle/>
          <a:p>
            <a:endParaRPr lang="en-GB"/>
          </a:p>
        </p:txBody>
      </p:sp>
      <p:sp>
        <p:nvSpPr>
          <p:cNvPr id="12" name="Text 10"/>
          <p:cNvSpPr txBox="1"/>
          <p:nvPr/>
        </p:nvSpPr>
        <p:spPr>
          <a:xfrm>
            <a:off x="868680" y="4361688"/>
            <a:ext cx="5394960" cy="365760"/>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Strengthen prevention and treatment of substance abuse</a:t>
            </a:r>
            <a:endParaRPr lang="en-US" sz="1250" dirty="0"/>
          </a:p>
        </p:txBody>
      </p:sp>
      <p:sp>
        <p:nvSpPr>
          <p:cNvPr id="13" name="Shape 11"/>
          <p:cNvSpPr/>
          <p:nvPr/>
        </p:nvSpPr>
        <p:spPr>
          <a:xfrm>
            <a:off x="548640" y="4901184"/>
            <a:ext cx="146304" cy="146304"/>
          </a:xfrm>
          <a:prstGeom prst="ellipse">
            <a:avLst/>
          </a:prstGeom>
          <a:solidFill>
            <a:srgbClr val="84B59F"/>
          </a:solidFill>
          <a:ln/>
        </p:spPr>
        <p:txBody>
          <a:bodyPr/>
          <a:lstStyle/>
          <a:p>
            <a:endParaRPr lang="en-GB"/>
          </a:p>
        </p:txBody>
      </p:sp>
      <p:sp>
        <p:nvSpPr>
          <p:cNvPr id="14" name="Text 12"/>
          <p:cNvSpPr txBox="1"/>
          <p:nvPr/>
        </p:nvSpPr>
        <p:spPr>
          <a:xfrm>
            <a:off x="868680" y="4773168"/>
            <a:ext cx="5394960" cy="365760"/>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Achieve universal health coverage</a:t>
            </a:r>
            <a:endParaRPr lang="en-US" sz="1250" dirty="0"/>
          </a:p>
        </p:txBody>
      </p:sp>
      <p:sp>
        <p:nvSpPr>
          <p:cNvPr id="15" name="Shape 13"/>
          <p:cNvSpPr/>
          <p:nvPr/>
        </p:nvSpPr>
        <p:spPr>
          <a:xfrm>
            <a:off x="548640" y="5312664"/>
            <a:ext cx="146304" cy="146304"/>
          </a:xfrm>
          <a:prstGeom prst="ellipse">
            <a:avLst/>
          </a:prstGeom>
          <a:solidFill>
            <a:srgbClr val="84B59F"/>
          </a:solidFill>
          <a:ln/>
        </p:spPr>
        <p:txBody>
          <a:bodyPr/>
          <a:lstStyle/>
          <a:p>
            <a:endParaRPr lang="en-GB"/>
          </a:p>
        </p:txBody>
      </p:sp>
      <p:sp>
        <p:nvSpPr>
          <p:cNvPr id="16" name="Text 14"/>
          <p:cNvSpPr txBox="1"/>
          <p:nvPr/>
        </p:nvSpPr>
        <p:spPr>
          <a:xfrm>
            <a:off x="868680" y="5184648"/>
            <a:ext cx="5394960" cy="365760"/>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Support research and development for health</a:t>
            </a:r>
            <a:endParaRPr lang="en-US" sz="1250" dirty="0"/>
          </a:p>
        </p:txBody>
      </p:sp>
      <p:sp>
        <p:nvSpPr>
          <p:cNvPr id="17" name="Shape 15"/>
          <p:cNvSpPr/>
          <p:nvPr/>
        </p:nvSpPr>
        <p:spPr>
          <a:xfrm>
            <a:off x="6675120" y="1463040"/>
            <a:ext cx="4937760" cy="4754880"/>
          </a:xfrm>
          <a:prstGeom prst="roundRect">
            <a:avLst>
              <a:gd name="adj" fmla="val 2308"/>
            </a:avLst>
          </a:prstGeom>
          <a:solidFill>
            <a:srgbClr val="0E6270"/>
          </a:solidFill>
          <a:ln/>
        </p:spPr>
        <p:txBody>
          <a:bodyPr/>
          <a:lstStyle/>
          <a:p>
            <a:endParaRPr lang="en-GB"/>
          </a:p>
        </p:txBody>
      </p:sp>
      <p:sp>
        <p:nvSpPr>
          <p:cNvPr id="18" name="Text 16"/>
          <p:cNvSpPr txBox="1"/>
          <p:nvPr/>
        </p:nvSpPr>
        <p:spPr>
          <a:xfrm>
            <a:off x="7040880" y="1737360"/>
            <a:ext cx="4206240" cy="274320"/>
          </a:xfrm>
          <a:prstGeom prst="rect">
            <a:avLst/>
          </a:prstGeom>
          <a:noFill/>
          <a:ln/>
        </p:spPr>
        <p:txBody>
          <a:bodyPr wrap="square" lIns="0" tIns="0" rIns="0" bIns="0" rtlCol="0" anchor="ctr"/>
          <a:lstStyle/>
          <a:p>
            <a:pPr marL="0" indent="0">
              <a:buNone/>
            </a:pPr>
            <a:r>
              <a:rPr lang="en-US" sz="1200" b="1" kern="0" spc="150" dirty="0">
                <a:solidFill>
                  <a:srgbClr val="F4A261"/>
                </a:solidFill>
                <a:latin typeface="Calibri" pitchFamily="34" charset="0"/>
                <a:ea typeface="Calibri" pitchFamily="34" charset="-122"/>
                <a:cs typeface="Calibri" pitchFamily="34" charset="-120"/>
              </a:rPr>
              <a:t>LINK TO UK CARE SYSTEMS</a:t>
            </a:r>
            <a:endParaRPr lang="en-US" sz="1200" dirty="0"/>
          </a:p>
        </p:txBody>
      </p:sp>
      <p:sp>
        <p:nvSpPr>
          <p:cNvPr id="19" name="Text 17"/>
          <p:cNvSpPr txBox="1"/>
          <p:nvPr/>
        </p:nvSpPr>
        <p:spPr>
          <a:xfrm>
            <a:off x="7040880" y="2148840"/>
            <a:ext cx="4206240" cy="2194560"/>
          </a:xfrm>
          <a:prstGeom prst="rect">
            <a:avLst/>
          </a:prstGeom>
          <a:noFill/>
          <a:ln/>
        </p:spPr>
        <p:txBody>
          <a:bodyPr wrap="square" lIns="0" tIns="0" rIns="0" bIns="0" rtlCol="0" anchor="ctr"/>
          <a:lstStyle/>
          <a:p>
            <a:r>
              <a:rPr lang="en-US" sz="1350" dirty="0">
                <a:solidFill>
                  <a:srgbClr val="FFFFFF"/>
                </a:solidFill>
                <a:latin typeface="Calibri" pitchFamily="34" charset="0"/>
                <a:ea typeface="Calibri" pitchFamily="34" charset="-122"/>
                <a:cs typeface="Calibri" pitchFamily="34" charset="-120"/>
              </a:rPr>
              <a:t>This growing emphasis on Goal 3 has been integrated into the UK health and social care policy framework. The SDG commitment to reduce non-communicable disease and increase life expectancy will be </a:t>
            </a:r>
            <a:r>
              <a:rPr lang="en-US" sz="1350" dirty="0" err="1">
                <a:solidFill>
                  <a:srgbClr val="FFFFFF"/>
                </a:solidFill>
                <a:latin typeface="Calibri" pitchFamily="34" charset="0"/>
                <a:ea typeface="Calibri" pitchFamily="34" charset="-122"/>
                <a:cs typeface="Calibri" pitchFamily="34" charset="-120"/>
              </a:rPr>
              <a:t>realised</a:t>
            </a:r>
            <a:r>
              <a:rPr lang="en-US" sz="1350" dirty="0">
                <a:solidFill>
                  <a:srgbClr val="FFFFFF"/>
                </a:solidFill>
                <a:latin typeface="Calibri" pitchFamily="34" charset="0"/>
                <a:ea typeface="Calibri" pitchFamily="34" charset="-122"/>
                <a:cs typeface="Calibri" pitchFamily="34" charset="-120"/>
              </a:rPr>
              <a:t> through a series of practical </a:t>
            </a:r>
            <a:r>
              <a:rPr lang="en-US" sz="1350" dirty="0" err="1">
                <a:solidFill>
                  <a:srgbClr val="FFFFFF"/>
                </a:solidFill>
                <a:latin typeface="Calibri" pitchFamily="34" charset="0"/>
                <a:ea typeface="Calibri" pitchFamily="34" charset="-122"/>
                <a:cs typeface="Calibri" pitchFamily="34" charset="-120"/>
              </a:rPr>
              <a:t>programmes</a:t>
            </a:r>
            <a:r>
              <a:rPr lang="en-US" sz="1350" dirty="0">
                <a:solidFill>
                  <a:srgbClr val="FFFFFF"/>
                </a:solidFill>
                <a:latin typeface="Calibri" pitchFamily="34" charset="0"/>
                <a:ea typeface="Calibri" pitchFamily="34" charset="-122"/>
                <a:cs typeface="Calibri" pitchFamily="34" charset="-120"/>
              </a:rPr>
              <a:t> implemented at a national level, such as diabetes, smoking cessation, and cancer screening.</a:t>
            </a:r>
          </a:p>
          <a:p>
            <a:pPr marL="0" indent="0">
              <a:lnSpc>
                <a:spcPct val="100000"/>
              </a:lnSpc>
              <a:buNone/>
            </a:pPr>
            <a:endParaRPr lang="en-US" sz="1350" dirty="0"/>
          </a:p>
        </p:txBody>
      </p:sp>
      <p:sp>
        <p:nvSpPr>
          <p:cNvPr id="20" name="Shape 18"/>
          <p:cNvSpPr/>
          <p:nvPr/>
        </p:nvSpPr>
        <p:spPr>
          <a:xfrm>
            <a:off x="7040880" y="4526280"/>
            <a:ext cx="4206240" cy="0"/>
          </a:xfrm>
          <a:prstGeom prst="line">
            <a:avLst/>
          </a:prstGeom>
          <a:noFill/>
          <a:ln w="12700">
            <a:solidFill>
              <a:srgbClr val="84B59F"/>
            </a:solidFill>
            <a:prstDash val="dash"/>
          </a:ln>
        </p:spPr>
        <p:txBody>
          <a:bodyPr/>
          <a:lstStyle/>
          <a:p>
            <a:endParaRPr lang="en-GB"/>
          </a:p>
        </p:txBody>
      </p:sp>
      <p:sp>
        <p:nvSpPr>
          <p:cNvPr id="21" name="Text 19"/>
          <p:cNvSpPr txBox="1"/>
          <p:nvPr/>
        </p:nvSpPr>
        <p:spPr>
          <a:xfrm>
            <a:off x="7040880" y="4709160"/>
            <a:ext cx="4206240" cy="1280160"/>
          </a:xfrm>
          <a:prstGeom prst="rect">
            <a:avLst/>
          </a:prstGeom>
          <a:noFill/>
          <a:ln/>
        </p:spPr>
        <p:txBody>
          <a:bodyPr wrap="square" lIns="0" tIns="0" rIns="0" bIns="0" rtlCol="0" anchor="ctr"/>
          <a:lstStyle/>
          <a:p>
            <a:pPr marL="0" indent="0">
              <a:lnSpc>
                <a:spcPts val="1800"/>
              </a:lnSpc>
              <a:buNone/>
            </a:pPr>
            <a:r>
              <a:rPr lang="en-US" sz="1300" i="1" dirty="0">
                <a:solidFill>
                  <a:srgbClr val="CFE8D8"/>
                </a:solidFill>
                <a:latin typeface="Calibri" pitchFamily="34" charset="0"/>
                <a:ea typeface="Calibri" pitchFamily="34" charset="-122"/>
                <a:cs typeface="Calibri" pitchFamily="34" charset="-120"/>
              </a:rPr>
              <a:t>Example: NHS Diabetes Prevention Programme — explored later in this presentation</a:t>
            </a:r>
            <a:endParaRPr lang="en-US" sz="1300" dirty="0"/>
          </a:p>
        </p:txBody>
      </p:sp>
      <p:sp>
        <p:nvSpPr>
          <p:cNvPr id="22" name="Text 20"/>
          <p:cNvSpPr txBox="1"/>
          <p:nvPr/>
        </p:nvSpPr>
        <p:spPr>
          <a:xfrm>
            <a:off x="548640" y="6263640"/>
            <a:ext cx="5486400" cy="274320"/>
          </a:xfrm>
          <a:prstGeom prst="rect">
            <a:avLst/>
          </a:prstGeom>
          <a:noFill/>
          <a:ln/>
        </p:spPr>
        <p:txBody>
          <a:bodyPr wrap="square" lIns="0" tIns="0" rIns="0" bIns="0" rtlCol="0" anchor="ctr"/>
          <a:lstStyle/>
          <a:p>
            <a:pPr marL="0" indent="0">
              <a:buNone/>
            </a:pPr>
            <a:r>
              <a:rPr lang="en-US" sz="1000" i="1" dirty="0">
                <a:solidFill>
                  <a:srgbClr val="9FC2C7"/>
                </a:solidFill>
                <a:latin typeface="Calibri" pitchFamily="34" charset="0"/>
                <a:ea typeface="Calibri" pitchFamily="34" charset="-122"/>
                <a:cs typeface="Calibri" pitchFamily="34" charset="-120"/>
              </a:rPr>
              <a:t>Source: United Nations (2015)</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AF9"/>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FRAMEWORKS IN ACTION</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UK Policy and Governance</a:t>
            </a:r>
            <a:endParaRPr lang="en-US" sz="3000" dirty="0"/>
          </a:p>
        </p:txBody>
      </p:sp>
      <p:sp>
        <p:nvSpPr>
          <p:cNvPr id="4" name="Shape 2"/>
          <p:cNvSpPr/>
          <p:nvPr/>
        </p:nvSpPr>
        <p:spPr>
          <a:xfrm>
            <a:off x="548640" y="1554480"/>
            <a:ext cx="5440680" cy="2103120"/>
          </a:xfrm>
          <a:prstGeom prst="roundRect">
            <a:avLst>
              <a:gd name="adj" fmla="val 4348"/>
            </a:avLst>
          </a:prstGeom>
          <a:solidFill>
            <a:srgbClr val="FFFFFF"/>
          </a:solidFill>
          <a:ln w="12700">
            <a:solidFill>
              <a:srgbClr val="DCE9E5"/>
            </a:solidFill>
            <a:prstDash val="solid"/>
          </a:ln>
        </p:spPr>
        <p:txBody>
          <a:bodyPr/>
          <a:lstStyle/>
          <a:p>
            <a:endParaRPr lang="en-GB"/>
          </a:p>
        </p:txBody>
      </p:sp>
      <p:sp>
        <p:nvSpPr>
          <p:cNvPr id="5" name="Shape 3"/>
          <p:cNvSpPr/>
          <p:nvPr/>
        </p:nvSpPr>
        <p:spPr>
          <a:xfrm>
            <a:off x="822960" y="1810512"/>
            <a:ext cx="457200" cy="457200"/>
          </a:xfrm>
          <a:prstGeom prst="ellipse">
            <a:avLst/>
          </a:prstGeom>
          <a:solidFill>
            <a:srgbClr val="0B4F5C"/>
          </a:solidFill>
          <a:ln/>
        </p:spPr>
        <p:txBody>
          <a:bodyPr/>
          <a:lstStyle/>
          <a:p>
            <a:endParaRPr lang="en-GB"/>
          </a:p>
        </p:txBody>
      </p:sp>
      <p:sp>
        <p:nvSpPr>
          <p:cNvPr id="6" name="Text 4"/>
          <p:cNvSpPr txBox="1"/>
          <p:nvPr/>
        </p:nvSpPr>
        <p:spPr>
          <a:xfrm>
            <a:off x="822960" y="181051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txBox="1"/>
          <p:nvPr/>
        </p:nvSpPr>
        <p:spPr>
          <a:xfrm>
            <a:off x="1463040" y="1737360"/>
            <a:ext cx="4251960" cy="594360"/>
          </a:xfrm>
          <a:prstGeom prst="rect">
            <a:avLst/>
          </a:prstGeom>
          <a:noFill/>
          <a:ln/>
        </p:spPr>
        <p:txBody>
          <a:bodyPr wrap="square" lIns="0" tIns="0" rIns="0" bIns="0" rtlCol="0" anchor="ctr"/>
          <a:lstStyle/>
          <a:p>
            <a:pPr marL="0" indent="0">
              <a:buNone/>
            </a:pPr>
            <a:r>
              <a:rPr lang="en-US" sz="1550" b="1" dirty="0">
                <a:solidFill>
                  <a:srgbClr val="0B4F5C"/>
                </a:solidFill>
                <a:latin typeface="Cambria" pitchFamily="34" charset="0"/>
                <a:ea typeface="Cambria" pitchFamily="34" charset="-122"/>
                <a:cs typeface="Cambria" pitchFamily="34" charset="-120"/>
              </a:rPr>
              <a:t>Health in All Policies</a:t>
            </a:r>
            <a:endParaRPr lang="en-US" sz="1550" dirty="0"/>
          </a:p>
        </p:txBody>
      </p:sp>
      <p:sp>
        <p:nvSpPr>
          <p:cNvPr id="8" name="Text 6"/>
          <p:cNvSpPr txBox="1"/>
          <p:nvPr/>
        </p:nvSpPr>
        <p:spPr>
          <a:xfrm>
            <a:off x="868680" y="2468880"/>
            <a:ext cx="4846320" cy="960120"/>
          </a:xfrm>
          <a:prstGeom prst="rect">
            <a:avLst/>
          </a:prstGeom>
          <a:noFill/>
          <a:ln/>
        </p:spPr>
        <p:txBody>
          <a:bodyPr wrap="square" lIns="0" tIns="0" rIns="0" bIns="0" rtlCol="0" anchor="ctr"/>
          <a:lstStyle/>
          <a:p>
            <a:pPr marL="0" indent="0">
              <a:lnSpc>
                <a:spcPct val="100000"/>
              </a:lnSpc>
              <a:buNone/>
            </a:pPr>
            <a:r>
              <a:rPr lang="en-US" sz="1200" dirty="0">
                <a:solidFill>
                  <a:srgbClr val="26343A"/>
                </a:solidFill>
                <a:latin typeface="Calibri" pitchFamily="34" charset="0"/>
                <a:ea typeface="Calibri" pitchFamily="34" charset="-122"/>
                <a:cs typeface="Calibri" pitchFamily="34" charset="-120"/>
              </a:rPr>
              <a:t>A WHO-supported strategy that places health on every agenda, not only in health services, but in all sectors where decisions are made, and looks for synergies between decisions.</a:t>
            </a:r>
          </a:p>
          <a:p>
            <a:pPr marL="0" indent="0">
              <a:lnSpc>
                <a:spcPct val="100000"/>
              </a:lnSpc>
              <a:buNone/>
            </a:pPr>
            <a:endParaRPr lang="en-US" sz="1200" dirty="0">
              <a:solidFill>
                <a:srgbClr val="26343A"/>
              </a:solidFill>
              <a:latin typeface="Calibri" pitchFamily="34" charset="0"/>
              <a:ea typeface="Calibri" pitchFamily="34" charset="-122"/>
              <a:cs typeface="Calibri" pitchFamily="34" charset="-120"/>
            </a:endParaRPr>
          </a:p>
          <a:p>
            <a:pPr marL="0" indent="0">
              <a:lnSpc>
                <a:spcPct val="100000"/>
              </a:lnSpc>
              <a:buNone/>
            </a:pPr>
            <a:endParaRPr lang="en-US" sz="1200" dirty="0"/>
          </a:p>
        </p:txBody>
      </p:sp>
      <p:sp>
        <p:nvSpPr>
          <p:cNvPr id="9" name="Shape 7"/>
          <p:cNvSpPr/>
          <p:nvPr/>
        </p:nvSpPr>
        <p:spPr>
          <a:xfrm>
            <a:off x="6263640" y="1554480"/>
            <a:ext cx="5440680" cy="2103120"/>
          </a:xfrm>
          <a:prstGeom prst="roundRect">
            <a:avLst>
              <a:gd name="adj" fmla="val 4348"/>
            </a:avLst>
          </a:prstGeom>
          <a:solidFill>
            <a:srgbClr val="FFFFFF"/>
          </a:solidFill>
          <a:ln w="12700">
            <a:solidFill>
              <a:srgbClr val="DCE9E5"/>
            </a:solidFill>
            <a:prstDash val="solid"/>
          </a:ln>
        </p:spPr>
        <p:txBody>
          <a:bodyPr/>
          <a:lstStyle/>
          <a:p>
            <a:endParaRPr lang="en-GB"/>
          </a:p>
        </p:txBody>
      </p:sp>
      <p:sp>
        <p:nvSpPr>
          <p:cNvPr id="10" name="Shape 8"/>
          <p:cNvSpPr/>
          <p:nvPr/>
        </p:nvSpPr>
        <p:spPr>
          <a:xfrm>
            <a:off x="6537960" y="1810512"/>
            <a:ext cx="457200" cy="457200"/>
          </a:xfrm>
          <a:prstGeom prst="ellipse">
            <a:avLst/>
          </a:prstGeom>
          <a:solidFill>
            <a:srgbClr val="1C7293"/>
          </a:solidFill>
          <a:ln/>
        </p:spPr>
        <p:txBody>
          <a:bodyPr/>
          <a:lstStyle/>
          <a:p>
            <a:endParaRPr lang="en-GB"/>
          </a:p>
        </p:txBody>
      </p:sp>
      <p:sp>
        <p:nvSpPr>
          <p:cNvPr id="11" name="Text 9"/>
          <p:cNvSpPr txBox="1"/>
          <p:nvPr/>
        </p:nvSpPr>
        <p:spPr>
          <a:xfrm>
            <a:off x="6537960" y="181051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2" name="Text 10"/>
          <p:cNvSpPr txBox="1"/>
          <p:nvPr/>
        </p:nvSpPr>
        <p:spPr>
          <a:xfrm>
            <a:off x="7178040" y="1737360"/>
            <a:ext cx="4251960" cy="594360"/>
          </a:xfrm>
          <a:prstGeom prst="rect">
            <a:avLst/>
          </a:prstGeom>
          <a:noFill/>
          <a:ln/>
        </p:spPr>
        <p:txBody>
          <a:bodyPr wrap="square" lIns="0" tIns="0" rIns="0" bIns="0" rtlCol="0" anchor="ctr"/>
          <a:lstStyle/>
          <a:p>
            <a:pPr marL="0" indent="0">
              <a:buNone/>
            </a:pPr>
            <a:r>
              <a:rPr lang="en-US" sz="1550" b="1" dirty="0">
                <a:solidFill>
                  <a:srgbClr val="0B4F5C"/>
                </a:solidFill>
                <a:latin typeface="Cambria" pitchFamily="34" charset="0"/>
                <a:ea typeface="Cambria" pitchFamily="34" charset="-122"/>
                <a:cs typeface="Cambria" pitchFamily="34" charset="-120"/>
              </a:rPr>
              <a:t>NHS Long Term Plan (2019)</a:t>
            </a:r>
            <a:endParaRPr lang="en-US" sz="1550" dirty="0"/>
          </a:p>
        </p:txBody>
      </p:sp>
      <p:sp>
        <p:nvSpPr>
          <p:cNvPr id="13" name="Text 11"/>
          <p:cNvSpPr txBox="1"/>
          <p:nvPr/>
        </p:nvSpPr>
        <p:spPr>
          <a:xfrm>
            <a:off x="6583680" y="2468880"/>
            <a:ext cx="4846320" cy="960120"/>
          </a:xfrm>
          <a:prstGeom prst="rect">
            <a:avLst/>
          </a:prstGeom>
          <a:noFill/>
          <a:ln/>
        </p:spPr>
        <p:txBody>
          <a:bodyPr wrap="square" lIns="0" tIns="0" rIns="0" bIns="0" rtlCol="0" anchor="ctr"/>
          <a:lstStyle/>
          <a:p>
            <a:pPr marL="0" indent="0">
              <a:lnSpc>
                <a:spcPct val="100000"/>
              </a:lnSpc>
              <a:buNone/>
            </a:pPr>
            <a:r>
              <a:rPr lang="en-US" sz="1200" dirty="0">
                <a:solidFill>
                  <a:srgbClr val="26343A"/>
                </a:solidFill>
                <a:latin typeface="Calibri" pitchFamily="34" charset="0"/>
                <a:ea typeface="Calibri" pitchFamily="34" charset="-122"/>
                <a:cs typeface="Calibri" pitchFamily="34" charset="-120"/>
              </a:rPr>
              <a:t>Committed to a clear move towards prevention and narrowing health inequalities in the NHS, including a scaled-up national Diabetes Prevention </a:t>
            </a:r>
            <a:r>
              <a:rPr lang="en-US" sz="1200" dirty="0" err="1">
                <a:solidFill>
                  <a:srgbClr val="26343A"/>
                </a:solidFill>
                <a:latin typeface="Calibri" pitchFamily="34" charset="0"/>
                <a:ea typeface="Calibri" pitchFamily="34" charset="-122"/>
                <a:cs typeface="Calibri" pitchFamily="34" charset="-120"/>
              </a:rPr>
              <a:t>Programme</a:t>
            </a:r>
            <a:r>
              <a:rPr lang="en-US" sz="1200" dirty="0">
                <a:solidFill>
                  <a:srgbClr val="26343A"/>
                </a:solidFill>
                <a:latin typeface="Calibri" pitchFamily="34" charset="0"/>
                <a:ea typeface="Calibri" pitchFamily="34" charset="-122"/>
                <a:cs typeface="Calibri" pitchFamily="34" charset="-120"/>
              </a:rPr>
              <a:t>.</a:t>
            </a:r>
            <a:endParaRPr lang="en-US" sz="1200" dirty="0"/>
          </a:p>
        </p:txBody>
      </p:sp>
      <p:sp>
        <p:nvSpPr>
          <p:cNvPr id="14" name="Shape 12"/>
          <p:cNvSpPr/>
          <p:nvPr/>
        </p:nvSpPr>
        <p:spPr>
          <a:xfrm>
            <a:off x="548640" y="3931920"/>
            <a:ext cx="5440680" cy="2103120"/>
          </a:xfrm>
          <a:prstGeom prst="roundRect">
            <a:avLst>
              <a:gd name="adj" fmla="val 4348"/>
            </a:avLst>
          </a:prstGeom>
          <a:solidFill>
            <a:srgbClr val="FFFFFF"/>
          </a:solidFill>
          <a:ln w="12700">
            <a:solidFill>
              <a:srgbClr val="DCE9E5"/>
            </a:solidFill>
            <a:prstDash val="solid"/>
          </a:ln>
        </p:spPr>
        <p:txBody>
          <a:bodyPr/>
          <a:lstStyle/>
          <a:p>
            <a:endParaRPr lang="en-GB"/>
          </a:p>
        </p:txBody>
      </p:sp>
      <p:sp>
        <p:nvSpPr>
          <p:cNvPr id="15" name="Shape 13"/>
          <p:cNvSpPr/>
          <p:nvPr/>
        </p:nvSpPr>
        <p:spPr>
          <a:xfrm>
            <a:off x="822960" y="4187952"/>
            <a:ext cx="457200" cy="457200"/>
          </a:xfrm>
          <a:prstGeom prst="ellipse">
            <a:avLst/>
          </a:prstGeom>
          <a:solidFill>
            <a:srgbClr val="84B59F"/>
          </a:solidFill>
          <a:ln/>
        </p:spPr>
        <p:txBody>
          <a:bodyPr/>
          <a:lstStyle/>
          <a:p>
            <a:endParaRPr lang="en-GB"/>
          </a:p>
        </p:txBody>
      </p:sp>
      <p:sp>
        <p:nvSpPr>
          <p:cNvPr id="16" name="Text 14"/>
          <p:cNvSpPr txBox="1"/>
          <p:nvPr/>
        </p:nvSpPr>
        <p:spPr>
          <a:xfrm>
            <a:off x="822960" y="418795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7" name="Text 15"/>
          <p:cNvSpPr txBox="1"/>
          <p:nvPr/>
        </p:nvSpPr>
        <p:spPr>
          <a:xfrm>
            <a:off x="1463040" y="4114800"/>
            <a:ext cx="4251960" cy="594360"/>
          </a:xfrm>
          <a:prstGeom prst="rect">
            <a:avLst/>
          </a:prstGeom>
          <a:noFill/>
          <a:ln/>
        </p:spPr>
        <p:txBody>
          <a:bodyPr wrap="square" lIns="0" tIns="0" rIns="0" bIns="0" rtlCol="0" anchor="ctr"/>
          <a:lstStyle/>
          <a:p>
            <a:pPr marL="0" indent="0">
              <a:buNone/>
            </a:pPr>
            <a:r>
              <a:rPr lang="en-US" sz="1550" b="1" dirty="0">
                <a:solidFill>
                  <a:srgbClr val="0B4F5C"/>
                </a:solidFill>
                <a:latin typeface="Cambria" pitchFamily="34" charset="0"/>
                <a:ea typeface="Cambria" pitchFamily="34" charset="-122"/>
                <a:cs typeface="Cambria" pitchFamily="34" charset="-120"/>
              </a:rPr>
              <a:t>Prevention Green Paper (2018)</a:t>
            </a:r>
            <a:endParaRPr lang="en-US" sz="1550" dirty="0"/>
          </a:p>
        </p:txBody>
      </p:sp>
      <p:sp>
        <p:nvSpPr>
          <p:cNvPr id="18" name="Text 16"/>
          <p:cNvSpPr txBox="1"/>
          <p:nvPr/>
        </p:nvSpPr>
        <p:spPr>
          <a:xfrm>
            <a:off x="868680" y="4846320"/>
            <a:ext cx="4846320" cy="960120"/>
          </a:xfrm>
          <a:prstGeom prst="rect">
            <a:avLst/>
          </a:prstGeom>
          <a:noFill/>
          <a:ln/>
        </p:spPr>
        <p:txBody>
          <a:bodyPr wrap="square" lIns="0" tIns="0" rIns="0" bIns="0" rtlCol="0" anchor="ctr"/>
          <a:lstStyle/>
          <a:p>
            <a:r>
              <a:rPr lang="en-US" sz="1200" dirty="0">
                <a:solidFill>
                  <a:srgbClr val="26343A"/>
                </a:solidFill>
                <a:latin typeface="Calibri" pitchFamily="34" charset="0"/>
                <a:ea typeface="Calibri" pitchFamily="34" charset="-122"/>
                <a:cs typeface="Calibri" pitchFamily="34" charset="-120"/>
              </a:rPr>
              <a:t>Governments' goal: to provide people with healthier, independent years and reduce inequalities between rich and poor.</a:t>
            </a:r>
          </a:p>
          <a:p>
            <a:pPr marL="0" indent="0">
              <a:lnSpc>
                <a:spcPct val="100000"/>
              </a:lnSpc>
              <a:buNone/>
            </a:pPr>
            <a:endParaRPr lang="en-US" sz="1200" dirty="0"/>
          </a:p>
        </p:txBody>
      </p:sp>
      <p:sp>
        <p:nvSpPr>
          <p:cNvPr id="19" name="Shape 17"/>
          <p:cNvSpPr/>
          <p:nvPr/>
        </p:nvSpPr>
        <p:spPr>
          <a:xfrm>
            <a:off x="6263640" y="3931920"/>
            <a:ext cx="5440680" cy="2103120"/>
          </a:xfrm>
          <a:prstGeom prst="roundRect">
            <a:avLst>
              <a:gd name="adj" fmla="val 4348"/>
            </a:avLst>
          </a:prstGeom>
          <a:solidFill>
            <a:srgbClr val="FFFFFF"/>
          </a:solidFill>
          <a:ln w="12700">
            <a:solidFill>
              <a:srgbClr val="DCE9E5"/>
            </a:solidFill>
            <a:prstDash val="solid"/>
          </a:ln>
        </p:spPr>
        <p:txBody>
          <a:bodyPr/>
          <a:lstStyle/>
          <a:p>
            <a:endParaRPr lang="en-GB"/>
          </a:p>
        </p:txBody>
      </p:sp>
      <p:sp>
        <p:nvSpPr>
          <p:cNvPr id="20" name="Shape 18"/>
          <p:cNvSpPr/>
          <p:nvPr/>
        </p:nvSpPr>
        <p:spPr>
          <a:xfrm>
            <a:off x="6537960" y="4187952"/>
            <a:ext cx="457200" cy="457200"/>
          </a:xfrm>
          <a:prstGeom prst="ellipse">
            <a:avLst/>
          </a:prstGeom>
          <a:solidFill>
            <a:srgbClr val="F4A261"/>
          </a:solidFill>
          <a:ln/>
        </p:spPr>
        <p:txBody>
          <a:bodyPr/>
          <a:lstStyle/>
          <a:p>
            <a:endParaRPr lang="en-GB"/>
          </a:p>
        </p:txBody>
      </p:sp>
      <p:sp>
        <p:nvSpPr>
          <p:cNvPr id="21" name="Text 19"/>
          <p:cNvSpPr txBox="1"/>
          <p:nvPr/>
        </p:nvSpPr>
        <p:spPr>
          <a:xfrm>
            <a:off x="6537960" y="418795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2" name="Text 20"/>
          <p:cNvSpPr txBox="1"/>
          <p:nvPr/>
        </p:nvSpPr>
        <p:spPr>
          <a:xfrm>
            <a:off x="7178040" y="4114800"/>
            <a:ext cx="4251960" cy="594360"/>
          </a:xfrm>
          <a:prstGeom prst="rect">
            <a:avLst/>
          </a:prstGeom>
          <a:noFill/>
          <a:ln/>
        </p:spPr>
        <p:txBody>
          <a:bodyPr wrap="square" lIns="0" tIns="0" rIns="0" bIns="0" rtlCol="0" anchor="ctr"/>
          <a:lstStyle/>
          <a:p>
            <a:pPr marL="0" indent="0">
              <a:buNone/>
            </a:pPr>
            <a:r>
              <a:rPr lang="en-US" sz="1550" b="1" dirty="0">
                <a:solidFill>
                  <a:srgbClr val="0B4F5C"/>
                </a:solidFill>
                <a:latin typeface="Cambria" pitchFamily="34" charset="0"/>
                <a:ea typeface="Cambria" pitchFamily="34" charset="-122"/>
                <a:cs typeface="Cambria" pitchFamily="34" charset="-120"/>
              </a:rPr>
              <a:t>Health and Care Act 2022</a:t>
            </a:r>
            <a:endParaRPr lang="en-US" sz="1550" dirty="0"/>
          </a:p>
        </p:txBody>
      </p:sp>
      <p:sp>
        <p:nvSpPr>
          <p:cNvPr id="23" name="Text 21"/>
          <p:cNvSpPr txBox="1"/>
          <p:nvPr/>
        </p:nvSpPr>
        <p:spPr>
          <a:xfrm>
            <a:off x="6583680" y="4846320"/>
            <a:ext cx="4846320" cy="960120"/>
          </a:xfrm>
          <a:prstGeom prst="rect">
            <a:avLst/>
          </a:prstGeom>
          <a:noFill/>
          <a:ln/>
        </p:spPr>
        <p:txBody>
          <a:bodyPr wrap="square" lIns="0" tIns="0" rIns="0" bIns="0" rtlCol="0" anchor="ctr"/>
          <a:lstStyle/>
          <a:p>
            <a:pPr marL="0" indent="0">
              <a:lnSpc>
                <a:spcPct val="100000"/>
              </a:lnSpc>
              <a:buNone/>
            </a:pPr>
            <a:r>
              <a:rPr lang="en-US" sz="1200" dirty="0">
                <a:solidFill>
                  <a:srgbClr val="26343A"/>
                </a:solidFill>
                <a:latin typeface="Calibri" pitchFamily="34" charset="0"/>
                <a:ea typeface="Calibri" pitchFamily="34" charset="-122"/>
                <a:cs typeface="Calibri" pitchFamily="34" charset="-120"/>
              </a:rPr>
              <a:t>Legislation establishing the statutory duty for health and care bodies to work together on population health and prevention in the UK, known as Integrated Care Systems (ICSs).</a:t>
            </a:r>
            <a:endParaRPr lang="en-US" sz="1200" dirty="0"/>
          </a:p>
        </p:txBody>
      </p:sp>
      <p:sp>
        <p:nvSpPr>
          <p:cNvPr id="25" name="Text 23"/>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APPLYING THE THEORY</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Case Study: NHS Diabetes Prevention Programme</a:t>
            </a:r>
            <a:endParaRPr lang="en-US" sz="3000" dirty="0"/>
          </a:p>
        </p:txBody>
      </p:sp>
      <p:sp>
        <p:nvSpPr>
          <p:cNvPr id="4" name="Shape 2"/>
          <p:cNvSpPr/>
          <p:nvPr/>
        </p:nvSpPr>
        <p:spPr>
          <a:xfrm>
            <a:off x="548640" y="1554480"/>
            <a:ext cx="6949440" cy="4389120"/>
          </a:xfrm>
          <a:prstGeom prst="roundRect">
            <a:avLst>
              <a:gd name="adj" fmla="val 2500"/>
            </a:avLst>
          </a:prstGeom>
          <a:solidFill>
            <a:srgbClr val="CFE8D8"/>
          </a:solidFill>
          <a:ln/>
        </p:spPr>
        <p:txBody>
          <a:bodyPr/>
          <a:lstStyle/>
          <a:p>
            <a:endParaRPr lang="en-GB"/>
          </a:p>
        </p:txBody>
      </p:sp>
      <p:sp>
        <p:nvSpPr>
          <p:cNvPr id="5" name="Text 3"/>
          <p:cNvSpPr txBox="1"/>
          <p:nvPr/>
        </p:nvSpPr>
        <p:spPr>
          <a:xfrm>
            <a:off x="868680" y="1783080"/>
            <a:ext cx="6400800" cy="1371600"/>
          </a:xfrm>
          <a:prstGeom prst="rect">
            <a:avLst/>
          </a:prstGeom>
          <a:noFill/>
          <a:ln/>
        </p:spPr>
        <p:txBody>
          <a:bodyPr wrap="square" lIns="0" tIns="0" rIns="0" bIns="0" rtlCol="0" anchor="ctr"/>
          <a:lstStyle/>
          <a:p>
            <a:pPr marL="0" indent="0">
              <a:lnSpc>
                <a:spcPts val="2100"/>
              </a:lnSpc>
              <a:buNone/>
            </a:pPr>
            <a:r>
              <a:rPr lang="en-US" sz="1450" dirty="0"/>
              <a:t>The NHS Diabetes Prevention </a:t>
            </a:r>
            <a:r>
              <a:rPr lang="en-US" sz="1450" dirty="0" err="1"/>
              <a:t>Programme</a:t>
            </a:r>
            <a:r>
              <a:rPr lang="en-US" sz="1450" dirty="0"/>
              <a:t> (NHS DPP) is a way of identifying adults who are at risk of developing type 2 diabetes and referring them to a structured </a:t>
            </a:r>
            <a:r>
              <a:rPr lang="en-US" sz="1450" dirty="0" err="1"/>
              <a:t>programme</a:t>
            </a:r>
            <a:r>
              <a:rPr lang="en-US" sz="1450" dirty="0"/>
              <a:t> of </a:t>
            </a:r>
            <a:r>
              <a:rPr lang="en-US" sz="1450" dirty="0" err="1"/>
              <a:t>behaviour</a:t>
            </a:r>
            <a:r>
              <a:rPr lang="en-US" sz="1450" dirty="0"/>
              <a:t> change that focuses on diet, physical activity and weight management.</a:t>
            </a:r>
          </a:p>
          <a:p>
            <a:pPr marL="0" indent="0">
              <a:lnSpc>
                <a:spcPct val="100000"/>
              </a:lnSpc>
              <a:buNone/>
            </a:pPr>
            <a:endParaRPr lang="en-US" sz="1450" dirty="0"/>
          </a:p>
        </p:txBody>
      </p:sp>
      <p:sp>
        <p:nvSpPr>
          <p:cNvPr id="6" name="Text 4"/>
          <p:cNvSpPr txBox="1"/>
          <p:nvPr/>
        </p:nvSpPr>
        <p:spPr>
          <a:xfrm>
            <a:off x="868680" y="3337560"/>
            <a:ext cx="1828800" cy="365760"/>
          </a:xfrm>
          <a:prstGeom prst="rect">
            <a:avLst/>
          </a:prstGeom>
          <a:noFill/>
          <a:ln/>
        </p:spPr>
        <p:txBody>
          <a:bodyPr wrap="square" lIns="0" tIns="0" rIns="0" bIns="0" rtlCol="0" anchor="ctr"/>
          <a:lstStyle/>
          <a:p>
            <a:pPr marL="0" indent="0">
              <a:buNone/>
            </a:pPr>
            <a:r>
              <a:rPr lang="en-US" sz="1050" b="1" kern="0" spc="100" dirty="0">
                <a:solidFill>
                  <a:srgbClr val="1C7293"/>
                </a:solidFill>
                <a:latin typeface="Calibri" pitchFamily="34" charset="0"/>
                <a:ea typeface="Calibri" pitchFamily="34" charset="-122"/>
                <a:cs typeface="Calibri" pitchFamily="34" charset="-120"/>
              </a:rPr>
              <a:t>DURATION</a:t>
            </a:r>
            <a:endParaRPr lang="en-US" sz="1050" dirty="0"/>
          </a:p>
        </p:txBody>
      </p:sp>
      <p:sp>
        <p:nvSpPr>
          <p:cNvPr id="7" name="Text 5"/>
          <p:cNvSpPr txBox="1"/>
          <p:nvPr/>
        </p:nvSpPr>
        <p:spPr>
          <a:xfrm>
            <a:off x="2743200" y="3310128"/>
            <a:ext cx="4572000" cy="41148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9 months, 13 sessions, at least 16 hours of contact</a:t>
            </a:r>
            <a:endParaRPr lang="en-US" sz="1250" dirty="0"/>
          </a:p>
        </p:txBody>
      </p:sp>
      <p:sp>
        <p:nvSpPr>
          <p:cNvPr id="8" name="Text 6"/>
          <p:cNvSpPr txBox="1"/>
          <p:nvPr/>
        </p:nvSpPr>
        <p:spPr>
          <a:xfrm>
            <a:off x="868680" y="3840480"/>
            <a:ext cx="1828800" cy="365760"/>
          </a:xfrm>
          <a:prstGeom prst="rect">
            <a:avLst/>
          </a:prstGeom>
          <a:noFill/>
          <a:ln/>
        </p:spPr>
        <p:txBody>
          <a:bodyPr wrap="square" lIns="0" tIns="0" rIns="0" bIns="0" rtlCol="0" anchor="ctr"/>
          <a:lstStyle/>
          <a:p>
            <a:pPr marL="0" indent="0">
              <a:buNone/>
            </a:pPr>
            <a:r>
              <a:rPr lang="en-US" sz="1050" b="1" kern="0" spc="100" dirty="0">
                <a:solidFill>
                  <a:srgbClr val="1C7293"/>
                </a:solidFill>
                <a:latin typeface="Calibri" pitchFamily="34" charset="0"/>
                <a:ea typeface="Calibri" pitchFamily="34" charset="-122"/>
                <a:cs typeface="Calibri" pitchFamily="34" charset="-120"/>
              </a:rPr>
              <a:t>DELIVERY</a:t>
            </a:r>
            <a:endParaRPr lang="en-US" sz="1050" dirty="0"/>
          </a:p>
        </p:txBody>
      </p:sp>
      <p:sp>
        <p:nvSpPr>
          <p:cNvPr id="9" name="Text 7"/>
          <p:cNvSpPr txBox="1"/>
          <p:nvPr/>
        </p:nvSpPr>
        <p:spPr>
          <a:xfrm>
            <a:off x="2743200" y="3813048"/>
            <a:ext cx="4572000" cy="41148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Face-to-face, group-based, with a digital option</a:t>
            </a:r>
            <a:endParaRPr lang="en-US" sz="1250" dirty="0"/>
          </a:p>
        </p:txBody>
      </p:sp>
      <p:sp>
        <p:nvSpPr>
          <p:cNvPr id="10" name="Text 8"/>
          <p:cNvSpPr txBox="1"/>
          <p:nvPr/>
        </p:nvSpPr>
        <p:spPr>
          <a:xfrm>
            <a:off x="868680" y="4343400"/>
            <a:ext cx="1828800" cy="365760"/>
          </a:xfrm>
          <a:prstGeom prst="rect">
            <a:avLst/>
          </a:prstGeom>
          <a:noFill/>
          <a:ln/>
        </p:spPr>
        <p:txBody>
          <a:bodyPr wrap="square" lIns="0" tIns="0" rIns="0" bIns="0" rtlCol="0" anchor="ctr"/>
          <a:lstStyle/>
          <a:p>
            <a:pPr marL="0" indent="0">
              <a:buNone/>
            </a:pPr>
            <a:r>
              <a:rPr lang="en-US" sz="1050" b="1" kern="0" spc="100" dirty="0">
                <a:solidFill>
                  <a:srgbClr val="1C7293"/>
                </a:solidFill>
                <a:latin typeface="Calibri" pitchFamily="34" charset="0"/>
                <a:ea typeface="Calibri" pitchFamily="34" charset="-122"/>
                <a:cs typeface="Calibri" pitchFamily="34" charset="-120"/>
              </a:rPr>
              <a:t>REFERRAL ROUTE</a:t>
            </a:r>
            <a:endParaRPr lang="en-US" sz="1050" dirty="0"/>
          </a:p>
        </p:txBody>
      </p:sp>
      <p:sp>
        <p:nvSpPr>
          <p:cNvPr id="11" name="Text 9"/>
          <p:cNvSpPr txBox="1"/>
          <p:nvPr/>
        </p:nvSpPr>
        <p:spPr>
          <a:xfrm>
            <a:off x="2743200" y="4315968"/>
            <a:ext cx="4572000" cy="41148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Primary care, based on non-diabetic hyperglycaemia risk</a:t>
            </a:r>
            <a:endParaRPr lang="en-US" sz="1250" dirty="0"/>
          </a:p>
        </p:txBody>
      </p:sp>
      <p:sp>
        <p:nvSpPr>
          <p:cNvPr id="12" name="Text 10"/>
          <p:cNvSpPr txBox="1"/>
          <p:nvPr/>
        </p:nvSpPr>
        <p:spPr>
          <a:xfrm>
            <a:off x="868680" y="4846320"/>
            <a:ext cx="1828800" cy="365760"/>
          </a:xfrm>
          <a:prstGeom prst="rect">
            <a:avLst/>
          </a:prstGeom>
          <a:noFill/>
          <a:ln/>
        </p:spPr>
        <p:txBody>
          <a:bodyPr wrap="square" lIns="0" tIns="0" rIns="0" bIns="0" rtlCol="0" anchor="ctr"/>
          <a:lstStyle/>
          <a:p>
            <a:pPr marL="0" indent="0">
              <a:buNone/>
            </a:pPr>
            <a:r>
              <a:rPr lang="en-US" sz="1050" b="1" kern="0" spc="100" dirty="0">
                <a:solidFill>
                  <a:srgbClr val="1C7293"/>
                </a:solidFill>
                <a:latin typeface="Calibri" pitchFamily="34" charset="0"/>
                <a:ea typeface="Calibri" pitchFamily="34" charset="-122"/>
                <a:cs typeface="Calibri" pitchFamily="34" charset="-120"/>
              </a:rPr>
              <a:t>SCALE</a:t>
            </a:r>
            <a:endParaRPr lang="en-US" sz="1050" dirty="0"/>
          </a:p>
        </p:txBody>
      </p:sp>
      <p:sp>
        <p:nvSpPr>
          <p:cNvPr id="13" name="Text 11"/>
          <p:cNvSpPr txBox="1"/>
          <p:nvPr/>
        </p:nvSpPr>
        <p:spPr>
          <a:xfrm>
            <a:off x="2743200" y="4818888"/>
            <a:ext cx="4572000" cy="41148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Rolled out nationally across England from 2016</a:t>
            </a:r>
            <a:endParaRPr lang="en-US" sz="1250" dirty="0"/>
          </a:p>
        </p:txBody>
      </p:sp>
      <p:sp>
        <p:nvSpPr>
          <p:cNvPr id="14" name="Shape 12"/>
          <p:cNvSpPr/>
          <p:nvPr/>
        </p:nvSpPr>
        <p:spPr>
          <a:xfrm>
            <a:off x="7772400" y="1554480"/>
            <a:ext cx="3886200" cy="4389120"/>
          </a:xfrm>
          <a:prstGeom prst="roundRect">
            <a:avLst>
              <a:gd name="adj" fmla="val 2824"/>
            </a:avLst>
          </a:prstGeom>
          <a:solidFill>
            <a:srgbClr val="0B4F5C"/>
          </a:solidFill>
          <a:ln/>
        </p:spPr>
        <p:txBody>
          <a:bodyPr/>
          <a:lstStyle/>
          <a:p>
            <a:endParaRPr lang="en-GB"/>
          </a:p>
        </p:txBody>
      </p:sp>
      <p:sp>
        <p:nvSpPr>
          <p:cNvPr id="15" name="Text 13"/>
          <p:cNvSpPr txBox="1"/>
          <p:nvPr/>
        </p:nvSpPr>
        <p:spPr>
          <a:xfrm>
            <a:off x="8092440" y="1828800"/>
            <a:ext cx="3291840" cy="274320"/>
          </a:xfrm>
          <a:prstGeom prst="rect">
            <a:avLst/>
          </a:prstGeom>
          <a:noFill/>
          <a:ln/>
        </p:spPr>
        <p:txBody>
          <a:bodyPr wrap="square" lIns="0" tIns="0" rIns="0" bIns="0" rtlCol="0" anchor="ctr"/>
          <a:lstStyle/>
          <a:p>
            <a:pPr marL="0" indent="0">
              <a:buNone/>
            </a:pPr>
            <a:r>
              <a:rPr lang="en-US" b="1" kern="0" spc="150" dirty="0">
                <a:solidFill>
                  <a:srgbClr val="F4A261"/>
                </a:solidFill>
                <a:latin typeface="Calibri" pitchFamily="34" charset="0"/>
                <a:ea typeface="Calibri" pitchFamily="34" charset="-122"/>
                <a:cs typeface="Calibri" pitchFamily="34" charset="-120"/>
              </a:rPr>
              <a:t>WHY THIS EXAMPLE?</a:t>
            </a:r>
            <a:endParaRPr lang="en-US" dirty="0"/>
          </a:p>
        </p:txBody>
      </p:sp>
      <p:sp>
        <p:nvSpPr>
          <p:cNvPr id="16" name="Text 14"/>
          <p:cNvSpPr txBox="1"/>
          <p:nvPr/>
        </p:nvSpPr>
        <p:spPr>
          <a:xfrm>
            <a:off x="8092440" y="2194560"/>
            <a:ext cx="3291840" cy="3474720"/>
          </a:xfrm>
          <a:prstGeom prst="rect">
            <a:avLst/>
          </a:prstGeom>
          <a:noFill/>
          <a:ln/>
        </p:spPr>
        <p:txBody>
          <a:bodyPr wrap="square" lIns="0" tIns="0" rIns="0" bIns="0" rtlCol="0" anchor="ctr"/>
          <a:lstStyle/>
          <a:p>
            <a:pPr marL="0" indent="0">
              <a:lnSpc>
                <a:spcPct val="100000"/>
              </a:lnSpc>
              <a:buNone/>
            </a:pPr>
            <a:r>
              <a:rPr lang="en-US" sz="1600" dirty="0">
                <a:solidFill>
                  <a:srgbClr val="FFFFFF"/>
                </a:solidFill>
                <a:latin typeface="Calibri" pitchFamily="34" charset="0"/>
                <a:ea typeface="Calibri" pitchFamily="34" charset="-122"/>
                <a:cs typeface="Calibri" pitchFamily="34" charset="-120"/>
              </a:rPr>
              <a:t>The NHS DPP is an example of a clear, real-world application of health, wellbeing and sustainability principles: It's preventative, rather than reactive; It focuses on a social and lifestyle risk that can be modified; It aims to lessen long-term demand on NHS services – and costs.</a:t>
            </a:r>
            <a:endParaRPr lang="en-US" sz="1600" dirty="0"/>
          </a:p>
        </p:txBody>
      </p:sp>
      <p:sp>
        <p:nvSpPr>
          <p:cNvPr id="17" name="Text 15"/>
          <p:cNvSpPr txBox="1"/>
          <p:nvPr/>
        </p:nvSpPr>
        <p:spPr>
          <a:xfrm>
            <a:off x="548640" y="6080760"/>
            <a:ext cx="10972800" cy="274320"/>
          </a:xfrm>
          <a:prstGeom prst="rect">
            <a:avLst/>
          </a:prstGeom>
          <a:noFill/>
          <a:ln/>
        </p:spPr>
        <p:txBody>
          <a:bodyPr wrap="square" lIns="0" tIns="0" rIns="0" bIns="0" rtlCol="0" anchor="ctr"/>
          <a:lstStyle/>
          <a:p>
            <a:pPr marL="0" indent="0">
              <a:buNone/>
            </a:pPr>
            <a:r>
              <a:rPr lang="en-US" sz="1000" i="1" dirty="0">
                <a:solidFill>
                  <a:srgbClr val="5B7A82"/>
                </a:solidFill>
                <a:latin typeface="Calibri" pitchFamily="34" charset="0"/>
                <a:ea typeface="Calibri" pitchFamily="34" charset="-122"/>
                <a:cs typeface="Calibri" pitchFamily="34" charset="-120"/>
              </a:rPr>
              <a:t>Source: NHS England; ARC Greater Manchester DIPLOMA evaluation programme</a:t>
            </a:r>
            <a:endParaRPr lang="en-US" sz="1000" dirty="0"/>
          </a:p>
        </p:txBody>
      </p:sp>
      <p:sp>
        <p:nvSpPr>
          <p:cNvPr id="19" name="Text 17"/>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AF9"/>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APPLYING THEORY TO PRACTICE</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Planning the Programme: the Health Belief Model</a:t>
            </a:r>
            <a:endParaRPr lang="en-US" sz="3000" dirty="0"/>
          </a:p>
        </p:txBody>
      </p:sp>
      <p:sp>
        <p:nvSpPr>
          <p:cNvPr id="4" name="Text 2"/>
          <p:cNvSpPr txBox="1"/>
          <p:nvPr/>
        </p:nvSpPr>
        <p:spPr>
          <a:xfrm>
            <a:off x="548640" y="1417320"/>
            <a:ext cx="11064240" cy="731520"/>
          </a:xfrm>
          <a:prstGeom prst="rect">
            <a:avLst/>
          </a:prstGeom>
          <a:noFill/>
          <a:ln/>
        </p:spPr>
        <p:txBody>
          <a:bodyPr wrap="square" lIns="0" tIns="0" rIns="0" bIns="0" rtlCol="0" anchor="ctr"/>
          <a:lstStyle/>
          <a:p>
            <a:r>
              <a:rPr lang="en-US" sz="1400" dirty="0">
                <a:solidFill>
                  <a:srgbClr val="26343A"/>
                </a:solidFill>
                <a:latin typeface="Calibri" pitchFamily="34" charset="0"/>
                <a:ea typeface="Calibri" pitchFamily="34" charset="-122"/>
                <a:cs typeface="Calibri" pitchFamily="34" charset="-120"/>
              </a:rPr>
              <a:t>Rosenstock (1974) proposed a model that explains the initiation of preventive health actions, called the Health Belief Model. It offers useful insight into the mechanisms for promoting uptake and engagement in the NHS DPP.</a:t>
            </a:r>
            <a:endParaRPr lang="en-US" sz="1400" dirty="0"/>
          </a:p>
        </p:txBody>
      </p:sp>
      <p:sp>
        <p:nvSpPr>
          <p:cNvPr id="5" name="Shape 3"/>
          <p:cNvSpPr/>
          <p:nvPr/>
        </p:nvSpPr>
        <p:spPr>
          <a:xfrm>
            <a:off x="548640" y="2331720"/>
            <a:ext cx="3611880" cy="1417320"/>
          </a:xfrm>
          <a:prstGeom prst="roundRect">
            <a:avLst>
              <a:gd name="adj" fmla="val 6452"/>
            </a:avLst>
          </a:prstGeom>
          <a:solidFill>
            <a:srgbClr val="FFFFFF"/>
          </a:solidFill>
          <a:ln w="12700">
            <a:solidFill>
              <a:srgbClr val="DCE9E5"/>
            </a:solidFill>
            <a:prstDash val="solid"/>
          </a:ln>
        </p:spPr>
        <p:txBody>
          <a:bodyPr/>
          <a:lstStyle/>
          <a:p>
            <a:endParaRPr lang="en-GB"/>
          </a:p>
        </p:txBody>
      </p:sp>
      <p:sp>
        <p:nvSpPr>
          <p:cNvPr id="6" name="Shape 4"/>
          <p:cNvSpPr/>
          <p:nvPr/>
        </p:nvSpPr>
        <p:spPr>
          <a:xfrm>
            <a:off x="731520" y="2514600"/>
            <a:ext cx="365760" cy="365760"/>
          </a:xfrm>
          <a:prstGeom prst="ellipse">
            <a:avLst/>
          </a:prstGeom>
          <a:solidFill>
            <a:srgbClr val="0B4F5C"/>
          </a:solidFill>
          <a:ln/>
        </p:spPr>
        <p:txBody>
          <a:bodyPr/>
          <a:lstStyle/>
          <a:p>
            <a:endParaRPr lang="en-GB"/>
          </a:p>
        </p:txBody>
      </p:sp>
      <p:sp>
        <p:nvSpPr>
          <p:cNvPr id="7" name="Text 5"/>
          <p:cNvSpPr txBox="1"/>
          <p:nvPr/>
        </p:nvSpPr>
        <p:spPr>
          <a:xfrm>
            <a:off x="731520" y="2514600"/>
            <a:ext cx="365760"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txBox="1"/>
          <p:nvPr/>
        </p:nvSpPr>
        <p:spPr>
          <a:xfrm>
            <a:off x="1207008" y="2468880"/>
            <a:ext cx="2788920" cy="457200"/>
          </a:xfrm>
          <a:prstGeom prst="rect">
            <a:avLst/>
          </a:prstGeom>
          <a:noFill/>
          <a:ln/>
        </p:spPr>
        <p:txBody>
          <a:bodyPr wrap="square" lIns="0" tIns="0" rIns="0" bIns="0" rtlCol="0" anchor="ctr"/>
          <a:lstStyle/>
          <a:p>
            <a:pPr marL="0" indent="0">
              <a:buNone/>
            </a:pPr>
            <a:r>
              <a:rPr lang="en-US" sz="1300" b="1" dirty="0">
                <a:solidFill>
                  <a:srgbClr val="0B4F5C"/>
                </a:solidFill>
                <a:latin typeface="Cambria" pitchFamily="34" charset="0"/>
                <a:ea typeface="Cambria" pitchFamily="34" charset="-122"/>
                <a:cs typeface="Cambria" pitchFamily="34" charset="-120"/>
              </a:rPr>
              <a:t>Perceived susceptibility</a:t>
            </a:r>
            <a:endParaRPr lang="en-US" sz="1300" dirty="0"/>
          </a:p>
        </p:txBody>
      </p:sp>
      <p:sp>
        <p:nvSpPr>
          <p:cNvPr id="9" name="Text 7"/>
          <p:cNvSpPr txBox="1"/>
          <p:nvPr/>
        </p:nvSpPr>
        <p:spPr>
          <a:xfrm>
            <a:off x="731520" y="2953512"/>
            <a:ext cx="3246120" cy="731520"/>
          </a:xfrm>
          <a:prstGeom prst="rect">
            <a:avLst/>
          </a:prstGeom>
          <a:noFill/>
          <a:ln/>
        </p:spPr>
        <p:txBody>
          <a:bodyPr wrap="square" lIns="0" tIns="0" rIns="0" bIns="0" rtlCol="0" anchor="ctr"/>
          <a:lstStyle/>
          <a:p>
            <a:r>
              <a:rPr lang="en-US" sz="1080" dirty="0">
                <a:solidFill>
                  <a:srgbClr val="26343A"/>
                </a:solidFill>
                <a:latin typeface="Calibri" pitchFamily="34" charset="0"/>
                <a:ea typeface="Calibri" pitchFamily="34" charset="-122"/>
                <a:cs typeface="Calibri" pitchFamily="34" charset="-120"/>
              </a:rPr>
              <a:t>Risk scoring at referral reveals each person's risk of developing type 2 diabetes.</a:t>
            </a:r>
          </a:p>
          <a:p>
            <a:pPr marL="0" indent="0">
              <a:lnSpc>
                <a:spcPct val="100000"/>
              </a:lnSpc>
              <a:buNone/>
            </a:pPr>
            <a:endParaRPr lang="en-US" sz="1080" dirty="0"/>
          </a:p>
        </p:txBody>
      </p:sp>
      <p:sp>
        <p:nvSpPr>
          <p:cNvPr id="10" name="Shape 8"/>
          <p:cNvSpPr/>
          <p:nvPr/>
        </p:nvSpPr>
        <p:spPr>
          <a:xfrm>
            <a:off x="4389120" y="2331720"/>
            <a:ext cx="3611880" cy="1417320"/>
          </a:xfrm>
          <a:prstGeom prst="roundRect">
            <a:avLst>
              <a:gd name="adj" fmla="val 6452"/>
            </a:avLst>
          </a:prstGeom>
          <a:solidFill>
            <a:srgbClr val="FFFFFF"/>
          </a:solidFill>
          <a:ln w="12700">
            <a:solidFill>
              <a:srgbClr val="DCE9E5"/>
            </a:solidFill>
            <a:prstDash val="solid"/>
          </a:ln>
        </p:spPr>
        <p:txBody>
          <a:bodyPr/>
          <a:lstStyle/>
          <a:p>
            <a:endParaRPr lang="en-GB"/>
          </a:p>
        </p:txBody>
      </p:sp>
      <p:sp>
        <p:nvSpPr>
          <p:cNvPr id="11" name="Shape 9"/>
          <p:cNvSpPr/>
          <p:nvPr/>
        </p:nvSpPr>
        <p:spPr>
          <a:xfrm>
            <a:off x="4572000" y="2514600"/>
            <a:ext cx="365760" cy="365760"/>
          </a:xfrm>
          <a:prstGeom prst="ellipse">
            <a:avLst/>
          </a:prstGeom>
          <a:solidFill>
            <a:srgbClr val="1C7293"/>
          </a:solidFill>
          <a:ln/>
        </p:spPr>
        <p:txBody>
          <a:bodyPr/>
          <a:lstStyle/>
          <a:p>
            <a:endParaRPr lang="en-GB"/>
          </a:p>
        </p:txBody>
      </p:sp>
      <p:sp>
        <p:nvSpPr>
          <p:cNvPr id="12" name="Text 10"/>
          <p:cNvSpPr txBox="1"/>
          <p:nvPr/>
        </p:nvSpPr>
        <p:spPr>
          <a:xfrm>
            <a:off x="4572000" y="2514600"/>
            <a:ext cx="365760"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txBox="1"/>
          <p:nvPr/>
        </p:nvSpPr>
        <p:spPr>
          <a:xfrm>
            <a:off x="5047488" y="2468880"/>
            <a:ext cx="2788920" cy="457200"/>
          </a:xfrm>
          <a:prstGeom prst="rect">
            <a:avLst/>
          </a:prstGeom>
          <a:noFill/>
          <a:ln/>
        </p:spPr>
        <p:txBody>
          <a:bodyPr wrap="square" lIns="0" tIns="0" rIns="0" bIns="0" rtlCol="0" anchor="ctr"/>
          <a:lstStyle/>
          <a:p>
            <a:pPr marL="0" indent="0">
              <a:buNone/>
            </a:pPr>
            <a:r>
              <a:rPr lang="en-US" sz="1300" b="1" dirty="0">
                <a:solidFill>
                  <a:srgbClr val="0B4F5C"/>
                </a:solidFill>
                <a:latin typeface="Cambria" pitchFamily="34" charset="0"/>
                <a:ea typeface="Cambria" pitchFamily="34" charset="-122"/>
                <a:cs typeface="Cambria" pitchFamily="34" charset="-120"/>
              </a:rPr>
              <a:t>Perceived severity</a:t>
            </a:r>
            <a:endParaRPr lang="en-US" sz="1300" dirty="0"/>
          </a:p>
        </p:txBody>
      </p:sp>
      <p:sp>
        <p:nvSpPr>
          <p:cNvPr id="14" name="Text 12"/>
          <p:cNvSpPr txBox="1"/>
          <p:nvPr/>
        </p:nvSpPr>
        <p:spPr>
          <a:xfrm>
            <a:off x="4572000" y="2953512"/>
            <a:ext cx="3246120" cy="731520"/>
          </a:xfrm>
          <a:prstGeom prst="rect">
            <a:avLst/>
          </a:prstGeom>
          <a:noFill/>
          <a:ln/>
        </p:spPr>
        <p:txBody>
          <a:bodyPr wrap="square" lIns="0" tIns="0" rIns="0" bIns="0" rtlCol="0" anchor="ctr"/>
          <a:lstStyle/>
          <a:p>
            <a:r>
              <a:rPr lang="en-US" sz="1080" dirty="0">
                <a:solidFill>
                  <a:srgbClr val="26343A"/>
                </a:solidFill>
                <a:latin typeface="Calibri" pitchFamily="34" charset="0"/>
                <a:ea typeface="Calibri" pitchFamily="34" charset="-122"/>
                <a:cs typeface="Calibri" pitchFamily="34" charset="-120"/>
              </a:rPr>
              <a:t>Education sessions explain the health risks of not taking precautions, including complications and a shortened lifespan.</a:t>
            </a:r>
            <a:endParaRPr lang="en-US" sz="1080" dirty="0"/>
          </a:p>
        </p:txBody>
      </p:sp>
      <p:sp>
        <p:nvSpPr>
          <p:cNvPr id="15" name="Shape 13"/>
          <p:cNvSpPr/>
          <p:nvPr/>
        </p:nvSpPr>
        <p:spPr>
          <a:xfrm>
            <a:off x="8229600" y="2331720"/>
            <a:ext cx="3611880" cy="1417320"/>
          </a:xfrm>
          <a:prstGeom prst="roundRect">
            <a:avLst>
              <a:gd name="adj" fmla="val 6452"/>
            </a:avLst>
          </a:prstGeom>
          <a:solidFill>
            <a:srgbClr val="FFFFFF"/>
          </a:solidFill>
          <a:ln w="12700">
            <a:solidFill>
              <a:srgbClr val="DCE9E5"/>
            </a:solidFill>
            <a:prstDash val="solid"/>
          </a:ln>
        </p:spPr>
        <p:txBody>
          <a:bodyPr/>
          <a:lstStyle/>
          <a:p>
            <a:endParaRPr lang="en-GB"/>
          </a:p>
        </p:txBody>
      </p:sp>
      <p:sp>
        <p:nvSpPr>
          <p:cNvPr id="16" name="Shape 14"/>
          <p:cNvSpPr/>
          <p:nvPr/>
        </p:nvSpPr>
        <p:spPr>
          <a:xfrm>
            <a:off x="8412480" y="2514600"/>
            <a:ext cx="365760" cy="365760"/>
          </a:xfrm>
          <a:prstGeom prst="ellipse">
            <a:avLst/>
          </a:prstGeom>
          <a:solidFill>
            <a:srgbClr val="84B59F"/>
          </a:solidFill>
          <a:ln/>
        </p:spPr>
        <p:txBody>
          <a:bodyPr/>
          <a:lstStyle/>
          <a:p>
            <a:endParaRPr lang="en-GB"/>
          </a:p>
        </p:txBody>
      </p:sp>
      <p:sp>
        <p:nvSpPr>
          <p:cNvPr id="17" name="Text 15"/>
          <p:cNvSpPr txBox="1"/>
          <p:nvPr/>
        </p:nvSpPr>
        <p:spPr>
          <a:xfrm>
            <a:off x="8412480" y="2514600"/>
            <a:ext cx="365760"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8" name="Text 16"/>
          <p:cNvSpPr txBox="1"/>
          <p:nvPr/>
        </p:nvSpPr>
        <p:spPr>
          <a:xfrm>
            <a:off x="8887968" y="2468880"/>
            <a:ext cx="2788920" cy="457200"/>
          </a:xfrm>
          <a:prstGeom prst="rect">
            <a:avLst/>
          </a:prstGeom>
          <a:noFill/>
          <a:ln/>
        </p:spPr>
        <p:txBody>
          <a:bodyPr wrap="square" lIns="0" tIns="0" rIns="0" bIns="0" rtlCol="0" anchor="ctr"/>
          <a:lstStyle/>
          <a:p>
            <a:pPr marL="0" indent="0">
              <a:buNone/>
            </a:pPr>
            <a:r>
              <a:rPr lang="en-US" sz="1300" b="1" dirty="0">
                <a:solidFill>
                  <a:srgbClr val="0B4F5C"/>
                </a:solidFill>
                <a:latin typeface="Cambria" pitchFamily="34" charset="0"/>
                <a:ea typeface="Cambria" pitchFamily="34" charset="-122"/>
                <a:cs typeface="Cambria" pitchFamily="34" charset="-120"/>
              </a:rPr>
              <a:t>Perceived benefits</a:t>
            </a:r>
            <a:endParaRPr lang="en-US" sz="1300" dirty="0"/>
          </a:p>
        </p:txBody>
      </p:sp>
      <p:sp>
        <p:nvSpPr>
          <p:cNvPr id="19" name="Text 17"/>
          <p:cNvSpPr txBox="1"/>
          <p:nvPr/>
        </p:nvSpPr>
        <p:spPr>
          <a:xfrm>
            <a:off x="8412480" y="2953512"/>
            <a:ext cx="3246120" cy="731520"/>
          </a:xfrm>
          <a:prstGeom prst="rect">
            <a:avLst/>
          </a:prstGeom>
          <a:noFill/>
          <a:ln/>
        </p:spPr>
        <p:txBody>
          <a:bodyPr wrap="square" lIns="0" tIns="0" rIns="0" bIns="0" rtlCol="0" anchor="ctr"/>
          <a:lstStyle/>
          <a:p>
            <a:r>
              <a:rPr lang="en-US" sz="1080" dirty="0">
                <a:solidFill>
                  <a:srgbClr val="26343A"/>
                </a:solidFill>
                <a:latin typeface="Calibri" pitchFamily="34" charset="0"/>
                <a:ea typeface="Calibri" pitchFamily="34" charset="-122"/>
                <a:cs typeface="Calibri" pitchFamily="34" charset="-120"/>
              </a:rPr>
              <a:t>The </a:t>
            </a:r>
            <a:r>
              <a:rPr lang="en-US" sz="1080" dirty="0" err="1">
                <a:solidFill>
                  <a:srgbClr val="26343A"/>
                </a:solidFill>
                <a:latin typeface="Calibri" pitchFamily="34" charset="0"/>
                <a:ea typeface="Calibri" pitchFamily="34" charset="-122"/>
                <a:cs typeface="Calibri" pitchFamily="34" charset="-120"/>
              </a:rPr>
              <a:t>programme</a:t>
            </a:r>
            <a:r>
              <a:rPr lang="en-US" sz="1080" dirty="0">
                <a:solidFill>
                  <a:srgbClr val="26343A"/>
                </a:solidFill>
                <a:latin typeface="Calibri" pitchFamily="34" charset="0"/>
                <a:ea typeface="Calibri" pitchFamily="34" charset="-122"/>
                <a:cs typeface="Calibri" pitchFamily="34" charset="-120"/>
              </a:rPr>
              <a:t> </a:t>
            </a:r>
            <a:r>
              <a:rPr lang="en-US" sz="1080" dirty="0" err="1">
                <a:solidFill>
                  <a:srgbClr val="26343A"/>
                </a:solidFill>
                <a:latin typeface="Calibri" pitchFamily="34" charset="0"/>
                <a:ea typeface="Calibri" pitchFamily="34" charset="-122"/>
                <a:cs typeface="Calibri" pitchFamily="34" charset="-120"/>
              </a:rPr>
              <a:t>emphasises</a:t>
            </a:r>
            <a:r>
              <a:rPr lang="en-US" sz="1080" dirty="0">
                <a:solidFill>
                  <a:srgbClr val="26343A"/>
                </a:solidFill>
                <a:latin typeface="Calibri" pitchFamily="34" charset="0"/>
                <a:ea typeface="Calibri" pitchFamily="34" charset="-122"/>
                <a:cs typeface="Calibri" pitchFamily="34" charset="-120"/>
              </a:rPr>
              <a:t> the attainable benefits of participation: weight loss, increased energy, and reduced risk.</a:t>
            </a:r>
          </a:p>
          <a:p>
            <a:pPr marL="0" indent="0">
              <a:lnSpc>
                <a:spcPct val="100000"/>
              </a:lnSpc>
              <a:buNone/>
            </a:pPr>
            <a:endParaRPr lang="en-US" sz="1080" dirty="0"/>
          </a:p>
        </p:txBody>
      </p:sp>
      <p:sp>
        <p:nvSpPr>
          <p:cNvPr id="20" name="Shape 18"/>
          <p:cNvSpPr/>
          <p:nvPr/>
        </p:nvSpPr>
        <p:spPr>
          <a:xfrm>
            <a:off x="548640" y="3931920"/>
            <a:ext cx="3611880" cy="1417320"/>
          </a:xfrm>
          <a:prstGeom prst="roundRect">
            <a:avLst>
              <a:gd name="adj" fmla="val 6452"/>
            </a:avLst>
          </a:prstGeom>
          <a:solidFill>
            <a:srgbClr val="FFFFFF"/>
          </a:solidFill>
          <a:ln w="12700">
            <a:solidFill>
              <a:srgbClr val="DCE9E5"/>
            </a:solidFill>
            <a:prstDash val="solid"/>
          </a:ln>
        </p:spPr>
        <p:txBody>
          <a:bodyPr/>
          <a:lstStyle/>
          <a:p>
            <a:endParaRPr lang="en-GB"/>
          </a:p>
        </p:txBody>
      </p:sp>
      <p:sp>
        <p:nvSpPr>
          <p:cNvPr id="21" name="Shape 19"/>
          <p:cNvSpPr/>
          <p:nvPr/>
        </p:nvSpPr>
        <p:spPr>
          <a:xfrm>
            <a:off x="731520" y="4114800"/>
            <a:ext cx="365760" cy="365760"/>
          </a:xfrm>
          <a:prstGeom prst="ellipse">
            <a:avLst/>
          </a:prstGeom>
          <a:solidFill>
            <a:srgbClr val="F4A261"/>
          </a:solidFill>
          <a:ln/>
        </p:spPr>
        <p:txBody>
          <a:bodyPr/>
          <a:lstStyle/>
          <a:p>
            <a:endParaRPr lang="en-GB"/>
          </a:p>
        </p:txBody>
      </p:sp>
      <p:sp>
        <p:nvSpPr>
          <p:cNvPr id="22" name="Text 20"/>
          <p:cNvSpPr txBox="1"/>
          <p:nvPr/>
        </p:nvSpPr>
        <p:spPr>
          <a:xfrm>
            <a:off x="731520" y="4114800"/>
            <a:ext cx="365760"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3" name="Text 21"/>
          <p:cNvSpPr txBox="1"/>
          <p:nvPr/>
        </p:nvSpPr>
        <p:spPr>
          <a:xfrm>
            <a:off x="1207008" y="4069080"/>
            <a:ext cx="2788920" cy="457200"/>
          </a:xfrm>
          <a:prstGeom prst="rect">
            <a:avLst/>
          </a:prstGeom>
          <a:noFill/>
          <a:ln/>
        </p:spPr>
        <p:txBody>
          <a:bodyPr wrap="square" lIns="0" tIns="0" rIns="0" bIns="0" rtlCol="0" anchor="ctr"/>
          <a:lstStyle/>
          <a:p>
            <a:pPr marL="0" indent="0">
              <a:buNone/>
            </a:pPr>
            <a:r>
              <a:rPr lang="en-US" sz="1300" b="1" dirty="0">
                <a:solidFill>
                  <a:srgbClr val="0B4F5C"/>
                </a:solidFill>
                <a:latin typeface="Cambria" pitchFamily="34" charset="0"/>
                <a:ea typeface="Cambria" pitchFamily="34" charset="-122"/>
                <a:cs typeface="Cambria" pitchFamily="34" charset="-120"/>
              </a:rPr>
              <a:t>Perceived barriers</a:t>
            </a:r>
            <a:endParaRPr lang="en-US" sz="1300" dirty="0"/>
          </a:p>
        </p:txBody>
      </p:sp>
      <p:sp>
        <p:nvSpPr>
          <p:cNvPr id="24" name="Text 22"/>
          <p:cNvSpPr txBox="1"/>
          <p:nvPr/>
        </p:nvSpPr>
        <p:spPr>
          <a:xfrm>
            <a:off x="731520" y="4553712"/>
            <a:ext cx="3246120" cy="731520"/>
          </a:xfrm>
          <a:prstGeom prst="rect">
            <a:avLst/>
          </a:prstGeom>
          <a:noFill/>
          <a:ln/>
        </p:spPr>
        <p:txBody>
          <a:bodyPr wrap="square" lIns="0" tIns="0" rIns="0" bIns="0" rtlCol="0" anchor="ctr"/>
          <a:lstStyle/>
          <a:p>
            <a:pPr marL="0" indent="0">
              <a:lnSpc>
                <a:spcPct val="100000"/>
              </a:lnSpc>
              <a:buNone/>
            </a:pPr>
            <a:r>
              <a:rPr lang="en-US" sz="1080" dirty="0">
                <a:solidFill>
                  <a:srgbClr val="26343A"/>
                </a:solidFill>
                <a:latin typeface="Calibri" pitchFamily="34" charset="0"/>
                <a:ea typeface="Calibri" pitchFamily="34" charset="-122"/>
                <a:cs typeface="Calibri" pitchFamily="34" charset="-120"/>
              </a:rPr>
              <a:t>Flexible scheduling and a digital option mitigate attendance time and travel and access barriers.</a:t>
            </a:r>
            <a:endParaRPr lang="en-US" sz="1080" dirty="0"/>
          </a:p>
        </p:txBody>
      </p:sp>
      <p:sp>
        <p:nvSpPr>
          <p:cNvPr id="25" name="Shape 23"/>
          <p:cNvSpPr/>
          <p:nvPr/>
        </p:nvSpPr>
        <p:spPr>
          <a:xfrm>
            <a:off x="4389120" y="3931920"/>
            <a:ext cx="3611880" cy="1417320"/>
          </a:xfrm>
          <a:prstGeom prst="roundRect">
            <a:avLst>
              <a:gd name="adj" fmla="val 6452"/>
            </a:avLst>
          </a:prstGeom>
          <a:solidFill>
            <a:srgbClr val="FFFFFF"/>
          </a:solidFill>
          <a:ln w="12700">
            <a:solidFill>
              <a:srgbClr val="DCE9E5"/>
            </a:solidFill>
            <a:prstDash val="solid"/>
          </a:ln>
        </p:spPr>
        <p:txBody>
          <a:bodyPr/>
          <a:lstStyle/>
          <a:p>
            <a:endParaRPr lang="en-GB"/>
          </a:p>
        </p:txBody>
      </p:sp>
      <p:sp>
        <p:nvSpPr>
          <p:cNvPr id="26" name="Shape 24"/>
          <p:cNvSpPr/>
          <p:nvPr/>
        </p:nvSpPr>
        <p:spPr>
          <a:xfrm>
            <a:off x="4572000" y="4114800"/>
            <a:ext cx="365760" cy="365760"/>
          </a:xfrm>
          <a:prstGeom prst="ellipse">
            <a:avLst/>
          </a:prstGeom>
          <a:solidFill>
            <a:srgbClr val="C1682A"/>
          </a:solidFill>
          <a:ln/>
        </p:spPr>
        <p:txBody>
          <a:bodyPr/>
          <a:lstStyle/>
          <a:p>
            <a:endParaRPr lang="en-GB"/>
          </a:p>
        </p:txBody>
      </p:sp>
      <p:sp>
        <p:nvSpPr>
          <p:cNvPr id="27" name="Text 25"/>
          <p:cNvSpPr txBox="1"/>
          <p:nvPr/>
        </p:nvSpPr>
        <p:spPr>
          <a:xfrm>
            <a:off x="4572000" y="4114800"/>
            <a:ext cx="365760"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8" name="Text 26"/>
          <p:cNvSpPr txBox="1"/>
          <p:nvPr/>
        </p:nvSpPr>
        <p:spPr>
          <a:xfrm>
            <a:off x="5047488" y="4069080"/>
            <a:ext cx="2788920" cy="457200"/>
          </a:xfrm>
          <a:prstGeom prst="rect">
            <a:avLst/>
          </a:prstGeom>
          <a:noFill/>
          <a:ln/>
        </p:spPr>
        <p:txBody>
          <a:bodyPr wrap="square" lIns="0" tIns="0" rIns="0" bIns="0" rtlCol="0" anchor="ctr"/>
          <a:lstStyle/>
          <a:p>
            <a:pPr marL="0" indent="0">
              <a:buNone/>
            </a:pPr>
            <a:r>
              <a:rPr lang="en-US" sz="1300" b="1" dirty="0">
                <a:solidFill>
                  <a:srgbClr val="0B4F5C"/>
                </a:solidFill>
                <a:latin typeface="Cambria" pitchFamily="34" charset="0"/>
                <a:ea typeface="Cambria" pitchFamily="34" charset="-122"/>
                <a:cs typeface="Cambria" pitchFamily="34" charset="-120"/>
              </a:rPr>
              <a:t>Cues to action</a:t>
            </a:r>
            <a:endParaRPr lang="en-US" sz="1300" dirty="0"/>
          </a:p>
        </p:txBody>
      </p:sp>
      <p:sp>
        <p:nvSpPr>
          <p:cNvPr id="29" name="Text 27"/>
          <p:cNvSpPr txBox="1"/>
          <p:nvPr/>
        </p:nvSpPr>
        <p:spPr>
          <a:xfrm>
            <a:off x="4572000" y="4553712"/>
            <a:ext cx="3246120" cy="731520"/>
          </a:xfrm>
          <a:prstGeom prst="rect">
            <a:avLst/>
          </a:prstGeom>
          <a:noFill/>
          <a:ln/>
        </p:spPr>
        <p:txBody>
          <a:bodyPr wrap="square" lIns="0" tIns="0" rIns="0" bIns="0" rtlCol="0" anchor="ctr"/>
          <a:lstStyle/>
          <a:p>
            <a:r>
              <a:rPr lang="en-US" sz="1080" dirty="0">
                <a:solidFill>
                  <a:srgbClr val="26343A"/>
                </a:solidFill>
                <a:latin typeface="Calibri" pitchFamily="34" charset="0"/>
                <a:ea typeface="Calibri" pitchFamily="34" charset="-122"/>
                <a:cs typeface="Calibri" pitchFamily="34" charset="-120"/>
              </a:rPr>
              <a:t>GP referral letters and reminder contact encourage enrolment and enrolment retention.</a:t>
            </a:r>
          </a:p>
          <a:p>
            <a:pPr marL="0" indent="0">
              <a:lnSpc>
                <a:spcPct val="100000"/>
              </a:lnSpc>
              <a:buNone/>
            </a:pPr>
            <a:endParaRPr lang="en-US" sz="1080" dirty="0"/>
          </a:p>
        </p:txBody>
      </p:sp>
      <p:sp>
        <p:nvSpPr>
          <p:cNvPr id="30" name="Shape 28"/>
          <p:cNvSpPr/>
          <p:nvPr/>
        </p:nvSpPr>
        <p:spPr>
          <a:xfrm>
            <a:off x="8229600" y="3931920"/>
            <a:ext cx="3611880" cy="1417320"/>
          </a:xfrm>
          <a:prstGeom prst="roundRect">
            <a:avLst>
              <a:gd name="adj" fmla="val 6452"/>
            </a:avLst>
          </a:prstGeom>
          <a:solidFill>
            <a:srgbClr val="FFFFFF"/>
          </a:solidFill>
          <a:ln w="12700">
            <a:solidFill>
              <a:srgbClr val="DCE9E5"/>
            </a:solidFill>
            <a:prstDash val="solid"/>
          </a:ln>
        </p:spPr>
        <p:txBody>
          <a:bodyPr/>
          <a:lstStyle/>
          <a:p>
            <a:endParaRPr lang="en-GB"/>
          </a:p>
        </p:txBody>
      </p:sp>
      <p:sp>
        <p:nvSpPr>
          <p:cNvPr id="31" name="Shape 29"/>
          <p:cNvSpPr/>
          <p:nvPr/>
        </p:nvSpPr>
        <p:spPr>
          <a:xfrm>
            <a:off x="8412480" y="4114800"/>
            <a:ext cx="365760" cy="365760"/>
          </a:xfrm>
          <a:prstGeom prst="ellipse">
            <a:avLst/>
          </a:prstGeom>
          <a:solidFill>
            <a:srgbClr val="0E6270"/>
          </a:solidFill>
          <a:ln/>
        </p:spPr>
        <p:txBody>
          <a:bodyPr/>
          <a:lstStyle/>
          <a:p>
            <a:endParaRPr lang="en-GB"/>
          </a:p>
        </p:txBody>
      </p:sp>
      <p:sp>
        <p:nvSpPr>
          <p:cNvPr id="32" name="Text 30"/>
          <p:cNvSpPr txBox="1"/>
          <p:nvPr/>
        </p:nvSpPr>
        <p:spPr>
          <a:xfrm>
            <a:off x="8412480" y="4114800"/>
            <a:ext cx="365760"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6</a:t>
            </a:r>
            <a:endParaRPr lang="en-US" sz="1600" dirty="0"/>
          </a:p>
        </p:txBody>
      </p:sp>
      <p:sp>
        <p:nvSpPr>
          <p:cNvPr id="33" name="Text 31"/>
          <p:cNvSpPr txBox="1"/>
          <p:nvPr/>
        </p:nvSpPr>
        <p:spPr>
          <a:xfrm>
            <a:off x="8887968" y="4069080"/>
            <a:ext cx="2788920" cy="457200"/>
          </a:xfrm>
          <a:prstGeom prst="rect">
            <a:avLst/>
          </a:prstGeom>
          <a:noFill/>
          <a:ln/>
        </p:spPr>
        <p:txBody>
          <a:bodyPr wrap="square" lIns="0" tIns="0" rIns="0" bIns="0" rtlCol="0" anchor="ctr"/>
          <a:lstStyle/>
          <a:p>
            <a:pPr marL="0" indent="0">
              <a:buNone/>
            </a:pPr>
            <a:r>
              <a:rPr lang="en-US" sz="1300" b="1" dirty="0">
                <a:solidFill>
                  <a:srgbClr val="0B4F5C"/>
                </a:solidFill>
                <a:latin typeface="Cambria" pitchFamily="34" charset="0"/>
                <a:ea typeface="Cambria" pitchFamily="34" charset="-122"/>
                <a:cs typeface="Cambria" pitchFamily="34" charset="-120"/>
              </a:rPr>
              <a:t>Self-efficacy</a:t>
            </a:r>
            <a:endParaRPr lang="en-US" sz="1300" dirty="0"/>
          </a:p>
        </p:txBody>
      </p:sp>
      <p:sp>
        <p:nvSpPr>
          <p:cNvPr id="34" name="Text 32"/>
          <p:cNvSpPr txBox="1"/>
          <p:nvPr/>
        </p:nvSpPr>
        <p:spPr>
          <a:xfrm>
            <a:off x="8412480" y="4553712"/>
            <a:ext cx="3246120" cy="731520"/>
          </a:xfrm>
          <a:prstGeom prst="rect">
            <a:avLst/>
          </a:prstGeom>
          <a:noFill/>
          <a:ln/>
        </p:spPr>
        <p:txBody>
          <a:bodyPr wrap="square" lIns="0" tIns="0" rIns="0" bIns="0" rtlCol="0" anchor="ctr"/>
          <a:lstStyle/>
          <a:p>
            <a:pPr marL="0" indent="0">
              <a:lnSpc>
                <a:spcPct val="100000"/>
              </a:lnSpc>
              <a:buNone/>
            </a:pPr>
            <a:r>
              <a:rPr lang="en-US" sz="1080" dirty="0">
                <a:solidFill>
                  <a:srgbClr val="26343A"/>
                </a:solidFill>
                <a:latin typeface="Calibri" pitchFamily="34" charset="0"/>
                <a:ea typeface="Calibri" pitchFamily="34" charset="-122"/>
                <a:cs typeface="Calibri" pitchFamily="34" charset="-120"/>
              </a:rPr>
              <a:t>Confidence in changing </a:t>
            </a:r>
            <a:r>
              <a:rPr lang="en-US" sz="1080" dirty="0" err="1">
                <a:solidFill>
                  <a:srgbClr val="26343A"/>
                </a:solidFill>
                <a:latin typeface="Calibri" pitchFamily="34" charset="0"/>
                <a:ea typeface="Calibri" pitchFamily="34" charset="-122"/>
                <a:cs typeface="Calibri" pitchFamily="34" charset="-120"/>
              </a:rPr>
              <a:t>behaviour</a:t>
            </a:r>
            <a:r>
              <a:rPr lang="en-US" sz="1080" dirty="0">
                <a:solidFill>
                  <a:srgbClr val="26343A"/>
                </a:solidFill>
                <a:latin typeface="Calibri" pitchFamily="34" charset="0"/>
                <a:ea typeface="Calibri" pitchFamily="34" charset="-122"/>
                <a:cs typeface="Calibri" pitchFamily="34" charset="-120"/>
              </a:rPr>
              <a:t> develops through coaching and small, incremental goals.</a:t>
            </a:r>
            <a:endParaRPr lang="en-US" sz="1080" dirty="0"/>
          </a:p>
        </p:txBody>
      </p:sp>
      <p:sp>
        <p:nvSpPr>
          <p:cNvPr id="36" name="Text 34"/>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CASE STUDY — QUANTITATIVE DATA</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Successes: What the Evidence Shows</a:t>
            </a:r>
            <a:endParaRPr lang="en-US" sz="3000" dirty="0"/>
          </a:p>
        </p:txBody>
      </p:sp>
      <p:sp>
        <p:nvSpPr>
          <p:cNvPr id="4" name="Shape 2"/>
          <p:cNvSpPr/>
          <p:nvPr/>
        </p:nvSpPr>
        <p:spPr>
          <a:xfrm>
            <a:off x="548640" y="1508760"/>
            <a:ext cx="3611880" cy="1737360"/>
          </a:xfrm>
          <a:prstGeom prst="roundRect">
            <a:avLst>
              <a:gd name="adj" fmla="val 5263"/>
            </a:avLst>
          </a:prstGeom>
          <a:solidFill>
            <a:srgbClr val="CFE8D8"/>
          </a:solidFill>
          <a:ln/>
        </p:spPr>
        <p:txBody>
          <a:bodyPr/>
          <a:lstStyle/>
          <a:p>
            <a:endParaRPr lang="en-GB"/>
          </a:p>
        </p:txBody>
      </p:sp>
      <p:sp>
        <p:nvSpPr>
          <p:cNvPr id="5" name="Text 3"/>
          <p:cNvSpPr txBox="1"/>
          <p:nvPr/>
        </p:nvSpPr>
        <p:spPr>
          <a:xfrm>
            <a:off x="731520" y="1600200"/>
            <a:ext cx="3246120" cy="731520"/>
          </a:xfrm>
          <a:prstGeom prst="rect">
            <a:avLst/>
          </a:prstGeom>
          <a:noFill/>
          <a:ln/>
        </p:spPr>
        <p:txBody>
          <a:bodyPr wrap="square" lIns="0" tIns="0" rIns="0" bIns="0" rtlCol="0" anchor="ctr"/>
          <a:lstStyle/>
          <a:p>
            <a:pPr marL="0" indent="0">
              <a:buNone/>
            </a:pPr>
            <a:r>
              <a:rPr lang="en-US" sz="3400" b="1" dirty="0">
                <a:solidFill>
                  <a:srgbClr val="0B4F5C"/>
                </a:solidFill>
                <a:latin typeface="Cambria" pitchFamily="34" charset="0"/>
                <a:ea typeface="Cambria" pitchFamily="34" charset="-122"/>
                <a:cs typeface="Cambria" pitchFamily="34" charset="-120"/>
              </a:rPr>
              <a:t>99,473</a:t>
            </a:r>
            <a:endParaRPr lang="en-US" sz="3400" dirty="0"/>
          </a:p>
        </p:txBody>
      </p:sp>
      <p:sp>
        <p:nvSpPr>
          <p:cNvPr id="6" name="Text 4"/>
          <p:cNvSpPr txBox="1"/>
          <p:nvPr/>
        </p:nvSpPr>
        <p:spPr>
          <a:xfrm>
            <a:off x="731520" y="2331720"/>
            <a:ext cx="3246120" cy="822960"/>
          </a:xfrm>
          <a:prstGeom prst="rect">
            <a:avLst/>
          </a:prstGeom>
          <a:noFill/>
          <a:ln/>
        </p:spPr>
        <p:txBody>
          <a:bodyPr wrap="square" lIns="0" tIns="0" rIns="0" bIns="0" rtlCol="0" anchor="ctr"/>
          <a:lstStyle/>
          <a:p>
            <a:pPr marL="0" indent="0">
              <a:lnSpc>
                <a:spcPts val="1600"/>
              </a:lnSpc>
              <a:buNone/>
            </a:pPr>
            <a:r>
              <a:rPr lang="en-US" sz="1200" dirty="0">
                <a:solidFill>
                  <a:srgbClr val="26343A"/>
                </a:solidFill>
                <a:latin typeface="Calibri" pitchFamily="34" charset="0"/>
                <a:ea typeface="Calibri" pitchFamily="34" charset="-122"/>
                <a:cs typeface="Calibri" pitchFamily="34" charset="-120"/>
              </a:rPr>
              <a:t>adults referred in the DIPLOMA evaluation cohort</a:t>
            </a:r>
            <a:endParaRPr lang="en-US" sz="1200" dirty="0"/>
          </a:p>
        </p:txBody>
      </p:sp>
      <p:sp>
        <p:nvSpPr>
          <p:cNvPr id="7" name="Shape 5"/>
          <p:cNvSpPr/>
          <p:nvPr/>
        </p:nvSpPr>
        <p:spPr>
          <a:xfrm>
            <a:off x="4343400" y="1508760"/>
            <a:ext cx="3611880" cy="1737360"/>
          </a:xfrm>
          <a:prstGeom prst="roundRect">
            <a:avLst>
              <a:gd name="adj" fmla="val 5263"/>
            </a:avLst>
          </a:prstGeom>
          <a:solidFill>
            <a:srgbClr val="CFE8D8"/>
          </a:solidFill>
          <a:ln/>
        </p:spPr>
        <p:txBody>
          <a:bodyPr/>
          <a:lstStyle/>
          <a:p>
            <a:endParaRPr lang="en-GB"/>
          </a:p>
        </p:txBody>
      </p:sp>
      <p:sp>
        <p:nvSpPr>
          <p:cNvPr id="8" name="Text 6"/>
          <p:cNvSpPr txBox="1"/>
          <p:nvPr/>
        </p:nvSpPr>
        <p:spPr>
          <a:xfrm>
            <a:off x="4526280" y="1600200"/>
            <a:ext cx="3246120" cy="731520"/>
          </a:xfrm>
          <a:prstGeom prst="rect">
            <a:avLst/>
          </a:prstGeom>
          <a:noFill/>
          <a:ln/>
        </p:spPr>
        <p:txBody>
          <a:bodyPr wrap="square" lIns="0" tIns="0" rIns="0" bIns="0" rtlCol="0" anchor="ctr"/>
          <a:lstStyle/>
          <a:p>
            <a:pPr marL="0" indent="0">
              <a:buNone/>
            </a:pPr>
            <a:r>
              <a:rPr lang="en-US" sz="3400" b="1" dirty="0">
                <a:solidFill>
                  <a:srgbClr val="0B4F5C"/>
                </a:solidFill>
                <a:latin typeface="Cambria" pitchFamily="34" charset="0"/>
                <a:ea typeface="Cambria" pitchFamily="34" charset="-122"/>
                <a:cs typeface="Cambria" pitchFamily="34" charset="-120"/>
              </a:rPr>
              <a:t>~56%</a:t>
            </a:r>
            <a:endParaRPr lang="en-US" sz="3400" dirty="0"/>
          </a:p>
        </p:txBody>
      </p:sp>
      <p:sp>
        <p:nvSpPr>
          <p:cNvPr id="9" name="Text 7"/>
          <p:cNvSpPr txBox="1"/>
          <p:nvPr/>
        </p:nvSpPr>
        <p:spPr>
          <a:xfrm>
            <a:off x="4526280" y="2331720"/>
            <a:ext cx="3246120" cy="822960"/>
          </a:xfrm>
          <a:prstGeom prst="rect">
            <a:avLst/>
          </a:prstGeom>
          <a:noFill/>
          <a:ln/>
        </p:spPr>
        <p:txBody>
          <a:bodyPr wrap="square" lIns="0" tIns="0" rIns="0" bIns="0" rtlCol="0" anchor="ctr"/>
          <a:lstStyle/>
          <a:p>
            <a:pPr marL="0" indent="0">
              <a:lnSpc>
                <a:spcPts val="1600"/>
              </a:lnSpc>
              <a:buNone/>
            </a:pPr>
            <a:r>
              <a:rPr lang="en-US" sz="1200" dirty="0">
                <a:solidFill>
                  <a:srgbClr val="26343A"/>
                </a:solidFill>
                <a:latin typeface="Calibri" pitchFamily="34" charset="0"/>
                <a:ea typeface="Calibri" pitchFamily="34" charset="-122"/>
                <a:cs typeface="Calibri" pitchFamily="34" charset="-120"/>
              </a:rPr>
              <a:t>of referrals went on to attend at least one session</a:t>
            </a:r>
            <a:endParaRPr lang="en-US" sz="1200" dirty="0"/>
          </a:p>
        </p:txBody>
      </p:sp>
      <p:sp>
        <p:nvSpPr>
          <p:cNvPr id="10" name="Shape 8"/>
          <p:cNvSpPr/>
          <p:nvPr/>
        </p:nvSpPr>
        <p:spPr>
          <a:xfrm>
            <a:off x="8138160" y="1508760"/>
            <a:ext cx="3611880" cy="1737360"/>
          </a:xfrm>
          <a:prstGeom prst="roundRect">
            <a:avLst>
              <a:gd name="adj" fmla="val 5263"/>
            </a:avLst>
          </a:prstGeom>
          <a:solidFill>
            <a:srgbClr val="CFE8D8"/>
          </a:solidFill>
          <a:ln/>
        </p:spPr>
        <p:txBody>
          <a:bodyPr/>
          <a:lstStyle/>
          <a:p>
            <a:endParaRPr lang="en-GB"/>
          </a:p>
        </p:txBody>
      </p:sp>
      <p:sp>
        <p:nvSpPr>
          <p:cNvPr id="11" name="Text 9"/>
          <p:cNvSpPr txBox="1"/>
          <p:nvPr/>
        </p:nvSpPr>
        <p:spPr>
          <a:xfrm>
            <a:off x="8321040" y="1600200"/>
            <a:ext cx="3246120" cy="731520"/>
          </a:xfrm>
          <a:prstGeom prst="rect">
            <a:avLst/>
          </a:prstGeom>
          <a:noFill/>
          <a:ln/>
        </p:spPr>
        <p:txBody>
          <a:bodyPr wrap="square" lIns="0" tIns="0" rIns="0" bIns="0" rtlCol="0" anchor="ctr"/>
          <a:lstStyle/>
          <a:p>
            <a:pPr marL="0" indent="0">
              <a:buNone/>
            </a:pPr>
            <a:r>
              <a:rPr lang="en-US" sz="3400" b="1" dirty="0">
                <a:solidFill>
                  <a:srgbClr val="0B4F5C"/>
                </a:solidFill>
                <a:latin typeface="Cambria" pitchFamily="34" charset="0"/>
                <a:ea typeface="Cambria" pitchFamily="34" charset="-122"/>
                <a:cs typeface="Cambria" pitchFamily="34" charset="-120"/>
              </a:rPr>
              <a:t>Lower</a:t>
            </a:r>
            <a:endParaRPr lang="en-US" sz="3400" dirty="0"/>
          </a:p>
        </p:txBody>
      </p:sp>
      <p:sp>
        <p:nvSpPr>
          <p:cNvPr id="12" name="Text 10"/>
          <p:cNvSpPr txBox="1"/>
          <p:nvPr/>
        </p:nvSpPr>
        <p:spPr>
          <a:xfrm>
            <a:off x="8321040" y="2331720"/>
            <a:ext cx="3246120" cy="822960"/>
          </a:xfrm>
          <a:prstGeom prst="rect">
            <a:avLst/>
          </a:prstGeom>
          <a:noFill/>
          <a:ln/>
        </p:spPr>
        <p:txBody>
          <a:bodyPr wrap="square" lIns="0" tIns="0" rIns="0" bIns="0" rtlCol="0" anchor="ctr"/>
          <a:lstStyle/>
          <a:p>
            <a:pPr marL="0" indent="0">
              <a:lnSpc>
                <a:spcPts val="1600"/>
              </a:lnSpc>
              <a:buNone/>
            </a:pPr>
            <a:r>
              <a:rPr lang="en-US" sz="1200" dirty="0">
                <a:solidFill>
                  <a:srgbClr val="26343A"/>
                </a:solidFill>
                <a:latin typeface="Calibri" pitchFamily="34" charset="0"/>
                <a:ea typeface="Calibri" pitchFamily="34" charset="-122"/>
                <a:cs typeface="Calibri" pitchFamily="34" charset="-120"/>
              </a:rPr>
              <a:t>progression to type 2 diabetes vs. usual care</a:t>
            </a:r>
            <a:endParaRPr lang="en-US" sz="1200" dirty="0"/>
          </a:p>
        </p:txBody>
      </p:sp>
      <p:graphicFrame>
        <p:nvGraphicFramePr>
          <p:cNvPr id="13" name="Chart 0"/>
          <p:cNvGraphicFramePr/>
          <p:nvPr/>
        </p:nvGraphicFramePr>
        <p:xfrm>
          <a:off x="548640" y="3566160"/>
          <a:ext cx="6858000" cy="2651760"/>
        </p:xfrm>
        <a:graphic>
          <a:graphicData uri="http://schemas.openxmlformats.org/drawingml/2006/chart">
            <c:chart xmlns:c="http://schemas.openxmlformats.org/drawingml/2006/chart" xmlns:r="http://schemas.openxmlformats.org/officeDocument/2006/relationships" r:id="rId3"/>
          </a:graphicData>
        </a:graphic>
      </p:graphicFrame>
      <p:sp>
        <p:nvSpPr>
          <p:cNvPr id="14" name="Shape 11"/>
          <p:cNvSpPr/>
          <p:nvPr/>
        </p:nvSpPr>
        <p:spPr>
          <a:xfrm>
            <a:off x="7680960" y="3566160"/>
            <a:ext cx="3977640" cy="2651760"/>
          </a:xfrm>
          <a:prstGeom prst="roundRect">
            <a:avLst>
              <a:gd name="adj" fmla="val 4138"/>
            </a:avLst>
          </a:prstGeom>
          <a:solidFill>
            <a:srgbClr val="0B4F5C"/>
          </a:solidFill>
          <a:ln/>
        </p:spPr>
        <p:txBody>
          <a:bodyPr/>
          <a:lstStyle/>
          <a:p>
            <a:endParaRPr lang="en-GB"/>
          </a:p>
        </p:txBody>
      </p:sp>
      <p:sp>
        <p:nvSpPr>
          <p:cNvPr id="15" name="Text 12"/>
          <p:cNvSpPr txBox="1"/>
          <p:nvPr/>
        </p:nvSpPr>
        <p:spPr>
          <a:xfrm>
            <a:off x="7955280" y="3794760"/>
            <a:ext cx="3429000" cy="274320"/>
          </a:xfrm>
          <a:prstGeom prst="rect">
            <a:avLst/>
          </a:prstGeom>
          <a:noFill/>
          <a:ln/>
        </p:spPr>
        <p:txBody>
          <a:bodyPr wrap="square" lIns="0" tIns="0" rIns="0" bIns="0" rtlCol="0" anchor="ctr"/>
          <a:lstStyle/>
          <a:p>
            <a:pPr marL="0" indent="0">
              <a:buNone/>
            </a:pPr>
            <a:r>
              <a:rPr lang="en-US" sz="1050" b="1" kern="0" spc="100" dirty="0">
                <a:solidFill>
                  <a:srgbClr val="F4A261"/>
                </a:solidFill>
                <a:latin typeface="Calibri" pitchFamily="34" charset="0"/>
                <a:ea typeface="Calibri" pitchFamily="34" charset="-122"/>
                <a:cs typeface="Calibri" pitchFamily="34" charset="-120"/>
              </a:rPr>
              <a:t>WHAT THIS DEMONSTRATES</a:t>
            </a:r>
            <a:endParaRPr lang="en-US" sz="1050" dirty="0"/>
          </a:p>
        </p:txBody>
      </p:sp>
      <p:sp>
        <p:nvSpPr>
          <p:cNvPr id="16" name="Text 13"/>
          <p:cNvSpPr txBox="1"/>
          <p:nvPr/>
        </p:nvSpPr>
        <p:spPr>
          <a:xfrm>
            <a:off x="7955280" y="4114800"/>
            <a:ext cx="3429000" cy="2011680"/>
          </a:xfrm>
          <a:prstGeom prst="rect">
            <a:avLst/>
          </a:prstGeom>
          <a:noFill/>
          <a:ln/>
        </p:spPr>
        <p:txBody>
          <a:bodyPr wrap="square" lIns="0" tIns="0" rIns="0" bIns="0" rtlCol="0" anchor="ctr"/>
          <a:lstStyle/>
          <a:p>
            <a:pPr marL="0" indent="0">
              <a:lnSpc>
                <a:spcPct val="100000"/>
              </a:lnSpc>
              <a:buNone/>
            </a:pPr>
            <a:r>
              <a:rPr lang="en-US" sz="1200" dirty="0">
                <a:solidFill>
                  <a:srgbClr val="FFFFFF"/>
                </a:solidFill>
                <a:latin typeface="Calibri" pitchFamily="34" charset="0"/>
                <a:ea typeface="Calibri" pitchFamily="34" charset="-122"/>
                <a:cs typeface="Calibri" pitchFamily="34" charset="-120"/>
              </a:rPr>
              <a:t>Independent, NIHR-funded evaluation (the DIPLOMA </a:t>
            </a:r>
            <a:r>
              <a:rPr lang="en-US" sz="1200" dirty="0" err="1">
                <a:solidFill>
                  <a:srgbClr val="FFFFFF"/>
                </a:solidFill>
                <a:latin typeface="Calibri" pitchFamily="34" charset="0"/>
                <a:ea typeface="Calibri" pitchFamily="34" charset="-122"/>
                <a:cs typeface="Calibri" pitchFamily="34" charset="-120"/>
              </a:rPr>
              <a:t>programme</a:t>
            </a:r>
            <a:r>
              <a:rPr lang="en-US" sz="1200" dirty="0">
                <a:solidFill>
                  <a:srgbClr val="FFFFFF"/>
                </a:solidFill>
                <a:latin typeface="Calibri" pitchFamily="34" charset="0"/>
                <a:ea typeface="Calibri" pitchFamily="34" charset="-122"/>
                <a:cs typeface="Calibri" pitchFamily="34" charset="-120"/>
              </a:rPr>
              <a:t>) confirmed that the individual approach was more effective than usual care, providing evidence that at national scale, prevention can change population health outcomes.</a:t>
            </a:r>
          </a:p>
          <a:p>
            <a:pPr marL="0" indent="0">
              <a:lnSpc>
                <a:spcPct val="100000"/>
              </a:lnSpc>
              <a:buNone/>
            </a:pPr>
            <a:endParaRPr lang="en-US" sz="1200" dirty="0"/>
          </a:p>
        </p:txBody>
      </p:sp>
      <p:sp>
        <p:nvSpPr>
          <p:cNvPr id="17" name="Text 14"/>
          <p:cNvSpPr txBox="1"/>
          <p:nvPr/>
        </p:nvSpPr>
        <p:spPr>
          <a:xfrm>
            <a:off x="548640" y="6355080"/>
            <a:ext cx="7315200" cy="274320"/>
          </a:xfrm>
          <a:prstGeom prst="rect">
            <a:avLst/>
          </a:prstGeom>
          <a:noFill/>
          <a:ln/>
        </p:spPr>
        <p:txBody>
          <a:bodyPr wrap="square" lIns="0" tIns="0" rIns="0" bIns="0" rtlCol="0" anchor="ctr"/>
          <a:lstStyle/>
          <a:p>
            <a:pPr marL="0" indent="0">
              <a:buNone/>
            </a:pPr>
            <a:r>
              <a:rPr lang="en-US" sz="950" i="1" dirty="0">
                <a:solidFill>
                  <a:srgbClr val="8FA6AC"/>
                </a:solidFill>
                <a:latin typeface="Calibri" pitchFamily="34" charset="0"/>
                <a:ea typeface="Calibri" pitchFamily="34" charset="-122"/>
                <a:cs typeface="Calibri" pitchFamily="34" charset="-120"/>
              </a:rPr>
              <a:t>Sources: Howarth et al. (2020); Ravindrarajah et al. (2023)</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AF9"/>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CASE STUDY — CRITICAL EVALUATION</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Challenges: What the Evidence Also Shows</a:t>
            </a:r>
            <a:endParaRPr lang="en-US" sz="3000" dirty="0"/>
          </a:p>
        </p:txBody>
      </p:sp>
      <p:sp>
        <p:nvSpPr>
          <p:cNvPr id="4" name="Shape 2"/>
          <p:cNvSpPr/>
          <p:nvPr/>
        </p:nvSpPr>
        <p:spPr>
          <a:xfrm>
            <a:off x="548640" y="1554480"/>
            <a:ext cx="11064240" cy="1051560"/>
          </a:xfrm>
          <a:prstGeom prst="roundRect">
            <a:avLst>
              <a:gd name="adj" fmla="val 6957"/>
            </a:avLst>
          </a:prstGeom>
          <a:solidFill>
            <a:srgbClr val="FFFFFF"/>
          </a:solidFill>
          <a:ln w="12700">
            <a:solidFill>
              <a:srgbClr val="E7D9CB"/>
            </a:solidFill>
            <a:prstDash val="solid"/>
          </a:ln>
        </p:spPr>
        <p:txBody>
          <a:bodyPr/>
          <a:lstStyle/>
          <a:p>
            <a:endParaRPr lang="en-GB"/>
          </a:p>
        </p:txBody>
      </p:sp>
      <p:sp>
        <p:nvSpPr>
          <p:cNvPr id="5" name="Shape 3"/>
          <p:cNvSpPr/>
          <p:nvPr/>
        </p:nvSpPr>
        <p:spPr>
          <a:xfrm>
            <a:off x="777240" y="1810512"/>
            <a:ext cx="502920" cy="502920"/>
          </a:xfrm>
          <a:prstGeom prst="ellipse">
            <a:avLst/>
          </a:prstGeom>
          <a:solidFill>
            <a:srgbClr val="F4A261"/>
          </a:solidFill>
          <a:ln/>
        </p:spPr>
        <p:txBody>
          <a:bodyPr/>
          <a:lstStyle/>
          <a:p>
            <a:endParaRPr lang="en-GB"/>
          </a:p>
        </p:txBody>
      </p:sp>
      <p:sp>
        <p:nvSpPr>
          <p:cNvPr id="6" name="Text 4"/>
          <p:cNvSpPr txBox="1"/>
          <p:nvPr/>
        </p:nvSpPr>
        <p:spPr>
          <a:xfrm>
            <a:off x="777240" y="1810512"/>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7" name="Text 5"/>
          <p:cNvSpPr txBox="1"/>
          <p:nvPr/>
        </p:nvSpPr>
        <p:spPr>
          <a:xfrm>
            <a:off x="1463040" y="1645920"/>
            <a:ext cx="2743200" cy="868680"/>
          </a:xfrm>
          <a:prstGeom prst="rect">
            <a:avLst/>
          </a:prstGeom>
          <a:noFill/>
          <a:ln/>
        </p:spPr>
        <p:txBody>
          <a:bodyPr wrap="square" lIns="0" tIns="0" rIns="0" bIns="0" rtlCol="0" anchor="ctr"/>
          <a:lstStyle/>
          <a:p>
            <a:pPr marL="0" indent="0">
              <a:lnSpc>
                <a:spcPts val="1600"/>
              </a:lnSpc>
              <a:buNone/>
            </a:pPr>
            <a:r>
              <a:rPr lang="en-US" sz="1400" b="1" dirty="0">
                <a:solidFill>
                  <a:srgbClr val="C1682A"/>
                </a:solidFill>
                <a:latin typeface="Cambria" pitchFamily="34" charset="0"/>
                <a:ea typeface="Cambria" pitchFamily="34" charset="-122"/>
                <a:cs typeface="Cambria" pitchFamily="34" charset="-120"/>
              </a:rPr>
              <a:t>Attrition</a:t>
            </a:r>
            <a:endParaRPr lang="en-US" sz="1400" dirty="0"/>
          </a:p>
        </p:txBody>
      </p:sp>
      <p:sp>
        <p:nvSpPr>
          <p:cNvPr id="8" name="Text 6"/>
          <p:cNvSpPr txBox="1"/>
          <p:nvPr/>
        </p:nvSpPr>
        <p:spPr>
          <a:xfrm>
            <a:off x="4343400" y="1627632"/>
            <a:ext cx="7040880" cy="914400"/>
          </a:xfrm>
          <a:prstGeom prst="rect">
            <a:avLst/>
          </a:prstGeom>
          <a:noFill/>
          <a:ln/>
        </p:spPr>
        <p:txBody>
          <a:bodyPr wrap="square" lIns="0" tIns="0" rIns="0" bIns="0" rtlCol="0" anchor="ctr"/>
          <a:lstStyle/>
          <a:p>
            <a:r>
              <a:rPr lang="en-US" sz="1200" dirty="0">
                <a:solidFill>
                  <a:srgbClr val="26343A"/>
                </a:solidFill>
                <a:latin typeface="Calibri" pitchFamily="34" charset="0"/>
                <a:ea typeface="Calibri" pitchFamily="34" charset="-122"/>
                <a:cs typeface="Calibri" pitchFamily="34" charset="-120"/>
              </a:rPr>
              <a:t>Only about 44% of those referred participated in any sessions, and attrition occurred throughout the nine months, so engagement was not universal.</a:t>
            </a:r>
            <a:endParaRPr lang="en-US" sz="1200" dirty="0"/>
          </a:p>
        </p:txBody>
      </p:sp>
      <p:sp>
        <p:nvSpPr>
          <p:cNvPr id="9" name="Shape 7"/>
          <p:cNvSpPr/>
          <p:nvPr/>
        </p:nvSpPr>
        <p:spPr>
          <a:xfrm>
            <a:off x="548640" y="2761488"/>
            <a:ext cx="11064240" cy="1051560"/>
          </a:xfrm>
          <a:prstGeom prst="roundRect">
            <a:avLst>
              <a:gd name="adj" fmla="val 6957"/>
            </a:avLst>
          </a:prstGeom>
          <a:solidFill>
            <a:srgbClr val="FFFFFF"/>
          </a:solidFill>
          <a:ln w="12700">
            <a:solidFill>
              <a:srgbClr val="E7D9CB"/>
            </a:solidFill>
            <a:prstDash val="solid"/>
          </a:ln>
        </p:spPr>
        <p:txBody>
          <a:bodyPr/>
          <a:lstStyle/>
          <a:p>
            <a:endParaRPr lang="en-GB"/>
          </a:p>
        </p:txBody>
      </p:sp>
      <p:sp>
        <p:nvSpPr>
          <p:cNvPr id="10" name="Shape 8"/>
          <p:cNvSpPr/>
          <p:nvPr/>
        </p:nvSpPr>
        <p:spPr>
          <a:xfrm>
            <a:off x="777240" y="3017520"/>
            <a:ext cx="502920" cy="502920"/>
          </a:xfrm>
          <a:prstGeom prst="ellipse">
            <a:avLst/>
          </a:prstGeom>
          <a:solidFill>
            <a:srgbClr val="F4A261"/>
          </a:solidFill>
          <a:ln/>
        </p:spPr>
        <p:txBody>
          <a:bodyPr/>
          <a:lstStyle/>
          <a:p>
            <a:endParaRPr lang="en-GB"/>
          </a:p>
        </p:txBody>
      </p:sp>
      <p:sp>
        <p:nvSpPr>
          <p:cNvPr id="11" name="Text 9"/>
          <p:cNvSpPr txBox="1"/>
          <p:nvPr/>
        </p:nvSpPr>
        <p:spPr>
          <a:xfrm>
            <a:off x="777240" y="3017520"/>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2" name="Text 10"/>
          <p:cNvSpPr txBox="1"/>
          <p:nvPr/>
        </p:nvSpPr>
        <p:spPr>
          <a:xfrm>
            <a:off x="1463040" y="2852928"/>
            <a:ext cx="2743200" cy="868680"/>
          </a:xfrm>
          <a:prstGeom prst="rect">
            <a:avLst/>
          </a:prstGeom>
          <a:noFill/>
          <a:ln/>
        </p:spPr>
        <p:txBody>
          <a:bodyPr wrap="square" lIns="0" tIns="0" rIns="0" bIns="0" rtlCol="0" anchor="ctr"/>
          <a:lstStyle/>
          <a:p>
            <a:pPr marL="0" indent="0">
              <a:lnSpc>
                <a:spcPts val="1600"/>
              </a:lnSpc>
              <a:buNone/>
            </a:pPr>
            <a:r>
              <a:rPr lang="en-US" sz="1400" b="1" dirty="0">
                <a:solidFill>
                  <a:srgbClr val="C1682A"/>
                </a:solidFill>
                <a:latin typeface="Cambria" pitchFamily="34" charset="0"/>
                <a:ea typeface="Cambria" pitchFamily="34" charset="-122"/>
                <a:cs typeface="Cambria" pitchFamily="34" charset="-120"/>
              </a:rPr>
              <a:t>Evaluation complexity</a:t>
            </a:r>
            <a:endParaRPr lang="en-US" sz="1400" dirty="0"/>
          </a:p>
        </p:txBody>
      </p:sp>
      <p:sp>
        <p:nvSpPr>
          <p:cNvPr id="13" name="Text 11"/>
          <p:cNvSpPr txBox="1"/>
          <p:nvPr/>
        </p:nvSpPr>
        <p:spPr>
          <a:xfrm>
            <a:off x="4343400" y="2834640"/>
            <a:ext cx="7040880" cy="914400"/>
          </a:xfrm>
          <a:prstGeom prst="rect">
            <a:avLst/>
          </a:prstGeom>
          <a:noFill/>
          <a:ln/>
        </p:spPr>
        <p:txBody>
          <a:bodyPr wrap="square" lIns="0" tIns="0" rIns="0" bIns="0" rtlCol="0" anchor="ctr"/>
          <a:lstStyle/>
          <a:p>
            <a:pPr marL="0" indent="0">
              <a:lnSpc>
                <a:spcPct val="100000"/>
              </a:lnSpc>
              <a:buNone/>
            </a:pPr>
            <a:r>
              <a:rPr lang="en-US" sz="1200" dirty="0">
                <a:solidFill>
                  <a:srgbClr val="26343A"/>
                </a:solidFill>
                <a:latin typeface="Calibri" pitchFamily="34" charset="0"/>
                <a:ea typeface="Calibri" pitchFamily="34" charset="-122"/>
                <a:cs typeface="Calibri" pitchFamily="34" charset="-120"/>
              </a:rPr>
              <a:t>The large size and multi-provider delivery of the </a:t>
            </a:r>
            <a:r>
              <a:rPr lang="en-US" sz="1200" dirty="0" err="1">
                <a:solidFill>
                  <a:srgbClr val="26343A"/>
                </a:solidFill>
                <a:latin typeface="Calibri" pitchFamily="34" charset="0"/>
                <a:ea typeface="Calibri" pitchFamily="34" charset="-122"/>
                <a:cs typeface="Calibri" pitchFamily="34" charset="-120"/>
              </a:rPr>
              <a:t>programme</a:t>
            </a:r>
            <a:r>
              <a:rPr lang="en-US" sz="1200" dirty="0">
                <a:solidFill>
                  <a:srgbClr val="26343A"/>
                </a:solidFill>
                <a:latin typeface="Calibri" pitchFamily="34" charset="0"/>
                <a:ea typeface="Calibri" pitchFamily="34" charset="-122"/>
                <a:cs typeface="Calibri" pitchFamily="34" charset="-120"/>
              </a:rPr>
              <a:t> posed challenges for proper evaluation, necessitating a dedicated mixed-methods research </a:t>
            </a:r>
            <a:r>
              <a:rPr lang="en-US" sz="1200" dirty="0" err="1">
                <a:solidFill>
                  <a:srgbClr val="26343A"/>
                </a:solidFill>
                <a:latin typeface="Calibri" pitchFamily="34" charset="0"/>
                <a:ea typeface="Calibri" pitchFamily="34" charset="-122"/>
                <a:cs typeface="Calibri" pitchFamily="34" charset="-120"/>
              </a:rPr>
              <a:t>programme</a:t>
            </a:r>
            <a:r>
              <a:rPr lang="en-US" sz="1200" dirty="0">
                <a:solidFill>
                  <a:srgbClr val="26343A"/>
                </a:solidFill>
                <a:latin typeface="Calibri" pitchFamily="34" charset="0"/>
                <a:ea typeface="Calibri" pitchFamily="34" charset="-122"/>
                <a:cs typeface="Calibri" pitchFamily="34" charset="-120"/>
              </a:rPr>
              <a:t> (DIPLOMA) to evaluate the </a:t>
            </a:r>
            <a:r>
              <a:rPr lang="en-US" sz="1200" dirty="0" err="1">
                <a:solidFill>
                  <a:srgbClr val="26343A"/>
                </a:solidFill>
                <a:latin typeface="Calibri" pitchFamily="34" charset="0"/>
                <a:ea typeface="Calibri" pitchFamily="34" charset="-122"/>
                <a:cs typeface="Calibri" pitchFamily="34" charset="-120"/>
              </a:rPr>
              <a:t>programme</a:t>
            </a:r>
            <a:r>
              <a:rPr lang="en-US" sz="1200" dirty="0">
                <a:solidFill>
                  <a:srgbClr val="26343A"/>
                </a:solidFill>
                <a:latin typeface="Calibri" pitchFamily="34" charset="0"/>
                <a:ea typeface="Calibri" pitchFamily="34" charset="-122"/>
                <a:cs typeface="Calibri" pitchFamily="34" charset="-120"/>
              </a:rPr>
              <a:t> properly.</a:t>
            </a:r>
          </a:p>
          <a:p>
            <a:pPr marL="0" indent="0">
              <a:lnSpc>
                <a:spcPct val="100000"/>
              </a:lnSpc>
              <a:buNone/>
            </a:pPr>
            <a:endParaRPr lang="en-US" sz="1200" dirty="0"/>
          </a:p>
        </p:txBody>
      </p:sp>
      <p:sp>
        <p:nvSpPr>
          <p:cNvPr id="14" name="Shape 12"/>
          <p:cNvSpPr/>
          <p:nvPr/>
        </p:nvSpPr>
        <p:spPr>
          <a:xfrm>
            <a:off x="548640" y="3968496"/>
            <a:ext cx="11064240" cy="1051560"/>
          </a:xfrm>
          <a:prstGeom prst="roundRect">
            <a:avLst>
              <a:gd name="adj" fmla="val 6957"/>
            </a:avLst>
          </a:prstGeom>
          <a:solidFill>
            <a:srgbClr val="FFFFFF"/>
          </a:solidFill>
          <a:ln w="12700">
            <a:solidFill>
              <a:srgbClr val="E7D9CB"/>
            </a:solidFill>
            <a:prstDash val="solid"/>
          </a:ln>
        </p:spPr>
        <p:txBody>
          <a:bodyPr/>
          <a:lstStyle/>
          <a:p>
            <a:endParaRPr lang="en-GB"/>
          </a:p>
        </p:txBody>
      </p:sp>
      <p:sp>
        <p:nvSpPr>
          <p:cNvPr id="15" name="Shape 13"/>
          <p:cNvSpPr/>
          <p:nvPr/>
        </p:nvSpPr>
        <p:spPr>
          <a:xfrm>
            <a:off x="777240" y="4224528"/>
            <a:ext cx="502920" cy="502920"/>
          </a:xfrm>
          <a:prstGeom prst="ellipse">
            <a:avLst/>
          </a:prstGeom>
          <a:solidFill>
            <a:srgbClr val="F4A261"/>
          </a:solidFill>
          <a:ln/>
        </p:spPr>
        <p:txBody>
          <a:bodyPr/>
          <a:lstStyle/>
          <a:p>
            <a:endParaRPr lang="en-GB"/>
          </a:p>
        </p:txBody>
      </p:sp>
      <p:sp>
        <p:nvSpPr>
          <p:cNvPr id="16" name="Text 14"/>
          <p:cNvSpPr txBox="1"/>
          <p:nvPr/>
        </p:nvSpPr>
        <p:spPr>
          <a:xfrm>
            <a:off x="777240" y="4224528"/>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7" name="Text 15"/>
          <p:cNvSpPr txBox="1"/>
          <p:nvPr/>
        </p:nvSpPr>
        <p:spPr>
          <a:xfrm>
            <a:off x="1463040" y="4059936"/>
            <a:ext cx="2743200" cy="868680"/>
          </a:xfrm>
          <a:prstGeom prst="rect">
            <a:avLst/>
          </a:prstGeom>
          <a:noFill/>
          <a:ln/>
        </p:spPr>
        <p:txBody>
          <a:bodyPr wrap="square" lIns="0" tIns="0" rIns="0" bIns="0" rtlCol="0" anchor="ctr"/>
          <a:lstStyle/>
          <a:p>
            <a:pPr marL="0" indent="0">
              <a:lnSpc>
                <a:spcPts val="1600"/>
              </a:lnSpc>
              <a:buNone/>
            </a:pPr>
            <a:r>
              <a:rPr lang="en-US" sz="1400" b="1" dirty="0">
                <a:solidFill>
                  <a:srgbClr val="C1682A"/>
                </a:solidFill>
                <a:latin typeface="Cambria" pitchFamily="34" charset="0"/>
                <a:ea typeface="Cambria" pitchFamily="34" charset="-122"/>
                <a:cs typeface="Cambria" pitchFamily="34" charset="-120"/>
              </a:rPr>
              <a:t>Uneven participation</a:t>
            </a:r>
            <a:endParaRPr lang="en-US" sz="1400" dirty="0"/>
          </a:p>
        </p:txBody>
      </p:sp>
      <p:sp>
        <p:nvSpPr>
          <p:cNvPr id="18" name="Text 16"/>
          <p:cNvSpPr txBox="1"/>
          <p:nvPr/>
        </p:nvSpPr>
        <p:spPr>
          <a:xfrm>
            <a:off x="4343400" y="4041648"/>
            <a:ext cx="7040880" cy="914400"/>
          </a:xfrm>
          <a:prstGeom prst="rect">
            <a:avLst/>
          </a:prstGeom>
          <a:noFill/>
          <a:ln/>
        </p:spPr>
        <p:txBody>
          <a:bodyPr wrap="square" lIns="0" tIns="0" rIns="0" bIns="0" rtlCol="0" anchor="ctr"/>
          <a:lstStyle/>
          <a:p>
            <a:r>
              <a:rPr lang="en-US" sz="1200" dirty="0">
                <a:solidFill>
                  <a:srgbClr val="26343A"/>
                </a:solidFill>
                <a:latin typeface="Calibri" pitchFamily="34" charset="0"/>
                <a:ea typeface="Calibri" pitchFamily="34" charset="-122"/>
                <a:cs typeface="Calibri" pitchFamily="34" charset="-120"/>
              </a:rPr>
              <a:t>Uptake and retention differed by patient characteristics, provider, and site, raising questions about equal access to the </a:t>
            </a:r>
            <a:r>
              <a:rPr lang="en-US" sz="1200" dirty="0" err="1">
                <a:solidFill>
                  <a:srgbClr val="26343A"/>
                </a:solidFill>
                <a:latin typeface="Calibri" pitchFamily="34" charset="0"/>
                <a:ea typeface="Calibri" pitchFamily="34" charset="-122"/>
                <a:cs typeface="Calibri" pitchFamily="34" charset="-120"/>
              </a:rPr>
              <a:t>programme</a:t>
            </a:r>
            <a:r>
              <a:rPr lang="en-US" sz="1200" dirty="0">
                <a:solidFill>
                  <a:srgbClr val="26343A"/>
                </a:solidFill>
                <a:latin typeface="Calibri" pitchFamily="34" charset="0"/>
                <a:ea typeface="Calibri" pitchFamily="34" charset="-122"/>
                <a:cs typeface="Calibri" pitchFamily="34" charset="-120"/>
              </a:rPr>
              <a:t> for those who may need it most.</a:t>
            </a:r>
          </a:p>
          <a:p>
            <a:pPr marL="0" indent="0">
              <a:lnSpc>
                <a:spcPct val="100000"/>
              </a:lnSpc>
              <a:buNone/>
            </a:pPr>
            <a:endParaRPr lang="en-US" sz="1200" dirty="0"/>
          </a:p>
        </p:txBody>
      </p:sp>
      <p:sp>
        <p:nvSpPr>
          <p:cNvPr id="19" name="Shape 17"/>
          <p:cNvSpPr/>
          <p:nvPr/>
        </p:nvSpPr>
        <p:spPr>
          <a:xfrm>
            <a:off x="548640" y="5175504"/>
            <a:ext cx="11064240" cy="1051560"/>
          </a:xfrm>
          <a:prstGeom prst="roundRect">
            <a:avLst>
              <a:gd name="adj" fmla="val 6957"/>
            </a:avLst>
          </a:prstGeom>
          <a:solidFill>
            <a:srgbClr val="FFFFFF"/>
          </a:solidFill>
          <a:ln w="12700">
            <a:solidFill>
              <a:srgbClr val="E7D9CB"/>
            </a:solidFill>
            <a:prstDash val="solid"/>
          </a:ln>
        </p:spPr>
        <p:txBody>
          <a:bodyPr/>
          <a:lstStyle/>
          <a:p>
            <a:endParaRPr lang="en-GB"/>
          </a:p>
        </p:txBody>
      </p:sp>
      <p:sp>
        <p:nvSpPr>
          <p:cNvPr id="20" name="Shape 18"/>
          <p:cNvSpPr/>
          <p:nvPr/>
        </p:nvSpPr>
        <p:spPr>
          <a:xfrm>
            <a:off x="777240" y="5431536"/>
            <a:ext cx="502920" cy="502920"/>
          </a:xfrm>
          <a:prstGeom prst="ellipse">
            <a:avLst/>
          </a:prstGeom>
          <a:solidFill>
            <a:srgbClr val="F4A261"/>
          </a:solidFill>
          <a:ln/>
        </p:spPr>
        <p:txBody>
          <a:bodyPr/>
          <a:lstStyle/>
          <a:p>
            <a:endParaRPr lang="en-GB"/>
          </a:p>
        </p:txBody>
      </p:sp>
      <p:sp>
        <p:nvSpPr>
          <p:cNvPr id="21" name="Text 19"/>
          <p:cNvSpPr txBox="1"/>
          <p:nvPr/>
        </p:nvSpPr>
        <p:spPr>
          <a:xfrm>
            <a:off x="777240" y="5431536"/>
            <a:ext cx="502920"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2" name="Text 20"/>
          <p:cNvSpPr txBox="1"/>
          <p:nvPr/>
        </p:nvSpPr>
        <p:spPr>
          <a:xfrm>
            <a:off x="1463040" y="5266944"/>
            <a:ext cx="2743200" cy="868680"/>
          </a:xfrm>
          <a:prstGeom prst="rect">
            <a:avLst/>
          </a:prstGeom>
          <a:noFill/>
          <a:ln/>
        </p:spPr>
        <p:txBody>
          <a:bodyPr wrap="square" lIns="0" tIns="0" rIns="0" bIns="0" rtlCol="0" anchor="ctr"/>
          <a:lstStyle/>
          <a:p>
            <a:pPr marL="0" indent="0">
              <a:lnSpc>
                <a:spcPts val="1600"/>
              </a:lnSpc>
              <a:buNone/>
            </a:pPr>
            <a:r>
              <a:rPr lang="en-US" sz="1400" b="1" dirty="0">
                <a:solidFill>
                  <a:srgbClr val="C1682A"/>
                </a:solidFill>
                <a:latin typeface="Cambria" pitchFamily="34" charset="0"/>
                <a:ea typeface="Cambria" pitchFamily="34" charset="-122"/>
                <a:cs typeface="Cambria" pitchFamily="34" charset="-120"/>
              </a:rPr>
              <a:t>Translating trial evidence to routine delivery</a:t>
            </a:r>
            <a:endParaRPr lang="en-US" sz="1400" dirty="0"/>
          </a:p>
        </p:txBody>
      </p:sp>
      <p:sp>
        <p:nvSpPr>
          <p:cNvPr id="23" name="Text 21"/>
          <p:cNvSpPr txBox="1"/>
          <p:nvPr/>
        </p:nvSpPr>
        <p:spPr>
          <a:xfrm>
            <a:off x="4343400" y="5248656"/>
            <a:ext cx="7040880" cy="914400"/>
          </a:xfrm>
          <a:prstGeom prst="rect">
            <a:avLst/>
          </a:prstGeom>
          <a:noFill/>
          <a:ln/>
        </p:spPr>
        <p:txBody>
          <a:bodyPr wrap="square" lIns="0" tIns="0" rIns="0" bIns="0" rtlCol="0" anchor="ctr"/>
          <a:lstStyle/>
          <a:p>
            <a:r>
              <a:rPr lang="en-US" sz="1200" dirty="0">
                <a:solidFill>
                  <a:srgbClr val="26343A"/>
                </a:solidFill>
                <a:latin typeface="Calibri" pitchFamily="34" charset="0"/>
                <a:ea typeface="Calibri" pitchFamily="34" charset="-122"/>
                <a:cs typeface="Calibri" pitchFamily="34" charset="-120"/>
              </a:rPr>
              <a:t>The effectiveness seen in trials was harder to maintain once implemented at scale across a variety of NHS providers.</a:t>
            </a:r>
            <a:endParaRPr lang="en-US" sz="1200" dirty="0"/>
          </a:p>
        </p:txBody>
      </p:sp>
      <p:sp>
        <p:nvSpPr>
          <p:cNvPr id="24" name="Text 22"/>
          <p:cNvSpPr txBox="1"/>
          <p:nvPr/>
        </p:nvSpPr>
        <p:spPr>
          <a:xfrm>
            <a:off x="548640" y="6355080"/>
            <a:ext cx="9144000" cy="274320"/>
          </a:xfrm>
          <a:prstGeom prst="rect">
            <a:avLst/>
          </a:prstGeom>
          <a:noFill/>
          <a:ln/>
        </p:spPr>
        <p:txBody>
          <a:bodyPr wrap="square" lIns="0" tIns="0" rIns="0" bIns="0" rtlCol="0" anchor="ctr"/>
          <a:lstStyle/>
          <a:p>
            <a:pPr marL="0" indent="0">
              <a:buNone/>
            </a:pPr>
            <a:r>
              <a:rPr lang="en-US" sz="950" i="1" dirty="0">
                <a:solidFill>
                  <a:srgbClr val="8FA6AC"/>
                </a:solidFill>
                <a:latin typeface="Calibri" pitchFamily="34" charset="0"/>
                <a:ea typeface="Calibri" pitchFamily="34" charset="-122"/>
                <a:cs typeface="Calibri" pitchFamily="34" charset="-120"/>
              </a:rPr>
              <a:t>Sources: Cotterill et al. (2020); Howarth et al. (2020); Ravindrarajah et al. (2023)</a:t>
            </a:r>
            <a:endParaRPr lang="en-US" sz="950" dirty="0"/>
          </a:p>
        </p:txBody>
      </p:sp>
      <p:sp>
        <p:nvSpPr>
          <p:cNvPr id="26" name="Text 24"/>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HEALTH INEQUALITIES IN ENGLAND</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Equity and Access</a:t>
            </a:r>
            <a:endParaRPr lang="en-US" sz="3000" dirty="0"/>
          </a:p>
        </p:txBody>
      </p:sp>
      <p:sp>
        <p:nvSpPr>
          <p:cNvPr id="4" name="Text 2"/>
          <p:cNvSpPr txBox="1"/>
          <p:nvPr/>
        </p:nvSpPr>
        <p:spPr>
          <a:xfrm>
            <a:off x="548640" y="1463040"/>
            <a:ext cx="5577840" cy="1920240"/>
          </a:xfrm>
          <a:prstGeom prst="rect">
            <a:avLst/>
          </a:prstGeom>
          <a:noFill/>
          <a:ln/>
        </p:spPr>
        <p:txBody>
          <a:bodyPr wrap="square" lIns="0" tIns="0" rIns="0" bIns="0" rtlCol="0" anchor="ctr"/>
          <a:lstStyle/>
          <a:p>
            <a:pPr marL="0" indent="0">
              <a:lnSpc>
                <a:spcPct val="100000"/>
              </a:lnSpc>
              <a:buNone/>
            </a:pPr>
            <a:r>
              <a:rPr lang="en-US" sz="1450" dirty="0">
                <a:solidFill>
                  <a:srgbClr val="26343A"/>
                </a:solidFill>
                <a:latin typeface="Calibri" pitchFamily="34" charset="0"/>
                <a:ea typeface="Calibri" pitchFamily="34" charset="-122"/>
                <a:cs typeface="Calibri" pitchFamily="34" charset="-120"/>
              </a:rPr>
              <a:t>According to The Marmot Review 10 Years On (2020), health inequalities in England have actually increased in the last 10 years. Life expectancy has levelled off — and even declined for women in the most deprived 10% of areas — and the richest and poorest areas have become even further apart.</a:t>
            </a:r>
          </a:p>
          <a:p>
            <a:pPr marL="0" indent="0">
              <a:lnSpc>
                <a:spcPct val="100000"/>
              </a:lnSpc>
              <a:buNone/>
            </a:pPr>
            <a:endParaRPr lang="en-US" sz="1450" dirty="0"/>
          </a:p>
        </p:txBody>
      </p:sp>
      <p:sp>
        <p:nvSpPr>
          <p:cNvPr id="5" name="Text 3"/>
          <p:cNvSpPr txBox="1"/>
          <p:nvPr/>
        </p:nvSpPr>
        <p:spPr>
          <a:xfrm>
            <a:off x="548640" y="3520440"/>
            <a:ext cx="5486400" cy="274320"/>
          </a:xfrm>
          <a:prstGeom prst="rect">
            <a:avLst/>
          </a:prstGeom>
          <a:noFill/>
          <a:ln/>
        </p:spPr>
        <p:txBody>
          <a:bodyPr wrap="square" lIns="0" tIns="0" rIns="0" bIns="0" rtlCol="0" anchor="ctr"/>
          <a:lstStyle/>
          <a:p>
            <a:pPr marL="0" indent="0">
              <a:buNone/>
            </a:pPr>
            <a:r>
              <a:rPr lang="en-US" sz="1100" b="1" kern="0" spc="150" dirty="0">
                <a:solidFill>
                  <a:srgbClr val="C1682A"/>
                </a:solidFill>
                <a:latin typeface="Calibri" pitchFamily="34" charset="0"/>
                <a:ea typeface="Calibri" pitchFamily="34" charset="-122"/>
                <a:cs typeface="Calibri" pitchFamily="34" charset="-120"/>
              </a:rPr>
              <a:t>BARRIERS TO EQUITABLE ACCESS</a:t>
            </a:r>
            <a:endParaRPr lang="en-US" sz="1100" dirty="0"/>
          </a:p>
        </p:txBody>
      </p:sp>
      <p:sp>
        <p:nvSpPr>
          <p:cNvPr id="6" name="Shape 4"/>
          <p:cNvSpPr/>
          <p:nvPr/>
        </p:nvSpPr>
        <p:spPr>
          <a:xfrm>
            <a:off x="548640" y="3941064"/>
            <a:ext cx="146304" cy="146304"/>
          </a:xfrm>
          <a:prstGeom prst="ellipse">
            <a:avLst/>
          </a:prstGeom>
          <a:solidFill>
            <a:srgbClr val="F4A261"/>
          </a:solidFill>
          <a:ln/>
        </p:spPr>
        <p:txBody>
          <a:bodyPr/>
          <a:lstStyle/>
          <a:p>
            <a:endParaRPr lang="en-GB"/>
          </a:p>
        </p:txBody>
      </p:sp>
      <p:sp>
        <p:nvSpPr>
          <p:cNvPr id="7" name="Text 5"/>
          <p:cNvSpPr txBox="1"/>
          <p:nvPr/>
        </p:nvSpPr>
        <p:spPr>
          <a:xfrm>
            <a:off x="868680" y="3813048"/>
            <a:ext cx="5212080" cy="36576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Deprivation and the social gradient in health</a:t>
            </a:r>
            <a:endParaRPr lang="en-US" sz="1250" dirty="0"/>
          </a:p>
        </p:txBody>
      </p:sp>
      <p:sp>
        <p:nvSpPr>
          <p:cNvPr id="8" name="Shape 6"/>
          <p:cNvSpPr/>
          <p:nvPr/>
        </p:nvSpPr>
        <p:spPr>
          <a:xfrm>
            <a:off x="548640" y="4352544"/>
            <a:ext cx="146304" cy="146304"/>
          </a:xfrm>
          <a:prstGeom prst="ellipse">
            <a:avLst/>
          </a:prstGeom>
          <a:solidFill>
            <a:srgbClr val="F4A261"/>
          </a:solidFill>
          <a:ln/>
        </p:spPr>
        <p:txBody>
          <a:bodyPr/>
          <a:lstStyle/>
          <a:p>
            <a:endParaRPr lang="en-GB"/>
          </a:p>
        </p:txBody>
      </p:sp>
      <p:sp>
        <p:nvSpPr>
          <p:cNvPr id="9" name="Text 7"/>
          <p:cNvSpPr txBox="1"/>
          <p:nvPr/>
        </p:nvSpPr>
        <p:spPr>
          <a:xfrm>
            <a:off x="868680" y="4224528"/>
            <a:ext cx="5212080" cy="36576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Regional gaps (e.g. North East vs. London)</a:t>
            </a:r>
            <a:endParaRPr lang="en-US" sz="1250" dirty="0"/>
          </a:p>
        </p:txBody>
      </p:sp>
      <p:sp>
        <p:nvSpPr>
          <p:cNvPr id="10" name="Shape 8"/>
          <p:cNvSpPr/>
          <p:nvPr/>
        </p:nvSpPr>
        <p:spPr>
          <a:xfrm>
            <a:off x="548640" y="4764024"/>
            <a:ext cx="146304" cy="146304"/>
          </a:xfrm>
          <a:prstGeom prst="ellipse">
            <a:avLst/>
          </a:prstGeom>
          <a:solidFill>
            <a:srgbClr val="F4A261"/>
          </a:solidFill>
          <a:ln/>
        </p:spPr>
        <p:txBody>
          <a:bodyPr/>
          <a:lstStyle/>
          <a:p>
            <a:endParaRPr lang="en-GB"/>
          </a:p>
        </p:txBody>
      </p:sp>
      <p:sp>
        <p:nvSpPr>
          <p:cNvPr id="11" name="Text 9"/>
          <p:cNvSpPr txBox="1"/>
          <p:nvPr/>
        </p:nvSpPr>
        <p:spPr>
          <a:xfrm>
            <a:off x="868680" y="4636008"/>
            <a:ext cx="5212080" cy="36576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Ethnic and cultural disparities in access</a:t>
            </a:r>
            <a:endParaRPr lang="en-US" sz="1250" dirty="0"/>
          </a:p>
        </p:txBody>
      </p:sp>
      <p:sp>
        <p:nvSpPr>
          <p:cNvPr id="12" name="Shape 10"/>
          <p:cNvSpPr/>
          <p:nvPr/>
        </p:nvSpPr>
        <p:spPr>
          <a:xfrm>
            <a:off x="548640" y="5175504"/>
            <a:ext cx="146304" cy="146304"/>
          </a:xfrm>
          <a:prstGeom prst="ellipse">
            <a:avLst/>
          </a:prstGeom>
          <a:solidFill>
            <a:srgbClr val="F4A261"/>
          </a:solidFill>
          <a:ln/>
        </p:spPr>
        <p:txBody>
          <a:bodyPr/>
          <a:lstStyle/>
          <a:p>
            <a:endParaRPr lang="en-GB"/>
          </a:p>
        </p:txBody>
      </p:sp>
      <p:sp>
        <p:nvSpPr>
          <p:cNvPr id="13" name="Text 11"/>
          <p:cNvSpPr txBox="1"/>
          <p:nvPr/>
        </p:nvSpPr>
        <p:spPr>
          <a:xfrm>
            <a:off x="868680" y="5047488"/>
            <a:ext cx="5212080" cy="365760"/>
          </a:xfrm>
          <a:prstGeom prst="rect">
            <a:avLst/>
          </a:prstGeom>
          <a:noFill/>
          <a:ln/>
        </p:spPr>
        <p:txBody>
          <a:bodyPr wrap="square" lIns="0" tIns="0" rIns="0" bIns="0" rtlCol="0" anchor="ctr"/>
          <a:lstStyle/>
          <a:p>
            <a:pPr marL="0" indent="0">
              <a:buNone/>
            </a:pPr>
            <a:r>
              <a:rPr lang="en-US" sz="1250" dirty="0">
                <a:solidFill>
                  <a:srgbClr val="26343A"/>
                </a:solidFill>
                <a:latin typeface="Calibri" pitchFamily="34" charset="0"/>
                <a:ea typeface="Calibri" pitchFamily="34" charset="-122"/>
                <a:cs typeface="Calibri" pitchFamily="34" charset="-120"/>
              </a:rPr>
              <a:t>Digital exclusion from remote or app-based services</a:t>
            </a:r>
            <a:endParaRPr lang="en-US" sz="1250" dirty="0"/>
          </a:p>
        </p:txBody>
      </p:sp>
      <p:sp>
        <p:nvSpPr>
          <p:cNvPr id="14" name="Shape 12"/>
          <p:cNvSpPr/>
          <p:nvPr/>
        </p:nvSpPr>
        <p:spPr>
          <a:xfrm>
            <a:off x="6583680" y="1463040"/>
            <a:ext cx="5029200" cy="4572000"/>
          </a:xfrm>
          <a:prstGeom prst="roundRect">
            <a:avLst>
              <a:gd name="adj" fmla="val 2400"/>
            </a:avLst>
          </a:prstGeom>
          <a:solidFill>
            <a:srgbClr val="0B4F5C"/>
          </a:solidFill>
          <a:ln/>
        </p:spPr>
        <p:txBody>
          <a:bodyPr/>
          <a:lstStyle/>
          <a:p>
            <a:endParaRPr lang="en-GB"/>
          </a:p>
        </p:txBody>
      </p:sp>
      <p:sp>
        <p:nvSpPr>
          <p:cNvPr id="15" name="Text 13"/>
          <p:cNvSpPr txBox="1"/>
          <p:nvPr/>
        </p:nvSpPr>
        <p:spPr>
          <a:xfrm>
            <a:off x="6903720" y="1783080"/>
            <a:ext cx="4389120" cy="914400"/>
          </a:xfrm>
          <a:prstGeom prst="rect">
            <a:avLst/>
          </a:prstGeom>
          <a:noFill/>
          <a:ln/>
        </p:spPr>
        <p:txBody>
          <a:bodyPr wrap="square" lIns="0" tIns="0" rIns="0" bIns="0" rtlCol="0" anchor="ctr"/>
          <a:lstStyle/>
          <a:p>
            <a:pPr marL="0" indent="0">
              <a:buNone/>
            </a:pPr>
            <a:r>
              <a:rPr lang="en-US" sz="4800" b="1" dirty="0">
                <a:solidFill>
                  <a:srgbClr val="F4A261"/>
                </a:solidFill>
                <a:latin typeface="Cambria" pitchFamily="34" charset="0"/>
                <a:ea typeface="Cambria" pitchFamily="34" charset="-122"/>
                <a:cs typeface="Cambria" pitchFamily="34" charset="-120"/>
              </a:rPr>
              <a:t>~5 YEARS</a:t>
            </a:r>
            <a:endParaRPr lang="en-US" sz="4800" dirty="0"/>
          </a:p>
        </p:txBody>
      </p:sp>
      <p:sp>
        <p:nvSpPr>
          <p:cNvPr id="16" name="Text 14"/>
          <p:cNvSpPr txBox="1"/>
          <p:nvPr/>
        </p:nvSpPr>
        <p:spPr>
          <a:xfrm>
            <a:off x="6903720" y="2606040"/>
            <a:ext cx="4389120" cy="1005840"/>
          </a:xfrm>
          <a:prstGeom prst="rect">
            <a:avLst/>
          </a:prstGeom>
          <a:noFill/>
          <a:ln/>
        </p:spPr>
        <p:txBody>
          <a:bodyPr wrap="square" lIns="0" tIns="0" rIns="0" bIns="0" rtlCol="0" anchor="ctr"/>
          <a:lstStyle/>
          <a:p>
            <a:pPr marL="0" indent="0">
              <a:lnSpc>
                <a:spcPct val="100000"/>
              </a:lnSpc>
              <a:buNone/>
            </a:pPr>
            <a:r>
              <a:rPr lang="en-US" sz="1350" dirty="0">
                <a:solidFill>
                  <a:srgbClr val="FFFFFF"/>
                </a:solidFill>
                <a:latin typeface="Calibri" pitchFamily="34" charset="0"/>
                <a:ea typeface="Calibri" pitchFamily="34" charset="-122"/>
                <a:cs typeface="Calibri" pitchFamily="34" charset="-120"/>
              </a:rPr>
              <a:t>The shorter life expectancy of people in deprived areas of the Northeast compared to similarly deprived areas of London.</a:t>
            </a:r>
            <a:endParaRPr lang="en-US" sz="1350" dirty="0"/>
          </a:p>
        </p:txBody>
      </p:sp>
      <p:sp>
        <p:nvSpPr>
          <p:cNvPr id="17" name="Shape 15"/>
          <p:cNvSpPr/>
          <p:nvPr/>
        </p:nvSpPr>
        <p:spPr>
          <a:xfrm>
            <a:off x="6903720" y="3794760"/>
            <a:ext cx="4114800" cy="0"/>
          </a:xfrm>
          <a:prstGeom prst="line">
            <a:avLst/>
          </a:prstGeom>
          <a:noFill/>
          <a:ln w="12700">
            <a:solidFill>
              <a:srgbClr val="84B59F"/>
            </a:solidFill>
            <a:prstDash val="dash"/>
          </a:ln>
        </p:spPr>
        <p:txBody>
          <a:bodyPr/>
          <a:lstStyle/>
          <a:p>
            <a:endParaRPr lang="en-GB"/>
          </a:p>
        </p:txBody>
      </p:sp>
      <p:sp>
        <p:nvSpPr>
          <p:cNvPr id="18" name="Text 16"/>
          <p:cNvSpPr txBox="1"/>
          <p:nvPr/>
        </p:nvSpPr>
        <p:spPr>
          <a:xfrm>
            <a:off x="6903720" y="4023360"/>
            <a:ext cx="4389120" cy="1737360"/>
          </a:xfrm>
          <a:prstGeom prst="rect">
            <a:avLst/>
          </a:prstGeom>
          <a:noFill/>
          <a:ln/>
        </p:spPr>
        <p:txBody>
          <a:bodyPr wrap="square" lIns="0" tIns="0" rIns="0" bIns="0" rtlCol="0" anchor="ctr"/>
          <a:lstStyle/>
          <a:p>
            <a:pPr marL="0" indent="0">
              <a:lnSpc>
                <a:spcPct val="100000"/>
              </a:lnSpc>
              <a:buNone/>
            </a:pPr>
            <a:r>
              <a:rPr lang="en-US" sz="1250" i="1" dirty="0">
                <a:solidFill>
                  <a:srgbClr val="CFE8D8"/>
                </a:solidFill>
                <a:latin typeface="Calibri" pitchFamily="34" charset="0"/>
                <a:ea typeface="Calibri" pitchFamily="34" charset="-122"/>
                <a:cs typeface="Calibri" pitchFamily="34" charset="-120"/>
              </a:rPr>
              <a:t>Prevention </a:t>
            </a:r>
            <a:r>
              <a:rPr lang="en-US" sz="1250" i="1" dirty="0" err="1">
                <a:solidFill>
                  <a:srgbClr val="CFE8D8"/>
                </a:solidFill>
                <a:latin typeface="Calibri" pitchFamily="34" charset="0"/>
                <a:ea typeface="Calibri" pitchFamily="34" charset="-122"/>
                <a:cs typeface="Calibri" pitchFamily="34" charset="-120"/>
              </a:rPr>
              <a:t>programmes</a:t>
            </a:r>
            <a:r>
              <a:rPr lang="en-US" sz="1250" i="1" dirty="0">
                <a:solidFill>
                  <a:srgbClr val="CFE8D8"/>
                </a:solidFill>
                <a:latin typeface="Calibri" pitchFamily="34" charset="0"/>
                <a:ea typeface="Calibri" pitchFamily="34" charset="-122"/>
                <a:cs typeface="Calibri" pitchFamily="34" charset="-120"/>
              </a:rPr>
              <a:t>, such as the NHS DPP, must actively seek to reach deprived and underserved communities, and not just provide them equally, if they are to ensure a small, rather than a large, gap.</a:t>
            </a:r>
            <a:endParaRPr lang="en-US" sz="1250" dirty="0"/>
          </a:p>
        </p:txBody>
      </p:sp>
      <p:sp>
        <p:nvSpPr>
          <p:cNvPr id="19" name="Text 17"/>
          <p:cNvSpPr txBox="1"/>
          <p:nvPr/>
        </p:nvSpPr>
        <p:spPr>
          <a:xfrm>
            <a:off x="548640" y="6263640"/>
            <a:ext cx="4572000" cy="274320"/>
          </a:xfrm>
          <a:prstGeom prst="rect">
            <a:avLst/>
          </a:prstGeom>
          <a:noFill/>
          <a:ln/>
        </p:spPr>
        <p:txBody>
          <a:bodyPr wrap="square" lIns="0" tIns="0" rIns="0" bIns="0" rtlCol="0" anchor="ctr"/>
          <a:lstStyle/>
          <a:p>
            <a:pPr marL="0" indent="0">
              <a:buNone/>
            </a:pPr>
            <a:r>
              <a:rPr lang="en-US" sz="1000" i="1" dirty="0">
                <a:solidFill>
                  <a:srgbClr val="8FA6AC"/>
                </a:solidFill>
                <a:latin typeface="Calibri" pitchFamily="34" charset="0"/>
                <a:ea typeface="Calibri" pitchFamily="34" charset="-122"/>
                <a:cs typeface="Calibri" pitchFamily="34" charset="-120"/>
              </a:rPr>
              <a:t>Source: Marmot et al. (2020)</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AF9"/>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LOOKING FORWARD</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Recommendations for More Equitable Delivery</a:t>
            </a:r>
            <a:endParaRPr lang="en-US" sz="3000" dirty="0"/>
          </a:p>
        </p:txBody>
      </p:sp>
      <p:sp>
        <p:nvSpPr>
          <p:cNvPr id="4" name="Shape 2"/>
          <p:cNvSpPr/>
          <p:nvPr/>
        </p:nvSpPr>
        <p:spPr>
          <a:xfrm>
            <a:off x="548640" y="1554480"/>
            <a:ext cx="5440680" cy="2148840"/>
          </a:xfrm>
          <a:prstGeom prst="roundRect">
            <a:avLst>
              <a:gd name="adj" fmla="val 4255"/>
            </a:avLst>
          </a:prstGeom>
          <a:solidFill>
            <a:srgbClr val="FFFFFF"/>
          </a:solidFill>
          <a:ln/>
        </p:spPr>
        <p:txBody>
          <a:bodyPr/>
          <a:lstStyle/>
          <a:p>
            <a:endParaRPr lang="en-GB"/>
          </a:p>
        </p:txBody>
      </p:sp>
      <p:sp>
        <p:nvSpPr>
          <p:cNvPr id="5" name="Shape 3"/>
          <p:cNvSpPr/>
          <p:nvPr/>
        </p:nvSpPr>
        <p:spPr>
          <a:xfrm>
            <a:off x="868680" y="1847088"/>
            <a:ext cx="502920" cy="502920"/>
          </a:xfrm>
          <a:prstGeom prst="ellipse">
            <a:avLst/>
          </a:prstGeom>
          <a:solidFill>
            <a:srgbClr val="0B4F5C"/>
          </a:solidFill>
          <a:ln/>
        </p:spPr>
        <p:txBody>
          <a:bodyPr/>
          <a:lstStyle/>
          <a:p>
            <a:endParaRPr lang="en-GB"/>
          </a:p>
        </p:txBody>
      </p:sp>
      <p:sp>
        <p:nvSpPr>
          <p:cNvPr id="6" name="Text 4"/>
          <p:cNvSpPr txBox="1"/>
          <p:nvPr/>
        </p:nvSpPr>
        <p:spPr>
          <a:xfrm>
            <a:off x="868680" y="1847088"/>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7" name="Text 5"/>
          <p:cNvSpPr txBox="1"/>
          <p:nvPr/>
        </p:nvSpPr>
        <p:spPr>
          <a:xfrm>
            <a:off x="1554480" y="1783080"/>
            <a:ext cx="4206240" cy="59436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Target outreach</a:t>
            </a:r>
            <a:endParaRPr lang="en-US" sz="1600" dirty="0"/>
          </a:p>
        </p:txBody>
      </p:sp>
      <p:sp>
        <p:nvSpPr>
          <p:cNvPr id="8" name="Text 6"/>
          <p:cNvSpPr txBox="1"/>
          <p:nvPr/>
        </p:nvSpPr>
        <p:spPr>
          <a:xfrm>
            <a:off x="868680" y="2514600"/>
            <a:ext cx="4800600" cy="1005840"/>
          </a:xfrm>
          <a:prstGeom prst="rect">
            <a:avLst/>
          </a:prstGeom>
          <a:noFill/>
          <a:ln/>
        </p:spPr>
        <p:txBody>
          <a:bodyPr wrap="square" lIns="0" tIns="0" rIns="0" bIns="0" rtlCol="0" anchor="ctr"/>
          <a:lstStyle/>
          <a:p>
            <a:r>
              <a:rPr lang="en-US" sz="1200" dirty="0">
                <a:solidFill>
                  <a:srgbClr val="26343A"/>
                </a:solidFill>
                <a:latin typeface="Calibri" pitchFamily="34" charset="0"/>
                <a:ea typeface="Calibri" pitchFamily="34" charset="-122"/>
                <a:cs typeface="Calibri" pitchFamily="34" charset="-120"/>
              </a:rPr>
              <a:t>Ensure referrals and engagement focus on the most deprived areas and communities identified by the Marmot Review as the poorest.</a:t>
            </a:r>
            <a:endParaRPr lang="en-US" sz="1200" dirty="0"/>
          </a:p>
        </p:txBody>
      </p:sp>
      <p:sp>
        <p:nvSpPr>
          <p:cNvPr id="9" name="Shape 7"/>
          <p:cNvSpPr/>
          <p:nvPr/>
        </p:nvSpPr>
        <p:spPr>
          <a:xfrm>
            <a:off x="6263640" y="1554480"/>
            <a:ext cx="5440680" cy="2148840"/>
          </a:xfrm>
          <a:prstGeom prst="roundRect">
            <a:avLst>
              <a:gd name="adj" fmla="val 4255"/>
            </a:avLst>
          </a:prstGeom>
          <a:solidFill>
            <a:srgbClr val="FFFFFF"/>
          </a:solidFill>
          <a:ln/>
        </p:spPr>
        <p:txBody>
          <a:bodyPr/>
          <a:lstStyle/>
          <a:p>
            <a:endParaRPr lang="en-GB"/>
          </a:p>
        </p:txBody>
      </p:sp>
      <p:sp>
        <p:nvSpPr>
          <p:cNvPr id="10" name="Shape 8"/>
          <p:cNvSpPr/>
          <p:nvPr/>
        </p:nvSpPr>
        <p:spPr>
          <a:xfrm>
            <a:off x="6583680" y="1847088"/>
            <a:ext cx="502920" cy="502920"/>
          </a:xfrm>
          <a:prstGeom prst="ellipse">
            <a:avLst/>
          </a:prstGeom>
          <a:solidFill>
            <a:srgbClr val="1C7293"/>
          </a:solidFill>
          <a:ln/>
        </p:spPr>
        <p:txBody>
          <a:bodyPr/>
          <a:lstStyle/>
          <a:p>
            <a:endParaRPr lang="en-GB"/>
          </a:p>
        </p:txBody>
      </p:sp>
      <p:sp>
        <p:nvSpPr>
          <p:cNvPr id="11" name="Text 9"/>
          <p:cNvSpPr txBox="1"/>
          <p:nvPr/>
        </p:nvSpPr>
        <p:spPr>
          <a:xfrm>
            <a:off x="6583680" y="1847088"/>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2" name="Text 10"/>
          <p:cNvSpPr txBox="1"/>
          <p:nvPr/>
        </p:nvSpPr>
        <p:spPr>
          <a:xfrm>
            <a:off x="7269480" y="1783080"/>
            <a:ext cx="4206240" cy="59436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Widen access routes</a:t>
            </a:r>
            <a:endParaRPr lang="en-US" sz="1600" dirty="0"/>
          </a:p>
        </p:txBody>
      </p:sp>
      <p:sp>
        <p:nvSpPr>
          <p:cNvPr id="13" name="Text 11"/>
          <p:cNvSpPr txBox="1"/>
          <p:nvPr/>
        </p:nvSpPr>
        <p:spPr>
          <a:xfrm>
            <a:off x="6583680" y="2514600"/>
            <a:ext cx="4800600" cy="1005840"/>
          </a:xfrm>
          <a:prstGeom prst="rect">
            <a:avLst/>
          </a:prstGeom>
          <a:noFill/>
          <a:ln/>
        </p:spPr>
        <p:txBody>
          <a:bodyPr wrap="square" lIns="0" tIns="0" rIns="0" bIns="0" rtlCol="0" anchor="ctr"/>
          <a:lstStyle/>
          <a:p>
            <a:pPr marL="0" indent="0">
              <a:lnSpc>
                <a:spcPct val="100000"/>
              </a:lnSpc>
              <a:buNone/>
            </a:pPr>
            <a:r>
              <a:rPr lang="en-US" sz="1200" dirty="0">
                <a:solidFill>
                  <a:srgbClr val="26343A"/>
                </a:solidFill>
                <a:latin typeface="Calibri" pitchFamily="34" charset="0"/>
                <a:ea typeface="Calibri" pitchFamily="34" charset="-122"/>
                <a:cs typeface="Calibri" pitchFamily="34" charset="-120"/>
              </a:rPr>
              <a:t>Integrate face-to-face, digital and community-based delivery while ensuring digital exclusion does not become a new barrier to prevention.</a:t>
            </a:r>
            <a:endParaRPr lang="en-US" sz="1200" dirty="0"/>
          </a:p>
        </p:txBody>
      </p:sp>
      <p:sp>
        <p:nvSpPr>
          <p:cNvPr id="14" name="Shape 12"/>
          <p:cNvSpPr/>
          <p:nvPr/>
        </p:nvSpPr>
        <p:spPr>
          <a:xfrm>
            <a:off x="548640" y="3977640"/>
            <a:ext cx="5440680" cy="2148840"/>
          </a:xfrm>
          <a:prstGeom prst="roundRect">
            <a:avLst>
              <a:gd name="adj" fmla="val 4255"/>
            </a:avLst>
          </a:prstGeom>
          <a:solidFill>
            <a:srgbClr val="FFFFFF"/>
          </a:solidFill>
          <a:ln/>
        </p:spPr>
        <p:txBody>
          <a:bodyPr/>
          <a:lstStyle/>
          <a:p>
            <a:endParaRPr lang="en-GB"/>
          </a:p>
        </p:txBody>
      </p:sp>
      <p:sp>
        <p:nvSpPr>
          <p:cNvPr id="15" name="Shape 13"/>
          <p:cNvSpPr/>
          <p:nvPr/>
        </p:nvSpPr>
        <p:spPr>
          <a:xfrm>
            <a:off x="868680" y="4270248"/>
            <a:ext cx="502920" cy="502920"/>
          </a:xfrm>
          <a:prstGeom prst="ellipse">
            <a:avLst/>
          </a:prstGeom>
          <a:solidFill>
            <a:srgbClr val="84B59F"/>
          </a:solidFill>
          <a:ln/>
        </p:spPr>
        <p:txBody>
          <a:bodyPr/>
          <a:lstStyle/>
          <a:p>
            <a:endParaRPr lang="en-GB"/>
          </a:p>
        </p:txBody>
      </p:sp>
      <p:sp>
        <p:nvSpPr>
          <p:cNvPr id="16" name="Text 14"/>
          <p:cNvSpPr txBox="1"/>
          <p:nvPr/>
        </p:nvSpPr>
        <p:spPr>
          <a:xfrm>
            <a:off x="868680" y="4270248"/>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7" name="Text 15"/>
          <p:cNvSpPr txBox="1"/>
          <p:nvPr/>
        </p:nvSpPr>
        <p:spPr>
          <a:xfrm>
            <a:off x="1554480" y="4206240"/>
            <a:ext cx="4206240" cy="59436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Strengthen evaluation</a:t>
            </a:r>
            <a:endParaRPr lang="en-US" sz="1600" dirty="0"/>
          </a:p>
        </p:txBody>
      </p:sp>
      <p:sp>
        <p:nvSpPr>
          <p:cNvPr id="18" name="Text 16"/>
          <p:cNvSpPr txBox="1"/>
          <p:nvPr/>
        </p:nvSpPr>
        <p:spPr>
          <a:xfrm>
            <a:off x="868680" y="4937760"/>
            <a:ext cx="4800600" cy="1005840"/>
          </a:xfrm>
          <a:prstGeom prst="rect">
            <a:avLst/>
          </a:prstGeom>
          <a:noFill/>
          <a:ln/>
        </p:spPr>
        <p:txBody>
          <a:bodyPr wrap="square" lIns="0" tIns="0" rIns="0" bIns="0" rtlCol="0" anchor="ctr"/>
          <a:lstStyle/>
          <a:p>
            <a:r>
              <a:rPr lang="en-US" sz="1200" dirty="0">
                <a:solidFill>
                  <a:srgbClr val="26343A"/>
                </a:solidFill>
                <a:latin typeface="Calibri" pitchFamily="34" charset="0"/>
                <a:ea typeface="Calibri" pitchFamily="34" charset="-122"/>
                <a:cs typeface="Calibri" pitchFamily="34" charset="-120"/>
              </a:rPr>
              <a:t>To understand who is dropping out and why throughout the pathway, continue the independent mixed-methods evaluation (such as the one done with DIPLOMA).</a:t>
            </a:r>
          </a:p>
          <a:p>
            <a:pPr marL="0" indent="0">
              <a:lnSpc>
                <a:spcPct val="100000"/>
              </a:lnSpc>
              <a:buNone/>
            </a:pPr>
            <a:endParaRPr lang="en-US" sz="1200" dirty="0"/>
          </a:p>
        </p:txBody>
      </p:sp>
      <p:sp>
        <p:nvSpPr>
          <p:cNvPr id="19" name="Shape 17"/>
          <p:cNvSpPr/>
          <p:nvPr/>
        </p:nvSpPr>
        <p:spPr>
          <a:xfrm>
            <a:off x="6263640" y="3977640"/>
            <a:ext cx="5440680" cy="2148840"/>
          </a:xfrm>
          <a:prstGeom prst="roundRect">
            <a:avLst>
              <a:gd name="adj" fmla="val 4255"/>
            </a:avLst>
          </a:prstGeom>
          <a:solidFill>
            <a:srgbClr val="FFFFFF"/>
          </a:solidFill>
          <a:ln/>
        </p:spPr>
        <p:txBody>
          <a:bodyPr/>
          <a:lstStyle/>
          <a:p>
            <a:endParaRPr lang="en-GB"/>
          </a:p>
        </p:txBody>
      </p:sp>
      <p:sp>
        <p:nvSpPr>
          <p:cNvPr id="20" name="Shape 18"/>
          <p:cNvSpPr/>
          <p:nvPr/>
        </p:nvSpPr>
        <p:spPr>
          <a:xfrm>
            <a:off x="6583680" y="4270248"/>
            <a:ext cx="502920" cy="502920"/>
          </a:xfrm>
          <a:prstGeom prst="ellipse">
            <a:avLst/>
          </a:prstGeom>
          <a:solidFill>
            <a:srgbClr val="F4A261"/>
          </a:solidFill>
          <a:ln/>
        </p:spPr>
        <p:txBody>
          <a:bodyPr/>
          <a:lstStyle/>
          <a:p>
            <a:endParaRPr lang="en-GB"/>
          </a:p>
        </p:txBody>
      </p:sp>
      <p:sp>
        <p:nvSpPr>
          <p:cNvPr id="21" name="Text 19"/>
          <p:cNvSpPr txBox="1"/>
          <p:nvPr/>
        </p:nvSpPr>
        <p:spPr>
          <a:xfrm>
            <a:off x="6583680" y="4270248"/>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4</a:t>
            </a:r>
            <a:endParaRPr lang="en-US" sz="2000" dirty="0"/>
          </a:p>
        </p:txBody>
      </p:sp>
      <p:sp>
        <p:nvSpPr>
          <p:cNvPr id="22" name="Text 20"/>
          <p:cNvSpPr txBox="1"/>
          <p:nvPr/>
        </p:nvSpPr>
        <p:spPr>
          <a:xfrm>
            <a:off x="7269480" y="4206240"/>
            <a:ext cx="4206240" cy="59436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Embed cross-sector action</a:t>
            </a:r>
            <a:endParaRPr lang="en-US" sz="1600" dirty="0"/>
          </a:p>
        </p:txBody>
      </p:sp>
      <p:sp>
        <p:nvSpPr>
          <p:cNvPr id="23" name="Text 21"/>
          <p:cNvSpPr txBox="1"/>
          <p:nvPr/>
        </p:nvSpPr>
        <p:spPr>
          <a:xfrm>
            <a:off x="6583680" y="4937760"/>
            <a:ext cx="4800600" cy="1005840"/>
          </a:xfrm>
          <a:prstGeom prst="rect">
            <a:avLst/>
          </a:prstGeom>
          <a:noFill/>
          <a:ln/>
        </p:spPr>
        <p:txBody>
          <a:bodyPr wrap="square" lIns="0" tIns="0" rIns="0" bIns="0" rtlCol="0" anchor="ctr"/>
          <a:lstStyle/>
          <a:p>
            <a:pPr marL="0" indent="0">
              <a:lnSpc>
                <a:spcPct val="100000"/>
              </a:lnSpc>
              <a:buNone/>
            </a:pPr>
            <a:r>
              <a:rPr lang="en-US" sz="1200" dirty="0">
                <a:solidFill>
                  <a:srgbClr val="26343A"/>
                </a:solidFill>
                <a:latin typeface="Calibri" pitchFamily="34" charset="0"/>
                <a:ea typeface="Calibri" pitchFamily="34" charset="-122"/>
                <a:cs typeface="Calibri" pitchFamily="34" charset="-120"/>
              </a:rPr>
              <a:t>Use Health in All Policies to enable housing, employment, and education to complement NHS work to tackle root causes of risk.</a:t>
            </a:r>
            <a:endParaRPr lang="en-US" sz="1200" dirty="0"/>
          </a:p>
        </p:txBody>
      </p:sp>
      <p:sp>
        <p:nvSpPr>
          <p:cNvPr id="25" name="Text 23"/>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4F5C"/>
        </a:solidFill>
        <a:effectLst/>
      </p:bgPr>
    </p:bg>
    <p:spTree>
      <p:nvGrpSpPr>
        <p:cNvPr id="1" name=""/>
        <p:cNvGrpSpPr/>
        <p:nvPr/>
      </p:nvGrpSpPr>
      <p:grpSpPr>
        <a:xfrm>
          <a:off x="0" y="0"/>
          <a:ext cx="0" cy="0"/>
          <a:chOff x="0" y="0"/>
          <a:chExt cx="0" cy="0"/>
        </a:xfrm>
      </p:grpSpPr>
      <p:sp>
        <p:nvSpPr>
          <p:cNvPr id="2" name="Shape 0"/>
          <p:cNvSpPr/>
          <p:nvPr/>
        </p:nvSpPr>
        <p:spPr>
          <a:xfrm>
            <a:off x="9601200" y="4846320"/>
            <a:ext cx="3657600" cy="3657600"/>
          </a:xfrm>
          <a:prstGeom prst="ellipse">
            <a:avLst/>
          </a:prstGeom>
          <a:solidFill>
            <a:srgbClr val="84B59F"/>
          </a:solidFill>
          <a:ln/>
        </p:spPr>
        <p:txBody>
          <a:bodyPr/>
          <a:lstStyle/>
          <a:p>
            <a:endParaRPr lang="en-GB"/>
          </a:p>
        </p:txBody>
      </p:sp>
      <p:sp>
        <p:nvSpPr>
          <p:cNvPr id="3" name="Shape 1"/>
          <p:cNvSpPr/>
          <p:nvPr/>
        </p:nvSpPr>
        <p:spPr>
          <a:xfrm>
            <a:off x="-1097280" y="-914400"/>
            <a:ext cx="3200400" cy="3200400"/>
          </a:xfrm>
          <a:prstGeom prst="ellipse">
            <a:avLst/>
          </a:prstGeom>
          <a:solidFill>
            <a:srgbClr val="1C7293"/>
          </a:solidFill>
          <a:ln/>
        </p:spPr>
        <p:txBody>
          <a:bodyPr/>
          <a:lstStyle/>
          <a:p>
            <a:endParaRPr lang="en-GB"/>
          </a:p>
        </p:txBody>
      </p:sp>
      <p:sp>
        <p:nvSpPr>
          <p:cNvPr id="4" name="Text 2"/>
          <p:cNvSpPr txBox="1"/>
          <p:nvPr/>
        </p:nvSpPr>
        <p:spPr>
          <a:xfrm>
            <a:off x="640080" y="548640"/>
            <a:ext cx="5486400" cy="320040"/>
          </a:xfrm>
          <a:prstGeom prst="rect">
            <a:avLst/>
          </a:prstGeom>
          <a:noFill/>
          <a:ln/>
        </p:spPr>
        <p:txBody>
          <a:bodyPr wrap="square" lIns="0" tIns="0" rIns="0" bIns="0" rtlCol="0" anchor="ctr"/>
          <a:lstStyle/>
          <a:p>
            <a:pPr marL="0" indent="0">
              <a:buNone/>
            </a:pPr>
            <a:r>
              <a:rPr lang="en-US" sz="1300" b="1" kern="0" spc="200" dirty="0">
                <a:solidFill>
                  <a:srgbClr val="F4A261"/>
                </a:solidFill>
                <a:latin typeface="Calibri" pitchFamily="34" charset="0"/>
                <a:ea typeface="Calibri" pitchFamily="34" charset="-122"/>
                <a:cs typeface="Calibri" pitchFamily="34" charset="-120"/>
              </a:rPr>
              <a:t>CONCLUSION</a:t>
            </a:r>
            <a:endParaRPr lang="en-US" sz="1300" dirty="0"/>
          </a:p>
        </p:txBody>
      </p:sp>
      <p:sp>
        <p:nvSpPr>
          <p:cNvPr id="5" name="Text 3"/>
          <p:cNvSpPr txBox="1"/>
          <p:nvPr/>
        </p:nvSpPr>
        <p:spPr>
          <a:xfrm>
            <a:off x="640080" y="914400"/>
            <a:ext cx="10515600" cy="77724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Integration Is the Point, Not an Add-On</a:t>
            </a:r>
            <a:endParaRPr lang="en-US" sz="3000" dirty="0"/>
          </a:p>
        </p:txBody>
      </p:sp>
      <p:sp>
        <p:nvSpPr>
          <p:cNvPr id="6" name="Shape 4"/>
          <p:cNvSpPr/>
          <p:nvPr/>
        </p:nvSpPr>
        <p:spPr>
          <a:xfrm>
            <a:off x="685800" y="2039112"/>
            <a:ext cx="164592" cy="164592"/>
          </a:xfrm>
          <a:prstGeom prst="ellipse">
            <a:avLst/>
          </a:prstGeom>
          <a:solidFill>
            <a:srgbClr val="F4A261"/>
          </a:solidFill>
          <a:ln/>
        </p:spPr>
        <p:txBody>
          <a:bodyPr/>
          <a:lstStyle/>
          <a:p>
            <a:endParaRPr lang="en-GB"/>
          </a:p>
        </p:txBody>
      </p:sp>
      <p:sp>
        <p:nvSpPr>
          <p:cNvPr id="7" name="Text 5"/>
          <p:cNvSpPr txBox="1"/>
          <p:nvPr/>
        </p:nvSpPr>
        <p:spPr>
          <a:xfrm>
            <a:off x="1051560" y="1892808"/>
            <a:ext cx="10058400" cy="685800"/>
          </a:xfrm>
          <a:prstGeom prst="rect">
            <a:avLst/>
          </a:prstGeom>
          <a:noFill/>
          <a:ln/>
        </p:spPr>
        <p:txBody>
          <a:bodyPr wrap="square" lIns="0" tIns="0" rIns="0" bIns="0" rtlCol="0" anchor="ctr"/>
          <a:lstStyle/>
          <a:p>
            <a:pPr marL="0" indent="0">
              <a:lnSpc>
                <a:spcPct val="100000"/>
              </a:lnSpc>
              <a:buNone/>
            </a:pPr>
            <a:r>
              <a:rPr lang="en-US" sz="1450" dirty="0">
                <a:solidFill>
                  <a:srgbClr val="CFE8D8"/>
                </a:solidFill>
                <a:latin typeface="Calibri" pitchFamily="34" charset="0"/>
                <a:ea typeface="Calibri" pitchFamily="34" charset="-122"/>
                <a:cs typeface="Calibri" pitchFamily="34" charset="-120"/>
              </a:rPr>
              <a:t>Health, wellbeing and sustainable development are linked – they are not agendas; they are to be considered together when designing services.</a:t>
            </a:r>
            <a:endParaRPr lang="en-US" sz="1450" dirty="0"/>
          </a:p>
        </p:txBody>
      </p:sp>
      <p:sp>
        <p:nvSpPr>
          <p:cNvPr id="8" name="Shape 6"/>
          <p:cNvSpPr/>
          <p:nvPr/>
        </p:nvSpPr>
        <p:spPr>
          <a:xfrm>
            <a:off x="685800" y="2907792"/>
            <a:ext cx="164592" cy="164592"/>
          </a:xfrm>
          <a:prstGeom prst="ellipse">
            <a:avLst/>
          </a:prstGeom>
          <a:solidFill>
            <a:srgbClr val="F4A261"/>
          </a:solidFill>
          <a:ln/>
        </p:spPr>
        <p:txBody>
          <a:bodyPr/>
          <a:lstStyle/>
          <a:p>
            <a:endParaRPr lang="en-GB"/>
          </a:p>
        </p:txBody>
      </p:sp>
      <p:sp>
        <p:nvSpPr>
          <p:cNvPr id="9" name="Text 7"/>
          <p:cNvSpPr txBox="1"/>
          <p:nvPr/>
        </p:nvSpPr>
        <p:spPr>
          <a:xfrm>
            <a:off x="1051560" y="2761488"/>
            <a:ext cx="10058400" cy="685800"/>
          </a:xfrm>
          <a:prstGeom prst="rect">
            <a:avLst/>
          </a:prstGeom>
          <a:noFill/>
          <a:ln/>
        </p:spPr>
        <p:txBody>
          <a:bodyPr wrap="square" lIns="0" tIns="0" rIns="0" bIns="0" rtlCol="0" anchor="ctr"/>
          <a:lstStyle/>
          <a:p>
            <a:pPr marL="0" indent="0">
              <a:lnSpc>
                <a:spcPct val="100000"/>
              </a:lnSpc>
              <a:buNone/>
            </a:pPr>
            <a:r>
              <a:rPr lang="en-US" sz="1450" dirty="0">
                <a:solidFill>
                  <a:srgbClr val="CFE8D8"/>
                </a:solidFill>
                <a:latin typeface="Calibri" pitchFamily="34" charset="0"/>
                <a:ea typeface="Calibri" pitchFamily="34" charset="-122"/>
                <a:cs typeface="Calibri" pitchFamily="34" charset="-120"/>
              </a:rPr>
              <a:t>The NHS Diabetes Prevention </a:t>
            </a:r>
            <a:r>
              <a:rPr lang="en-US" sz="1450" dirty="0" err="1">
                <a:solidFill>
                  <a:srgbClr val="CFE8D8"/>
                </a:solidFill>
                <a:latin typeface="Calibri" pitchFamily="34" charset="0"/>
                <a:ea typeface="Calibri" pitchFamily="34" charset="-122"/>
                <a:cs typeface="Calibri" pitchFamily="34" charset="-120"/>
              </a:rPr>
              <a:t>Programme</a:t>
            </a:r>
            <a:r>
              <a:rPr lang="en-US" sz="1450" dirty="0">
                <a:solidFill>
                  <a:srgbClr val="CFE8D8"/>
                </a:solidFill>
                <a:latin typeface="Calibri" pitchFamily="34" charset="0"/>
                <a:ea typeface="Calibri" pitchFamily="34" charset="-122"/>
                <a:cs typeface="Calibri" pitchFamily="34" charset="-120"/>
              </a:rPr>
              <a:t> demonstrates this in action: it is preventative, theory-driven, and embedded within SDG 3.</a:t>
            </a:r>
            <a:endParaRPr lang="en-US" sz="1450" dirty="0"/>
          </a:p>
        </p:txBody>
      </p:sp>
      <p:sp>
        <p:nvSpPr>
          <p:cNvPr id="10" name="Shape 8"/>
          <p:cNvSpPr/>
          <p:nvPr/>
        </p:nvSpPr>
        <p:spPr>
          <a:xfrm>
            <a:off x="685800" y="3776472"/>
            <a:ext cx="164592" cy="164592"/>
          </a:xfrm>
          <a:prstGeom prst="ellipse">
            <a:avLst/>
          </a:prstGeom>
          <a:solidFill>
            <a:srgbClr val="F4A261"/>
          </a:solidFill>
          <a:ln/>
        </p:spPr>
        <p:txBody>
          <a:bodyPr/>
          <a:lstStyle/>
          <a:p>
            <a:endParaRPr lang="en-GB"/>
          </a:p>
        </p:txBody>
      </p:sp>
      <p:sp>
        <p:nvSpPr>
          <p:cNvPr id="11" name="Text 9"/>
          <p:cNvSpPr txBox="1"/>
          <p:nvPr/>
        </p:nvSpPr>
        <p:spPr>
          <a:xfrm>
            <a:off x="1051560" y="3630168"/>
            <a:ext cx="10058400" cy="685800"/>
          </a:xfrm>
          <a:prstGeom prst="rect">
            <a:avLst/>
          </a:prstGeom>
          <a:noFill/>
          <a:ln/>
        </p:spPr>
        <p:txBody>
          <a:bodyPr wrap="square" lIns="0" tIns="0" rIns="0" bIns="0" rtlCol="0" anchor="ctr"/>
          <a:lstStyle/>
          <a:p>
            <a:pPr marL="0" indent="0">
              <a:lnSpc>
                <a:spcPct val="100000"/>
              </a:lnSpc>
              <a:buNone/>
            </a:pPr>
            <a:r>
              <a:rPr lang="en-US" sz="1450" dirty="0">
                <a:solidFill>
                  <a:srgbClr val="CFE8D8"/>
                </a:solidFill>
                <a:latin typeface="Calibri" pitchFamily="34" charset="0"/>
                <a:ea typeface="Calibri" pitchFamily="34" charset="-122"/>
                <a:cs typeface="Calibri" pitchFamily="34" charset="-120"/>
              </a:rPr>
              <a:t>There is also evidence of partial integration (attrition and unequal participation mean the </a:t>
            </a:r>
            <a:r>
              <a:rPr lang="en-US" sz="1450" dirty="0" err="1">
                <a:solidFill>
                  <a:srgbClr val="CFE8D8"/>
                </a:solidFill>
                <a:latin typeface="Calibri" pitchFamily="34" charset="0"/>
                <a:ea typeface="Calibri" pitchFamily="34" charset="-122"/>
                <a:cs typeface="Calibri" pitchFamily="34" charset="-120"/>
              </a:rPr>
              <a:t>programme</a:t>
            </a:r>
            <a:r>
              <a:rPr lang="en-US" sz="1450" dirty="0">
                <a:solidFill>
                  <a:srgbClr val="CFE8D8"/>
                </a:solidFill>
                <a:latin typeface="Calibri" pitchFamily="34" charset="0"/>
                <a:ea typeface="Calibri" pitchFamily="34" charset="-122"/>
                <a:cs typeface="Calibri" pitchFamily="34" charset="-120"/>
              </a:rPr>
              <a:t> is not yet reaching all equally).</a:t>
            </a:r>
            <a:endParaRPr lang="en-US" sz="1450" dirty="0"/>
          </a:p>
        </p:txBody>
      </p:sp>
      <p:sp>
        <p:nvSpPr>
          <p:cNvPr id="12" name="Shape 10"/>
          <p:cNvSpPr/>
          <p:nvPr/>
        </p:nvSpPr>
        <p:spPr>
          <a:xfrm>
            <a:off x="685800" y="4645152"/>
            <a:ext cx="164592" cy="164592"/>
          </a:xfrm>
          <a:prstGeom prst="ellipse">
            <a:avLst/>
          </a:prstGeom>
          <a:solidFill>
            <a:srgbClr val="F4A261"/>
          </a:solidFill>
          <a:ln/>
        </p:spPr>
        <p:txBody>
          <a:bodyPr/>
          <a:lstStyle/>
          <a:p>
            <a:endParaRPr lang="en-GB"/>
          </a:p>
        </p:txBody>
      </p:sp>
      <p:sp>
        <p:nvSpPr>
          <p:cNvPr id="13" name="Text 11"/>
          <p:cNvSpPr txBox="1"/>
          <p:nvPr/>
        </p:nvSpPr>
        <p:spPr>
          <a:xfrm>
            <a:off x="1051560" y="4498848"/>
            <a:ext cx="10058400" cy="685800"/>
          </a:xfrm>
          <a:prstGeom prst="rect">
            <a:avLst/>
          </a:prstGeom>
          <a:noFill/>
          <a:ln/>
        </p:spPr>
        <p:txBody>
          <a:bodyPr wrap="square" lIns="0" tIns="0" rIns="0" bIns="0" rtlCol="0" anchor="ctr"/>
          <a:lstStyle/>
          <a:p>
            <a:pPr marL="0" indent="0">
              <a:lnSpc>
                <a:spcPct val="100000"/>
              </a:lnSpc>
              <a:buNone/>
            </a:pPr>
            <a:r>
              <a:rPr lang="en-US" sz="1450" dirty="0">
                <a:solidFill>
                  <a:srgbClr val="CFE8D8"/>
                </a:solidFill>
                <a:latin typeface="Calibri" pitchFamily="34" charset="0"/>
                <a:ea typeface="Calibri" pitchFamily="34" charset="-122"/>
                <a:cs typeface="Calibri" pitchFamily="34" charset="-120"/>
              </a:rPr>
              <a:t>Achieving that is the next step towards truly sustainable, equitable care and will be informed by the recommendations from the Marmot Review.</a:t>
            </a:r>
            <a:endParaRPr lang="en-US" sz="14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SOURCES (1 OF 2)</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References</a:t>
            </a:r>
            <a:endParaRPr lang="en-US" sz="3000" dirty="0"/>
          </a:p>
        </p:txBody>
      </p:sp>
      <p:sp>
        <p:nvSpPr>
          <p:cNvPr id="5" name="Text 3"/>
          <p:cNvSpPr txBox="1"/>
          <p:nvPr/>
        </p:nvSpPr>
        <p:spPr>
          <a:xfrm>
            <a:off x="548640" y="1600200"/>
            <a:ext cx="11064240" cy="4846320"/>
          </a:xfrm>
          <a:prstGeom prst="rect">
            <a:avLst/>
          </a:prstGeom>
          <a:noFill/>
          <a:ln/>
        </p:spPr>
        <p:txBody>
          <a:bodyPr wrap="square" lIns="0" tIns="0" rIns="0" bIns="0" rtlCol="0" anchor="t"/>
          <a:lstStyle/>
          <a:p>
            <a:pPr marL="0" indent="0">
              <a:lnSpc>
                <a:spcPts val="1500"/>
              </a:lnSpc>
              <a:spcAft>
                <a:spcPts val="1000"/>
              </a:spcAft>
              <a:buNone/>
            </a:pPr>
            <a:endParaRPr lang="en-US" dirty="0">
              <a:solidFill>
                <a:srgbClr val="26343A"/>
              </a:solidFill>
              <a:latin typeface="Calibri" pitchFamily="34" charset="0"/>
              <a:ea typeface="Calibri" pitchFamily="34" charset="-122"/>
              <a:cs typeface="Calibri" pitchFamily="34" charset="-120"/>
            </a:endParaRPr>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Bronfenbrenner, U. (1979) The Ecology of Human Development: Experiments by Nature and Design. Cambridge, MA: Harvard University Press.</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Cotterill, S., Bower, P. and Howarth, E. (2020) 'Going the Distance': engagement and drop out among the first 100,000 referrals into the NHS Diabetes Prevention Programme. Presented at HSR UK Conference 2020. Manchester: ARC Greater Manchester.</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Department of Health and Social Care (2018) Prevention is Better than Cure: Our Vision to Help You Live Well for Longer. London: DHSC.</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Engel, G.L. (1977) 'The need for a new medical model: a challenge for biomedicine', Science, 196(4286), pp. 129–136.</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HM Government (2022) Health and Care Act 2022. London: The Stationery Office.</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Howarth, E., Bower, P.J., Kontopantelis, E., Soiland-Reyes, C., Meacock, R., Whittaker, W. and Cotterill, S. (2020) "'Going the distance': an independent cohort study of engagement and dropout among the first 100,000 referrals into a large-scale diabetes prevention program", BMJ Open Diabetes Research &amp; Care, 8(2), e001835.</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Marmot, M. (2010) Fair Society, Healthy Lives: The Marmot Review. London: Institute of Health Equity.</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Marmot, M., Allen, J., Boyce, T., Goldblatt, P. and Morrison, J. (2020) Health Equity in England: The Marmot Review 10 Years On. London: Institute of Health Equity / The Health Foundation.</a:t>
            </a:r>
            <a:endParaRPr lang="en-US" dirty="0"/>
          </a:p>
        </p:txBody>
      </p:sp>
      <p:sp>
        <p:nvSpPr>
          <p:cNvPr id="7" name="Text 5"/>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7315200" cy="274320"/>
          </a:xfrm>
          <a:prstGeom prst="rect">
            <a:avLst/>
          </a:prstGeom>
          <a:noFill/>
          <a:ln/>
        </p:spPr>
        <p:txBody>
          <a:bodyPr wrap="square" lIns="0" tIns="0" rIns="0" bIns="0"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SOURCES (2 OF 2)</a:t>
            </a:r>
            <a:endParaRPr lang="en-US" sz="1200" dirty="0"/>
          </a:p>
        </p:txBody>
      </p:sp>
      <p:sp>
        <p:nvSpPr>
          <p:cNvPr id="3" name="Text 1"/>
          <p:cNvSpPr txBox="1"/>
          <p:nvPr/>
        </p:nvSpPr>
        <p:spPr>
          <a:xfrm>
            <a:off x="548640" y="566928"/>
            <a:ext cx="11064240" cy="68580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References</a:t>
            </a:r>
            <a:endParaRPr lang="en-US" sz="3000" dirty="0"/>
          </a:p>
        </p:txBody>
      </p:sp>
      <p:sp>
        <p:nvSpPr>
          <p:cNvPr id="5" name="Text 3"/>
          <p:cNvSpPr txBox="1"/>
          <p:nvPr/>
        </p:nvSpPr>
        <p:spPr>
          <a:xfrm>
            <a:off x="548640" y="1600200"/>
            <a:ext cx="11064240" cy="4846320"/>
          </a:xfrm>
          <a:prstGeom prst="rect">
            <a:avLst/>
          </a:prstGeom>
          <a:noFill/>
          <a:ln/>
        </p:spPr>
        <p:txBody>
          <a:bodyPr wrap="square" lIns="0" tIns="0" rIns="0" bIns="0" rtlCol="0" anchor="t"/>
          <a:lstStyle/>
          <a:p>
            <a:pPr marL="0" indent="0">
              <a:lnSpc>
                <a:spcPts val="1500"/>
              </a:lnSpc>
              <a:spcAft>
                <a:spcPts val="1000"/>
              </a:spcAft>
              <a:buNone/>
            </a:pPr>
            <a:endParaRPr lang="en-US" dirty="0">
              <a:solidFill>
                <a:srgbClr val="26343A"/>
              </a:solidFill>
              <a:latin typeface="Calibri" pitchFamily="34" charset="0"/>
              <a:ea typeface="Calibri" pitchFamily="34" charset="-122"/>
              <a:cs typeface="Calibri" pitchFamily="34" charset="-120"/>
            </a:endParaRPr>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NHS England (2019) The NHS Long Term Plan. London: NHS England.</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Ravindrarajah, R. et al. (2023) 'Diabetes prevention at scale: narrative review of findings and lessons from the DIPLOMA evaluation of the NHS Diabetes Prevention Programme in England', Diabetic Medicine. doi: 10.1111/dme.15209.</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Rosenstock, I.M. (1974) 'Historical origins of the Health Belief Model', Health Education Monographs, 2(4), pp. 328–335.</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United Nations (2015) Transforming Our World: The 2030 Agenda for Sustainable Development. New York: United Nations.</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World Commission on Environment and Development (1987) Our Common Future. Oxford: Oxford University Press.</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World Health Organization (1948) Constitution of the World Health Organization. Geneva: WHO.</a:t>
            </a:r>
            <a:endParaRPr lang="en-US" dirty="0"/>
          </a:p>
          <a:p>
            <a:pPr marL="0" indent="0">
              <a:lnSpc>
                <a:spcPts val="1500"/>
              </a:lnSpc>
              <a:spcAft>
                <a:spcPts val="1000"/>
              </a:spcAft>
              <a:buNone/>
            </a:pPr>
            <a:r>
              <a:rPr lang="en-US" dirty="0">
                <a:solidFill>
                  <a:srgbClr val="26343A"/>
                </a:solidFill>
                <a:latin typeface="Calibri" pitchFamily="34" charset="0"/>
                <a:ea typeface="Calibri" pitchFamily="34" charset="-122"/>
                <a:cs typeface="Calibri" pitchFamily="34" charset="-120"/>
              </a:rPr>
              <a:t>World Health Organization (2013) Health in All Policies: Framework for Country Action. Geneva: WHO.</a:t>
            </a:r>
            <a:endParaRPr lang="en-US" dirty="0"/>
          </a:p>
        </p:txBody>
      </p:sp>
      <p:sp>
        <p:nvSpPr>
          <p:cNvPr id="7" name="Text 5"/>
          <p:cNvSpPr txBox="1"/>
          <p:nvPr/>
        </p:nvSpPr>
        <p:spPr>
          <a:xfrm>
            <a:off x="11430000" y="6537960"/>
            <a:ext cx="365760" cy="274320"/>
          </a:xfrm>
          <a:prstGeom prst="rect">
            <a:avLst/>
          </a:prstGeom>
          <a:noFill/>
          <a:ln/>
        </p:spPr>
        <p:txBody>
          <a:bodyPr wrap="square" lIns="0" tIns="0" rIns="0" bIns="0" rtlCol="0" anchor="ctr"/>
          <a:lstStyle/>
          <a:p>
            <a:pPr marL="0" indent="0" algn="r">
              <a:buNone/>
            </a:pPr>
            <a:r>
              <a:rPr lang="en-US" sz="900" dirty="0">
                <a:solidFill>
                  <a:srgbClr val="8FA6AC"/>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B4F5C"/>
        </a:solidFill>
        <a:effectLst/>
      </p:bgPr>
    </p:bg>
    <p:spTree>
      <p:nvGrpSpPr>
        <p:cNvPr id="1" name="">
          <a:extLst>
            <a:ext uri="{FF2B5EF4-FFF2-40B4-BE49-F238E27FC236}">
              <a16:creationId xmlns:a16="http://schemas.microsoft.com/office/drawing/2014/main" id="{4E6938ED-5D68-AD75-83E6-ED6C9D0AB16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4956801-AAC6-52E4-2D1E-641C3A87B78E}"/>
              </a:ext>
            </a:extLst>
          </p:cNvPr>
          <p:cNvSpPr/>
          <p:nvPr/>
        </p:nvSpPr>
        <p:spPr>
          <a:xfrm>
            <a:off x="9601200" y="4846320"/>
            <a:ext cx="3657600" cy="3657600"/>
          </a:xfrm>
          <a:prstGeom prst="ellipse">
            <a:avLst/>
          </a:prstGeom>
          <a:solidFill>
            <a:srgbClr val="84B59F"/>
          </a:solidFill>
          <a:ln/>
        </p:spPr>
        <p:txBody>
          <a:bodyPr/>
          <a:lstStyle/>
          <a:p>
            <a:endParaRPr lang="en-GB"/>
          </a:p>
        </p:txBody>
      </p:sp>
      <p:sp>
        <p:nvSpPr>
          <p:cNvPr id="3" name="Shape 1">
            <a:extLst>
              <a:ext uri="{FF2B5EF4-FFF2-40B4-BE49-F238E27FC236}">
                <a16:creationId xmlns:a16="http://schemas.microsoft.com/office/drawing/2014/main" id="{166328D7-DB53-105C-82B2-C3D201AF9FC5}"/>
              </a:ext>
            </a:extLst>
          </p:cNvPr>
          <p:cNvSpPr/>
          <p:nvPr/>
        </p:nvSpPr>
        <p:spPr>
          <a:xfrm>
            <a:off x="-1097280" y="-914400"/>
            <a:ext cx="3200400" cy="3200400"/>
          </a:xfrm>
          <a:prstGeom prst="ellipse">
            <a:avLst/>
          </a:prstGeom>
          <a:solidFill>
            <a:srgbClr val="1C7293"/>
          </a:solidFill>
          <a:ln/>
        </p:spPr>
        <p:txBody>
          <a:bodyPr/>
          <a:lstStyle/>
          <a:p>
            <a:endParaRPr lang="en-GB"/>
          </a:p>
        </p:txBody>
      </p:sp>
      <p:sp>
        <p:nvSpPr>
          <p:cNvPr id="14" name="Text 12">
            <a:extLst>
              <a:ext uri="{FF2B5EF4-FFF2-40B4-BE49-F238E27FC236}">
                <a16:creationId xmlns:a16="http://schemas.microsoft.com/office/drawing/2014/main" id="{6A2F750B-ACFE-7D64-4814-2AD591A71CC7}"/>
              </a:ext>
            </a:extLst>
          </p:cNvPr>
          <p:cNvSpPr txBox="1"/>
          <p:nvPr/>
        </p:nvSpPr>
        <p:spPr>
          <a:xfrm>
            <a:off x="640080" y="2286000"/>
            <a:ext cx="8747760" cy="4114800"/>
          </a:xfrm>
          <a:prstGeom prst="rect">
            <a:avLst/>
          </a:prstGeom>
          <a:noFill/>
          <a:ln/>
        </p:spPr>
        <p:txBody>
          <a:bodyPr wrap="square" lIns="0" tIns="0" rIns="0" bIns="0" rtlCol="0" anchor="ctr"/>
          <a:lstStyle/>
          <a:p>
            <a:pPr marL="0" indent="0" algn="ctr">
              <a:buNone/>
            </a:pPr>
            <a:r>
              <a:rPr lang="en-US" sz="9600" b="1" i="1" dirty="0">
                <a:solidFill>
                  <a:srgbClr val="FFFFFF"/>
                </a:solidFill>
                <a:latin typeface="Cambria" pitchFamily="34" charset="0"/>
                <a:ea typeface="Cambria" pitchFamily="34" charset="-122"/>
                <a:cs typeface="Cambria" pitchFamily="34" charset="-120"/>
              </a:rPr>
              <a:t>Thank you</a:t>
            </a:r>
            <a:endParaRPr lang="en-US" sz="9600" dirty="0"/>
          </a:p>
        </p:txBody>
      </p:sp>
    </p:spTree>
    <p:extLst>
      <p:ext uri="{BB962C8B-B14F-4D97-AF65-F5344CB8AC3E}">
        <p14:creationId xmlns:p14="http://schemas.microsoft.com/office/powerpoint/2010/main" val="2695369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TotalTime>
  <Words>2288</Words>
  <Application>Microsoft Office PowerPoint</Application>
  <PresentationFormat>Widescreen</PresentationFormat>
  <Paragraphs>227</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rohey savage</cp:lastModifiedBy>
  <cp:revision>4</cp:revision>
  <dcterms:created xsi:type="dcterms:W3CDTF">2026-09-22T07:14:58Z</dcterms:created>
  <dcterms:modified xsi:type="dcterms:W3CDTF">2026-10-10T13:48:54Z</dcterms:modified>
</cp:coreProperties>
</file>