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handoutMasterIdLst>
    <p:handoutMasterId r:id="rId29"/>
  </p:handoutMasterIdLst>
  <p:sldIdLst>
    <p:sldId id="256" r:id="rId2"/>
    <p:sldId id="257" r:id="rId3"/>
    <p:sldId id="258" r:id="rId4"/>
    <p:sldId id="261" r:id="rId5"/>
    <p:sldId id="264" r:id="rId6"/>
    <p:sldId id="259" r:id="rId7"/>
    <p:sldId id="260" r:id="rId8"/>
    <p:sldId id="265" r:id="rId9"/>
    <p:sldId id="279" r:id="rId10"/>
    <p:sldId id="262" r:id="rId11"/>
    <p:sldId id="266" r:id="rId12"/>
    <p:sldId id="277" r:id="rId13"/>
    <p:sldId id="268" r:id="rId14"/>
    <p:sldId id="269" r:id="rId15"/>
    <p:sldId id="270" r:id="rId16"/>
    <p:sldId id="272" r:id="rId17"/>
    <p:sldId id="285" r:id="rId18"/>
    <p:sldId id="273" r:id="rId19"/>
    <p:sldId id="274" r:id="rId20"/>
    <p:sldId id="275" r:id="rId21"/>
    <p:sldId id="276" r:id="rId22"/>
    <p:sldId id="278" r:id="rId23"/>
    <p:sldId id="281" r:id="rId24"/>
    <p:sldId id="283" r:id="rId25"/>
    <p:sldId id="282" r:id="rId26"/>
    <p:sldId id="280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385A7E-97BB-4993-87ED-A22D19EE4317}" v="13" dt="2024-02-27T16:10:16.1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917" autoAdjust="0"/>
  </p:normalViewPr>
  <p:slideViewPr>
    <p:cSldViewPr>
      <p:cViewPr varScale="1">
        <p:scale>
          <a:sx n="67" d="100"/>
          <a:sy n="67" d="100"/>
        </p:scale>
        <p:origin x="1485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D1385A7E-97BB-4993-87ED-A22D19EE4317}"/>
    <pc:docChg chg="custSel modSld">
      <pc:chgData name="Judith Marshall" userId="0a98e7dd-30f8-4477-a3e0-e11100f91a96" providerId="ADAL" clId="{D1385A7E-97BB-4993-87ED-A22D19EE4317}" dt="2024-02-27T16:11:16.620" v="62" actId="1076"/>
      <pc:docMkLst>
        <pc:docMk/>
      </pc:docMkLst>
      <pc:sldChg chg="modSp mod">
        <pc:chgData name="Judith Marshall" userId="0a98e7dd-30f8-4477-a3e0-e11100f91a96" providerId="ADAL" clId="{D1385A7E-97BB-4993-87ED-A22D19EE4317}" dt="2024-02-04T13:18:07.319" v="21" actId="20577"/>
        <pc:sldMkLst>
          <pc:docMk/>
          <pc:sldMk cId="3666139397" sldId="266"/>
        </pc:sldMkLst>
        <pc:spChg chg="mod">
          <ac:chgData name="Judith Marshall" userId="0a98e7dd-30f8-4477-a3e0-e11100f91a96" providerId="ADAL" clId="{D1385A7E-97BB-4993-87ED-A22D19EE4317}" dt="2024-02-04T13:18:02.449" v="12" actId="1076"/>
          <ac:spMkLst>
            <pc:docMk/>
            <pc:sldMk cId="3666139397" sldId="266"/>
            <ac:spMk id="2" creationId="{00000000-0000-0000-0000-000000000000}"/>
          </ac:spMkLst>
        </pc:spChg>
        <pc:spChg chg="mod">
          <ac:chgData name="Judith Marshall" userId="0a98e7dd-30f8-4477-a3e0-e11100f91a96" providerId="ADAL" clId="{D1385A7E-97BB-4993-87ED-A22D19EE4317}" dt="2024-02-04T13:18:07.319" v="21" actId="20577"/>
          <ac:spMkLst>
            <pc:docMk/>
            <pc:sldMk cId="3666139397" sldId="266"/>
            <ac:spMk id="5" creationId="{00000000-0000-0000-0000-000000000000}"/>
          </ac:spMkLst>
        </pc:spChg>
      </pc:sldChg>
      <pc:sldChg chg="modSp mod">
        <pc:chgData name="Judith Marshall" userId="0a98e7dd-30f8-4477-a3e0-e11100f91a96" providerId="ADAL" clId="{D1385A7E-97BB-4993-87ED-A22D19EE4317}" dt="2024-02-04T13:18:56.370" v="37" actId="20577"/>
        <pc:sldMkLst>
          <pc:docMk/>
          <pc:sldMk cId="1525297498" sldId="268"/>
        </pc:sldMkLst>
        <pc:spChg chg="mod">
          <ac:chgData name="Judith Marshall" userId="0a98e7dd-30f8-4477-a3e0-e11100f91a96" providerId="ADAL" clId="{D1385A7E-97BB-4993-87ED-A22D19EE4317}" dt="2024-02-04T13:18:56.370" v="37" actId="20577"/>
          <ac:spMkLst>
            <pc:docMk/>
            <pc:sldMk cId="1525297498" sldId="268"/>
            <ac:spMk id="4" creationId="{00000000-0000-0000-0000-000000000000}"/>
          </ac:spMkLst>
        </pc:spChg>
        <pc:spChg chg="mod">
          <ac:chgData name="Judith Marshall" userId="0a98e7dd-30f8-4477-a3e0-e11100f91a96" providerId="ADAL" clId="{D1385A7E-97BB-4993-87ED-A22D19EE4317}" dt="2024-02-04T13:18:45.631" v="27" actId="20577"/>
          <ac:spMkLst>
            <pc:docMk/>
            <pc:sldMk cId="1525297498" sldId="268"/>
            <ac:spMk id="5" creationId="{00000000-0000-0000-0000-000000000000}"/>
          </ac:spMkLst>
        </pc:spChg>
      </pc:sldChg>
      <pc:sldChg chg="modSp">
        <pc:chgData name="Judith Marshall" userId="0a98e7dd-30f8-4477-a3e0-e11100f91a96" providerId="ADAL" clId="{D1385A7E-97BB-4993-87ED-A22D19EE4317}" dt="2024-02-04T13:15:13.836" v="4" actId="1076"/>
        <pc:sldMkLst>
          <pc:docMk/>
          <pc:sldMk cId="1277148975" sldId="273"/>
        </pc:sldMkLst>
        <pc:picChg chg="mod">
          <ac:chgData name="Judith Marshall" userId="0a98e7dd-30f8-4477-a3e0-e11100f91a96" providerId="ADAL" clId="{D1385A7E-97BB-4993-87ED-A22D19EE4317}" dt="2024-02-04T13:15:13.836" v="4" actId="1076"/>
          <ac:picMkLst>
            <pc:docMk/>
            <pc:sldMk cId="1277148975" sldId="273"/>
            <ac:picMk id="5123" creationId="{00000000-0000-0000-0000-000000000000}"/>
          </ac:picMkLst>
        </pc:picChg>
      </pc:sldChg>
      <pc:sldChg chg="modSp mod">
        <pc:chgData name="Judith Marshall" userId="0a98e7dd-30f8-4477-a3e0-e11100f91a96" providerId="ADAL" clId="{D1385A7E-97BB-4993-87ED-A22D19EE4317}" dt="2024-02-04T13:08:00.593" v="3" actId="1076"/>
        <pc:sldMkLst>
          <pc:docMk/>
          <pc:sldMk cId="2068120270" sldId="279"/>
        </pc:sldMkLst>
        <pc:spChg chg="mod">
          <ac:chgData name="Judith Marshall" userId="0a98e7dd-30f8-4477-a3e0-e11100f91a96" providerId="ADAL" clId="{D1385A7E-97BB-4993-87ED-A22D19EE4317}" dt="2024-02-04T13:07:46.442" v="1" actId="6549"/>
          <ac:spMkLst>
            <pc:docMk/>
            <pc:sldMk cId="2068120270" sldId="279"/>
            <ac:spMk id="2" creationId="{00000000-0000-0000-0000-000000000000}"/>
          </ac:spMkLst>
        </pc:spChg>
        <pc:spChg chg="mod">
          <ac:chgData name="Judith Marshall" userId="0a98e7dd-30f8-4477-a3e0-e11100f91a96" providerId="ADAL" clId="{D1385A7E-97BB-4993-87ED-A22D19EE4317}" dt="2024-02-04T13:07:51.450" v="2" actId="14100"/>
          <ac:spMkLst>
            <pc:docMk/>
            <pc:sldMk cId="2068120270" sldId="279"/>
            <ac:spMk id="3" creationId="{00000000-0000-0000-0000-000000000000}"/>
          </ac:spMkLst>
        </pc:spChg>
        <pc:spChg chg="mod">
          <ac:chgData name="Judith Marshall" userId="0a98e7dd-30f8-4477-a3e0-e11100f91a96" providerId="ADAL" clId="{D1385A7E-97BB-4993-87ED-A22D19EE4317}" dt="2024-02-04T13:08:00.593" v="3" actId="1076"/>
          <ac:spMkLst>
            <pc:docMk/>
            <pc:sldMk cId="2068120270" sldId="279"/>
            <ac:spMk id="4" creationId="{00000000-0000-0000-0000-000000000000}"/>
          </ac:spMkLst>
        </pc:spChg>
      </pc:sldChg>
      <pc:sldChg chg="modSp mod">
        <pc:chgData name="Judith Marshall" userId="0a98e7dd-30f8-4477-a3e0-e11100f91a96" providerId="ADAL" clId="{D1385A7E-97BB-4993-87ED-A22D19EE4317}" dt="2024-02-27T16:11:16.620" v="62" actId="1076"/>
        <pc:sldMkLst>
          <pc:docMk/>
          <pc:sldMk cId="1279837206" sldId="282"/>
        </pc:sldMkLst>
        <pc:spChg chg="mod">
          <ac:chgData name="Judith Marshall" userId="0a98e7dd-30f8-4477-a3e0-e11100f91a96" providerId="ADAL" clId="{D1385A7E-97BB-4993-87ED-A22D19EE4317}" dt="2024-02-27T16:11:12.493" v="61" actId="1076"/>
          <ac:spMkLst>
            <pc:docMk/>
            <pc:sldMk cId="1279837206" sldId="282"/>
            <ac:spMk id="2" creationId="{00000000-0000-0000-0000-000000000000}"/>
          </ac:spMkLst>
        </pc:spChg>
        <pc:spChg chg="mod">
          <ac:chgData name="Judith Marshall" userId="0a98e7dd-30f8-4477-a3e0-e11100f91a96" providerId="ADAL" clId="{D1385A7E-97BB-4993-87ED-A22D19EE4317}" dt="2024-02-27T16:11:16.620" v="62" actId="1076"/>
          <ac:spMkLst>
            <pc:docMk/>
            <pc:sldMk cId="1279837206" sldId="282"/>
            <ac:spMk id="3" creationId="{00000000-0000-0000-0000-000000000000}"/>
          </ac:spMkLst>
        </pc:spChg>
      </pc:sldChg>
      <pc:sldChg chg="addSp delSp modSp mod modAnim">
        <pc:chgData name="Judith Marshall" userId="0a98e7dd-30f8-4477-a3e0-e11100f91a96" providerId="ADAL" clId="{D1385A7E-97BB-4993-87ED-A22D19EE4317}" dt="2024-02-27T16:10:16.135" v="55"/>
        <pc:sldMkLst>
          <pc:docMk/>
          <pc:sldMk cId="3835709390" sldId="283"/>
        </pc:sldMkLst>
        <pc:spChg chg="del mod">
          <ac:chgData name="Judith Marshall" userId="0a98e7dd-30f8-4477-a3e0-e11100f91a96" providerId="ADAL" clId="{D1385A7E-97BB-4993-87ED-A22D19EE4317}" dt="2024-02-27T16:08:37.976" v="41" actId="21"/>
          <ac:spMkLst>
            <pc:docMk/>
            <pc:sldMk cId="3835709390" sldId="283"/>
            <ac:spMk id="2" creationId="{00000000-0000-0000-0000-000000000000}"/>
          </ac:spMkLst>
        </pc:spChg>
        <pc:spChg chg="mod">
          <ac:chgData name="Judith Marshall" userId="0a98e7dd-30f8-4477-a3e0-e11100f91a96" providerId="ADAL" clId="{D1385A7E-97BB-4993-87ED-A22D19EE4317}" dt="2024-02-27T16:10:01.824" v="54" actId="1076"/>
          <ac:spMkLst>
            <pc:docMk/>
            <pc:sldMk cId="3835709390" sldId="283"/>
            <ac:spMk id="3" creationId="{00000000-0000-0000-0000-000000000000}"/>
          </ac:spMkLst>
        </pc:spChg>
        <pc:spChg chg="add mod">
          <ac:chgData name="Judith Marshall" userId="0a98e7dd-30f8-4477-a3e0-e11100f91a96" providerId="ADAL" clId="{D1385A7E-97BB-4993-87ED-A22D19EE4317}" dt="2024-02-27T16:09:37.374" v="50" actId="20577"/>
          <ac:spMkLst>
            <pc:docMk/>
            <pc:sldMk cId="3835709390" sldId="283"/>
            <ac:spMk id="4" creationId="{C4317B1A-C5EC-9367-E209-2EC26B73B4AF}"/>
          </ac:spMkLst>
        </pc:spChg>
      </pc:sldChg>
      <pc:sldChg chg="addSp modSp mod setBg">
        <pc:chgData name="Judith Marshall" userId="0a98e7dd-30f8-4477-a3e0-e11100f91a96" providerId="ADAL" clId="{D1385A7E-97BB-4993-87ED-A22D19EE4317}" dt="2024-02-04T13:16:27.335" v="10" actId="1076"/>
        <pc:sldMkLst>
          <pc:docMk/>
          <pc:sldMk cId="1613698667" sldId="285"/>
        </pc:sldMkLst>
        <pc:spChg chg="mod">
          <ac:chgData name="Judith Marshall" userId="0a98e7dd-30f8-4477-a3e0-e11100f91a96" providerId="ADAL" clId="{D1385A7E-97BB-4993-87ED-A22D19EE4317}" dt="2024-02-04T13:16:27.335" v="10" actId="1076"/>
          <ac:spMkLst>
            <pc:docMk/>
            <pc:sldMk cId="1613698667" sldId="285"/>
            <ac:spMk id="5" creationId="{00000000-0000-0000-0000-000000000000}"/>
          </ac:spMkLst>
        </pc:spChg>
        <pc:spChg chg="add">
          <ac:chgData name="Judith Marshall" userId="0a98e7dd-30f8-4477-a3e0-e11100f91a96" providerId="ADAL" clId="{D1385A7E-97BB-4993-87ED-A22D19EE4317}" dt="2024-02-04T13:16:03.826" v="5" actId="26606"/>
          <ac:spMkLst>
            <pc:docMk/>
            <pc:sldMk cId="1613698667" sldId="285"/>
            <ac:spMk id="14" creationId="{989BE678-777B-482A-A616-FEDC47B162E5}"/>
          </ac:spMkLst>
        </pc:spChg>
        <pc:spChg chg="add">
          <ac:chgData name="Judith Marshall" userId="0a98e7dd-30f8-4477-a3e0-e11100f91a96" providerId="ADAL" clId="{D1385A7E-97BB-4993-87ED-A22D19EE4317}" dt="2024-02-04T13:16:03.826" v="5" actId="26606"/>
          <ac:spMkLst>
            <pc:docMk/>
            <pc:sldMk cId="1613698667" sldId="285"/>
            <ac:spMk id="20" creationId="{D28BE0C3-2102-4820-B88B-A448B1840D14}"/>
          </ac:spMkLst>
        </pc:spChg>
        <pc:spChg chg="add">
          <ac:chgData name="Judith Marshall" userId="0a98e7dd-30f8-4477-a3e0-e11100f91a96" providerId="ADAL" clId="{D1385A7E-97BB-4993-87ED-A22D19EE4317}" dt="2024-02-04T13:16:03.826" v="5" actId="26606"/>
          <ac:spMkLst>
            <pc:docMk/>
            <pc:sldMk cId="1613698667" sldId="285"/>
            <ac:spMk id="22" creationId="{E4F17063-EDA4-417B-946F-BA357F3B390D}"/>
          </ac:spMkLst>
        </pc:spChg>
        <pc:spChg chg="add">
          <ac:chgData name="Judith Marshall" userId="0a98e7dd-30f8-4477-a3e0-e11100f91a96" providerId="ADAL" clId="{D1385A7E-97BB-4993-87ED-A22D19EE4317}" dt="2024-02-04T13:16:03.826" v="5" actId="26606"/>
          <ac:spMkLst>
            <pc:docMk/>
            <pc:sldMk cId="1613698667" sldId="285"/>
            <ac:spMk id="24" creationId="{D36F3EEA-55D4-4677-80E7-92D00B8F343B}"/>
          </ac:spMkLst>
        </pc:spChg>
        <pc:picChg chg="mod">
          <ac:chgData name="Judith Marshall" userId="0a98e7dd-30f8-4477-a3e0-e11100f91a96" providerId="ADAL" clId="{D1385A7E-97BB-4993-87ED-A22D19EE4317}" dt="2024-02-04T13:16:16.584" v="7" actId="27614"/>
          <ac:picMkLst>
            <pc:docMk/>
            <pc:sldMk cId="1613698667" sldId="285"/>
            <ac:picMk id="4" creationId="{00000000-0000-0000-0000-000000000000}"/>
          </ac:picMkLst>
        </pc:picChg>
        <pc:picChg chg="add">
          <ac:chgData name="Judith Marshall" userId="0a98e7dd-30f8-4477-a3e0-e11100f91a96" providerId="ADAL" clId="{D1385A7E-97BB-4993-87ED-A22D19EE4317}" dt="2024-02-04T13:16:03.826" v="5" actId="26606"/>
          <ac:picMkLst>
            <pc:docMk/>
            <pc:sldMk cId="1613698667" sldId="285"/>
            <ac:picMk id="10" creationId="{DF19BAF3-7E20-4B9D-B544-BABAEEA1FA75}"/>
          </ac:picMkLst>
        </pc:picChg>
        <pc:picChg chg="add">
          <ac:chgData name="Judith Marshall" userId="0a98e7dd-30f8-4477-a3e0-e11100f91a96" providerId="ADAL" clId="{D1385A7E-97BB-4993-87ED-A22D19EE4317}" dt="2024-02-04T13:16:03.826" v="5" actId="26606"/>
          <ac:picMkLst>
            <pc:docMk/>
            <pc:sldMk cId="1613698667" sldId="285"/>
            <ac:picMk id="12" creationId="{950648F4-ABCD-4DF0-8641-76CFB2354721}"/>
          </ac:picMkLst>
        </pc:picChg>
        <pc:picChg chg="add">
          <ac:chgData name="Judith Marshall" userId="0a98e7dd-30f8-4477-a3e0-e11100f91a96" providerId="ADAL" clId="{D1385A7E-97BB-4993-87ED-A22D19EE4317}" dt="2024-02-04T13:16:03.826" v="5" actId="26606"/>
          <ac:picMkLst>
            <pc:docMk/>
            <pc:sldMk cId="1613698667" sldId="285"/>
            <ac:picMk id="16" creationId="{CF1EB4BD-9C7E-4AA3-9681-C7EB0DA6250B}"/>
          </ac:picMkLst>
        </pc:picChg>
        <pc:picChg chg="add">
          <ac:chgData name="Judith Marshall" userId="0a98e7dd-30f8-4477-a3e0-e11100f91a96" providerId="ADAL" clId="{D1385A7E-97BB-4993-87ED-A22D19EE4317}" dt="2024-02-04T13:16:03.826" v="5" actId="26606"/>
          <ac:picMkLst>
            <pc:docMk/>
            <pc:sldMk cId="1613698667" sldId="285"/>
            <ac:picMk id="18" creationId="{94AAE3AA-3759-4D28-B0EF-575F25A5146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C5237B-C889-4EBE-A325-24434B0ACF6A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3A79EA-3273-4475-AFAE-E9F53CCDCA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1779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8F6D12-9815-4035-B738-4597E6C7E4A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2026F-54D5-4CDB-8EAB-C8D02F4834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817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2286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Kant </a:t>
            </a:r>
          </a:p>
          <a:p>
            <a:r>
              <a:rPr lang="en-GB" dirty="0"/>
              <a:t>- Objects become known and recognised by others</a:t>
            </a:r>
          </a:p>
          <a:p>
            <a:endParaRPr lang="en-GB" dirty="0"/>
          </a:p>
          <a:p>
            <a:r>
              <a:rPr lang="en-GB" dirty="0"/>
              <a:t>James </a:t>
            </a:r>
          </a:p>
          <a:p>
            <a:r>
              <a:rPr lang="en-GB" dirty="0"/>
              <a:t>- the known aspect =</a:t>
            </a:r>
            <a:r>
              <a:rPr lang="en-GB" baseline="0" dirty="0"/>
              <a:t> the self-concept – the content of the self, our knowledge about who we are</a:t>
            </a:r>
          </a:p>
          <a:p>
            <a:r>
              <a:rPr lang="en-GB" baseline="0" dirty="0"/>
              <a:t>- the knower aspect = self-awareness – the act of thinking about ourselves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4382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Chimps and orang-utans – anaesthetise</a:t>
            </a:r>
            <a:r>
              <a:rPr lang="en-GB" baseline="0" dirty="0"/>
              <a:t>d – red dot – touched heads</a:t>
            </a:r>
          </a:p>
          <a:p>
            <a:r>
              <a:rPr lang="en-GB" baseline="0" dirty="0"/>
              <a:t>Dolphins – spot drawn on bodies – twisted to see the mark</a:t>
            </a:r>
          </a:p>
          <a:p>
            <a:endParaRPr lang="en-GB" baseline="0" dirty="0"/>
          </a:p>
          <a:p>
            <a:r>
              <a:rPr lang="en-GB" baseline="0" dirty="0"/>
              <a:t>So suggested – rudimentary sense of self – know it is not someone else they are looking at</a:t>
            </a:r>
          </a:p>
          <a:p>
            <a:r>
              <a:rPr lang="en-GB" baseline="0" dirty="0"/>
              <a:t>And recognise that they look different from how they looked before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964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507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4890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Mental structures/self</a:t>
            </a:r>
            <a:r>
              <a:rPr lang="en-GB" baseline="0" dirty="0"/>
              <a:t>-schemas to organize our knowledge about ourselves</a:t>
            </a:r>
          </a:p>
          <a:p>
            <a:endParaRPr lang="en-GB" baseline="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Structure our memories which support our sense of self e.g. two of you go windsurfing and later to a music concert – how you remember  depends on</a:t>
            </a:r>
            <a:r>
              <a:rPr lang="en-GB" sz="1200" baseline="0" dirty="0">
                <a:latin typeface="Tahoma" pitchFamily="34" charset="0"/>
                <a:ea typeface="Tahoma" pitchFamily="34" charset="0"/>
                <a:cs typeface="Tahoma" pitchFamily="34" charset="0"/>
              </a:rPr>
              <a:t> own interests and how you see yourselves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aseline="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0" dirty="0">
                <a:latin typeface="Tahoma" pitchFamily="34" charset="0"/>
                <a:ea typeface="Tahoma" pitchFamily="34" charset="0"/>
                <a:cs typeface="Tahoma" pitchFamily="34" charset="0"/>
              </a:rPr>
              <a:t>Self-schemas also become lenses through which we view other people – if you then meet a person who windsurfs and also plays music – you’ll notice and remember different aspects of his identity (Showers and Zeigler-Hill, 2003)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aseline="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0" dirty="0">
                <a:latin typeface="Tahoma" pitchFamily="34" charset="0"/>
                <a:ea typeface="Tahoma" pitchFamily="34" charset="0"/>
                <a:cs typeface="Tahoma" pitchFamily="34" charset="0"/>
              </a:rPr>
              <a:t>Self-reference effect – we remember information better when we relate it to ourselves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0" dirty="0">
                <a:latin typeface="Tahoma" pitchFamily="34" charset="0"/>
                <a:ea typeface="Tahoma" pitchFamily="34" charset="0"/>
                <a:cs typeface="Tahoma" pitchFamily="34" charset="0"/>
              </a:rPr>
              <a:t>(e.g. Markus, 1977; </a:t>
            </a:r>
            <a:r>
              <a:rPr lang="en-GB" sz="1200" baseline="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Kihlstrom</a:t>
            </a:r>
            <a:r>
              <a:rPr lang="en-GB" sz="1200" baseline="0" dirty="0">
                <a:latin typeface="Tahoma" pitchFamily="34" charset="0"/>
                <a:ea typeface="Tahoma" pitchFamily="34" charset="0"/>
                <a:cs typeface="Tahoma" pitchFamily="34" charset="0"/>
              </a:rPr>
              <a:t>, Beer and Klein, 2003)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More effective organisation of information – connecting it to other information about</a:t>
            </a:r>
            <a:r>
              <a:rPr lang="en-GB" sz="1200" baseline="0" dirty="0">
                <a:latin typeface="Tahoma" pitchFamily="34" charset="0"/>
                <a:ea typeface="Tahoma" pitchFamily="34" charset="0"/>
                <a:cs typeface="Tahoma" pitchFamily="34" charset="0"/>
              </a:rPr>
              <a:t> ourselves – this way we can remember it later</a:t>
            </a:r>
            <a:endParaRPr lang="en-GB" sz="1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0605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self also serves an executive function – it</a:t>
            </a:r>
            <a:r>
              <a:rPr lang="en-GB" baseline="0" dirty="0"/>
              <a:t> regulates our behaviour, choices and plans for the future (e.g. Higgins, 1989, 2005; Leary, 2004)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Humans the only species to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	- imagine events that have not yet occurred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	- engage in long term planning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4174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5342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So we look to the world around us for feedback in order that we can assess ourselves, but </a:t>
            </a:r>
            <a:r>
              <a:rPr lang="en-GB" baseline="0" dirty="0" err="1"/>
              <a:t>Festinger</a:t>
            </a:r>
            <a:r>
              <a:rPr lang="en-GB" baseline="0" dirty="0"/>
              <a:t> found that social comparison is less valuable than objective feedback – actual hard proof of our performance for example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>
                <a:solidFill>
                  <a:srgbClr val="FFCC66"/>
                </a:solidFill>
              </a:rPr>
              <a:t>Social comparison theory</a:t>
            </a:r>
            <a:r>
              <a:rPr lang="en-GB" sz="1800" dirty="0"/>
              <a:t> (</a:t>
            </a:r>
            <a:r>
              <a:rPr lang="en-GB" sz="1800" dirty="0" err="1"/>
              <a:t>Festinger</a:t>
            </a:r>
            <a:r>
              <a:rPr lang="en-GB" sz="1800" dirty="0"/>
              <a:t>, 1954) 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/>
              <a:t>In the absence of some objective criterion, people turn to social comparison for evaluative standards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marL="274320" lvl="1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“When an objective, non-social basis for the evaluation for one’s ability or opinion is readily available, person’s will not evaluate their opinions or abilities by comparison with others”  </a:t>
            </a:r>
          </a:p>
          <a:p>
            <a:pPr marL="274320" lvl="1" indent="0" algn="r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                                         (</a:t>
            </a:r>
            <a:r>
              <a:rPr lang="en-GB" sz="18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Festinger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1954, p.120)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/>
              <a:t>Motives driving </a:t>
            </a:r>
            <a:r>
              <a:rPr lang="en-GB" sz="1800" dirty="0">
                <a:solidFill>
                  <a:srgbClr val="FFCC66"/>
                </a:solidFill>
              </a:rPr>
              <a:t>comparison of abilities</a:t>
            </a:r>
            <a:r>
              <a:rPr lang="en-GB" sz="1800" dirty="0"/>
              <a:t> - accuracy and self-improvement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/>
              <a:t>Motive for </a:t>
            </a:r>
            <a:r>
              <a:rPr lang="en-GB" sz="1800" dirty="0">
                <a:solidFill>
                  <a:srgbClr val="FFCC66"/>
                </a:solidFill>
              </a:rPr>
              <a:t>comparison of standards</a:t>
            </a:r>
            <a:r>
              <a:rPr lang="en-GB" sz="1800" dirty="0"/>
              <a:t> - to gain social consensus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/>
              <a:t>Motive underlying all our comparisons is the desire for an accurate self-evaluation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/>
              <a:t>But - people appear to engage in social comparisons mostly for reasons of </a:t>
            </a:r>
            <a:r>
              <a:rPr lang="en-GB" sz="1800" dirty="0">
                <a:solidFill>
                  <a:srgbClr val="FFCC66"/>
                </a:solidFill>
              </a:rPr>
              <a:t>self-enhancement - </a:t>
            </a:r>
            <a:r>
              <a:rPr lang="en-GB" sz="1800" dirty="0"/>
              <a:t>we compare ‘upwards’ to evaluate </a:t>
            </a:r>
            <a:r>
              <a:rPr lang="en-GB" sz="1800" dirty="0">
                <a:solidFill>
                  <a:srgbClr val="FFCC66"/>
                </a:solidFill>
              </a:rPr>
              <a:t>the self and abilities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/>
              <a:t>Self-evaluation and self-enhancement are usually competing motives – usually people follow a self-enhancement strategy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We prefer fact than the ambiguity of working out what others are thinking of us – this is often difficult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err="1"/>
              <a:t>Shrauger</a:t>
            </a:r>
            <a:r>
              <a:rPr lang="en-GB" baseline="0" dirty="0"/>
              <a:t> and </a:t>
            </a:r>
            <a:r>
              <a:rPr lang="en-GB" baseline="0" dirty="0" err="1"/>
              <a:t>Schoeneman</a:t>
            </a:r>
            <a:r>
              <a:rPr lang="en-GB" baseline="0" dirty="0"/>
              <a:t> illustrate this…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r>
              <a:rPr lang="en-GB" dirty="0"/>
              <a:t>They argued that if self-knowledge derives from how others know the person, then self-ratings should correlate highly with how others</a:t>
            </a:r>
            <a:r>
              <a:rPr lang="en-GB" baseline="0" dirty="0"/>
              <a:t> rate him or her</a:t>
            </a:r>
          </a:p>
          <a:p>
            <a:endParaRPr lang="en-GB" baseline="0" dirty="0"/>
          </a:p>
          <a:p>
            <a:r>
              <a:rPr lang="en-GB" baseline="0" dirty="0"/>
              <a:t>But instead they found that people’s self-ratings correlated with how they thought others viewed them </a:t>
            </a:r>
          </a:p>
          <a:p>
            <a:endParaRPr lang="en-GB" baseline="0" dirty="0"/>
          </a:p>
          <a:p>
            <a:r>
              <a:rPr lang="en-GB" baseline="0" dirty="0"/>
              <a:t>But our interpretations of how others view us are often wrong – so our self-ratings (and thus self-knowledge) can be wrong</a:t>
            </a:r>
          </a:p>
          <a:p>
            <a:endParaRPr lang="en-GB" baseline="0" dirty="0"/>
          </a:p>
          <a:p>
            <a:r>
              <a:rPr lang="en-GB" baseline="0" dirty="0"/>
              <a:t>Subsequent studies have found slightly higher correlations between self-ratings and ratings from others, but they’re still far from strong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5680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80000"/>
              </a:lnSpc>
              <a:buFont typeface="Courier New" pitchFamily="49" charset="0"/>
              <a:buNone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People categorise their social world into </a:t>
            </a:r>
            <a:r>
              <a:rPr lang="en-GB" sz="16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ingroups</a:t>
            </a: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  <a:r>
              <a:rPr lang="en-GB" sz="16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outgroups</a:t>
            </a: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People derive a sense of self-esteem from their social identity as members of an ingroup</a:t>
            </a:r>
          </a:p>
          <a:p>
            <a:endParaRPr lang="en-GB" dirty="0"/>
          </a:p>
          <a:p>
            <a:pPr>
              <a:lnSpc>
                <a:spcPct val="80000"/>
              </a:lnSpc>
            </a:pPr>
            <a:r>
              <a:rPr lang="en-GB" sz="1800" dirty="0"/>
              <a:t>SIT – based upon the interpersonal-intergroup dimension</a:t>
            </a:r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		Use </a:t>
            </a:r>
            <a:r>
              <a:rPr lang="en-GB" sz="1800" dirty="0" err="1"/>
              <a:t>powerpoint</a:t>
            </a:r>
            <a:r>
              <a:rPr lang="en-GB" sz="1800" dirty="0"/>
              <a:t> slide</a:t>
            </a:r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endParaRPr lang="en-GB" sz="1800" dirty="0"/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/>
              <a:t>But - how and why is a situation construed by an individual as ‘interpersonal’ or ‘intergroup’ – or in between?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/>
              <a:t>Partly in response to this question self-categorization theory developed </a:t>
            </a:r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/>
              <a:t>	(Turner, 1985, 1999; Turner, Hogg, Oakes, </a:t>
            </a:r>
            <a:r>
              <a:rPr lang="en-GB" sz="1800" dirty="0" err="1"/>
              <a:t>Reicher</a:t>
            </a:r>
            <a:r>
              <a:rPr lang="en-GB" sz="1800" dirty="0"/>
              <a:t> and </a:t>
            </a:r>
            <a:r>
              <a:rPr lang="en-GB" sz="1800" dirty="0" err="1"/>
              <a:t>Wetherell</a:t>
            </a:r>
            <a:r>
              <a:rPr lang="en-GB" sz="1800" dirty="0"/>
              <a:t>, 1987; Turner and Oakes, 1989)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lvl="1">
              <a:lnSpc>
                <a:spcPct val="80000"/>
              </a:lnSpc>
              <a:buFontTx/>
              <a:buNone/>
            </a:pPr>
            <a:r>
              <a:rPr lang="en-GB" sz="1800" dirty="0"/>
              <a:t>Self-categorization theory - social identity and personal identity are not qualitatively different forms of identity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marL="1200150" lvl="2" indent="-285750">
              <a:lnSpc>
                <a:spcPct val="80000"/>
              </a:lnSpc>
              <a:buFontTx/>
              <a:buChar char="-"/>
            </a:pPr>
            <a:r>
              <a:rPr lang="en-GB" sz="1800" dirty="0"/>
              <a:t>they represent </a:t>
            </a:r>
            <a:r>
              <a:rPr lang="en-GB" sz="1800" dirty="0">
                <a:solidFill>
                  <a:srgbClr val="FFCC66"/>
                </a:solidFill>
              </a:rPr>
              <a:t>different forms of self-categorization</a:t>
            </a:r>
          </a:p>
          <a:p>
            <a:pPr marL="0" lvl="0" indent="0">
              <a:lnSpc>
                <a:spcPct val="80000"/>
              </a:lnSpc>
              <a:buFontTx/>
              <a:buNone/>
            </a:pPr>
            <a:endParaRPr lang="en-GB" sz="1800" dirty="0">
              <a:solidFill>
                <a:srgbClr val="FFCC66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1800" dirty="0"/>
              <a:t>Self-categorization can occur on three levels:</a:t>
            </a:r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1800" dirty="0">
                <a:solidFill>
                  <a:srgbClr val="FFCC66"/>
                </a:solidFill>
              </a:rPr>
              <a:t>Superordinate</a:t>
            </a:r>
            <a:r>
              <a:rPr lang="en-GB" sz="1800" dirty="0"/>
              <a:t> level (e.g. defining yourself as part of humanity)</a:t>
            </a:r>
          </a:p>
          <a:p>
            <a:pPr>
              <a:lnSpc>
                <a:spcPct val="80000"/>
              </a:lnSpc>
              <a:buFont typeface="Wingdings" pitchFamily="2" charset="2"/>
              <a:buAutoNum type="arabicPeriod"/>
            </a:pPr>
            <a:endParaRPr lang="en-GB" sz="1800" dirty="0"/>
          </a:p>
          <a:p>
            <a:pPr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1800" dirty="0">
                <a:solidFill>
                  <a:srgbClr val="FFCC66"/>
                </a:solidFill>
              </a:rPr>
              <a:t>Intermediate</a:t>
            </a:r>
            <a:r>
              <a:rPr lang="en-GB" sz="1800" dirty="0"/>
              <a:t> level (e.g. defining self by particular group memberships)</a:t>
            </a:r>
          </a:p>
          <a:p>
            <a:pPr>
              <a:lnSpc>
                <a:spcPct val="80000"/>
              </a:lnSpc>
              <a:buFont typeface="Wingdings" pitchFamily="2" charset="2"/>
              <a:buAutoNum type="arabicPeriod"/>
            </a:pPr>
            <a:endParaRPr lang="en-GB" sz="1800" dirty="0"/>
          </a:p>
          <a:p>
            <a:pPr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1800" dirty="0">
                <a:solidFill>
                  <a:srgbClr val="FFCC66"/>
                </a:solidFill>
              </a:rPr>
              <a:t>Subordinate</a:t>
            </a:r>
            <a:r>
              <a:rPr lang="en-GB" sz="1800" dirty="0"/>
              <a:t> level (e.g. defining self in individual, personal terms)</a:t>
            </a:r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endParaRPr lang="en-GB" sz="1800" dirty="0"/>
          </a:p>
          <a:p>
            <a:pPr marL="762000" lvl="1" indent="-304800">
              <a:lnSpc>
                <a:spcPct val="80000"/>
              </a:lnSpc>
              <a:buFontTx/>
              <a:buNone/>
            </a:pPr>
            <a:r>
              <a:rPr lang="en-GB" sz="1800" dirty="0"/>
              <a:t>One not more important that the others - difference is </a:t>
            </a:r>
            <a:r>
              <a:rPr lang="en-GB" sz="1800" dirty="0">
                <a:solidFill>
                  <a:srgbClr val="FFCC66"/>
                </a:solidFill>
              </a:rPr>
              <a:t>inclusiveness</a:t>
            </a:r>
            <a:r>
              <a:rPr lang="en-GB" sz="1800" dirty="0"/>
              <a:t> - the higher order categories include the lower order ones</a:t>
            </a:r>
          </a:p>
          <a:p>
            <a:pPr marL="762000" lvl="1" indent="-304800">
              <a:lnSpc>
                <a:spcPct val="80000"/>
              </a:lnSpc>
              <a:buFontTx/>
              <a:buNone/>
            </a:pPr>
            <a:endParaRPr lang="en-GB" sz="1800" dirty="0"/>
          </a:p>
          <a:p>
            <a:pPr marL="762000" lvl="1" indent="-304800">
              <a:lnSpc>
                <a:spcPct val="80000"/>
              </a:lnSpc>
              <a:buFontTx/>
              <a:buNone/>
            </a:pPr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The structure they’ve used is based upon influential work on the categories used by people in the cognitive representation of the physical world (</a:t>
            </a:r>
            <a:r>
              <a:rPr lang="en-GB" sz="1400" dirty="0" err="1">
                <a:solidFill>
                  <a:schemeClr val="bg1">
                    <a:lumMod val="95000"/>
                  </a:schemeClr>
                </a:solidFill>
              </a:rPr>
              <a:t>Rosch</a:t>
            </a:r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, 1978)</a:t>
            </a:r>
          </a:p>
          <a:p>
            <a:pPr marL="0" lvl="0" indent="0">
              <a:lnSpc>
                <a:spcPct val="80000"/>
              </a:lnSpc>
              <a:buFontTx/>
              <a:buNone/>
            </a:pPr>
            <a:endParaRPr lang="en-GB" sz="1800" dirty="0">
              <a:solidFill>
                <a:srgbClr val="FFCC66"/>
              </a:solidFill>
            </a:endParaRP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1800" dirty="0"/>
              <a:t>Self-categorization - context specific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en-GB" sz="1800" dirty="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1800" dirty="0"/>
              <a:t>The ‘self’ can be categorized in individual or group terms</a:t>
            </a:r>
          </a:p>
          <a:p>
            <a:pPr marL="533400" indent="-533400">
              <a:lnSpc>
                <a:spcPct val="80000"/>
              </a:lnSpc>
            </a:pPr>
            <a:endParaRPr lang="en-GB" sz="1800" dirty="0"/>
          </a:p>
          <a:p>
            <a:pPr marL="533400" indent="-533400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/>
              <a:t>	So - distinction between personal and social identity (SIT) - no longer justified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None/>
            </a:pPr>
            <a:endParaRPr lang="en-GB" sz="1800" dirty="0"/>
          </a:p>
          <a:p>
            <a:pPr marL="533400" indent="-533400">
              <a:lnSpc>
                <a:spcPct val="80000"/>
              </a:lnSpc>
            </a:pPr>
            <a:r>
              <a:rPr lang="en-GB" sz="1800" dirty="0"/>
              <a:t>SCT - personal and social identities represent </a:t>
            </a:r>
            <a:r>
              <a:rPr lang="en-GB" sz="1800" dirty="0">
                <a:solidFill>
                  <a:srgbClr val="FFCC66"/>
                </a:solidFill>
              </a:rPr>
              <a:t>different levels of self-categorization</a:t>
            </a:r>
            <a:r>
              <a:rPr lang="en-GB" sz="1800" dirty="0"/>
              <a:t> 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None/>
            </a:pPr>
            <a:endParaRPr lang="en-GB" sz="1800" dirty="0"/>
          </a:p>
          <a:p>
            <a:pPr marL="533400" indent="-533400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/>
              <a:t>	The personal is social and the social is personal</a:t>
            </a:r>
          </a:p>
          <a:p>
            <a:pPr marL="0" lvl="0" indent="0">
              <a:lnSpc>
                <a:spcPct val="80000"/>
              </a:lnSpc>
              <a:buFontTx/>
              <a:buNone/>
            </a:pPr>
            <a:endParaRPr lang="en-GB" sz="1800" dirty="0">
              <a:solidFill>
                <a:srgbClr val="FFCC66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3546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But of course there are cultural differences in how we make sense of others</a:t>
            </a:r>
            <a:r>
              <a:rPr lang="en-GB" baseline="0" dirty="0"/>
              <a:t> and ourselves</a:t>
            </a:r>
          </a:p>
          <a:p>
            <a:endParaRPr lang="en-GB" baseline="0" dirty="0"/>
          </a:p>
          <a:p>
            <a:r>
              <a:rPr lang="en-GB" baseline="0" dirty="0"/>
              <a:t>Socially learned behaviours and ‘ways of being’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3001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A532679-4B09-4667-94EE-7645DA81CFD7}" type="slidenum">
              <a:rPr lang="en-GB" sz="1200" smtClean="0"/>
              <a:pPr eaLnBrk="1" hangingPunct="1"/>
              <a:t>12</a:t>
            </a:fld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4135105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4102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7606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we don’t really know what we’re feeling</a:t>
            </a:r>
            <a:r>
              <a:rPr lang="en-GB" baseline="0" dirty="0"/>
              <a:t> -</a:t>
            </a:r>
            <a:r>
              <a:rPr lang="en-GB" dirty="0"/>
              <a:t> when our own attitudes and feelings are ambiguous</a:t>
            </a:r>
            <a:r>
              <a:rPr lang="en-GB" baseline="0" dirty="0"/>
              <a:t> -</a:t>
            </a:r>
            <a:r>
              <a:rPr lang="en-GB" dirty="0"/>
              <a:t> we make inferences about them by</a:t>
            </a:r>
            <a:r>
              <a:rPr lang="en-GB" baseline="0" dirty="0"/>
              <a:t> observing our behaviours and the situation in which it occurs</a:t>
            </a:r>
          </a:p>
          <a:p>
            <a:endParaRPr lang="en-GB" baseline="0" dirty="0"/>
          </a:p>
          <a:p>
            <a:r>
              <a:rPr lang="en-GB" baseline="0" dirty="0"/>
              <a:t>And we judge whether our behaviour is really reflecting how we feel, or whether we’re responding to the situation</a:t>
            </a:r>
          </a:p>
          <a:p>
            <a:endParaRPr lang="en-GB" baseline="0" dirty="0"/>
          </a:p>
          <a:p>
            <a:r>
              <a:rPr lang="en-GB" baseline="0" dirty="0"/>
              <a:t>We observe the situation then make an attribution about why we behaved that way</a:t>
            </a:r>
          </a:p>
          <a:p>
            <a:endParaRPr lang="en-GB" baseline="0" dirty="0"/>
          </a:p>
          <a:p>
            <a:r>
              <a:rPr lang="en-GB" baseline="0" dirty="0"/>
              <a:t>e.g. Do you like motor racing?  Well, I watched an entire grand prix last week – so I must, mustn’t I?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6499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183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6863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High self-monitors – more extroverted –</a:t>
            </a:r>
            <a:r>
              <a:rPr lang="en-GB" sz="1800" baseline="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perhaps they are more adaptable to social contexts and are thus more comfortable in a range of situations</a:t>
            </a:r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Low self-monitors – more introverted</a:t>
            </a:r>
            <a:endParaRPr lang="en-US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1146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One other</a:t>
            </a:r>
            <a:r>
              <a:rPr lang="en-GB" sz="1800" baseline="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theory that’s been proposed is Terror management theory</a:t>
            </a:r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800" baseline="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because it allows us to comprehend that death, thus our own death, is inevitable</a:t>
            </a: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 defend against this we become</a:t>
            </a:r>
            <a:r>
              <a:rPr lang="en-GB" sz="1800" baseline="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involved in our culture to give our lives meaning – and also allows us the opportunity for immortality through religion (the afterlife) or perhaps through our achievements</a:t>
            </a: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baseline="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aseline="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better we are at doing this, the stronger our sense of self esteem </a:t>
            </a: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baseline="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aseline="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And the more positive our sense of self esteem, the more we can defend against our deepest, fundamental fears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6057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4371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8267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4118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2026F-54D5-4CDB-8EAB-C8D02F48347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972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648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294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881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62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764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943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011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224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0957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328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5490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584317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5966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074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00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1475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4988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574E155-7B18-49F5-B91D-2EE0E7A368CF}" type="datetimeFigureOut">
              <a:rPr lang="en-GB" smtClean="0"/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1C6B7-66FF-4580-BAEA-0EE4AEBC23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057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6982544" cy="383704"/>
          </a:xfrm>
        </p:spPr>
        <p:txBody>
          <a:bodyPr>
            <a:norm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Social Psychology                                                                                            Dr Judith Marshall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5085184"/>
            <a:ext cx="8010488" cy="1152128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Self and Social Identity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00" y="1484784"/>
            <a:ext cx="5715000" cy="313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290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Nature of the Self: </a:t>
            </a:r>
            <a:r>
              <a:rPr lang="en-GB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Early thinking</a:t>
            </a:r>
            <a:b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2000" b="1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1484784"/>
            <a:ext cx="8064780" cy="5184575"/>
          </a:xfrm>
        </p:spPr>
        <p:txBody>
          <a:bodyPr>
            <a:normAutofit/>
          </a:bodyPr>
          <a:lstStyle/>
          <a:p>
            <a:endParaRPr lang="en-GB" sz="1800" dirty="0"/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Rene Descartes (16</a:t>
            </a:r>
            <a:r>
              <a:rPr lang="en-GB" sz="1800" baseline="30000" dirty="0"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century):  dualism - ‘I think therefore I am’</a:t>
            </a: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				     (‘Cogito ergo sum’)</a:t>
            </a:r>
          </a:p>
          <a:p>
            <a:pPr marL="274320" lvl="1" indent="0">
              <a:buNone/>
            </a:pPr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Whenever I think, I exist </a:t>
            </a:r>
          </a:p>
          <a:p>
            <a:pPr marL="274320" lvl="1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Whatever I know, I know intuitively that I am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Kant (18</a:t>
            </a:r>
            <a:r>
              <a:rPr lang="en-GB" sz="1800" baseline="30000" dirty="0"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century):  self as object (empirical self) and as subject (ego)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James (19</a:t>
            </a:r>
            <a:r>
              <a:rPr lang="en-GB" sz="1800" baseline="30000" dirty="0"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century):  the ‘known’ (me) and the knower (I)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0509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Nature of the 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2776"/>
            <a:ext cx="8503920" cy="51423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More recent conceptualising</a:t>
            </a:r>
          </a:p>
          <a:p>
            <a:pPr marL="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Self-concept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 - the known aspect of the self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Self-awareness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– the aspect of thinking about ourselves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Combine to form a coherent sense of </a:t>
            </a: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identity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Humans not the only species to have a sense of self</a:t>
            </a:r>
          </a:p>
          <a:p>
            <a:pPr marL="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Gallup (1970; 1997) – Primates</a:t>
            </a: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Reiss and Marino (2001) – Dolphins</a:t>
            </a:r>
          </a:p>
          <a:p>
            <a:pPr marL="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Humans – rudimentary self recognition develops at approx. age 2 years </a:t>
            </a:r>
          </a:p>
          <a:p>
            <a:pPr marL="0" indent="0" algn="r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(e.g. Lewis and Ramsay, 2004)</a:t>
            </a:r>
          </a:p>
          <a:p>
            <a:pPr marL="0" indent="0">
              <a:buNone/>
            </a:pPr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084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Write some quick sentences in answer to the question…..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3561123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1520" y="1628800"/>
            <a:ext cx="22322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ahoma" pitchFamily="34" charset="0"/>
                <a:ea typeface="Tahoma" pitchFamily="34" charset="0"/>
                <a:cs typeface="Tahoma" pitchFamily="34" charset="0"/>
              </a:rPr>
              <a:t>Children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 – typically describe self in terms of concrete, observable characteristics</a:t>
            </a:r>
          </a:p>
          <a:p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e.g. </a:t>
            </a:r>
          </a:p>
          <a:p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I am a boy. </a:t>
            </a:r>
          </a:p>
          <a:p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I have blond hair. </a:t>
            </a:r>
          </a:p>
          <a:p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I have green eyes.</a:t>
            </a:r>
          </a:p>
          <a:p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I live in a big house</a:t>
            </a:r>
            <a:r>
              <a:rPr lang="en-GB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16216" y="1628800"/>
            <a:ext cx="24482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ahoma" pitchFamily="34" charset="0"/>
                <a:ea typeface="Tahoma" pitchFamily="34" charset="0"/>
                <a:cs typeface="Tahoma" pitchFamily="34" charset="0"/>
              </a:rPr>
              <a:t>Adults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 – more emphasis on psychological states</a:t>
            </a: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(thoughts/feelings)</a:t>
            </a:r>
          </a:p>
          <a:p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e.g.</a:t>
            </a:r>
          </a:p>
          <a:p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I am an optimistic person.</a:t>
            </a:r>
          </a:p>
          <a:p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I am a sociable person.</a:t>
            </a:r>
          </a:p>
          <a:p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I am a Christian.</a:t>
            </a:r>
          </a:p>
          <a:p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I am ambitious.</a:t>
            </a:r>
          </a:p>
        </p:txBody>
      </p:sp>
    </p:spTree>
    <p:extLst>
      <p:ext uri="{BB962C8B-B14F-4D97-AF65-F5344CB8AC3E}">
        <p14:creationId xmlns:p14="http://schemas.microsoft.com/office/powerpoint/2010/main" val="2323058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916832"/>
            <a:ext cx="8503920" cy="4182216"/>
          </a:xfrm>
        </p:spPr>
        <p:txBody>
          <a:bodyPr>
            <a:normAutofit lnSpcReduction="10000"/>
          </a:bodyPr>
          <a:lstStyle/>
          <a:p>
            <a:pPr marL="609600" indent="-609600">
              <a:lnSpc>
                <a:spcPct val="80000"/>
              </a:lnSpc>
              <a:buNone/>
            </a:pP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The collection of beliefs that we hold about ourselves</a:t>
            </a:r>
          </a:p>
          <a:p>
            <a:pPr marL="609600" indent="-609600">
              <a:lnSpc>
                <a:spcPct val="80000"/>
              </a:lnSpc>
              <a:buNone/>
            </a:pPr>
            <a:endParaRPr lang="en-GB" sz="1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  <a:buNone/>
            </a:pPr>
            <a:endParaRPr lang="en-GB" sz="1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pPr marL="609600" indent="-60960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What are our important characteristics?</a:t>
            </a:r>
          </a:p>
          <a:p>
            <a:pPr marL="609600" indent="-609600">
              <a:lnSpc>
                <a:spcPct val="80000"/>
              </a:lnSpc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What are we good at?</a:t>
            </a:r>
          </a:p>
          <a:p>
            <a:pPr marL="609600" indent="-609600">
              <a:lnSpc>
                <a:spcPct val="80000"/>
              </a:lnSpc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What are we poor at?</a:t>
            </a:r>
          </a:p>
          <a:p>
            <a:pPr marL="609600" indent="-609600">
              <a:lnSpc>
                <a:spcPct val="80000"/>
              </a:lnSpc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What situations do we prefer/avoid?</a:t>
            </a:r>
          </a:p>
          <a:p>
            <a:pPr marL="609600" indent="-609600">
              <a:lnSpc>
                <a:spcPct val="80000"/>
              </a:lnSpc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What do we want to be?</a:t>
            </a:r>
            <a:endParaRPr lang="en-US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01008"/>
            <a:ext cx="3415275" cy="2561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1640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34400" cy="758952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Self – two key functions: Organisational and Executive</a:t>
            </a:r>
            <a:b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527048"/>
            <a:ext cx="8503920" cy="5142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Organizational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Self-schemas organize our knowledge about ourselves </a:t>
            </a:r>
          </a:p>
          <a:p>
            <a:pPr marL="0" indent="0" algn="r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(e.g.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Oyserman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et al, 2003)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Structure our memories which support our sense of self 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- and also how we notice and remember other people</a:t>
            </a:r>
          </a:p>
          <a:p>
            <a:pPr marL="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Self-reference effect – we remember information better when we relate it to ourselves</a:t>
            </a:r>
          </a:p>
          <a:p>
            <a:pPr marL="0" indent="0" algn="r">
              <a:spcBef>
                <a:spcPts val="0"/>
              </a:spcBef>
              <a:buClrTx/>
              <a:buSzTx/>
              <a:buNone/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(e.g. Markus, 1977;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Kihlstrom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Beer and Klein, 2003)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85195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2776"/>
            <a:ext cx="8820472" cy="4926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Executive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Regulates our behaviour, choices and plans for the future (e.g. Higgins, 1989, 2005; Leary, 2004)</a:t>
            </a:r>
          </a:p>
          <a:p>
            <a:pPr marL="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Humans the only species to </a:t>
            </a:r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- imagine events that have not yet occurred</a:t>
            </a:r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- engage in long term planning                                          (Gilbert, 2006)</a:t>
            </a:r>
          </a:p>
          <a:p>
            <a:pPr marL="0" indent="0">
              <a:buNone/>
            </a:pPr>
            <a:endParaRPr lang="en-GB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en-GB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How easy is self-regulation?</a:t>
            </a:r>
          </a:p>
          <a:p>
            <a:pPr marL="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Self-regulatory resource model  (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Baumeister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and Hetherington, 1996)</a:t>
            </a:r>
          </a:p>
          <a:p>
            <a:pPr marL="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- Limited resources for self-control</a:t>
            </a: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- distraction, stress, tiredness etc.</a:t>
            </a:r>
          </a:p>
        </p:txBody>
      </p:sp>
    </p:spTree>
    <p:extLst>
      <p:ext uri="{BB962C8B-B14F-4D97-AF65-F5344CB8AC3E}">
        <p14:creationId xmlns:p14="http://schemas.microsoft.com/office/powerpoint/2010/main" val="3863616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 do we learn about ourselves?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527048"/>
            <a:ext cx="8503920" cy="5070304"/>
          </a:xfrm>
        </p:spPr>
        <p:txBody>
          <a:bodyPr>
            <a:noAutofit/>
          </a:bodyPr>
          <a:lstStyle/>
          <a:p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Early socialisation</a:t>
            </a:r>
          </a:p>
          <a:p>
            <a:pPr marL="548640" lvl="2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Parents; experiences - e.g., being taken to church may instil a self-concept of being religious</a:t>
            </a:r>
          </a:p>
          <a:p>
            <a:pPr marL="274320" lvl="1" indent="0">
              <a:buNone/>
            </a:pPr>
            <a:endParaRPr lang="en-GB" sz="13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buNone/>
            </a:pPr>
            <a:endParaRPr lang="en-GB" sz="13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buNone/>
            </a:pPr>
            <a:endParaRPr lang="en-GB" sz="13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buNone/>
            </a:pPr>
            <a:endParaRPr lang="en-GB" sz="13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buNone/>
            </a:pPr>
            <a:endParaRPr lang="en-GB" sz="13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buNone/>
            </a:pPr>
            <a:endParaRPr lang="en-GB" sz="13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buNone/>
            </a:pPr>
            <a:endParaRPr lang="en-GB" sz="13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buNone/>
            </a:pPr>
            <a:endParaRPr lang="en-GB" sz="13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Feedback from others</a:t>
            </a:r>
          </a:p>
          <a:p>
            <a:pPr marL="548640" lvl="2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Information from others regarding what we are good/bad at</a:t>
            </a:r>
          </a:p>
          <a:p>
            <a:pPr marL="548640" lvl="2" indent="0">
              <a:buNone/>
            </a:pPr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548640" lvl="2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Reflected appraisal – Cooley’s ‘looking-glass self’ – </a:t>
            </a:r>
          </a:p>
          <a:p>
            <a:pPr marL="548640" lvl="2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he perception of how people react to us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574469"/>
            <a:ext cx="1470781" cy="1764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74469"/>
            <a:ext cx="1411950" cy="1764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62983"/>
            <a:ext cx="2376264" cy="1387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137628"/>
            <a:ext cx="2090092" cy="1569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9544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17190"/>
            <a:ext cx="8534400" cy="588936"/>
          </a:xfrm>
        </p:spPr>
        <p:txBody>
          <a:bodyPr>
            <a:normAutofit fontScale="90000"/>
          </a:bodyPr>
          <a:lstStyle/>
          <a:p>
            <a:b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2000" b="1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820472" cy="5502352"/>
          </a:xfrm>
        </p:spPr>
        <p:txBody>
          <a:bodyPr>
            <a:no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Comparing ourselves to others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Use of group membership to define ourselves</a:t>
            </a:r>
          </a:p>
          <a:p>
            <a:pPr marL="0" indent="0">
              <a:lnSpc>
                <a:spcPct val="80000"/>
              </a:lnSpc>
              <a:buNone/>
            </a:pPr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Social comparison theory 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(Festinger, 1954) </a:t>
            </a:r>
          </a:p>
          <a:p>
            <a:pPr>
              <a:lnSpc>
                <a:spcPct val="80000"/>
              </a:lnSpc>
            </a:pPr>
            <a:endParaRPr lang="en-GB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lnSpc>
                <a:spcPct val="80000"/>
              </a:lnSpc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 absence of an objective criterion, people turn to social comparison for evaluative standards - to gain social consensus</a:t>
            </a:r>
          </a:p>
          <a:p>
            <a:pPr marL="274320" lvl="1" indent="0">
              <a:lnSpc>
                <a:spcPct val="80000"/>
              </a:lnSpc>
              <a:buNone/>
            </a:pPr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lnSpc>
                <a:spcPct val="80000"/>
              </a:lnSpc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Need for an accurate self-evaluation</a:t>
            </a:r>
          </a:p>
          <a:p>
            <a:pPr marL="274320" lvl="1" indent="0">
              <a:lnSpc>
                <a:spcPct val="80000"/>
              </a:lnSpc>
              <a:buNone/>
            </a:pPr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74320" lvl="1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seem to prefer objective feedback - test scores etc. – seen as less biased</a:t>
            </a:r>
          </a:p>
          <a:p>
            <a:pPr marL="548640" lvl="2" indent="0">
              <a:buNone/>
            </a:pPr>
            <a:endParaRPr lang="en-US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Shrauger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Schoeneman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(1979) - meta-analysis of 62 studies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   People do not rate/see themselves as others see them</a:t>
            </a: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   They rate/see themselves according to how they </a:t>
            </a: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think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others see them</a:t>
            </a:r>
          </a:p>
          <a:p>
            <a:pPr lvl="1">
              <a:buNone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5536" y="484472"/>
            <a:ext cx="6984776" cy="84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GB" b="1" dirty="0">
                <a:latin typeface="Tahoma" pitchFamily="34" charset="0"/>
                <a:ea typeface="Tahoma" pitchFamily="34" charset="0"/>
                <a:cs typeface="Tahoma" pitchFamily="34" charset="0"/>
              </a:rPr>
              <a:t>Social comparison</a:t>
            </a:r>
          </a:p>
          <a:p>
            <a:pPr algn="ctr">
              <a:lnSpc>
                <a:spcPct val="80000"/>
              </a:lnSpc>
            </a:pP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endParaRPr lang="en-GB" sz="20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8120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608112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Group memberships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340768"/>
            <a:ext cx="8842248" cy="5328592"/>
          </a:xfrm>
        </p:spPr>
        <p:txBody>
          <a:bodyPr>
            <a:noAutofit/>
          </a:bodyPr>
          <a:lstStyle/>
          <a:p>
            <a:pPr lvl="1">
              <a:lnSpc>
                <a:spcPct val="80000"/>
              </a:lnSpc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Social Identity Theory </a:t>
            </a: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16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Tajfel</a:t>
            </a: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, 1979; </a:t>
            </a:r>
            <a:r>
              <a:rPr lang="en-GB" sz="16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Tajfel</a:t>
            </a: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 and Turner, 1986)</a:t>
            </a:r>
          </a:p>
          <a:p>
            <a:pPr>
              <a:lnSpc>
                <a:spcPct val="80000"/>
              </a:lnSpc>
            </a:pP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Personal identity – qualities and characteristics which are strictly individual</a:t>
            </a:r>
          </a:p>
          <a:p>
            <a:pPr marL="274320" lvl="1" indent="0">
              <a:lnSpc>
                <a:spcPct val="80000"/>
              </a:lnSpc>
              <a:buNone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Social identity -  that part of the individual’s self-concept which derives from</a:t>
            </a: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:</a:t>
            </a:r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	 - his/her knowledge of his/her membership of a social group (or groups) 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	 - the value and emotional significance of that membership</a:t>
            </a:r>
            <a:b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Our self-concept partly depends on how we evaluate the ingroup relative to other groups</a:t>
            </a:r>
          </a:p>
          <a:p>
            <a:pPr lvl="1">
              <a:lnSpc>
                <a:spcPct val="80000"/>
              </a:lnSpc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self as a group member - may result in multiple selves </a:t>
            </a:r>
          </a:p>
          <a:p>
            <a:pPr lvl="1">
              <a:lnSpc>
                <a:spcPct val="80000"/>
              </a:lnSpc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Social Categorisation Theory </a:t>
            </a: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(Turner, 1984; </a:t>
            </a:r>
            <a:r>
              <a:rPr lang="en-GB" sz="16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Tajfel</a:t>
            </a: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 and Turner, 1986)</a:t>
            </a:r>
          </a:p>
          <a:p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Superordinate, Intermediate, Subordinate - higher order categories include lower ones</a:t>
            </a:r>
          </a:p>
          <a:p>
            <a:endParaRPr lang="en-GB" sz="1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Personal and social identities represent different levels of self-categorization </a:t>
            </a:r>
          </a:p>
          <a:p>
            <a:pPr lvl="1">
              <a:buFont typeface="Courier New" pitchFamily="49" charset="0"/>
              <a:buChar char="o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31019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123728" y="116632"/>
            <a:ext cx="6712424" cy="792088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Individualism versus Collectivism</a:t>
            </a:r>
            <a:b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     </a:t>
            </a:r>
            <a:r>
              <a:rPr lang="en-GB" sz="20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20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Triandis</a:t>
            </a:r>
            <a:r>
              <a:rPr lang="en-GB" sz="20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1990, 1995)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556792"/>
            <a:ext cx="4038600" cy="4896544"/>
          </a:xfrm>
        </p:spPr>
        <p:txBody>
          <a:bodyPr>
            <a:normAutofit fontScale="92500" lnSpcReduction="10000"/>
          </a:bodyPr>
          <a:lstStyle/>
          <a:p>
            <a:pPr marL="438912" indent="-320040">
              <a:spcBef>
                <a:spcPts val="0"/>
              </a:spcBef>
              <a:buFont typeface="Wingdings 2"/>
              <a:buChar char=""/>
              <a:defRPr/>
            </a:pP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Individualism</a:t>
            </a:r>
          </a:p>
          <a:p>
            <a:pPr marL="438912" indent="-320040">
              <a:spcBef>
                <a:spcPts val="0"/>
              </a:spcBef>
              <a:buFont typeface="Wingdings 2"/>
              <a:buChar char=""/>
              <a:defRPr/>
            </a:pPr>
            <a:endParaRPr lang="en-GB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Font typeface="Wingdings"/>
              <a:buChar char=""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Importance of personal independence</a:t>
            </a:r>
          </a:p>
          <a:p>
            <a:pPr marL="731520" lvl="1">
              <a:buFont typeface="Wingdings"/>
              <a:buChar char=""/>
              <a:defRPr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Font typeface="Wingdings"/>
              <a:buChar char=""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Individual goals</a:t>
            </a:r>
          </a:p>
          <a:p>
            <a:pPr marL="731520" lvl="1">
              <a:buFont typeface="Wingdings"/>
              <a:buChar char=""/>
              <a:defRPr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Font typeface="Wingdings"/>
              <a:buChar char=""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Sense of self based on individual attributes and accomplishments</a:t>
            </a:r>
          </a:p>
          <a:p>
            <a:pPr marL="731520" lvl="1">
              <a:buFont typeface="Wingdings"/>
              <a:buChar char=""/>
              <a:defRPr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Font typeface="Wingdings"/>
              <a:buChar char=""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Cultural personality of Western societies (USA, Europe)</a:t>
            </a:r>
            <a:endParaRPr lang="en-US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Font typeface="Wingdings"/>
              <a:buChar char=""/>
              <a:defRPr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None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“The squeaky wheel gets the grease” (USA)</a:t>
            </a:r>
          </a:p>
          <a:p>
            <a:pPr marL="731520" lvl="1">
              <a:buFont typeface="Wingdings"/>
              <a:buChar char=""/>
              <a:defRPr/>
            </a:pPr>
            <a:endParaRPr lang="en-GB" sz="1800" dirty="0"/>
          </a:p>
          <a:p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1484784"/>
            <a:ext cx="4176464" cy="5112568"/>
          </a:xfrm>
        </p:spPr>
        <p:txBody>
          <a:bodyPr>
            <a:normAutofit fontScale="92500" lnSpcReduction="10000"/>
          </a:bodyPr>
          <a:lstStyle/>
          <a:p>
            <a:pPr marL="438912" indent="-320040">
              <a:spcBef>
                <a:spcPts val="0"/>
              </a:spcBef>
              <a:buFont typeface="Wingdings 2"/>
              <a:buChar char=""/>
              <a:defRPr/>
            </a:pP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Collectivism</a:t>
            </a:r>
          </a:p>
          <a:p>
            <a:pPr marL="438912" indent="-320040">
              <a:spcBef>
                <a:spcPts val="0"/>
              </a:spcBef>
              <a:buFont typeface="Wingdings 2"/>
              <a:buChar char=""/>
              <a:defRPr/>
            </a:pPr>
            <a:endParaRPr lang="en-GB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Font typeface="Wingdings"/>
              <a:buChar char=""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Loyalty to family</a:t>
            </a:r>
          </a:p>
          <a:p>
            <a:pPr marL="731520" lvl="1">
              <a:buFont typeface="Wingdings"/>
              <a:buChar char=""/>
              <a:defRPr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Font typeface="Wingdings"/>
              <a:buChar char=""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Adherence to group norms</a:t>
            </a:r>
          </a:p>
          <a:p>
            <a:pPr marL="731520" lvl="1">
              <a:buFont typeface="Wingdings"/>
              <a:buChar char=""/>
              <a:defRPr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Font typeface="Wingdings"/>
              <a:buChar char=""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Harmony of social relations with members of one’s group</a:t>
            </a:r>
          </a:p>
          <a:p>
            <a:pPr marL="731520" lvl="1">
              <a:buFont typeface="Wingdings"/>
              <a:buChar char=""/>
              <a:defRPr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Font typeface="Wingdings"/>
              <a:buChar char=""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Group goals take priority over individual goals</a:t>
            </a:r>
          </a:p>
          <a:p>
            <a:pPr marL="731520" lvl="1">
              <a:buFont typeface="Wingdings"/>
              <a:buChar char=""/>
              <a:defRPr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Font typeface="Wingdings"/>
              <a:buChar char=""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Seen in many African, Asian, and Latin American countries</a:t>
            </a:r>
          </a:p>
          <a:p>
            <a:pPr marL="731520" lvl="1">
              <a:buFont typeface="Wingdings"/>
              <a:buChar char=""/>
              <a:defRPr/>
            </a:pPr>
            <a:endParaRPr lang="en-GB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31520" lvl="1">
              <a:buNone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“The nail that stands out gets pounded </a:t>
            </a:r>
          </a:p>
          <a:p>
            <a:pPr marL="731520" lvl="1">
              <a:buNone/>
              <a:defRPr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down” (Japan)</a:t>
            </a:r>
          </a:p>
          <a:p>
            <a:pPr marL="457200">
              <a:buNone/>
              <a:defRPr/>
            </a:pP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457200">
              <a:buNone/>
              <a:defRPr/>
            </a:pPr>
            <a:endParaRPr lang="en-GB" sz="21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1083242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879585" y="858198"/>
            <a:ext cx="46805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Different ‘ways of being’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88640"/>
            <a:ext cx="1728282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61393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Oval 2"/>
          <p:cNvSpPr>
            <a:spLocks noChangeArrowheads="1"/>
          </p:cNvSpPr>
          <p:nvPr/>
        </p:nvSpPr>
        <p:spPr bwMode="auto">
          <a:xfrm>
            <a:off x="1835150" y="3141663"/>
            <a:ext cx="1366838" cy="1511300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7" name="Oval 3"/>
          <p:cNvSpPr>
            <a:spLocks noChangeArrowheads="1"/>
          </p:cNvSpPr>
          <p:nvPr/>
        </p:nvSpPr>
        <p:spPr bwMode="auto">
          <a:xfrm>
            <a:off x="900113" y="2060575"/>
            <a:ext cx="863600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8" name="Oval 4"/>
          <p:cNvSpPr>
            <a:spLocks noChangeArrowheads="1"/>
          </p:cNvSpPr>
          <p:nvPr/>
        </p:nvSpPr>
        <p:spPr bwMode="auto">
          <a:xfrm>
            <a:off x="971550" y="5013325"/>
            <a:ext cx="1008063" cy="10080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9" name="Oval 5"/>
          <p:cNvSpPr>
            <a:spLocks noChangeArrowheads="1"/>
          </p:cNvSpPr>
          <p:nvPr/>
        </p:nvSpPr>
        <p:spPr bwMode="auto">
          <a:xfrm>
            <a:off x="2987675" y="4724400"/>
            <a:ext cx="1008063" cy="9366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0" name="Oval 6"/>
          <p:cNvSpPr>
            <a:spLocks noChangeArrowheads="1"/>
          </p:cNvSpPr>
          <p:nvPr/>
        </p:nvSpPr>
        <p:spPr bwMode="auto">
          <a:xfrm>
            <a:off x="3203575" y="2420938"/>
            <a:ext cx="1295400" cy="13684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1" name="Oval 7"/>
          <p:cNvSpPr>
            <a:spLocks noChangeArrowheads="1"/>
          </p:cNvSpPr>
          <p:nvPr/>
        </p:nvSpPr>
        <p:spPr bwMode="auto">
          <a:xfrm>
            <a:off x="539750" y="3789363"/>
            <a:ext cx="1079500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2103438" y="3860800"/>
            <a:ext cx="1841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2124075" y="4149725"/>
            <a:ext cx="3603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1116013" y="5157788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2700338" y="3644900"/>
            <a:ext cx="360362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396" name="Text Box 12"/>
          <p:cNvSpPr txBox="1">
            <a:spLocks noChangeArrowheads="1"/>
          </p:cNvSpPr>
          <p:nvPr/>
        </p:nvSpPr>
        <p:spPr bwMode="auto">
          <a:xfrm>
            <a:off x="3563938" y="4941888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397" name="Text Box 13"/>
          <p:cNvSpPr txBox="1">
            <a:spLocks noChangeArrowheads="1"/>
          </p:cNvSpPr>
          <p:nvPr/>
        </p:nvSpPr>
        <p:spPr bwMode="auto">
          <a:xfrm>
            <a:off x="1547813" y="5373688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398" name="Text Box 14"/>
          <p:cNvSpPr txBox="1">
            <a:spLocks noChangeArrowheads="1"/>
          </p:cNvSpPr>
          <p:nvPr/>
        </p:nvSpPr>
        <p:spPr bwMode="auto">
          <a:xfrm>
            <a:off x="3203575" y="5229225"/>
            <a:ext cx="3603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399" name="Text Box 15"/>
          <p:cNvSpPr txBox="1">
            <a:spLocks noChangeArrowheads="1"/>
          </p:cNvSpPr>
          <p:nvPr/>
        </p:nvSpPr>
        <p:spPr bwMode="auto">
          <a:xfrm>
            <a:off x="1187450" y="3789363"/>
            <a:ext cx="360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00" name="Text Box 16"/>
          <p:cNvSpPr txBox="1">
            <a:spLocks noChangeArrowheads="1"/>
          </p:cNvSpPr>
          <p:nvPr/>
        </p:nvSpPr>
        <p:spPr bwMode="auto">
          <a:xfrm>
            <a:off x="755650" y="3933825"/>
            <a:ext cx="3603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01" name="Text Box 17"/>
          <p:cNvSpPr txBox="1">
            <a:spLocks noChangeArrowheads="1"/>
          </p:cNvSpPr>
          <p:nvPr/>
        </p:nvSpPr>
        <p:spPr bwMode="auto">
          <a:xfrm>
            <a:off x="3276600" y="2852738"/>
            <a:ext cx="360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02" name="Text Box 18"/>
          <p:cNvSpPr txBox="1">
            <a:spLocks noChangeArrowheads="1"/>
          </p:cNvSpPr>
          <p:nvPr/>
        </p:nvSpPr>
        <p:spPr bwMode="auto">
          <a:xfrm>
            <a:off x="3348038" y="2349500"/>
            <a:ext cx="360362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03" name="Text Box 19"/>
          <p:cNvSpPr txBox="1">
            <a:spLocks noChangeArrowheads="1"/>
          </p:cNvSpPr>
          <p:nvPr/>
        </p:nvSpPr>
        <p:spPr bwMode="auto">
          <a:xfrm>
            <a:off x="3851275" y="2781300"/>
            <a:ext cx="3603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04" name="Text Box 20"/>
          <p:cNvSpPr txBox="1">
            <a:spLocks noChangeArrowheads="1"/>
          </p:cNvSpPr>
          <p:nvPr/>
        </p:nvSpPr>
        <p:spPr bwMode="auto">
          <a:xfrm>
            <a:off x="2411413" y="3213100"/>
            <a:ext cx="360362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05" name="Text Box 21"/>
          <p:cNvSpPr txBox="1">
            <a:spLocks noChangeArrowheads="1"/>
          </p:cNvSpPr>
          <p:nvPr/>
        </p:nvSpPr>
        <p:spPr bwMode="auto">
          <a:xfrm>
            <a:off x="2339975" y="3716338"/>
            <a:ext cx="360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06" name="Text Box 22"/>
          <p:cNvSpPr txBox="1">
            <a:spLocks noChangeArrowheads="1"/>
          </p:cNvSpPr>
          <p:nvPr/>
        </p:nvSpPr>
        <p:spPr bwMode="auto">
          <a:xfrm>
            <a:off x="2555875" y="4221163"/>
            <a:ext cx="360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07" name="Text Box 23"/>
          <p:cNvSpPr txBox="1">
            <a:spLocks noChangeArrowheads="1"/>
          </p:cNvSpPr>
          <p:nvPr/>
        </p:nvSpPr>
        <p:spPr bwMode="auto">
          <a:xfrm>
            <a:off x="1331913" y="2133600"/>
            <a:ext cx="360362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08" name="Text Box 24"/>
          <p:cNvSpPr txBox="1">
            <a:spLocks noChangeArrowheads="1"/>
          </p:cNvSpPr>
          <p:nvPr/>
        </p:nvSpPr>
        <p:spPr bwMode="auto">
          <a:xfrm>
            <a:off x="1116013" y="2276475"/>
            <a:ext cx="360362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09" name="Text Box 25"/>
          <p:cNvSpPr txBox="1">
            <a:spLocks noChangeArrowheads="1"/>
          </p:cNvSpPr>
          <p:nvPr/>
        </p:nvSpPr>
        <p:spPr bwMode="auto">
          <a:xfrm>
            <a:off x="1979613" y="3573463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10" name="Text Box 26"/>
          <p:cNvSpPr txBox="1">
            <a:spLocks noChangeArrowheads="1"/>
          </p:cNvSpPr>
          <p:nvPr/>
        </p:nvSpPr>
        <p:spPr bwMode="auto">
          <a:xfrm>
            <a:off x="3779838" y="3213100"/>
            <a:ext cx="360362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11" name="Text Box 27"/>
          <p:cNvSpPr txBox="1">
            <a:spLocks noChangeArrowheads="1"/>
          </p:cNvSpPr>
          <p:nvPr/>
        </p:nvSpPr>
        <p:spPr bwMode="auto">
          <a:xfrm>
            <a:off x="3492500" y="3213100"/>
            <a:ext cx="3603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12" name="Text Box 28"/>
          <p:cNvSpPr txBox="1">
            <a:spLocks noChangeArrowheads="1"/>
          </p:cNvSpPr>
          <p:nvPr/>
        </p:nvSpPr>
        <p:spPr bwMode="auto">
          <a:xfrm>
            <a:off x="1979613" y="4652963"/>
            <a:ext cx="10795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Self</a:t>
            </a:r>
            <a:endParaRPr lang="en-US" sz="1600" b="1" dirty="0"/>
          </a:p>
        </p:txBody>
      </p:sp>
      <p:sp>
        <p:nvSpPr>
          <p:cNvPr id="16413" name="Text Box 29"/>
          <p:cNvSpPr txBox="1">
            <a:spLocks noChangeArrowheads="1"/>
          </p:cNvSpPr>
          <p:nvPr/>
        </p:nvSpPr>
        <p:spPr bwMode="auto">
          <a:xfrm>
            <a:off x="827088" y="2924175"/>
            <a:ext cx="10795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/>
              <a:t>Friend</a:t>
            </a:r>
            <a:endParaRPr lang="en-US" sz="1600"/>
          </a:p>
        </p:txBody>
      </p:sp>
      <p:sp>
        <p:nvSpPr>
          <p:cNvPr id="16414" name="Text Box 30"/>
          <p:cNvSpPr txBox="1">
            <a:spLocks noChangeArrowheads="1"/>
          </p:cNvSpPr>
          <p:nvPr/>
        </p:nvSpPr>
        <p:spPr bwMode="auto">
          <a:xfrm>
            <a:off x="539750" y="4581525"/>
            <a:ext cx="10795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/>
              <a:t>Sibling</a:t>
            </a:r>
            <a:endParaRPr lang="en-US" sz="1600"/>
          </a:p>
        </p:txBody>
      </p:sp>
      <p:sp>
        <p:nvSpPr>
          <p:cNvPr id="16415" name="Text Box 31"/>
          <p:cNvSpPr txBox="1">
            <a:spLocks noChangeArrowheads="1"/>
          </p:cNvSpPr>
          <p:nvPr/>
        </p:nvSpPr>
        <p:spPr bwMode="auto">
          <a:xfrm>
            <a:off x="758868" y="6095142"/>
            <a:ext cx="13684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 dirty="0"/>
              <a:t>Co-worker</a:t>
            </a:r>
            <a:endParaRPr lang="en-US" sz="1600" dirty="0"/>
          </a:p>
        </p:txBody>
      </p:sp>
      <p:sp>
        <p:nvSpPr>
          <p:cNvPr id="16416" name="Text Box 32"/>
          <p:cNvSpPr txBox="1">
            <a:spLocks noChangeArrowheads="1"/>
          </p:cNvSpPr>
          <p:nvPr/>
        </p:nvSpPr>
        <p:spPr bwMode="auto">
          <a:xfrm>
            <a:off x="2987675" y="5949950"/>
            <a:ext cx="10795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/>
              <a:t>Father</a:t>
            </a:r>
            <a:endParaRPr lang="en-US" sz="1600"/>
          </a:p>
        </p:txBody>
      </p:sp>
      <p:sp>
        <p:nvSpPr>
          <p:cNvPr id="16417" name="Text Box 33"/>
          <p:cNvSpPr txBox="1">
            <a:spLocks noChangeArrowheads="1"/>
          </p:cNvSpPr>
          <p:nvPr/>
        </p:nvSpPr>
        <p:spPr bwMode="auto">
          <a:xfrm>
            <a:off x="3132138" y="3860800"/>
            <a:ext cx="16573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 dirty="0"/>
              <a:t>Mother</a:t>
            </a:r>
            <a:endParaRPr lang="en-US" sz="1600" dirty="0"/>
          </a:p>
        </p:txBody>
      </p:sp>
      <p:sp>
        <p:nvSpPr>
          <p:cNvPr id="16418" name="Text Box 34"/>
          <p:cNvSpPr txBox="1">
            <a:spLocks noChangeArrowheads="1"/>
          </p:cNvSpPr>
          <p:nvPr/>
        </p:nvSpPr>
        <p:spPr bwMode="auto">
          <a:xfrm>
            <a:off x="2987675" y="4868863"/>
            <a:ext cx="360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19" name="Text Box 35"/>
          <p:cNvSpPr txBox="1">
            <a:spLocks noChangeArrowheads="1"/>
          </p:cNvSpPr>
          <p:nvPr/>
        </p:nvSpPr>
        <p:spPr bwMode="auto">
          <a:xfrm>
            <a:off x="3276600" y="4797425"/>
            <a:ext cx="3603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16420" name="Text Box 36"/>
          <p:cNvSpPr txBox="1">
            <a:spLocks noChangeArrowheads="1"/>
          </p:cNvSpPr>
          <p:nvPr/>
        </p:nvSpPr>
        <p:spPr bwMode="auto">
          <a:xfrm>
            <a:off x="323850" y="549275"/>
            <a:ext cx="410368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000" b="1" dirty="0"/>
              <a:t>Independent</a:t>
            </a:r>
            <a:r>
              <a:rPr lang="en-GB" sz="2000" dirty="0"/>
              <a:t> Construal</a:t>
            </a:r>
            <a:endParaRPr lang="en-US" sz="2000" dirty="0"/>
          </a:p>
        </p:txBody>
      </p:sp>
      <p:sp>
        <p:nvSpPr>
          <p:cNvPr id="16421" name="Text Box 37"/>
          <p:cNvSpPr txBox="1">
            <a:spLocks noChangeArrowheads="1"/>
          </p:cNvSpPr>
          <p:nvPr/>
        </p:nvSpPr>
        <p:spPr bwMode="auto">
          <a:xfrm>
            <a:off x="4427538" y="549275"/>
            <a:ext cx="44640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000" b="1" dirty="0"/>
              <a:t>Interdependent</a:t>
            </a:r>
            <a:r>
              <a:rPr lang="en-GB" sz="2000" dirty="0"/>
              <a:t> Construal</a:t>
            </a:r>
            <a:endParaRPr lang="en-US" sz="2000" dirty="0"/>
          </a:p>
        </p:txBody>
      </p:sp>
      <p:sp>
        <p:nvSpPr>
          <p:cNvPr id="430118" name="Oval 38"/>
          <p:cNvSpPr>
            <a:spLocks noChangeArrowheads="1"/>
          </p:cNvSpPr>
          <p:nvPr/>
        </p:nvSpPr>
        <p:spPr bwMode="auto">
          <a:xfrm>
            <a:off x="6084888" y="2781300"/>
            <a:ext cx="863600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19" name="Oval 39"/>
          <p:cNvSpPr>
            <a:spLocks noChangeArrowheads="1"/>
          </p:cNvSpPr>
          <p:nvPr/>
        </p:nvSpPr>
        <p:spPr bwMode="auto">
          <a:xfrm>
            <a:off x="6011863" y="4292600"/>
            <a:ext cx="1008062" cy="10080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20" name="Oval 40"/>
          <p:cNvSpPr>
            <a:spLocks noChangeArrowheads="1"/>
          </p:cNvSpPr>
          <p:nvPr/>
        </p:nvSpPr>
        <p:spPr bwMode="auto">
          <a:xfrm>
            <a:off x="6877050" y="4149725"/>
            <a:ext cx="1008063" cy="9366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21" name="Oval 41"/>
          <p:cNvSpPr>
            <a:spLocks noChangeArrowheads="1"/>
          </p:cNvSpPr>
          <p:nvPr/>
        </p:nvSpPr>
        <p:spPr bwMode="auto">
          <a:xfrm>
            <a:off x="7164388" y="2852738"/>
            <a:ext cx="1295400" cy="13684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22" name="Oval 42"/>
          <p:cNvSpPr>
            <a:spLocks noChangeArrowheads="1"/>
          </p:cNvSpPr>
          <p:nvPr/>
        </p:nvSpPr>
        <p:spPr bwMode="auto">
          <a:xfrm>
            <a:off x="5435600" y="3573463"/>
            <a:ext cx="1079500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23" name="Text Box 43"/>
          <p:cNvSpPr txBox="1">
            <a:spLocks noChangeArrowheads="1"/>
          </p:cNvSpPr>
          <p:nvPr/>
        </p:nvSpPr>
        <p:spPr bwMode="auto">
          <a:xfrm>
            <a:off x="6457950" y="3860800"/>
            <a:ext cx="1841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24" name="Text Box 44"/>
          <p:cNvSpPr txBox="1">
            <a:spLocks noChangeArrowheads="1"/>
          </p:cNvSpPr>
          <p:nvPr/>
        </p:nvSpPr>
        <p:spPr bwMode="auto">
          <a:xfrm>
            <a:off x="6516688" y="3860800"/>
            <a:ext cx="360362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25" name="Text Box 45"/>
          <p:cNvSpPr txBox="1">
            <a:spLocks noChangeArrowheads="1"/>
          </p:cNvSpPr>
          <p:nvPr/>
        </p:nvSpPr>
        <p:spPr bwMode="auto">
          <a:xfrm>
            <a:off x="6443663" y="4221163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26" name="Text Box 46"/>
          <p:cNvSpPr txBox="1">
            <a:spLocks noChangeArrowheads="1"/>
          </p:cNvSpPr>
          <p:nvPr/>
        </p:nvSpPr>
        <p:spPr bwMode="auto">
          <a:xfrm>
            <a:off x="7235825" y="3500438"/>
            <a:ext cx="360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27" name="Text Box 47"/>
          <p:cNvSpPr txBox="1">
            <a:spLocks noChangeArrowheads="1"/>
          </p:cNvSpPr>
          <p:nvPr/>
        </p:nvSpPr>
        <p:spPr bwMode="auto">
          <a:xfrm>
            <a:off x="7164388" y="4076700"/>
            <a:ext cx="360362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28" name="Text Box 48"/>
          <p:cNvSpPr txBox="1">
            <a:spLocks noChangeArrowheads="1"/>
          </p:cNvSpPr>
          <p:nvPr/>
        </p:nvSpPr>
        <p:spPr bwMode="auto">
          <a:xfrm>
            <a:off x="6372225" y="4868863"/>
            <a:ext cx="360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29" name="Text Box 49"/>
          <p:cNvSpPr txBox="1">
            <a:spLocks noChangeArrowheads="1"/>
          </p:cNvSpPr>
          <p:nvPr/>
        </p:nvSpPr>
        <p:spPr bwMode="auto">
          <a:xfrm>
            <a:off x="5580063" y="3789363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30" name="Text Box 50"/>
          <p:cNvSpPr txBox="1">
            <a:spLocks noChangeArrowheads="1"/>
          </p:cNvSpPr>
          <p:nvPr/>
        </p:nvSpPr>
        <p:spPr bwMode="auto">
          <a:xfrm>
            <a:off x="6084888" y="3789363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31" name="Text Box 51"/>
          <p:cNvSpPr txBox="1">
            <a:spLocks noChangeArrowheads="1"/>
          </p:cNvSpPr>
          <p:nvPr/>
        </p:nvSpPr>
        <p:spPr bwMode="auto">
          <a:xfrm>
            <a:off x="7235825" y="3141663"/>
            <a:ext cx="360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32" name="Text Box 52"/>
          <p:cNvSpPr txBox="1">
            <a:spLocks noChangeArrowheads="1"/>
          </p:cNvSpPr>
          <p:nvPr/>
        </p:nvSpPr>
        <p:spPr bwMode="auto">
          <a:xfrm>
            <a:off x="7596188" y="2852738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33" name="Text Box 53"/>
          <p:cNvSpPr txBox="1">
            <a:spLocks noChangeArrowheads="1"/>
          </p:cNvSpPr>
          <p:nvPr/>
        </p:nvSpPr>
        <p:spPr bwMode="auto">
          <a:xfrm>
            <a:off x="7596188" y="3284538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34" name="Text Box 54"/>
          <p:cNvSpPr txBox="1">
            <a:spLocks noChangeArrowheads="1"/>
          </p:cNvSpPr>
          <p:nvPr/>
        </p:nvSpPr>
        <p:spPr bwMode="auto">
          <a:xfrm>
            <a:off x="6765925" y="3213100"/>
            <a:ext cx="3603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35" name="Text Box 55"/>
          <p:cNvSpPr txBox="1">
            <a:spLocks noChangeArrowheads="1"/>
          </p:cNvSpPr>
          <p:nvPr/>
        </p:nvSpPr>
        <p:spPr bwMode="auto">
          <a:xfrm>
            <a:off x="6694488" y="3716338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36" name="Text Box 56"/>
          <p:cNvSpPr txBox="1">
            <a:spLocks noChangeArrowheads="1"/>
          </p:cNvSpPr>
          <p:nvPr/>
        </p:nvSpPr>
        <p:spPr bwMode="auto">
          <a:xfrm>
            <a:off x="6910388" y="4221163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37" name="Text Box 57"/>
          <p:cNvSpPr txBox="1">
            <a:spLocks noChangeArrowheads="1"/>
          </p:cNvSpPr>
          <p:nvPr/>
        </p:nvSpPr>
        <p:spPr bwMode="auto">
          <a:xfrm>
            <a:off x="6011863" y="2852738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38" name="Text Box 58"/>
          <p:cNvSpPr txBox="1">
            <a:spLocks noChangeArrowheads="1"/>
          </p:cNvSpPr>
          <p:nvPr/>
        </p:nvSpPr>
        <p:spPr bwMode="auto">
          <a:xfrm>
            <a:off x="6300788" y="3141663"/>
            <a:ext cx="3603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39" name="Text Box 59"/>
          <p:cNvSpPr txBox="1">
            <a:spLocks noChangeArrowheads="1"/>
          </p:cNvSpPr>
          <p:nvPr/>
        </p:nvSpPr>
        <p:spPr bwMode="auto">
          <a:xfrm>
            <a:off x="7885113" y="3213100"/>
            <a:ext cx="360362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40" name="Text Box 60"/>
          <p:cNvSpPr txBox="1">
            <a:spLocks noChangeArrowheads="1"/>
          </p:cNvSpPr>
          <p:nvPr/>
        </p:nvSpPr>
        <p:spPr bwMode="auto">
          <a:xfrm>
            <a:off x="7667625" y="3716338"/>
            <a:ext cx="360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41" name="Text Box 61"/>
          <p:cNvSpPr txBox="1">
            <a:spLocks noChangeArrowheads="1"/>
          </p:cNvSpPr>
          <p:nvPr/>
        </p:nvSpPr>
        <p:spPr bwMode="auto">
          <a:xfrm>
            <a:off x="6261100" y="3553225"/>
            <a:ext cx="11906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Self</a:t>
            </a:r>
            <a:endParaRPr lang="en-US" sz="1600" b="1" dirty="0"/>
          </a:p>
        </p:txBody>
      </p:sp>
      <p:sp>
        <p:nvSpPr>
          <p:cNvPr id="430142" name="Text Box 62"/>
          <p:cNvSpPr txBox="1">
            <a:spLocks noChangeArrowheads="1"/>
          </p:cNvSpPr>
          <p:nvPr/>
        </p:nvSpPr>
        <p:spPr bwMode="auto">
          <a:xfrm>
            <a:off x="5181600" y="2924175"/>
            <a:ext cx="10795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/>
              <a:t>Friend</a:t>
            </a:r>
            <a:endParaRPr lang="en-US" sz="1600"/>
          </a:p>
        </p:txBody>
      </p:sp>
      <p:sp>
        <p:nvSpPr>
          <p:cNvPr id="430143" name="Text Box 63"/>
          <p:cNvSpPr txBox="1">
            <a:spLocks noChangeArrowheads="1"/>
          </p:cNvSpPr>
          <p:nvPr/>
        </p:nvSpPr>
        <p:spPr bwMode="auto">
          <a:xfrm>
            <a:off x="4894263" y="4581525"/>
            <a:ext cx="10795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/>
              <a:t>Sibling</a:t>
            </a:r>
            <a:endParaRPr lang="en-US" sz="1600"/>
          </a:p>
        </p:txBody>
      </p:sp>
      <p:sp>
        <p:nvSpPr>
          <p:cNvPr id="430144" name="Text Box 64"/>
          <p:cNvSpPr txBox="1">
            <a:spLocks noChangeArrowheads="1"/>
          </p:cNvSpPr>
          <p:nvPr/>
        </p:nvSpPr>
        <p:spPr bwMode="auto">
          <a:xfrm>
            <a:off x="5651500" y="5373688"/>
            <a:ext cx="13684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/>
              <a:t>Co-worker</a:t>
            </a:r>
            <a:endParaRPr lang="en-US" sz="1600"/>
          </a:p>
        </p:txBody>
      </p:sp>
      <p:sp>
        <p:nvSpPr>
          <p:cNvPr id="430145" name="Text Box 65"/>
          <p:cNvSpPr txBox="1">
            <a:spLocks noChangeArrowheads="1"/>
          </p:cNvSpPr>
          <p:nvPr/>
        </p:nvSpPr>
        <p:spPr bwMode="auto">
          <a:xfrm>
            <a:off x="7092950" y="5157788"/>
            <a:ext cx="10795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 dirty="0"/>
              <a:t>Father</a:t>
            </a:r>
            <a:endParaRPr lang="en-US" sz="1600" dirty="0"/>
          </a:p>
        </p:txBody>
      </p:sp>
      <p:sp>
        <p:nvSpPr>
          <p:cNvPr id="430146" name="Text Box 66"/>
          <p:cNvSpPr txBox="1">
            <a:spLocks noChangeArrowheads="1"/>
          </p:cNvSpPr>
          <p:nvPr/>
        </p:nvSpPr>
        <p:spPr bwMode="auto">
          <a:xfrm>
            <a:off x="7164388" y="2420938"/>
            <a:ext cx="16573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/>
              <a:t>Mother</a:t>
            </a:r>
            <a:endParaRPr lang="en-US" sz="1600"/>
          </a:p>
        </p:txBody>
      </p:sp>
      <p:sp>
        <p:nvSpPr>
          <p:cNvPr id="430147" name="Text Box 67"/>
          <p:cNvSpPr txBox="1">
            <a:spLocks noChangeArrowheads="1"/>
          </p:cNvSpPr>
          <p:nvPr/>
        </p:nvSpPr>
        <p:spPr bwMode="auto">
          <a:xfrm>
            <a:off x="7092950" y="4581525"/>
            <a:ext cx="3603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48" name="Text Box 68"/>
          <p:cNvSpPr txBox="1">
            <a:spLocks noChangeArrowheads="1"/>
          </p:cNvSpPr>
          <p:nvPr/>
        </p:nvSpPr>
        <p:spPr bwMode="auto">
          <a:xfrm>
            <a:off x="7451725" y="4365625"/>
            <a:ext cx="3603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x</a:t>
            </a:r>
            <a:endParaRPr lang="en-US"/>
          </a:p>
        </p:txBody>
      </p:sp>
      <p:sp>
        <p:nvSpPr>
          <p:cNvPr id="430149" name="Oval 69"/>
          <p:cNvSpPr>
            <a:spLocks noChangeArrowheads="1"/>
          </p:cNvSpPr>
          <p:nvPr/>
        </p:nvSpPr>
        <p:spPr bwMode="auto">
          <a:xfrm>
            <a:off x="6189663" y="3141663"/>
            <a:ext cx="1366837" cy="1511300"/>
          </a:xfrm>
          <a:prstGeom prst="ellipse">
            <a:avLst/>
          </a:prstGeom>
          <a:solidFill>
            <a:schemeClr val="folHlink">
              <a:alpha val="49019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454" name="Text Box 70"/>
          <p:cNvSpPr txBox="1">
            <a:spLocks noChangeArrowheads="1"/>
          </p:cNvSpPr>
          <p:nvPr/>
        </p:nvSpPr>
        <p:spPr bwMode="auto">
          <a:xfrm>
            <a:off x="4696619" y="6399942"/>
            <a:ext cx="4427537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600" dirty="0"/>
              <a:t>(Markus &amp; Kitayama, 1991)</a:t>
            </a:r>
            <a:endParaRPr lang="en-US" sz="1600" dirty="0"/>
          </a:p>
        </p:txBody>
      </p:sp>
      <p:sp>
        <p:nvSpPr>
          <p:cNvPr id="2" name="TextBox 1"/>
          <p:cNvSpPr txBox="1"/>
          <p:nvPr/>
        </p:nvSpPr>
        <p:spPr>
          <a:xfrm>
            <a:off x="467544" y="1068388"/>
            <a:ext cx="39599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The self as an independently functioning unit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1206" y="1082277"/>
            <a:ext cx="41052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The self as part of an encompassing social relationship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94770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30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0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30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30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0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0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30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0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30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30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0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0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30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30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30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30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0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0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30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30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30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30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30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30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30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30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30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30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30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30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30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30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30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30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30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30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30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30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30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30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30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30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30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30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30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30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30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30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30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30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30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30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30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30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30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30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30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30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30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30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30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30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8" grpId="0" animBg="1"/>
      <p:bldP spid="430119" grpId="0" animBg="1"/>
      <p:bldP spid="430120" grpId="0" animBg="1"/>
      <p:bldP spid="430121" grpId="0" animBg="1"/>
      <p:bldP spid="430122" grpId="0" animBg="1"/>
      <p:bldP spid="430123" grpId="0"/>
      <p:bldP spid="430124" grpId="0"/>
      <p:bldP spid="430125" grpId="0"/>
      <p:bldP spid="430126" grpId="0"/>
      <p:bldP spid="430127" grpId="0"/>
      <p:bldP spid="430128" grpId="0"/>
      <p:bldP spid="430129" grpId="0"/>
      <p:bldP spid="430130" grpId="0"/>
      <p:bldP spid="430131" grpId="0"/>
      <p:bldP spid="430132" grpId="0"/>
      <p:bldP spid="430133" grpId="0"/>
      <p:bldP spid="430134" grpId="0"/>
      <p:bldP spid="430135" grpId="0"/>
      <p:bldP spid="430136" grpId="0"/>
      <p:bldP spid="430137" grpId="0"/>
      <p:bldP spid="430138" grpId="0"/>
      <p:bldP spid="430139" grpId="0"/>
      <p:bldP spid="430140" grpId="0"/>
      <p:bldP spid="430141" grpId="0"/>
      <p:bldP spid="430142" grpId="0"/>
      <p:bldP spid="430143" grpId="0"/>
      <p:bldP spid="430144" grpId="0"/>
      <p:bldP spid="430145" grpId="0"/>
      <p:bldP spid="430146" grpId="0"/>
      <p:bldP spid="430147" grpId="0"/>
      <p:bldP spid="430148" grpId="0"/>
      <p:bldP spid="43014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Independent v Interdependent Self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5009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1" dirty="0">
                <a:latin typeface="Tahoma" pitchFamily="34" charset="0"/>
                <a:ea typeface="Tahoma" pitchFamily="34" charset="0"/>
                <a:cs typeface="Tahoma" pitchFamily="34" charset="0"/>
              </a:rPr>
              <a:t>Independent</a:t>
            </a:r>
          </a:p>
          <a:p>
            <a:endParaRPr lang="en-GB" sz="12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7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Define issues separate from social context</a:t>
            </a:r>
          </a:p>
          <a:p>
            <a:pPr lvl="1"/>
            <a:r>
              <a:rPr lang="en-GB" sz="17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Internal, private abilities, thoughts and feelings</a:t>
            </a:r>
          </a:p>
          <a:p>
            <a:pPr lvl="1"/>
            <a:r>
              <a:rPr lang="en-GB" sz="17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 unique</a:t>
            </a:r>
          </a:p>
          <a:p>
            <a:pPr lvl="1"/>
            <a:r>
              <a:rPr lang="en-GB" sz="17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Express self</a:t>
            </a:r>
          </a:p>
          <a:p>
            <a:pPr lvl="1"/>
            <a:r>
              <a:rPr lang="en-GB" sz="17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Promote own goals</a:t>
            </a:r>
          </a:p>
          <a:p>
            <a:pPr lvl="1"/>
            <a:r>
              <a:rPr lang="en-GB" sz="17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Self defined through others help to provide appraisal through social comparison </a:t>
            </a:r>
          </a:p>
          <a:p>
            <a:pPr lvl="1"/>
            <a:r>
              <a:rPr lang="en-GB" sz="17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Ability to express self</a:t>
            </a:r>
            <a:endParaRPr lang="en-US" sz="17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50817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Interdependent</a:t>
            </a:r>
          </a:p>
          <a:p>
            <a:endParaRPr lang="en-GB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Use social context to define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External, public statuses, roles, relationships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Belong, fit in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Occupy one’s (proper) place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Promote goals of others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Relationships with others defines the self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Ability to adjust and restrain self to maintain harmony within the social context</a:t>
            </a:r>
            <a:endParaRPr lang="en-US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3528" y="6420380"/>
            <a:ext cx="80341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74320" lvl="1" indent="0">
              <a:buNone/>
            </a:pP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(e.g. Kitayama and </a:t>
            </a:r>
            <a:r>
              <a:rPr lang="en-GB" sz="16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Ukida</a:t>
            </a: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, 2005; Markus and Kitayama, 1991, 2001; </a:t>
            </a:r>
            <a:r>
              <a:rPr lang="en-GB" sz="16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Triandis</a:t>
            </a:r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, 1995)</a:t>
            </a:r>
          </a:p>
        </p:txBody>
      </p:sp>
    </p:spTree>
    <p:extLst>
      <p:ext uri="{BB962C8B-B14F-4D97-AF65-F5344CB8AC3E}">
        <p14:creationId xmlns:p14="http://schemas.microsoft.com/office/powerpoint/2010/main" val="1525297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527048"/>
            <a:ext cx="8503920" cy="4998296"/>
          </a:xfrm>
        </p:spPr>
        <p:txBody>
          <a:bodyPr>
            <a:normAutofit fontScale="92500" lnSpcReduction="20000"/>
          </a:bodyPr>
          <a:lstStyle/>
          <a:p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Self-discrepancy theory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(Higgins, 1987)</a:t>
            </a:r>
          </a:p>
          <a:p>
            <a:pPr marL="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Actual self	 - how we are currently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Ideal self	 - how we would like to be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‘Ought’ self	 - how we think we should be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Large discrepancies, particularly between actual and ought self, can be damaging</a:t>
            </a:r>
            <a:endParaRPr lang="en-US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Self-awareness theory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(Duval and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Wicklund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1972)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When we become a focus of our own attention (e.g. video footage):</a:t>
            </a:r>
          </a:p>
          <a:p>
            <a:pPr marL="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‘</a:t>
            </a: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Self-consciousness’ – we become objective judgemental observers of ourselves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Evaluate and compare our current behaviour to internal standards and values</a:t>
            </a:r>
          </a:p>
        </p:txBody>
      </p:sp>
    </p:spTree>
    <p:extLst>
      <p:ext uri="{BB962C8B-B14F-4D97-AF65-F5344CB8AC3E}">
        <p14:creationId xmlns:p14="http://schemas.microsoft.com/office/powerpoint/2010/main" val="15970957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ctr" rtl="0">
              <a:spcBef>
                <a:spcPct val="0"/>
              </a:spcBef>
            </a:pPr>
            <a:r>
              <a:rPr lang="en-GB" sz="18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we even know about ourselves?</a:t>
            </a:r>
            <a:br>
              <a:rPr lang="en-GB" sz="18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527048"/>
            <a:ext cx="8503920" cy="4998296"/>
          </a:xfrm>
        </p:spPr>
        <p:txBody>
          <a:bodyPr>
            <a:normAutofit fontScale="85000" lnSpcReduction="20000"/>
          </a:bodyPr>
          <a:lstStyle/>
          <a:p>
            <a:pPr marL="457200" lvl="1" indent="0">
              <a:buNone/>
            </a:pPr>
            <a:r>
              <a:rPr lang="en-GB" sz="18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Self-perception theory 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18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Bem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1967, 1972)</a:t>
            </a:r>
          </a:p>
          <a:p>
            <a:pPr lvl="1"/>
            <a:endParaRPr lang="en-GB" sz="1800" b="1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Inferring our attitudes from our behaviours – not from our internal state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Particularly for aspects of the self that are not central to our self-concept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Lepper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et al (1973)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Two groups of children drew pictures</a:t>
            </a:r>
          </a:p>
          <a:p>
            <a:pPr marL="274320" lvl="1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- one group for a reward, the other group for no reward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Later - children who drew pictures for no reward spent twice as much time drawing as the rewarded group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Drawing had become part of their self-concept?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5209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 do we use information about ourselves?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84784"/>
            <a:ext cx="8503920" cy="4998296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The self and the public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Carver and </a:t>
            </a:r>
            <a:r>
              <a:rPr lang="en-GB" sz="18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Scheier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(1981) – self-awareness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</a:t>
            </a:r>
            <a:r>
              <a:rPr lang="en-GB" sz="18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private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self – private thoughts, feelings and attitudes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</a:t>
            </a:r>
            <a:r>
              <a:rPr lang="en-GB" sz="18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public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self – public image, how you present yourself to other people (a social object)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Can be high or low in either, or both, private self-consciousness and/or public self-consciousness</a:t>
            </a:r>
          </a:p>
          <a:p>
            <a:pPr marL="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Suggests the self is not a consistent, fixed entity</a:t>
            </a:r>
            <a:endParaRPr lang="en-US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12776"/>
            <a:ext cx="2613918" cy="1740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83943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 descr="A cup of coffee with a heart shaped foam in the foam&#10;&#10;Description automatically generated"/>
          <p:cNvPicPr>
            <a:picLocks noGrp="1" noChangeAspect="1"/>
          </p:cNvPicPr>
          <p:nvPr>
            <p:ph idx="1"/>
          </p:nvPr>
        </p:nvPicPr>
        <p:blipFill rotWithShape="1">
          <a:blip r:embed="rId8"/>
          <a:srcRect t="7966" r="-2" b="527"/>
          <a:stretch/>
        </p:blipFill>
        <p:spPr>
          <a:xfrm>
            <a:off x="20" y="-5"/>
            <a:ext cx="9143752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2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3753695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9144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467544" y="5029200"/>
            <a:ext cx="8414793" cy="8680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10 minutes</a:t>
            </a:r>
          </a:p>
        </p:txBody>
      </p:sp>
    </p:spTree>
    <p:extLst>
      <p:ext uri="{BB962C8B-B14F-4D97-AF65-F5344CB8AC3E}">
        <p14:creationId xmlns:p14="http://schemas.microsoft.com/office/powerpoint/2010/main" val="16136986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Adapting our presentation of 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844824"/>
            <a:ext cx="8503920" cy="425422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Self-monitoring (Snyder, 1974) – the extent to which people alter their behaviour according to different social contexts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High self-monitors – shape behaviour/self to the environment</a:t>
            </a: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Low self-monitors – more consistency across situations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High self-monitors – more extroverted</a:t>
            </a: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Low self-monitors – more introverted</a:t>
            </a:r>
            <a:endParaRPr lang="en-US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93096"/>
            <a:ext cx="3602800" cy="2406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71489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2000" b="1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8503920" cy="4398240"/>
          </a:xfrm>
        </p:spPr>
        <p:txBody>
          <a:bodyPr>
            <a:noAutofit/>
          </a:bodyPr>
          <a:lstStyle/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Terror management theory (Greenberg, Solomon and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Pyszczynski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1986)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Human self-awareness magnifies the tendency for anxiety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inevitability of death is terrifying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 defend against this threat, we need strong self-esteem and a strong self-concept</a:t>
            </a:r>
          </a:p>
          <a:p>
            <a:pPr lvl="1"/>
            <a:endParaRPr lang="en-GB" sz="1800" dirty="0"/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Increased self-esteem leads to lower physiological arousal to threat and lower anxiety (Greenberg et al, 1992)</a:t>
            </a:r>
            <a:endParaRPr lang="en-US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Research supports correlation between higher self-esteem and reductions in death anxiety (e.g. Greenberg et al, 1993;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Schmeichel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and Martens, 2005)</a:t>
            </a:r>
          </a:p>
        </p:txBody>
      </p:sp>
    </p:spTree>
    <p:extLst>
      <p:ext uri="{BB962C8B-B14F-4D97-AF65-F5344CB8AC3E}">
        <p14:creationId xmlns:p14="http://schemas.microsoft.com/office/powerpoint/2010/main" val="14393083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Motivation and the 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844824"/>
            <a:ext cx="8503920" cy="4398240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People are motivated to seek an accurate, stable and positive self-concept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We often seek out situations or behave in ways that promote our self-concept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Motivation for accuracy of self-concept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Trope (1983) – ‘Diagnostic tasks’</a:t>
            </a:r>
          </a:p>
          <a:p>
            <a:pPr lvl="1"/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594360" lvl="2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e.g., we test ourselves at appropriate levels - confirmation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2528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Consistency/Stability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484784"/>
            <a:ext cx="8662736" cy="4968552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Motivation for </a:t>
            </a: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consistency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Self-verification theory (Swann and Read, 1981)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       S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tudents given evaluations of themselves</a:t>
            </a:r>
          </a:p>
          <a:p>
            <a:pPr marL="594360" lvl="2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Told would be either consistent or inconsistent with their own self-image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594360" lvl="2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Spent significantly more time viewing the consistent information</a:t>
            </a:r>
          </a:p>
          <a:p>
            <a:pPr marL="594360" lvl="2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594360" lvl="2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Thus – we gravitate to those who confirm our sense of self</a:t>
            </a:r>
          </a:p>
          <a:p>
            <a:pPr lvl="2"/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Motivation to present a </a:t>
            </a: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stable self-concept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Likely to wear symbols that fit with important </a:t>
            </a:r>
          </a:p>
          <a:p>
            <a:pPr marL="274320" lvl="1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		aspects of our self-concept </a:t>
            </a:r>
          </a:p>
          <a:p>
            <a:pPr marL="274320" lvl="1" indent="0">
              <a:buNone/>
            </a:pPr>
            <a:r>
              <a:rPr lang="en-GB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(e.g., wearing an athletics logo if we are athletic; Swann, 1983)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146" name="Picture 2" descr="http://media.tumblr.com/tumblr_lr8ovuVzh51qjhtg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97152"/>
            <a:ext cx="2462072" cy="1541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3249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Self-esteem and Social Feedback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556792"/>
            <a:ext cx="8503920" cy="4752528"/>
          </a:xfrm>
        </p:spPr>
        <p:txBody>
          <a:bodyPr>
            <a:noAutofit/>
          </a:bodyPr>
          <a:lstStyle/>
          <a:p>
            <a:pPr marL="274320" lvl="1" indent="0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People seek self-verifying feedback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High self-esteem – seek positive and negative information as long as it is accurate information about ourselves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Low self-esteem – seek positive information even if it is non-verifying </a:t>
            </a:r>
          </a:p>
          <a:p>
            <a:pPr marL="274320" lvl="1" indent="0" algn="r">
              <a:buNone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18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Bernichon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et al., 2003)</a:t>
            </a:r>
            <a:endParaRPr lang="en-US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/>
          </a:p>
          <a:p>
            <a:pPr marL="274320" lvl="1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Self-handicapping (</a:t>
            </a:r>
            <a:r>
              <a:rPr lang="en-GB" sz="18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Berglas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&amp; Jones, 1978) - defence mechanism (but poor)</a:t>
            </a:r>
            <a:endParaRPr lang="en-GB" sz="1800" dirty="0"/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Creating obstacles so that failure at a task can be attributed to the obstacle rather than the self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e.g. men found to withdraw practice effort more than women</a:t>
            </a:r>
          </a:p>
          <a:p>
            <a:pPr lvl="1" algn="r"/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(McCrae, </a:t>
            </a:r>
            <a:r>
              <a:rPr lang="en-GB" sz="18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Hirt</a:t>
            </a:r>
            <a:r>
              <a:rPr lang="en-GB" sz="18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and Milner, 2008)</a:t>
            </a:r>
          </a:p>
          <a:p>
            <a:pPr lvl="1"/>
            <a:endParaRPr lang="en-GB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41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Social Representations Theory</a:t>
            </a:r>
            <a:b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20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Moscovici</a:t>
            </a:r>
            <a:r>
              <a:rPr lang="en-GB" sz="20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1984)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772816"/>
            <a:ext cx="8503920" cy="468052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Social representations can range from hegemonic structures that are shared by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a society or nation, to differentiated knowledge structures that are shared by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subgroups within a collective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r"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19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Moscovici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, 1988)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e.g. notions of </a:t>
            </a:r>
            <a:r>
              <a:rPr lang="en-GB" sz="1900" b="1" dirty="0">
                <a:latin typeface="Tahoma" pitchFamily="34" charset="0"/>
                <a:ea typeface="Tahoma" pitchFamily="34" charset="0"/>
                <a:cs typeface="Tahoma" pitchFamily="34" charset="0"/>
              </a:rPr>
              <a:t>identity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; how we are able to understand and recognize others;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how others are able to understand and recognize us</a:t>
            </a:r>
          </a:p>
          <a:p>
            <a:pPr algn="r">
              <a:lnSpc>
                <a:spcPct val="80000"/>
              </a:lnSpc>
              <a:buFont typeface="Wingdings" pitchFamily="2" charset="2"/>
              <a:buNone/>
            </a:pPr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r">
              <a:lnSpc>
                <a:spcPct val="80000"/>
              </a:lnSpc>
              <a:buFont typeface="Wingdings" pitchFamily="2" charset="2"/>
              <a:buNone/>
            </a:pPr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r"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The term ‘social representations’ designates both….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The </a:t>
            </a:r>
            <a:r>
              <a:rPr lang="en-GB" sz="19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structures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 that allow communication to take place through inter-</a:t>
            </a:r>
          </a:p>
          <a:p>
            <a:pPr>
              <a:lnSpc>
                <a:spcPct val="80000"/>
              </a:lnSpc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subjective shared meanings </a:t>
            </a:r>
          </a:p>
          <a:p>
            <a:pPr>
              <a:lnSpc>
                <a:spcPct val="80000"/>
              </a:lnSpc>
            </a:pPr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And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The </a:t>
            </a:r>
            <a:r>
              <a:rPr lang="en-GB" sz="19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process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 whereby shared meanings are created</a:t>
            </a:r>
          </a:p>
          <a:p>
            <a:pPr>
              <a:lnSpc>
                <a:spcPct val="90000"/>
              </a:lnSpc>
            </a:pPr>
            <a:endParaRPr lang="en-GB" sz="34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4643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838" y="2059685"/>
            <a:ext cx="8294815" cy="5976663"/>
          </a:xfrm>
        </p:spPr>
        <p:txBody>
          <a:bodyPr>
            <a:noAutofit/>
          </a:bodyPr>
          <a:lstStyle/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e.g. ‘hard working’, ‘scrounger’, ‘intelligent’, ‘chav’, ‘respectable’ etc….</a:t>
            </a:r>
          </a:p>
          <a:p>
            <a:pPr>
              <a:buFont typeface="Wingdings" pitchFamily="2" charset="2"/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A re-presented, simplified version that becomes part of the social stock of knowledge and understanding – </a:t>
            </a: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used to understand people, objects and events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The cores of social representations are organised around antimonies, or </a:t>
            </a:r>
            <a:r>
              <a:rPr lang="en-GB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oppositions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(Markova, 2003, p.179)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Social representations enable individuals to make sense during periods of uncertainty</a:t>
            </a: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At times of traumatic disruption people are more likely to appropriate the dominant social representations and recognize their core elements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317B1A-C5EC-9367-E209-2EC26B73B4AF}"/>
              </a:ext>
            </a:extLst>
          </p:cNvPr>
          <p:cNvSpPr txBox="1"/>
          <p:nvPr/>
        </p:nvSpPr>
        <p:spPr>
          <a:xfrm>
            <a:off x="505962" y="332656"/>
            <a:ext cx="66967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‘Social representations are not simply 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given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but are produced by individuals in social contexts or groups in a transformative process of interpretation and inscription of meaning’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r">
              <a:buFont typeface="Wingdings" pitchFamily="2" charset="2"/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(Flick, 1998, p.50, italics original)</a:t>
            </a:r>
          </a:p>
        </p:txBody>
      </p:sp>
    </p:spTree>
    <p:extLst>
      <p:ext uri="{BB962C8B-B14F-4D97-AF65-F5344CB8AC3E}">
        <p14:creationId xmlns:p14="http://schemas.microsoft.com/office/powerpoint/2010/main" val="383570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699" y="188641"/>
            <a:ext cx="7055380" cy="1400530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Anchoring and Objectification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138" y="980728"/>
            <a:ext cx="8503920" cy="5516377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7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Anchoring</a:t>
            </a:r>
          </a:p>
          <a:p>
            <a:pPr>
              <a:lnSpc>
                <a:spcPct val="90000"/>
              </a:lnSpc>
            </a:pPr>
            <a:endParaRPr lang="en-GB" sz="7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7200" dirty="0">
                <a:latin typeface="Tahoma" pitchFamily="34" charset="0"/>
                <a:ea typeface="Tahoma" pitchFamily="34" charset="0"/>
                <a:cs typeface="Tahoma" pitchFamily="34" charset="0"/>
              </a:rPr>
              <a:t>Process by which the unfamiliar is drawn into the familiar</a:t>
            </a:r>
          </a:p>
          <a:p>
            <a:pPr>
              <a:lnSpc>
                <a:spcPct val="90000"/>
              </a:lnSpc>
            </a:pPr>
            <a:endParaRPr lang="en-GB" sz="7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7200" dirty="0">
                <a:latin typeface="Tahoma" pitchFamily="34" charset="0"/>
                <a:ea typeface="Tahoma" pitchFamily="34" charset="0"/>
                <a:cs typeface="Tahoma" pitchFamily="34" charset="0"/>
              </a:rPr>
              <a:t>Ways of making sense that were previously available are no longer adequate</a:t>
            </a:r>
          </a:p>
          <a:p>
            <a:pPr>
              <a:lnSpc>
                <a:spcPct val="90000"/>
              </a:lnSpc>
            </a:pPr>
            <a:endParaRPr lang="en-GB" sz="7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7200" dirty="0">
                <a:latin typeface="Tahoma" pitchFamily="34" charset="0"/>
                <a:ea typeface="Tahoma" pitchFamily="34" charset="0"/>
                <a:cs typeface="Tahoma" pitchFamily="34" charset="0"/>
              </a:rPr>
              <a:t>Cognitive unease neutralised - tension arising from the unfamiliar is masked</a:t>
            </a:r>
          </a:p>
          <a:p>
            <a:pPr>
              <a:lnSpc>
                <a:spcPct val="90000"/>
              </a:lnSpc>
            </a:pPr>
            <a:endParaRPr lang="en-GB" sz="7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72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7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Objectification</a:t>
            </a:r>
          </a:p>
          <a:p>
            <a:endParaRPr lang="en-GB" sz="7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7200" dirty="0">
                <a:latin typeface="Tahoma" pitchFamily="34" charset="0"/>
                <a:ea typeface="Tahoma" pitchFamily="34" charset="0"/>
                <a:cs typeface="Tahoma" pitchFamily="34" charset="0"/>
              </a:rPr>
              <a:t>The moment when a representation is emancipated from the immediate context and projected into the world</a:t>
            </a:r>
          </a:p>
          <a:p>
            <a:endParaRPr lang="en-GB" sz="7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7200" dirty="0">
                <a:latin typeface="Tahoma" pitchFamily="34" charset="0"/>
                <a:ea typeface="Tahoma" pitchFamily="34" charset="0"/>
                <a:cs typeface="Tahoma" pitchFamily="34" charset="0"/>
              </a:rPr>
              <a:t>Once set free - a social representation is made concrete - cannot be changed by individuals</a:t>
            </a:r>
          </a:p>
          <a:p>
            <a:pPr>
              <a:buFont typeface="Wingdings" pitchFamily="2" charset="2"/>
              <a:buNone/>
            </a:pPr>
            <a:endParaRPr lang="en-GB" sz="7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7200" dirty="0">
                <a:latin typeface="Tahoma" pitchFamily="34" charset="0"/>
                <a:ea typeface="Tahoma" pitchFamily="34" charset="0"/>
                <a:cs typeface="Tahoma" pitchFamily="34" charset="0"/>
              </a:rPr>
              <a:t>Meanings take hold - provide the basis for communication</a:t>
            </a:r>
          </a:p>
          <a:p>
            <a:endParaRPr lang="en-GB" sz="7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7200" dirty="0">
                <a:latin typeface="Tahoma" pitchFamily="34" charset="0"/>
                <a:ea typeface="Tahoma" pitchFamily="34" charset="0"/>
                <a:cs typeface="Tahoma" pitchFamily="34" charset="0"/>
              </a:rPr>
              <a:t>The two processes are complimentary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8372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700808"/>
            <a:ext cx="8503920" cy="4398240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Hewstone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M.,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Stroebe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W. and Jonas, K. (2012). 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An Introduction to Social Psychology (fourth edition)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Chichester; BPS Blackwell (Chapter 5)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Hogg, M. A., &amp; Vaughan, G. M. (2008). 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Social Psychology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. Harlow, Essex: Pearson Prentice Hall. (Chapter 4) 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Kassin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S., Fein, S., &amp; Markus, H. R. (2011). 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Social psychology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(8th Edition). Belmont, CA: Wadsworth. (Chapter 3)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Plus your own literature search</a:t>
            </a:r>
          </a:p>
        </p:txBody>
      </p:sp>
    </p:spTree>
    <p:extLst>
      <p:ext uri="{BB962C8B-B14F-4D97-AF65-F5344CB8AC3E}">
        <p14:creationId xmlns:p14="http://schemas.microsoft.com/office/powerpoint/2010/main" val="1063787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0</TotalTime>
  <Words>3267</Words>
  <Application>Microsoft Office PowerPoint</Application>
  <PresentationFormat>On-screen Show (4:3)</PresentationFormat>
  <Paragraphs>575</Paragraphs>
  <Slides>26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Calibri</vt:lpstr>
      <vt:lpstr>Century Gothic</vt:lpstr>
      <vt:lpstr>Courier New</vt:lpstr>
      <vt:lpstr>Tahoma</vt:lpstr>
      <vt:lpstr>Wingdings</vt:lpstr>
      <vt:lpstr>Wingdings 2</vt:lpstr>
      <vt:lpstr>Wingdings 3</vt:lpstr>
      <vt:lpstr>Ion</vt:lpstr>
      <vt:lpstr>Social Psychology                                                                                            Dr Judith Marshall</vt:lpstr>
      <vt:lpstr>The Nature of the Self: Early thinking </vt:lpstr>
      <vt:lpstr>The Nature of the Self</vt:lpstr>
      <vt:lpstr>Write some quick sentences in answer to the question…..</vt:lpstr>
      <vt:lpstr>The Self</vt:lpstr>
      <vt:lpstr>The Self – two key functions: Organisational and Executive </vt:lpstr>
      <vt:lpstr>PowerPoint Presentation</vt:lpstr>
      <vt:lpstr>How do we learn about ourselves?</vt:lpstr>
      <vt:lpstr> </vt:lpstr>
      <vt:lpstr>Group memberships</vt:lpstr>
      <vt:lpstr>Individualism versus Collectivism          (Triandis, 1990, 1995)</vt:lpstr>
      <vt:lpstr>PowerPoint Presentation</vt:lpstr>
      <vt:lpstr>Independent v Interdependent Self</vt:lpstr>
      <vt:lpstr>PowerPoint Presentation</vt:lpstr>
      <vt:lpstr>Do we even know about ourselves? </vt:lpstr>
      <vt:lpstr>How do we use information about ourselves?</vt:lpstr>
      <vt:lpstr>PowerPoint Presentation</vt:lpstr>
      <vt:lpstr>Adapting our presentation of self</vt:lpstr>
      <vt:lpstr>PowerPoint Presentation</vt:lpstr>
      <vt:lpstr>Motivation and the self</vt:lpstr>
      <vt:lpstr>Consistency/Stability</vt:lpstr>
      <vt:lpstr>Self-esteem and Social Feedback</vt:lpstr>
      <vt:lpstr>Social Representations Theory (Moscovici, 1984)</vt:lpstr>
      <vt:lpstr>PowerPoint Presentation</vt:lpstr>
      <vt:lpstr>Anchoring and Objectification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and Group Processes                                                                                         Dr Judith Marshall</dc:title>
  <dc:creator>Marshall, Judith</dc:creator>
  <cp:lastModifiedBy>Judith Marshall</cp:lastModifiedBy>
  <cp:revision>80</cp:revision>
  <cp:lastPrinted>2013-03-04T13:39:29Z</cp:lastPrinted>
  <dcterms:created xsi:type="dcterms:W3CDTF">2013-03-01T10:12:10Z</dcterms:created>
  <dcterms:modified xsi:type="dcterms:W3CDTF">2024-02-27T16:11:23Z</dcterms:modified>
</cp:coreProperties>
</file>