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8" r:id="rId3"/>
    <p:sldId id="260" r:id="rId4"/>
    <p:sldId id="299" r:id="rId5"/>
    <p:sldId id="312" r:id="rId6"/>
    <p:sldId id="294" r:id="rId7"/>
    <p:sldId id="313" r:id="rId8"/>
    <p:sldId id="314" r:id="rId9"/>
    <p:sldId id="317" r:id="rId10"/>
    <p:sldId id="315" r:id="rId11"/>
    <p:sldId id="300" r:id="rId12"/>
    <p:sldId id="301" r:id="rId13"/>
    <p:sldId id="302" r:id="rId14"/>
    <p:sldId id="316" r:id="rId15"/>
    <p:sldId id="303" r:id="rId16"/>
    <p:sldId id="304" r:id="rId17"/>
    <p:sldId id="305" r:id="rId18"/>
    <p:sldId id="309" r:id="rId19"/>
    <p:sldId id="306" r:id="rId20"/>
    <p:sldId id="308" r:id="rId21"/>
    <p:sldId id="262" r:id="rId22"/>
    <p:sldId id="266" r:id="rId23"/>
    <p:sldId id="270" r:id="rId24"/>
    <p:sldId id="293" r:id="rId25"/>
    <p:sldId id="271" r:id="rId26"/>
    <p:sldId id="310" r:id="rId27"/>
    <p:sldId id="311" r:id="rId28"/>
    <p:sldId id="297" r:id="rId29"/>
    <p:sldId id="298" r:id="rId30"/>
    <p:sldId id="292" r:id="rId31"/>
    <p:sldId id="287" r:id="rId32"/>
    <p:sldId id="288" r:id="rId33"/>
    <p:sldId id="318"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410" autoAdjust="0"/>
  </p:normalViewPr>
  <p:slideViewPr>
    <p:cSldViewPr>
      <p:cViewPr varScale="1">
        <p:scale>
          <a:sx n="65" d="100"/>
          <a:sy n="65" d="100"/>
        </p:scale>
        <p:origin x="169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cs typeface="+mn-cs"/>
              </a:defRPr>
            </a:lvl1pPr>
          </a:lstStyle>
          <a:p>
            <a:pPr>
              <a:defRPr/>
            </a:pPr>
            <a:fld id="{4D783E52-373A-4E5F-A3D6-6ADF272CB247}" type="datetimeFigureOut">
              <a:rPr lang="en-GB"/>
              <a:pPr>
                <a:defRPr/>
              </a:pPr>
              <a:t>14/01/2020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smtClean="0"/>
          </a:p>
        </p:txBody>
      </p:sp>
      <p:sp>
        <p:nvSpPr>
          <p:cNvPr id="5" name="Notes Placeholder 4"/>
          <p:cNvSpPr>
            <a:spLocks noGrp="1"/>
          </p:cNvSpPr>
          <p:nvPr>
            <p:ph type="body" sz="quarter" idx="3"/>
          </p:nvPr>
        </p:nvSpPr>
        <p:spPr>
          <a:xfrm>
            <a:off x="666750" y="4632325"/>
            <a:ext cx="5335588" cy="4389438"/>
          </a:xfrm>
          <a:prstGeom prst="rect">
            <a:avLst/>
          </a:prstGeom>
        </p:spPr>
        <p:txBody>
          <a:bodyPr vert="horz" lIns="89785" tIns="44892" rIns="89785" bIns="44892"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hangingPunct="1">
              <a:defRPr sz="1200"/>
            </a:lvl1pPr>
          </a:lstStyle>
          <a:p>
            <a:pPr>
              <a:defRPr/>
            </a:pPr>
            <a:fld id="{CB54B841-C143-46DE-9364-0FEDD57A8640}" type="slidenum">
              <a:rPr lang="en-GB" altLang="en-US"/>
              <a:pPr>
                <a:defRPr/>
              </a:pPr>
              <a:t>‹#›</a:t>
            </a:fld>
            <a:endParaRPr lang="en-GB" altLang="en-US"/>
          </a:p>
        </p:txBody>
      </p:sp>
    </p:spTree>
    <p:extLst>
      <p:ext uri="{BB962C8B-B14F-4D97-AF65-F5344CB8AC3E}">
        <p14:creationId xmlns:p14="http://schemas.microsoft.com/office/powerpoint/2010/main" val="42416481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everything.explained.today/Kenyanthropus/" TargetMode="External"/><Relationship Id="rId3" Type="http://schemas.openxmlformats.org/officeDocument/2006/relationships/hyperlink" Target="https://everything.explained.today/Afar_Region/" TargetMode="External"/><Relationship Id="rId7" Type="http://schemas.openxmlformats.org/officeDocument/2006/relationships/hyperlink" Target="https://everything.explained.today/Australopithecus/"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everything.explained.today/Homo/" TargetMode="External"/><Relationship Id="rId5" Type="http://schemas.openxmlformats.org/officeDocument/2006/relationships/hyperlink" Target="https://everything.explained.today/knapping/" TargetMode="External"/><Relationship Id="rId4" Type="http://schemas.openxmlformats.org/officeDocument/2006/relationships/hyperlink" Target="https://everything.explained.today/Ethiopia/"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Stone_tool"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Lower_Paleolithic" TargetMode="External"/><Relationship Id="rId5" Type="http://schemas.openxmlformats.org/officeDocument/2006/relationships/hyperlink" Target="https://en.wikipedia.org/wiki/Prehistory" TargetMode="External"/><Relationship Id="rId4" Type="http://schemas.openxmlformats.org/officeDocument/2006/relationships/hyperlink" Target="https://en.wikipedia.org/wiki/Archaeological_industry"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verything.explained.today/Dmanisi/"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verything.explained.today/Oldowan/#Ref-18" TargetMode="External"/><Relationship Id="rId5" Type="http://schemas.openxmlformats.org/officeDocument/2006/relationships/hyperlink" Target="https://everything.explained.today/Oldowan/#Ref-17" TargetMode="External"/><Relationship Id="rId4" Type="http://schemas.openxmlformats.org/officeDocument/2006/relationships/hyperlink" Target="https://everything.explained.today/Oldowan/#Ref-16"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1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3BE35CA-FEA0-4156-A592-C46F291CF66F}" type="slidenum">
              <a:rPr lang="en-GB" altLang="en-US" smtClean="0"/>
              <a:pPr>
                <a:spcBef>
                  <a:spcPct val="0"/>
                </a:spcBef>
              </a:pPr>
              <a:t>1</a:t>
            </a:fld>
            <a:endParaRPr lang="en-GB" altLang="en-US" smtClean="0"/>
          </a:p>
        </p:txBody>
      </p:sp>
    </p:spTree>
    <p:extLst>
      <p:ext uri="{BB962C8B-B14F-4D97-AF65-F5344CB8AC3E}">
        <p14:creationId xmlns:p14="http://schemas.microsoft.com/office/powerpoint/2010/main" val="2351665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Keep in mind from last week. This inevitable march towards humans was not a foregone conclusion. Quoting Ingold 2004 ‘According to the view of  the evolution of our species that you will find in any modern textbook, our ancestors became human by degrees, over countless generations. An unbroken sequence of forms is supposed to link the apes of some five million years ago, from which both human beings and chimpanzees are descended, through the earliest hominids of two million years ago, to people like you and me – certified humans of the species </a:t>
            </a:r>
            <a:r>
              <a:rPr lang="en-GB" altLang="en-US" i="1" smtClean="0"/>
              <a:t>Homo sapiens’</a:t>
            </a:r>
            <a:r>
              <a:rPr lang="en-GB" altLang="en-US" smtClean="0"/>
              <a:t>.</a:t>
            </a:r>
          </a:p>
          <a:p>
            <a:pPr eaLnBrk="1" hangingPunct="1">
              <a:spcBef>
                <a:spcPct val="0"/>
              </a:spcBef>
            </a:pPr>
            <a:endParaRPr lang="en-GB" altLang="en-US" smtClean="0"/>
          </a:p>
          <a:p>
            <a:pPr eaLnBrk="1" hangingPunct="1">
              <a:spcBef>
                <a:spcPct val="0"/>
              </a:spcBef>
            </a:pPr>
            <a:r>
              <a:rPr lang="en-GB" altLang="en-US" smtClean="0"/>
              <a:t>Evolution does not have foresight – it cannot know what an outcome will be in a few million years –time: so when we end up with something there was no ‘purpose’ as such in the sequence of events. There was no a priorri reason why we should have ended up as bipedal hunter-gathers – with a higher intake of meat (how do we know this?).</a:t>
            </a:r>
          </a:p>
          <a:p>
            <a:pPr eaLnBrk="1" hangingPunct="1">
              <a:spcBef>
                <a:spcPct val="0"/>
              </a:spcBef>
            </a:pPr>
            <a:endParaRPr lang="en-GB" altLang="en-US" smtClean="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5178F9-CEE6-4D53-9513-47EBA0106381}" type="slidenum">
              <a:rPr lang="en-GB" altLang="en-US" smtClean="0"/>
              <a:pPr>
                <a:spcBef>
                  <a:spcPct val="0"/>
                </a:spcBef>
              </a:pPr>
              <a:t>2</a:t>
            </a:fld>
            <a:endParaRPr lang="en-GB" altLang="en-US" smtClean="0"/>
          </a:p>
        </p:txBody>
      </p:sp>
    </p:spTree>
    <p:extLst>
      <p:ext uri="{BB962C8B-B14F-4D97-AF65-F5344CB8AC3E}">
        <p14:creationId xmlns:p14="http://schemas.microsoft.com/office/powerpoint/2010/main" val="248852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Once evolutionary pressures do not act on our upper limbs in the way of ‘improving’ the locomotion mechanism any longer – what does act as a modifier of these limbs now? When we were on all fours – they had a role, a function, a reason for being – we stood on ‘em: now they dangle!</a:t>
            </a:r>
          </a:p>
          <a:p>
            <a:pPr eaLnBrk="1" hangingPunct="1">
              <a:spcBef>
                <a:spcPct val="0"/>
              </a:spcBef>
            </a:pPr>
            <a:endParaRPr lang="en-GB" altLang="en-US" smtClean="0"/>
          </a:p>
          <a:p>
            <a:pPr eaLnBrk="1" hangingPunct="1">
              <a:spcBef>
                <a:spcPct val="0"/>
              </a:spcBef>
            </a:pPr>
            <a:r>
              <a:rPr lang="en-GB" altLang="en-US" smtClean="0"/>
              <a:t>Now we all know that idle hands do the devil’s work…. These dangly things are going to do something quite remarkable and something that NO other species is in any way dependent upon – make tools- I am not talking about making ‘stuff’-  nests from folded over leaves to make beds that chimps do, but making things – material culture.</a:t>
            </a:r>
          </a:p>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576541-3D48-4059-8327-6828305D72C0}" type="slidenum">
              <a:rPr lang="en-GB" altLang="en-US" smtClean="0"/>
              <a:pPr>
                <a:spcBef>
                  <a:spcPct val="0"/>
                </a:spcBef>
              </a:pPr>
              <a:t>3</a:t>
            </a:fld>
            <a:endParaRPr lang="en-GB" altLang="en-US" smtClean="0"/>
          </a:p>
        </p:txBody>
      </p:sp>
    </p:spTree>
    <p:extLst>
      <p:ext uri="{BB962C8B-B14F-4D97-AF65-F5344CB8AC3E}">
        <p14:creationId xmlns:p14="http://schemas.microsoft.com/office/powerpoint/2010/main" val="1910629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Around 20 well preserved artifacts have been dug up at Lomekwi 3 including anvils, cores, and flakes. An additional 130 artifacts were found on the surface. In one instance, Harmand's team was able to match a flake to its core, suggesting a hominin had made and discarded the tool at the site. The tools were generally quite large – larger than the oldest known stone tools, recovered near Gona, in the </a:t>
            </a:r>
            <a:r>
              <a:rPr lang="en-GB" altLang="en-US" smtClean="0">
                <a:hlinkClick r:id="rId3" tooltip="The Afar Region is one of the nine regional states of Ethiopia, and is the homeland of the Afar people."/>
              </a:rPr>
              <a:t>Afar Region</a:t>
            </a:r>
            <a:r>
              <a:rPr lang="en-GB" altLang="en-US" smtClean="0"/>
              <a:t> of </a:t>
            </a:r>
            <a:r>
              <a:rPr lang="en-GB" altLang="en-US" smtClean="0">
                <a:hlinkClick r:id="rId4" tooltip="Ethiopia is the most populous landlocked country in the world and the second-most populous nation on the African continent ..."/>
              </a:rPr>
              <a:t>Ethiopia</a:t>
            </a:r>
            <a:r>
              <a:rPr lang="en-GB" altLang="en-US" smtClean="0"/>
              <a:t>, in 1992. According to Harmand, it appeared that the tool makers had purposely selected large, heavy blocks of strong stone, ignoring smaller blocks of the same material found in the area. She ruled out the possibility that the tools were actually natural rock formations, saying "The artifacts were clearly </a:t>
            </a:r>
            <a:r>
              <a:rPr lang="en-GB" altLang="en-US" smtClean="0">
                <a:hlinkClick r:id="rId5" tooltip="Knapping is the shaping of flint, chert, obsidian or other conchoidal fracturing stone through the process of lithic ..."/>
              </a:rPr>
              <a:t>knapped</a:t>
            </a:r>
            <a:r>
              <a:rPr lang="en-GB" altLang="en-US" smtClean="0"/>
              <a:t> and not the result of accidental fracture of rocks". Analysis suggested the cores had been rotated as flakes were struck off. The purpose of the tools found at Lomekwi 3 is unclear, as animal bones found at the site do not bear any sign of hominin activity. The finds at Lomekwi therefore represent the oldest stone tools ever discovered, predating the Gona tools by 700,000 years. The date also predates the genus </a:t>
            </a:r>
            <a:r>
              <a:rPr lang="en-GB" altLang="en-US" i="1" smtClean="0">
                <a:hlinkClick r:id="rId6" tooltip="Homo is the genus which emerged in the otherwise extinct genus Australopithecus that encompasses the extant species Homo ..."/>
              </a:rPr>
              <a:t>Homo</a:t>
            </a:r>
            <a:r>
              <a:rPr lang="en-GB" altLang="en-US" smtClean="0"/>
              <a:t> by 500,000 years, suggesting tool making arose with </a:t>
            </a:r>
            <a:r>
              <a:rPr lang="en-GB" altLang="en-US" i="1" smtClean="0">
                <a:hlinkClick r:id="rId7" tooltip="Australopithecus is a genus of hominins."/>
              </a:rPr>
              <a:t>Australopithecus</a:t>
            </a:r>
            <a:r>
              <a:rPr lang="en-GB" altLang="en-US" smtClean="0"/>
              <a:t> or </a:t>
            </a:r>
            <a:r>
              <a:rPr lang="en-GB" altLang="en-US" i="1" smtClean="0">
                <a:hlinkClick r:id="rId8"/>
              </a:rPr>
              <a:t>Kenyanthropus</a:t>
            </a:r>
            <a:r>
              <a:rPr lang="en-GB" altLang="en-US" smtClean="0"/>
              <a:t> (which was found near Lomekwi 3). </a:t>
            </a: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639DC8D5-150D-4AC9-8A4B-4B08D27ABE17}" type="slidenum">
              <a:rPr lang="en-GB" altLang="en-US" smtClean="0"/>
              <a:pPr/>
              <a:t>4</a:t>
            </a:fld>
            <a:endParaRPr lang="en-GB" altLang="en-US" smtClean="0"/>
          </a:p>
        </p:txBody>
      </p:sp>
    </p:spTree>
    <p:extLst>
      <p:ext uri="{BB962C8B-B14F-4D97-AF65-F5344CB8AC3E}">
        <p14:creationId xmlns:p14="http://schemas.microsoft.com/office/powerpoint/2010/main" val="2785458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DFBD2C6-2487-4797-8B8B-C12ED9DF60D6}" type="slidenum">
              <a:rPr lang="en-GB" altLang="en-US" smtClean="0"/>
              <a:pPr/>
              <a:t>5</a:t>
            </a:fld>
            <a:endParaRPr lang="en-GB" altLang="en-US" smtClean="0"/>
          </a:p>
        </p:txBody>
      </p:sp>
    </p:spTree>
    <p:extLst>
      <p:ext uri="{BB962C8B-B14F-4D97-AF65-F5344CB8AC3E}">
        <p14:creationId xmlns:p14="http://schemas.microsoft.com/office/powerpoint/2010/main" val="2833874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For all Mary found them, typologies them and gave the world the mechanism to study them there is no evidence that the homo habilis were th ONLY species to make and use them. The appearance of stone tools in the archaeological record is not to be belittled.  It is a fundamental and momentous event, when they first start to appear.  We can start to talk about a material culture for the first time in evolutionary studies.  For the first demonstrable time we can talk about how an individual could have looked out onto the horizon and thought, this is where I go to get the raw material, this is where I take it and this is what I do with it.  For the first time we can start to make assumptions about lives, how objects and individuals relate to each other, basically what other archaeologists talk about. Through the typological study and experimental reproduction, the Oldowan tools could be described as simple, simple "core-tools" which include the discarded remains of the flaking process. The size, shape and nature of the raw material determined their form; a big lump of stone produced a big tool.  Mary Leakey named the tools at Olduvai on the basis of their shape, size and supposed function, using typology. (Chopper, spheroids, hammers, scrappers etc.) Clearly, however, we have no idea if the name had anything to do with the function. Although, simple, there is enough about them that would require some modicum of skill, strength and precision, getting the right angle etc. But, generally, the industry is often viewed as opportunistic, low maintenance, energy efficient etc. Is this all true?</a:t>
            </a:r>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9D055E14-C169-49C7-B635-A4599E9118E9}" type="slidenum">
              <a:rPr lang="en-GB" altLang="en-US" smtClean="0"/>
              <a:pPr/>
              <a:t>6</a:t>
            </a:fld>
            <a:endParaRPr lang="en-GB" altLang="en-US" smtClean="0"/>
          </a:p>
        </p:txBody>
      </p:sp>
    </p:spTree>
    <p:extLst>
      <p:ext uri="{BB962C8B-B14F-4D97-AF65-F5344CB8AC3E}">
        <p14:creationId xmlns:p14="http://schemas.microsoft.com/office/powerpoint/2010/main" val="2298165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4E0C95B-291C-411D-B5DA-C57BCA05E765}" type="slidenum">
              <a:rPr lang="en-GB" altLang="en-US" smtClean="0"/>
              <a:pPr/>
              <a:t>7</a:t>
            </a:fld>
            <a:endParaRPr lang="en-GB" altLang="en-US" smtClean="0"/>
          </a:p>
        </p:txBody>
      </p:sp>
    </p:spTree>
    <p:extLst>
      <p:ext uri="{BB962C8B-B14F-4D97-AF65-F5344CB8AC3E}">
        <p14:creationId xmlns:p14="http://schemas.microsoft.com/office/powerpoint/2010/main" val="1438858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5778861E-8160-49E7-8D84-499CEA4D97D4}" type="slidenum">
              <a:rPr lang="en-GB" altLang="en-US" smtClean="0"/>
              <a:pPr/>
              <a:t>8</a:t>
            </a:fld>
            <a:endParaRPr lang="en-GB" altLang="en-US" smtClean="0"/>
          </a:p>
        </p:txBody>
      </p:sp>
    </p:spTree>
    <p:extLst>
      <p:ext uri="{BB962C8B-B14F-4D97-AF65-F5344CB8AC3E}">
        <p14:creationId xmlns:p14="http://schemas.microsoft.com/office/powerpoint/2010/main" val="1941672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The </a:t>
            </a:r>
            <a:r>
              <a:rPr lang="en-GB" altLang="en-US" b="1" smtClean="0"/>
              <a:t>Oldowan</a:t>
            </a:r>
            <a:r>
              <a:rPr lang="en-GB" altLang="en-US" smtClean="0"/>
              <a:t> (or </a:t>
            </a:r>
            <a:r>
              <a:rPr lang="en-GB" altLang="en-US" b="1" smtClean="0"/>
              <a:t>Mode I</a:t>
            </a:r>
            <a:r>
              <a:rPr lang="en-GB" altLang="en-US" smtClean="0"/>
              <a:t>) was a widespread </a:t>
            </a:r>
            <a:r>
              <a:rPr lang="en-GB" altLang="en-US" smtClean="0">
                <a:hlinkClick r:id="rId3" tooltip="Stone tool"/>
              </a:rPr>
              <a:t>stone tool</a:t>
            </a:r>
            <a:r>
              <a:rPr lang="en-GB" altLang="en-US" smtClean="0"/>
              <a:t> </a:t>
            </a:r>
            <a:r>
              <a:rPr lang="en-GB" altLang="en-US" smtClean="0">
                <a:hlinkClick r:id="rId4" tooltip="Archaeological industry"/>
              </a:rPr>
              <a:t>archaeological industry</a:t>
            </a:r>
            <a:r>
              <a:rPr lang="en-GB" altLang="en-US" smtClean="0"/>
              <a:t> (style) in </a:t>
            </a:r>
            <a:r>
              <a:rPr lang="en-GB" altLang="en-US" smtClean="0">
                <a:hlinkClick r:id="rId5" tooltip="Prehistory"/>
              </a:rPr>
              <a:t>prehistory</a:t>
            </a:r>
            <a:r>
              <a:rPr lang="en-GB" altLang="en-US" smtClean="0"/>
              <a:t>. These early tools were simple, usually made with one or a few flakes chipped off with another stone. Oldowan tools were used during the </a:t>
            </a:r>
            <a:r>
              <a:rPr lang="en-GB" altLang="en-US" smtClean="0">
                <a:hlinkClick r:id="rId6" tooltip="Lower Paleolithic"/>
              </a:rPr>
              <a:t>Lower Paleolithic</a:t>
            </a:r>
            <a:r>
              <a:rPr lang="en-GB" altLang="en-US" smtClean="0"/>
              <a:t> period, 2.6 million years ago up until 1.7 million years ago</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6025421-3BB5-4769-B8F2-6D58EEDBEF14}" type="slidenum">
              <a:rPr lang="en-GB" altLang="en-US" smtClean="0"/>
              <a:pPr/>
              <a:t>9</a:t>
            </a:fld>
            <a:endParaRPr lang="en-GB" altLang="en-US" smtClean="0"/>
          </a:p>
        </p:txBody>
      </p:sp>
    </p:spTree>
    <p:extLst>
      <p:ext uri="{BB962C8B-B14F-4D97-AF65-F5344CB8AC3E}">
        <p14:creationId xmlns:p14="http://schemas.microsoft.com/office/powerpoint/2010/main" val="3548129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8D543C4-FA59-4A87-950A-3E7232B90919}" type="slidenum">
              <a:rPr lang="en-GB" altLang="en-US" smtClean="0"/>
              <a:pPr/>
              <a:t>10</a:t>
            </a:fld>
            <a:endParaRPr lang="en-GB" altLang="en-US" smtClean="0"/>
          </a:p>
        </p:txBody>
      </p:sp>
    </p:spTree>
    <p:extLst>
      <p:ext uri="{BB962C8B-B14F-4D97-AF65-F5344CB8AC3E}">
        <p14:creationId xmlns:p14="http://schemas.microsoft.com/office/powerpoint/2010/main" val="1089934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By 1.8 mya early </a:t>
            </a:r>
            <a:r>
              <a:rPr lang="en-GB" altLang="en-US" i="1" smtClean="0"/>
              <a:t>Homo</a:t>
            </a:r>
            <a:r>
              <a:rPr lang="en-GB" altLang="en-US" smtClean="0"/>
              <a:t> was present in Europe, as shown by the discovery of fossil remains and Oldowan tools in </a:t>
            </a:r>
            <a:r>
              <a:rPr lang="en-GB" altLang="en-US" smtClean="0">
                <a:hlinkClick r:id="rId3"/>
              </a:rPr>
              <a:t>Dmanisi</a:t>
            </a:r>
            <a:r>
              <a:rPr lang="en-GB" altLang="en-US" smtClean="0"/>
              <a:t>, Georgia.</a:t>
            </a:r>
            <a:r>
              <a:rPr lang="en-GB" altLang="en-US" baseline="30000" smtClean="0">
                <a:hlinkClick r:id="rId4"/>
              </a:rPr>
              <a:t>[16]</a:t>
            </a:r>
            <a:r>
              <a:rPr lang="en-GB" altLang="en-US" smtClean="0"/>
              <a:t> Remains of their activities have also been excavated in Spain at sites in the Guadix-Baza basin</a:t>
            </a:r>
            <a:r>
              <a:rPr lang="en-GB" altLang="en-US" baseline="30000" smtClean="0">
                <a:hlinkClick r:id="rId5"/>
              </a:rPr>
              <a:t>[17]</a:t>
            </a:r>
            <a:r>
              <a:rPr lang="en-GB" altLang="en-US" smtClean="0"/>
              <a:t> and near Atapuerca.</a:t>
            </a:r>
            <a:r>
              <a:rPr lang="en-GB" altLang="en-US" baseline="30000" smtClean="0">
                <a:hlinkClick r:id="rId6"/>
              </a:rPr>
              <a:t>[18]</a:t>
            </a:r>
            <a:r>
              <a:rPr lang="en-GB" altLang="en-US" smtClean="0"/>
              <a:t> Most early European sites yield "Mode 1" or Oldowan assemblages.</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4BF45BF4-38D1-4A1B-8F08-33709D4BF170}" type="slidenum">
              <a:rPr lang="en-GB" altLang="en-US" smtClean="0"/>
              <a:pPr/>
              <a:t>11</a:t>
            </a:fld>
            <a:endParaRPr lang="en-GB" altLang="en-US" smtClean="0"/>
          </a:p>
        </p:txBody>
      </p:sp>
    </p:spTree>
    <p:extLst>
      <p:ext uri="{BB962C8B-B14F-4D97-AF65-F5344CB8AC3E}">
        <p14:creationId xmlns:p14="http://schemas.microsoft.com/office/powerpoint/2010/main" val="2696596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AFDF594E-18BF-45E7-930C-EC4EC7B817F5}" type="slidenum">
              <a:rPr lang="en-GB" altLang="en-US" smtClean="0"/>
              <a:pPr/>
              <a:t>12</a:t>
            </a:fld>
            <a:endParaRPr lang="en-GB" altLang="en-US" smtClean="0"/>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Further exploration of the gorge revealed a landscape on which early hominins had performed tasks and were preserved for all time. Are they opportunistic? Not at Olduvai itself. They do appear to have been transported around the landscape and discarded in large quantities in certain areas.  Kimura (1999) documents three main groups of stone being collected at Olduvai.  He suggests that early hominids at Olduvai were selective however, and not random in their choice of stone and what they did with it.  The lava of which the source is 10-20 km away from the Olduvai sites were used to provide cores but not flakes, even though they are perfectly adequate to do this.  The large amounts of flakes were made out of chert.  The chert is only a few km away. Basalt tools, large ones, travel further for 20 k or so. Clearly complimentary strategies on different raw materials. However, the effect of the availability of raw material in making the Oldowan cannot be over stated as most of the assemblages consist of a huge percentage of a single, local raw material, i.e. over 97%.  Most of the non-Olduvai Gorge sites, such as Omo, Haddar etc., are dominated by local stone sources and there is no such selective patterning of usage. Expedient, opportunistic at these sites then at least.</a:t>
            </a:r>
          </a:p>
        </p:txBody>
      </p:sp>
    </p:spTree>
    <p:extLst>
      <p:ext uri="{BB962C8B-B14F-4D97-AF65-F5344CB8AC3E}">
        <p14:creationId xmlns:p14="http://schemas.microsoft.com/office/powerpoint/2010/main" val="4283166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Experimental evidence suggests that the makers were preferentially right-handed. What this implies, other than most of the experimental archaeologists are probably right handed, is debatable but links to asymmetry of the left hemisphere, language development etc. have been made. Language and tools linked, see Gibson and Ingold. To explain handedness, Corballis says communicative (as opposed to merely expressive) behavior began with bipedalism, freeing the hands for use in communication. Corballis argues that this communicative behavior may have slowly shifted towards facial movements, and that the final stages in the evolution of spoken language involved the addition of voicing to those "facial gestures." Handedness emerged as vocalization was incorporated into manual gesture, extending the left-hemispheric dominance for communication into manual control. This some claim as left hemisphere dictating stone tool making….</a:t>
            </a:r>
          </a:p>
          <a:p>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41B00A88-9B79-432C-A554-2C2D1995D89D}" type="slidenum">
              <a:rPr lang="en-GB" altLang="en-US" smtClean="0"/>
              <a:pPr/>
              <a:t>13</a:t>
            </a:fld>
            <a:endParaRPr lang="en-GB" altLang="en-US" smtClean="0"/>
          </a:p>
        </p:txBody>
      </p:sp>
    </p:spTree>
    <p:extLst>
      <p:ext uri="{BB962C8B-B14F-4D97-AF65-F5344CB8AC3E}">
        <p14:creationId xmlns:p14="http://schemas.microsoft.com/office/powerpoint/2010/main" val="378921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C4CAB63C-3D59-41C6-BBB9-7DD52F90AFB1}" type="slidenum">
              <a:rPr lang="en-GB" altLang="en-US" smtClean="0"/>
              <a:pPr/>
              <a:t>14</a:t>
            </a:fld>
            <a:endParaRPr lang="en-GB" altLang="en-US" smtClean="0"/>
          </a:p>
        </p:txBody>
      </p:sp>
    </p:spTree>
    <p:extLst>
      <p:ext uri="{BB962C8B-B14F-4D97-AF65-F5344CB8AC3E}">
        <p14:creationId xmlns:p14="http://schemas.microsoft.com/office/powerpoint/2010/main" val="2980294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What about chimp tool making – it is abundant not just chimps, but capuchins, Caledonian Crows, and a whole host of others. Observations of a wide range of tool making and tool using behaviours include Ant-dipping, Termite-fishing, anvil and nut cracking, honey fishing, sponges, napkins, list is not endless but well documented. Of late spear making can be added to the list. </a:t>
            </a:r>
            <a:r>
              <a:rPr lang="en-GB" altLang="en-US" b="1" smtClean="0"/>
              <a:t>Pruetz and Bertolani</a:t>
            </a:r>
            <a:r>
              <a:rPr lang="en-GB" altLang="en-US" smtClean="0"/>
              <a:t> 2007 report Fongoli site in Senegal, ten different chimpanzees use tools to hunt prosimian prey in 22 bouts including mostly immature chimpanzees and females, members of age-sex classes not normally characterized by extensive hunting behaviour. Chimpanzees made 26 different tools, of which the spear construction entailed up to five steps, including trimming the tool tip to a point. We do not know how ‘natural’ this behaviour is (none of the primate groups are pristine samples for example). Equally we do not know if it is recent (it being recently observed) are these animals being forced into a behaviour due to marginalisation encroachment of territory for example. </a:t>
            </a:r>
          </a:p>
          <a:p>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F58C556-47C9-4354-B2CD-27D1E5E40BFF}" type="slidenum">
              <a:rPr lang="en-GB" altLang="en-US" smtClean="0"/>
              <a:pPr/>
              <a:t>15</a:t>
            </a:fld>
            <a:endParaRPr lang="en-GB" altLang="en-US" smtClean="0"/>
          </a:p>
        </p:txBody>
      </p:sp>
    </p:spTree>
    <p:extLst>
      <p:ext uri="{BB962C8B-B14F-4D97-AF65-F5344CB8AC3E}">
        <p14:creationId xmlns:p14="http://schemas.microsoft.com/office/powerpoint/2010/main" val="3482456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Are chimps good analogies for the capabilities of the first tool makers? They are useful if used as a source of reference but they are not the same as. One has to be careful.  Virtually all of the accounts from non-human primates today come from groups that have had extensive contact with humans. Research on chimp groups have been going on since the 60’s all of the groups have watched tool use by tool using humans observing them.  Some of the groups (Tai) have been provisioned by humans.  They are not independent of human influence and one thing we know about chimps is that they are very good imitators.   This sort of behaviour is rare and limited with only a few groups in few areas having shown this sort of adaptive behaviour.</a:t>
            </a:r>
          </a:p>
          <a:p>
            <a:r>
              <a:rPr lang="en-GB" altLang="en-US" smtClean="0"/>
              <a:t> </a:t>
            </a:r>
          </a:p>
          <a:p>
            <a:r>
              <a:rPr lang="en-GB" altLang="en-US" smtClean="0"/>
              <a:t>Much of this may reflect that mental capabilities of the primates involved but it does not shed a light on Olduvai on the scale of the archaeology there in terms of a time depth for this behaviour.</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37DC28C8-05A5-4FF4-8273-45B2670BB0AA}" type="slidenum">
              <a:rPr lang="en-GB" altLang="en-US" smtClean="0"/>
              <a:pPr/>
              <a:t>16</a:t>
            </a:fld>
            <a:endParaRPr lang="en-GB" altLang="en-US" smtClean="0"/>
          </a:p>
        </p:txBody>
      </p:sp>
    </p:spTree>
    <p:extLst>
      <p:ext uri="{BB962C8B-B14F-4D97-AF65-F5344CB8AC3E}">
        <p14:creationId xmlns:p14="http://schemas.microsoft.com/office/powerpoint/2010/main" val="2481612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Many observations of stone tool use, many observations of tool making. Not all makes for comfortable viewing not are all in Africa.</a:t>
            </a: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7DAF0DB-B30D-4EAB-A553-43758B9CF25F}" type="slidenum">
              <a:rPr lang="en-GB" altLang="en-US" smtClean="0"/>
              <a:pPr/>
              <a:t>17</a:t>
            </a:fld>
            <a:endParaRPr lang="en-GB" altLang="en-US" smtClean="0"/>
          </a:p>
        </p:txBody>
      </p:sp>
    </p:spTree>
    <p:extLst>
      <p:ext uri="{BB962C8B-B14F-4D97-AF65-F5344CB8AC3E}">
        <p14:creationId xmlns:p14="http://schemas.microsoft.com/office/powerpoint/2010/main" val="535296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B5264F8-1825-4E90-A0CF-4A6CBC854030}" type="slidenum">
              <a:rPr lang="en-GB" altLang="en-US" smtClean="0"/>
              <a:pPr/>
              <a:t>18</a:t>
            </a:fld>
            <a:endParaRPr lang="en-GB" altLang="en-US" smtClean="0"/>
          </a:p>
        </p:txBody>
      </p:sp>
    </p:spTree>
    <p:extLst>
      <p:ext uri="{BB962C8B-B14F-4D97-AF65-F5344CB8AC3E}">
        <p14:creationId xmlns:p14="http://schemas.microsoft.com/office/powerpoint/2010/main" val="4136116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However, a site over 4000 years old, Mercader et al suggest prehistoric chimpanzees were using stone tools to smash nuts in the west African rainforest, in a discovery that represents the earliest known use of technology by chimps, and could indicate we share a common tool-wielding ancestor with them.</a:t>
            </a:r>
          </a:p>
          <a:p>
            <a:r>
              <a:rPr lang="en-GB" altLang="en-US" smtClean="0"/>
              <a:t> </a:t>
            </a:r>
          </a:p>
          <a:p>
            <a:r>
              <a:rPr lang="en-GB" altLang="en-US" smtClean="0"/>
              <a:t>The site in Tai National Park, Ivory Coast, found a variety of fashioned stone fragments. A few are clearly of human origin, as they show systematic efforts to flake rock to form edges. However, most of the fragments resulted from the kind of cruder bashing action that chimps and humans use to crack nuts. When Mercader and two colleagues reconstructed the original stone tools from which the fragments came, they found that most were relatively large, weighing an average of 710 grams. This is larger than tools used by Stone Age humans, but a similar size to the hammer stones used by modern-day chimps. They opt for chimps for the size of the hammer stones and the range of foods eaten (nuts are not eaten by humans today but are by chimps.  This gives the chimps an evolutionary context, a time depth for their behaviors at least. </a:t>
            </a:r>
          </a:p>
          <a:p>
            <a:endParaRPr lang="en-GB"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EE758942-776B-46D1-8DE8-F16915665203}" type="slidenum">
              <a:rPr lang="en-GB" altLang="en-US" smtClean="0"/>
              <a:pPr/>
              <a:t>19</a:t>
            </a:fld>
            <a:endParaRPr lang="en-GB" altLang="en-US" smtClean="0"/>
          </a:p>
        </p:txBody>
      </p:sp>
    </p:spTree>
    <p:extLst>
      <p:ext uri="{BB962C8B-B14F-4D97-AF65-F5344CB8AC3E}">
        <p14:creationId xmlns:p14="http://schemas.microsoft.com/office/powerpoint/2010/main" val="467998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B872064-C0AB-4633-9844-48DBB22566C7}" type="slidenum">
              <a:rPr lang="en-GB" altLang="en-US" smtClean="0"/>
              <a:pPr/>
              <a:t>20</a:t>
            </a:fld>
            <a:endParaRPr lang="en-GB" altLang="en-US" smtClean="0"/>
          </a:p>
        </p:txBody>
      </p:sp>
    </p:spTree>
    <p:extLst>
      <p:ext uri="{BB962C8B-B14F-4D97-AF65-F5344CB8AC3E}">
        <p14:creationId xmlns:p14="http://schemas.microsoft.com/office/powerpoint/2010/main" val="1501996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What follows is story of how the palaeoanthropological record is discovered, recovered and interpreted. It really kicks off with a number of key finds – all dating to what we call the Plio-Pleistocene Boundary (around 2 myr – actually 2.56 million years). The discoveries take place in Africa and at one particular site sees the majority of the attention – in the Great African Rift.</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33805F-E65E-4888-B613-CD0F422483B9}" type="slidenum">
              <a:rPr lang="en-GB" altLang="en-US" smtClean="0"/>
              <a:pPr>
                <a:spcBef>
                  <a:spcPct val="0"/>
                </a:spcBef>
              </a:pPr>
              <a:t>21</a:t>
            </a:fld>
            <a:endParaRPr lang="en-GB" altLang="en-US" smtClean="0"/>
          </a:p>
        </p:txBody>
      </p:sp>
    </p:spTree>
    <p:extLst>
      <p:ext uri="{BB962C8B-B14F-4D97-AF65-F5344CB8AC3E}">
        <p14:creationId xmlns:p14="http://schemas.microsoft.com/office/powerpoint/2010/main" val="30440502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What was discovered - Now I will tell you later that Homo habilis does not exists but go with it for the moment. Two groups Both found at Oldivai Gorge, both at the same site, both in the same level both found by the Leakeys.</a:t>
            </a: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7445F08-603A-4E36-9A23-A049452A3C46}" type="slidenum">
              <a:rPr lang="en-GB" altLang="en-US" smtClean="0"/>
              <a:pPr>
                <a:spcBef>
                  <a:spcPct val="0"/>
                </a:spcBef>
              </a:pPr>
              <a:t>22</a:t>
            </a:fld>
            <a:endParaRPr lang="en-GB" altLang="en-US" smtClean="0"/>
          </a:p>
        </p:txBody>
      </p:sp>
    </p:spTree>
    <p:extLst>
      <p:ext uri="{BB962C8B-B14F-4D97-AF65-F5344CB8AC3E}">
        <p14:creationId xmlns:p14="http://schemas.microsoft.com/office/powerpoint/2010/main" val="38457926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D818F1C-EE2C-401F-AA71-4AA83A4B5628}" type="slidenum">
              <a:rPr lang="en-GB" altLang="en-US" smtClean="0"/>
              <a:pPr>
                <a:spcBef>
                  <a:spcPct val="0"/>
                </a:spcBef>
              </a:pPr>
              <a:t>23</a:t>
            </a:fld>
            <a:endParaRPr lang="en-GB" altLang="en-US" smtClean="0"/>
          </a:p>
        </p:txBody>
      </p:sp>
      <p:sp>
        <p:nvSpPr>
          <p:cNvPr id="49155"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a:p>
            <a:r>
              <a:rPr lang="en-GB" altLang="en-US" smtClean="0"/>
              <a:t>This is the basis of palaeoanthropology – the cut and thrust of it - the fossils – two sorts of himinins, more than one individual perhaps in the habilis population (depending what view one took of the foot belonging to the skull and teeth). Also found with animal bones – thousands of them (over 200 species of animals were recorded in the Olduvai deposits - not all at this site) and stone tools that were crude, basic but effective.</a:t>
            </a:r>
          </a:p>
          <a:p>
            <a:endParaRPr lang="en-GB" altLang="en-US" smtClean="0"/>
          </a:p>
          <a:p>
            <a:r>
              <a:rPr lang="en-GB" altLang="en-US" smtClean="0"/>
              <a:t>Mary, in a series of volumes ‘Olduvai Gorge’ they are in the library - typologises the deposits here and else where at Olduvai-– this is a living floor, butchery floor, etc. She also typologises the stone tools, we will come to these . Also to support the intense activity of  systematic hunting and butchery home bases were discovered.</a:t>
            </a:r>
          </a:p>
        </p:txBody>
      </p:sp>
    </p:spTree>
    <p:extLst>
      <p:ext uri="{BB962C8B-B14F-4D97-AF65-F5344CB8AC3E}">
        <p14:creationId xmlns:p14="http://schemas.microsoft.com/office/powerpoint/2010/main" val="8064356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8663" indent="-279400">
              <a:defRPr>
                <a:solidFill>
                  <a:schemeClr val="tx1"/>
                </a:solidFill>
                <a:latin typeface="Calibri" panose="020F0502020204030204" pitchFamily="34" charset="0"/>
                <a:cs typeface="Arial" panose="020B0604020202020204" pitchFamily="34" charset="0"/>
              </a:defRPr>
            </a:lvl2pPr>
            <a:lvl3pPr marL="1120775" indent="-223838">
              <a:defRPr>
                <a:solidFill>
                  <a:schemeClr val="tx1"/>
                </a:solidFill>
                <a:latin typeface="Calibri" panose="020F0502020204030204" pitchFamily="34" charset="0"/>
                <a:cs typeface="Arial" panose="020B0604020202020204" pitchFamily="34" charset="0"/>
              </a:defRPr>
            </a:lvl3pPr>
            <a:lvl4pPr marL="1570038" indent="-223838">
              <a:defRPr>
                <a:solidFill>
                  <a:schemeClr val="tx1"/>
                </a:solidFill>
                <a:latin typeface="Calibri" panose="020F0502020204030204" pitchFamily="34" charset="0"/>
                <a:cs typeface="Arial" panose="020B0604020202020204" pitchFamily="34" charset="0"/>
              </a:defRPr>
            </a:lvl4pPr>
            <a:lvl5pPr marL="2019300" indent="-223838">
              <a:defRPr>
                <a:solidFill>
                  <a:schemeClr val="tx1"/>
                </a:solidFill>
                <a:latin typeface="Calibri" panose="020F050202020403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31F4C00-0A97-4E1D-9827-A114CA29C164}" type="slidenum">
              <a:rPr lang="en-GB" altLang="en-US" smtClean="0"/>
              <a:pPr/>
              <a:t>24</a:t>
            </a:fld>
            <a:endParaRPr lang="en-GB" altLang="en-US" smtClean="0"/>
          </a:p>
        </p:txBody>
      </p:sp>
    </p:spTree>
    <p:extLst>
      <p:ext uri="{BB962C8B-B14F-4D97-AF65-F5344CB8AC3E}">
        <p14:creationId xmlns:p14="http://schemas.microsoft.com/office/powerpoint/2010/main" val="3508066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ED66412-4FE8-458C-ACB8-2AA2FC0B224C}" type="slidenum">
              <a:rPr lang="en-GB" altLang="en-US" smtClean="0"/>
              <a:pPr>
                <a:spcBef>
                  <a:spcPct val="0"/>
                </a:spcBef>
              </a:pPr>
              <a:t>25</a:t>
            </a:fld>
            <a:endParaRPr lang="en-GB" altLang="en-US" smtClean="0"/>
          </a:p>
        </p:txBody>
      </p:sp>
      <p:sp>
        <p:nvSpPr>
          <p:cNvPr id="53251"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Other sites, such as D.K., was interpreted as a hut site, another living floor,</a:t>
            </a:r>
          </a:p>
          <a:p>
            <a:r>
              <a:rPr lang="en-GB" altLang="en-US" smtClean="0"/>
              <a:t>the hut circle being evident </a:t>
            </a:r>
          </a:p>
          <a:p>
            <a:r>
              <a:rPr lang="en-GB" altLang="en-US" smtClean="0"/>
              <a:t>along with vast numbers of bashed stones and </a:t>
            </a:r>
          </a:p>
          <a:p>
            <a:r>
              <a:rPr lang="en-GB" altLang="en-US" smtClean="0"/>
              <a:t>Animal bones</a:t>
            </a:r>
          </a:p>
          <a:p>
            <a:r>
              <a:rPr lang="en-GB" altLang="en-US" smtClean="0"/>
              <a:t>‘clusters of activity’</a:t>
            </a:r>
          </a:p>
          <a:p>
            <a:r>
              <a:rPr lang="en-GB" altLang="en-US" smtClean="0"/>
              <a:t>The Leakey’s took their referents directly from their experience of the local tribes – the Hadza – a group known as the ‘bushmen’</a:t>
            </a:r>
          </a:p>
        </p:txBody>
      </p:sp>
    </p:spTree>
    <p:extLst>
      <p:ext uri="{BB962C8B-B14F-4D97-AF65-F5344CB8AC3E}">
        <p14:creationId xmlns:p14="http://schemas.microsoft.com/office/powerpoint/2010/main" val="27021991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i="1" smtClean="0"/>
              <a:t>A 3-D scans of cut marks found on a 1.7 million year old fossil from Olduvai Gorge, Tanzania.  The bone is part of the arm of a large antelope and the marks indicate our ancestors disarticulated the bone from the rest of the animal possibly to make transport easier.</a:t>
            </a:r>
            <a:endParaRPr lang="en-GB" altLang="en-US" smtClean="0"/>
          </a:p>
          <a:p>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8663" indent="-279400">
              <a:defRPr>
                <a:solidFill>
                  <a:schemeClr val="tx1"/>
                </a:solidFill>
                <a:latin typeface="Calibri" panose="020F0502020204030204" pitchFamily="34" charset="0"/>
                <a:cs typeface="Arial" panose="020B0604020202020204" pitchFamily="34" charset="0"/>
              </a:defRPr>
            </a:lvl2pPr>
            <a:lvl3pPr marL="1120775" indent="-223838">
              <a:defRPr>
                <a:solidFill>
                  <a:schemeClr val="tx1"/>
                </a:solidFill>
                <a:latin typeface="Calibri" panose="020F0502020204030204" pitchFamily="34" charset="0"/>
                <a:cs typeface="Arial" panose="020B0604020202020204" pitchFamily="34" charset="0"/>
              </a:defRPr>
            </a:lvl3pPr>
            <a:lvl4pPr marL="1570038" indent="-223838">
              <a:defRPr>
                <a:solidFill>
                  <a:schemeClr val="tx1"/>
                </a:solidFill>
                <a:latin typeface="Calibri" panose="020F0502020204030204" pitchFamily="34" charset="0"/>
                <a:cs typeface="Arial" panose="020B0604020202020204" pitchFamily="34" charset="0"/>
              </a:defRPr>
            </a:lvl4pPr>
            <a:lvl5pPr marL="2019300" indent="-223838">
              <a:defRPr>
                <a:solidFill>
                  <a:schemeClr val="tx1"/>
                </a:solidFill>
                <a:latin typeface="Calibri" panose="020F050202020403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A5901A6A-90E7-442C-9F6E-E37EEDC0D880}" type="slidenum">
              <a:rPr lang="en-GB" altLang="en-US" smtClean="0"/>
              <a:pPr/>
              <a:t>26</a:t>
            </a:fld>
            <a:endParaRPr lang="en-GB" altLang="en-US" smtClean="0"/>
          </a:p>
        </p:txBody>
      </p:sp>
    </p:spTree>
    <p:extLst>
      <p:ext uri="{BB962C8B-B14F-4D97-AF65-F5344CB8AC3E}">
        <p14:creationId xmlns:p14="http://schemas.microsoft.com/office/powerpoint/2010/main" val="2995733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Is this how the archaeological record looks and was made??</a:t>
            </a: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8ACF2C8-BE0E-4903-BE4E-963A35A94B69}" type="slidenum">
              <a:rPr lang="en-GB" altLang="en-US" smtClean="0"/>
              <a:pPr/>
              <a:t>27</a:t>
            </a:fld>
            <a:endParaRPr lang="en-GB" altLang="en-US" smtClean="0"/>
          </a:p>
        </p:txBody>
      </p:sp>
    </p:spTree>
    <p:extLst>
      <p:ext uri="{BB962C8B-B14F-4D97-AF65-F5344CB8AC3E}">
        <p14:creationId xmlns:p14="http://schemas.microsoft.com/office/powerpoint/2010/main" val="26282468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A346DBF-73D6-4C69-B6A6-BA330BEDD3F6}" type="slidenum">
              <a:rPr lang="en-GB" altLang="en-US" smtClean="0"/>
              <a:pPr/>
              <a:t>28</a:t>
            </a:fld>
            <a:endParaRPr lang="en-GB" altLang="en-US" smtClean="0"/>
          </a:p>
        </p:txBody>
      </p:sp>
    </p:spTree>
    <p:extLst>
      <p:ext uri="{BB962C8B-B14F-4D97-AF65-F5344CB8AC3E}">
        <p14:creationId xmlns:p14="http://schemas.microsoft.com/office/powerpoint/2010/main" val="2082115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There is little doubt that many hominids could have made the Oldowan tools. Can the same be said about chimpanzees? Wynn &amp; McGrew demonstrate that most of the basic elements of cognitive skill seen in the Oldowan are present in chimp culture.  For example, </a:t>
            </a:r>
            <a:r>
              <a:rPr lang="en-GB" altLang="en-US" b="1" smtClean="0"/>
              <a:t>order</a:t>
            </a:r>
            <a:r>
              <a:rPr lang="en-GB" altLang="en-US" smtClean="0"/>
              <a:t> where one manufacturing blow has to be made before another. Order can be observed in nest making where one branch has to be bent over before another can be slotted in. Over a few defined criteria they conclude that there is not anything in the Oldowan that goes beyond the cognitive capabilities of the chimps. Not only does this include the basic manufacture of tools but also transport of tools and raw materials, spatial distribution of sites or foraging patterns. They conclude that the Oldowan went to the limits of ape grade adaptation, but did not exceed it.   </a:t>
            </a:r>
          </a:p>
          <a:p>
            <a:r>
              <a:rPr lang="en-GB" altLang="en-US" smtClean="0"/>
              <a:t> </a:t>
            </a:r>
          </a:p>
          <a:p>
            <a:r>
              <a:rPr lang="en-GB" altLang="en-US" smtClean="0"/>
              <a:t>If early hominids did transport tools around distances, there is little evidence to suggest chimps do.  They will carry a favoured hammer stone but only a few hundred metres, not kilometres.  BUT how do we know these tools arrived in one go?</a:t>
            </a:r>
          </a:p>
          <a:p>
            <a:r>
              <a:rPr lang="en-GB" altLang="en-US" smtClean="0"/>
              <a:t> </a:t>
            </a:r>
          </a:p>
          <a:p>
            <a:r>
              <a:rPr lang="en-GB" altLang="en-US" smtClean="0"/>
              <a:t>At the level of the Oldowan production, expedient, local limited, there is no evidence of a design being imposed on the tools, they are patterned actions but there is no evidence of a mental template at work.  They all look too different from each other.  They could and probably were the product of an ancestral form – but it could have equally been the product of many others.  </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1DC1505-DF8F-4C50-BC3A-2B2A066BBC32}" type="slidenum">
              <a:rPr lang="en-GB" altLang="en-US" smtClean="0"/>
              <a:pPr/>
              <a:t>29</a:t>
            </a:fld>
            <a:endParaRPr lang="en-GB" altLang="en-US" smtClean="0"/>
          </a:p>
        </p:txBody>
      </p:sp>
    </p:spTree>
    <p:extLst>
      <p:ext uri="{BB962C8B-B14F-4D97-AF65-F5344CB8AC3E}">
        <p14:creationId xmlns:p14="http://schemas.microsoft.com/office/powerpoint/2010/main" val="38972628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Earliest assumptions – earliest ancestor not only looked like us but behaved like us – Paranthropus certainly does not look like us. But in three main fossil sites the occurrence of Homo, Paranthropus and stone tools – along with butchered bone suggest two competing species and the one most not like us in face, stature, etc. actually has more morphologically advanced hands than the earliest Homo. </a:t>
            </a: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8663" indent="-279400">
              <a:defRPr>
                <a:solidFill>
                  <a:schemeClr val="tx1"/>
                </a:solidFill>
                <a:latin typeface="Calibri" panose="020F0502020204030204" pitchFamily="34" charset="0"/>
                <a:cs typeface="Arial" panose="020B0604020202020204" pitchFamily="34" charset="0"/>
              </a:defRPr>
            </a:lvl2pPr>
            <a:lvl3pPr marL="1120775" indent="-223838">
              <a:defRPr>
                <a:solidFill>
                  <a:schemeClr val="tx1"/>
                </a:solidFill>
                <a:latin typeface="Calibri" panose="020F0502020204030204" pitchFamily="34" charset="0"/>
                <a:cs typeface="Arial" panose="020B0604020202020204" pitchFamily="34" charset="0"/>
              </a:defRPr>
            </a:lvl3pPr>
            <a:lvl4pPr marL="1570038" indent="-223838">
              <a:defRPr>
                <a:solidFill>
                  <a:schemeClr val="tx1"/>
                </a:solidFill>
                <a:latin typeface="Calibri" panose="020F0502020204030204" pitchFamily="34" charset="0"/>
                <a:cs typeface="Arial" panose="020B0604020202020204" pitchFamily="34" charset="0"/>
              </a:defRPr>
            </a:lvl4pPr>
            <a:lvl5pPr marL="2019300" indent="-223838">
              <a:defRPr>
                <a:solidFill>
                  <a:schemeClr val="tx1"/>
                </a:solidFill>
                <a:latin typeface="Calibri" panose="020F050202020403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CB64F0A2-3533-40BA-AB43-CC597B35CABD}" type="slidenum">
              <a:rPr lang="en-GB" altLang="en-US" smtClean="0"/>
              <a:pPr/>
              <a:t>30</a:t>
            </a:fld>
            <a:endParaRPr lang="en-GB" altLang="en-US" smtClean="0"/>
          </a:p>
        </p:txBody>
      </p:sp>
    </p:spTree>
    <p:extLst>
      <p:ext uri="{BB962C8B-B14F-4D97-AF65-F5344CB8AC3E}">
        <p14:creationId xmlns:p14="http://schemas.microsoft.com/office/powerpoint/2010/main" val="14028208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Although both of these sets of gnashers look pretty bashed up one set has fared worse than others. On the left is the dentition of H. habilis, these show clearly defined cusps to the teeth, four incisors, two canines and the premolar and two molars on the side closest to us. The teeth are relatively evenly proportioned – means similar in size for front and back teeth (front to cheek). We can see these are worn but relatively intact. The big beefy ones are the robusts, they have tiny little front teeth and massive molars. They are worn to the extent they have scooped out hollows. Enammel and dentine is missing, chipped off, worn very unevenly. The change in proportion of the teeth suggest a more specialised diet – one that requires an enlargement of the already large grinding teeth. These are two very different feeding habits and two different feeding materials.</a:t>
            </a: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7782034-9BF7-4914-B948-6AC6F7831177}" type="slidenum">
              <a:rPr lang="en-GB" altLang="en-US" smtClean="0"/>
              <a:pPr>
                <a:spcBef>
                  <a:spcPct val="0"/>
                </a:spcBef>
              </a:pPr>
              <a:t>31</a:t>
            </a:fld>
            <a:endParaRPr lang="en-GB" altLang="en-US" smtClean="0"/>
          </a:p>
        </p:txBody>
      </p:sp>
    </p:spTree>
    <p:extLst>
      <p:ext uri="{BB962C8B-B14F-4D97-AF65-F5344CB8AC3E}">
        <p14:creationId xmlns:p14="http://schemas.microsoft.com/office/powerpoint/2010/main" val="35989048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Among hunter-gatherers, the sharing of male and female foods is often assumed to result in a similar diet for males and females. After all males bring home the bacon and the females gather more calories than them and they share it out, raw and the cooked – don’t they? Although food sharing is widespread among the hunting and gathering Hadza of Tanzania, women were observed eating significantly more tubers than men. The Berbesque study investigates the relationship between patterns of dental wear, diet, and extra masticatory use of teeth among the Hadza. Took casts of the teeth, made molds and examined 126 of them. Females had significantly greater occlusal wear on the front teeth than males. Males exhibited greater asymmetry in wear, with greater wear on the left side in front side canines, first premolars, and first molars, suggesting  that these sex differences in wear patterns reflect the differences seen in the diet, as well as in the use of teeth as tools.</a:t>
            </a:r>
          </a:p>
          <a:p>
            <a:pPr eaLnBrk="1" hangingPunct="1">
              <a:spcBef>
                <a:spcPct val="0"/>
              </a:spcBef>
            </a:pPr>
            <a:endParaRPr lang="en-GB" altLang="en-US" smtClean="0"/>
          </a:p>
          <a:p>
            <a:pPr eaLnBrk="1" hangingPunct="1">
              <a:spcBef>
                <a:spcPct val="0"/>
              </a:spcBef>
            </a:pPr>
            <a:r>
              <a:rPr lang="en-GB" altLang="en-US" smtClean="0"/>
              <a:t>Berbesque, J. C., Marlowe, F.W., Thompson, P., Johnson, G. and Mabulla, A. 2012 Sex Differences in Hadza Dental Wear Patterns: A Preliminary Report Hum. Nat. ttp://www.academia.edu/5152963/Sex_Differences_in_Hadza_Dental_Wear_Patterns_A_Preliminary_Report </a:t>
            </a:r>
          </a:p>
          <a:p>
            <a:pPr eaLnBrk="1" hangingPunct="1">
              <a:spcBef>
                <a:spcPct val="0"/>
              </a:spcBef>
            </a:pPr>
            <a:endParaRPr lang="en-GB"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617BFB0-3998-46DC-A9C9-FEAE52769A79}" type="slidenum">
              <a:rPr lang="en-GB" altLang="en-US" smtClean="0"/>
              <a:pPr>
                <a:spcBef>
                  <a:spcPct val="0"/>
                </a:spcBef>
              </a:pPr>
              <a:t>32</a:t>
            </a:fld>
            <a:endParaRPr lang="en-GB" altLang="en-US" smtClean="0"/>
          </a:p>
        </p:txBody>
      </p:sp>
    </p:spTree>
    <p:extLst>
      <p:ext uri="{BB962C8B-B14F-4D97-AF65-F5344CB8AC3E}">
        <p14:creationId xmlns:p14="http://schemas.microsoft.com/office/powerpoint/2010/main" val="18555474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E8C9D389-2442-45A8-A9E2-3AFADDA2E5A4}" type="slidenum">
              <a:rPr lang="en-GB" altLang="en-US" smtClean="0"/>
              <a:pPr/>
              <a:t>33</a:t>
            </a:fld>
            <a:endParaRPr lang="en-GB" altLang="en-US" smtClean="0"/>
          </a:p>
        </p:txBody>
      </p:sp>
    </p:spTree>
    <p:extLst>
      <p:ext uri="{BB962C8B-B14F-4D97-AF65-F5344CB8AC3E}">
        <p14:creationId xmlns:p14="http://schemas.microsoft.com/office/powerpoint/2010/main" val="793355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3B77D1E1-5F49-4E89-A921-062D4156E25A}" type="datetimeFigureOut">
              <a:rPr lang="en-GB"/>
              <a:pPr>
                <a:defRPr/>
              </a:pPr>
              <a:t>14/01/2020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B9EAF41-E50E-4939-B2EB-45B0F5643A1F}" type="slidenum">
              <a:rPr lang="en-GB" altLang="en-US"/>
              <a:pPr>
                <a:defRPr/>
              </a:pPr>
              <a:t>‹#›</a:t>
            </a:fld>
            <a:endParaRPr lang="en-GB" altLang="en-US"/>
          </a:p>
        </p:txBody>
      </p:sp>
    </p:spTree>
    <p:extLst>
      <p:ext uri="{BB962C8B-B14F-4D97-AF65-F5344CB8AC3E}">
        <p14:creationId xmlns:p14="http://schemas.microsoft.com/office/powerpoint/2010/main" val="1690141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73DA3A3-0A6E-4D63-8301-31A7035A6776}" type="datetimeFigureOut">
              <a:rPr lang="en-GB"/>
              <a:pPr>
                <a:defRPr/>
              </a:pPr>
              <a:t>14/01/2020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3EB8FA7-4FB7-4858-BE12-E91E326C8C7E}" type="slidenum">
              <a:rPr lang="en-GB" altLang="en-US"/>
              <a:pPr>
                <a:defRPr/>
              </a:pPr>
              <a:t>‹#›</a:t>
            </a:fld>
            <a:endParaRPr lang="en-GB" altLang="en-US"/>
          </a:p>
        </p:txBody>
      </p:sp>
    </p:spTree>
    <p:extLst>
      <p:ext uri="{BB962C8B-B14F-4D97-AF65-F5344CB8AC3E}">
        <p14:creationId xmlns:p14="http://schemas.microsoft.com/office/powerpoint/2010/main" val="228488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C710D89C-EE06-4076-B5A1-996AAB413572}" type="datetimeFigureOut">
              <a:rPr lang="en-GB"/>
              <a:pPr>
                <a:defRPr/>
              </a:pPr>
              <a:t>14/01/2020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C12BC47-9FE2-471A-B54E-B1E21C43BC33}" type="slidenum">
              <a:rPr lang="en-GB" altLang="en-US"/>
              <a:pPr>
                <a:defRPr/>
              </a:pPr>
              <a:t>‹#›</a:t>
            </a:fld>
            <a:endParaRPr lang="en-GB" altLang="en-US"/>
          </a:p>
        </p:txBody>
      </p:sp>
    </p:spTree>
    <p:extLst>
      <p:ext uri="{BB962C8B-B14F-4D97-AF65-F5344CB8AC3E}">
        <p14:creationId xmlns:p14="http://schemas.microsoft.com/office/powerpoint/2010/main" val="415756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C3AA398B-CA8F-48D2-947B-D32A153E85F5}" type="datetimeFigureOut">
              <a:rPr lang="en-GB"/>
              <a:pPr>
                <a:defRPr/>
              </a:pPr>
              <a:t>14/01/2020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8F51FE97-4D94-4AEE-9CCB-18A83CA1BF49}" type="slidenum">
              <a:rPr lang="en-GB" altLang="en-US"/>
              <a:pPr>
                <a:defRPr/>
              </a:pPr>
              <a:t>‹#›</a:t>
            </a:fld>
            <a:endParaRPr lang="en-GB" altLang="en-US"/>
          </a:p>
        </p:txBody>
      </p:sp>
    </p:spTree>
    <p:extLst>
      <p:ext uri="{BB962C8B-B14F-4D97-AF65-F5344CB8AC3E}">
        <p14:creationId xmlns:p14="http://schemas.microsoft.com/office/powerpoint/2010/main" val="755236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7D291C5B-FEA9-49AD-92A4-3ADE64B99931}" type="datetimeFigureOut">
              <a:rPr lang="en-GB"/>
              <a:pPr>
                <a:defRPr/>
              </a:pPr>
              <a:t>14/01/2020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98C9949-C7D5-473B-BE4D-93F7A904754E}" type="slidenum">
              <a:rPr lang="en-GB" altLang="en-US"/>
              <a:pPr>
                <a:defRPr/>
              </a:pPr>
              <a:t>‹#›</a:t>
            </a:fld>
            <a:endParaRPr lang="en-GB" altLang="en-US"/>
          </a:p>
        </p:txBody>
      </p:sp>
    </p:spTree>
    <p:extLst>
      <p:ext uri="{BB962C8B-B14F-4D97-AF65-F5344CB8AC3E}">
        <p14:creationId xmlns:p14="http://schemas.microsoft.com/office/powerpoint/2010/main" val="2496788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380BFFB-AF2D-449B-AF11-3A834123ADDA}" type="datetimeFigureOut">
              <a:rPr lang="en-GB"/>
              <a:pPr>
                <a:defRPr/>
              </a:pPr>
              <a:t>14/01/2020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99E28107-9DA0-4068-BDA2-8841ED5479DD}" type="slidenum">
              <a:rPr lang="en-GB" altLang="en-US"/>
              <a:pPr>
                <a:defRPr/>
              </a:pPr>
              <a:t>‹#›</a:t>
            </a:fld>
            <a:endParaRPr lang="en-GB" altLang="en-US"/>
          </a:p>
        </p:txBody>
      </p:sp>
    </p:spTree>
    <p:extLst>
      <p:ext uri="{BB962C8B-B14F-4D97-AF65-F5344CB8AC3E}">
        <p14:creationId xmlns:p14="http://schemas.microsoft.com/office/powerpoint/2010/main" val="23894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DFED2B2-366D-4AA6-B558-C5F9315152D6}" type="datetimeFigureOut">
              <a:rPr lang="en-GB"/>
              <a:pPr>
                <a:defRPr/>
              </a:pPr>
              <a:t>14/01/2020</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EB87E43-2864-4DC5-B7D7-4CC243A6FAE2}" type="slidenum">
              <a:rPr lang="en-GB" altLang="en-US"/>
              <a:pPr>
                <a:defRPr/>
              </a:pPr>
              <a:t>‹#›</a:t>
            </a:fld>
            <a:endParaRPr lang="en-GB" altLang="en-US"/>
          </a:p>
        </p:txBody>
      </p:sp>
    </p:spTree>
    <p:extLst>
      <p:ext uri="{BB962C8B-B14F-4D97-AF65-F5344CB8AC3E}">
        <p14:creationId xmlns:p14="http://schemas.microsoft.com/office/powerpoint/2010/main" val="3104138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6A040CB-C066-4936-A9C0-9C363F3AC926}" type="datetimeFigureOut">
              <a:rPr lang="en-GB"/>
              <a:pPr>
                <a:defRPr/>
              </a:pPr>
              <a:t>14/01/2020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6C1E32E-BBE7-4659-B0C9-647E38AEEFDB}" type="slidenum">
              <a:rPr lang="en-GB" altLang="en-US"/>
              <a:pPr>
                <a:defRPr/>
              </a:pPr>
              <a:t>‹#›</a:t>
            </a:fld>
            <a:endParaRPr lang="en-GB" altLang="en-US"/>
          </a:p>
        </p:txBody>
      </p:sp>
    </p:spTree>
    <p:extLst>
      <p:ext uri="{BB962C8B-B14F-4D97-AF65-F5344CB8AC3E}">
        <p14:creationId xmlns:p14="http://schemas.microsoft.com/office/powerpoint/2010/main" val="1567005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969322B-F3BE-4EC8-838E-73427E9473D7}" type="datetimeFigureOut">
              <a:rPr lang="en-GB"/>
              <a:pPr>
                <a:defRPr/>
              </a:pPr>
              <a:t>14/01/2020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06827B7-7DA5-4469-B424-41CD326B4DD2}" type="slidenum">
              <a:rPr lang="en-GB" altLang="en-US"/>
              <a:pPr>
                <a:defRPr/>
              </a:pPr>
              <a:t>‹#›</a:t>
            </a:fld>
            <a:endParaRPr lang="en-GB" altLang="en-US"/>
          </a:p>
        </p:txBody>
      </p:sp>
    </p:spTree>
    <p:extLst>
      <p:ext uri="{BB962C8B-B14F-4D97-AF65-F5344CB8AC3E}">
        <p14:creationId xmlns:p14="http://schemas.microsoft.com/office/powerpoint/2010/main" val="2515240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2D091FF3-5469-47A7-ADAA-9C8403A236A2}" type="datetimeFigureOut">
              <a:rPr lang="en-GB"/>
              <a:pPr>
                <a:defRPr/>
              </a:pPr>
              <a:t>14/01/2020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472091-0E83-4C4E-91C8-CEA9A08F4BB7}" type="slidenum">
              <a:rPr lang="en-GB" altLang="en-US"/>
              <a:pPr>
                <a:defRPr/>
              </a:pPr>
              <a:t>‹#›</a:t>
            </a:fld>
            <a:endParaRPr lang="en-GB" altLang="en-US"/>
          </a:p>
        </p:txBody>
      </p:sp>
    </p:spTree>
    <p:extLst>
      <p:ext uri="{BB962C8B-B14F-4D97-AF65-F5344CB8AC3E}">
        <p14:creationId xmlns:p14="http://schemas.microsoft.com/office/powerpoint/2010/main" val="1613945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86C21DFD-D475-4C59-ACDB-B9A3E747DB64}" type="datetimeFigureOut">
              <a:rPr lang="en-GB"/>
              <a:pPr>
                <a:defRPr/>
              </a:pPr>
              <a:t>14/01/2020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97DE938F-AA06-4F7A-B11F-1F02A5F9C5D3}" type="slidenum">
              <a:rPr lang="en-GB" altLang="en-US"/>
              <a:pPr>
                <a:defRPr/>
              </a:pPr>
              <a:t>‹#›</a:t>
            </a:fld>
            <a:endParaRPr lang="en-GB" altLang="en-US"/>
          </a:p>
        </p:txBody>
      </p:sp>
    </p:spTree>
    <p:extLst>
      <p:ext uri="{BB962C8B-B14F-4D97-AF65-F5344CB8AC3E}">
        <p14:creationId xmlns:p14="http://schemas.microsoft.com/office/powerpoint/2010/main" val="179474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80F14888-295B-4B2B-BC10-E0A6E3925544}" type="datetimeFigureOut">
              <a:rPr lang="en-GB"/>
              <a:pPr>
                <a:defRPr/>
              </a:pPr>
              <a:t>14/01/2020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09214E32-3FB7-4FD5-842D-283278D71D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www.newscientist.com/article/dn11165.html"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hyperlink" Target="http://www.newscientist.com/article/dn11165.html"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hyperlink" Target="http://www.google.co.uk/url?sa=i&amp;rct=j&amp;q=&amp;esrc=s&amp;source=images&amp;cd=&amp;cad=rja&amp;uact=8&amp;ved=0CAcQjRw&amp;url=http%3A%2F%2Fphys.org%2Fnews%2F2012-08-dawn-humanity-illuminated-special-journal.html&amp;ei=3e_ZVOPdHM7raLOegLAP&amp;bvm=bv.85464276,d.d2s&amp;psig=AFQjCNGVcT_NrR_mqcVAEMok5N7zmnv_Zw&amp;ust=1423655247764848"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42.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p:txBody>
          <a:bodyPr/>
          <a:lstStyle/>
          <a:p>
            <a:pPr eaLnBrk="1" hangingPunct="1"/>
            <a:r>
              <a:rPr lang="en-GB" altLang="en-US" smtClean="0">
                <a:solidFill>
                  <a:srgbClr val="FFC000"/>
                </a:solidFill>
              </a:rPr>
              <a:t>From bipedalism to (stone) tools</a:t>
            </a:r>
          </a:p>
        </p:txBody>
      </p:sp>
      <p:sp>
        <p:nvSpPr>
          <p:cNvPr id="3075" name="Subtitle 2"/>
          <p:cNvSpPr>
            <a:spLocks noGrp="1"/>
          </p:cNvSpPr>
          <p:nvPr>
            <p:ph type="subTitle" idx="1"/>
          </p:nvPr>
        </p:nvSpPr>
        <p:spPr/>
        <p:txBody>
          <a:bodyPr/>
          <a:lstStyle/>
          <a:p>
            <a:pPr eaLnBrk="1" hangingPunct="1"/>
            <a:r>
              <a:rPr lang="en-GB" altLang="en-US" smtClean="0">
                <a:solidFill>
                  <a:srgbClr val="FFC000"/>
                </a:solidFill>
              </a:rPr>
              <a:t>Human Evolution 2018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descr="C:\Users\rcoard\Documents\Downloads\photo (23).JPG"/>
          <p:cNvPicPr>
            <a:picLocks noChangeAspect="1" noChangeArrowheads="1"/>
          </p:cNvPicPr>
          <p:nvPr/>
        </p:nvPicPr>
        <p:blipFill>
          <a:blip r:embed="rId3">
            <a:extLst>
              <a:ext uri="{28A0092B-C50C-407E-A947-70E740481C1C}">
                <a14:useLocalDpi xmlns:a14="http://schemas.microsoft.com/office/drawing/2010/main" val="0"/>
              </a:ext>
            </a:extLst>
          </a:blip>
          <a:srcRect r="10617"/>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itle 1"/>
          <p:cNvSpPr>
            <a:spLocks noGrp="1"/>
          </p:cNvSpPr>
          <p:nvPr>
            <p:ph type="title"/>
          </p:nvPr>
        </p:nvSpPr>
        <p:spPr>
          <a:xfrm>
            <a:off x="3276600" y="0"/>
            <a:ext cx="5867400" cy="1143000"/>
          </a:xfrm>
        </p:spPr>
        <p:txBody>
          <a:bodyPr/>
          <a:lstStyle/>
          <a:p>
            <a:pPr algn="r" eaLnBrk="1" hangingPunct="1"/>
            <a:r>
              <a:rPr lang="en-GB" altLang="en-US" smtClean="0"/>
              <a:t>Evolution does not have foresight </a:t>
            </a:r>
          </a:p>
        </p:txBody>
      </p:sp>
      <p:sp>
        <p:nvSpPr>
          <p:cNvPr id="4099" name="Content Placeholder 2"/>
          <p:cNvSpPr>
            <a:spLocks noGrp="1"/>
          </p:cNvSpPr>
          <p:nvPr>
            <p:ph idx="1"/>
          </p:nvPr>
        </p:nvSpPr>
        <p:spPr>
          <a:xfrm>
            <a:off x="-77788" y="2924175"/>
            <a:ext cx="6162676" cy="3933825"/>
          </a:xfrm>
        </p:spPr>
        <p:txBody>
          <a:bodyPr/>
          <a:lstStyle/>
          <a:p>
            <a:pPr eaLnBrk="1" hangingPunct="1">
              <a:defRPr/>
            </a:pPr>
            <a:r>
              <a:rPr lang="en-GB" altLang="en-US" b="1" dirty="0" smtClean="0">
                <a:solidFill>
                  <a:schemeClr val="bg1"/>
                </a:solidFill>
                <a:effectLst>
                  <a:outerShdw blurRad="38100" dist="38100" dir="2700000" algn="tl">
                    <a:srgbClr val="000000">
                      <a:alpha val="43137"/>
                    </a:srgbClr>
                  </a:outerShdw>
                </a:effectLst>
              </a:rPr>
              <a:t>it cannot know what an outcome will be</a:t>
            </a:r>
          </a:p>
          <a:p>
            <a:pPr eaLnBrk="1" hangingPunct="1">
              <a:defRPr/>
            </a:pPr>
            <a:r>
              <a:rPr lang="en-GB" altLang="en-US" b="1" dirty="0" smtClean="0">
                <a:solidFill>
                  <a:schemeClr val="bg1"/>
                </a:solidFill>
                <a:effectLst>
                  <a:outerShdw blurRad="38100" dist="38100" dir="2700000" algn="tl">
                    <a:srgbClr val="000000">
                      <a:alpha val="43137"/>
                    </a:srgbClr>
                  </a:outerShdw>
                </a:effectLst>
              </a:rPr>
              <a:t>there is no ‘purpose’- in this sense</a:t>
            </a:r>
          </a:p>
          <a:p>
            <a:pPr eaLnBrk="1" hangingPunct="1">
              <a:defRPr/>
            </a:pPr>
            <a:r>
              <a:rPr lang="en-GB" altLang="en-US" b="1" dirty="0" smtClean="0">
                <a:solidFill>
                  <a:schemeClr val="bg1"/>
                </a:solidFill>
                <a:effectLst>
                  <a:outerShdw blurRad="38100" dist="38100" dir="2700000" algn="tl">
                    <a:srgbClr val="000000">
                      <a:alpha val="43137"/>
                    </a:srgbClr>
                  </a:outerShdw>
                </a:effectLst>
              </a:rPr>
              <a:t>there is no </a:t>
            </a:r>
            <a:r>
              <a:rPr lang="en-GB" altLang="en-US" b="1" i="1" dirty="0" smtClean="0">
                <a:solidFill>
                  <a:schemeClr val="bg1"/>
                </a:solidFill>
                <a:effectLst>
                  <a:outerShdw blurRad="38100" dist="38100" dir="2700000" algn="tl">
                    <a:srgbClr val="000000">
                      <a:alpha val="43137"/>
                    </a:srgbClr>
                  </a:outerShdw>
                </a:effectLst>
              </a:rPr>
              <a:t>a priori </a:t>
            </a:r>
            <a:r>
              <a:rPr lang="en-GB" altLang="en-US" b="1" dirty="0" smtClean="0">
                <a:solidFill>
                  <a:schemeClr val="bg1"/>
                </a:solidFill>
                <a:effectLst>
                  <a:outerShdw blurRad="38100" dist="38100" dir="2700000" algn="tl">
                    <a:srgbClr val="000000">
                      <a:alpha val="43137"/>
                    </a:srgbClr>
                  </a:outerShdw>
                </a:effectLst>
              </a:rPr>
              <a:t>reason we ended up bipedal, meat-eating, egalitarian, H-Gs  </a:t>
            </a:r>
          </a:p>
          <a:p>
            <a:pPr eaLnBrk="1" hangingPunct="1">
              <a:defRPr/>
            </a:pPr>
            <a:endParaRPr lang="en-GB" altLang="en-US" b="1" dirty="0" smtClean="0">
              <a:solidFill>
                <a:schemeClr val="bg1">
                  <a:lumMod val="95000"/>
                </a:schemeClr>
              </a:solidFill>
            </a:endParaRPr>
          </a:p>
          <a:p>
            <a:pPr eaLnBrk="1" hangingPunct="1">
              <a:defRPr/>
            </a:pPr>
            <a:endParaRPr lang="en-GB" altLang="en-US"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endParaRPr lang="en-GB" altLang="en-US" smtClean="0"/>
          </a:p>
        </p:txBody>
      </p:sp>
      <p:pic>
        <p:nvPicPr>
          <p:cNvPr id="7171" name="Picture 6" descr="Swanscombe"/>
          <p:cNvPicPr>
            <a:picLocks noChangeAspect="1" noChangeArrowheads="1"/>
          </p:cNvPicPr>
          <p:nvPr/>
        </p:nvPicPr>
        <p:blipFill>
          <a:blip r:embed="rId3">
            <a:extLst>
              <a:ext uri="{28A0092B-C50C-407E-A947-70E740481C1C}">
                <a14:useLocalDpi xmlns:a14="http://schemas.microsoft.com/office/drawing/2010/main" val="0"/>
              </a:ext>
            </a:extLst>
          </a:blip>
          <a:srcRect t="10100" r="2612"/>
          <a:stretch>
            <a:fillRect/>
          </a:stretch>
        </p:blipFill>
        <p:spPr bwMode="auto">
          <a:xfrm>
            <a:off x="-63500" y="0"/>
            <a:ext cx="92075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mtClean="0">
                <a:solidFill>
                  <a:srgbClr val="FFC000"/>
                </a:solidFill>
              </a:rPr>
              <a:t>Leakey’s typologies</a:t>
            </a:r>
          </a:p>
        </p:txBody>
      </p:sp>
      <p:sp>
        <p:nvSpPr>
          <p:cNvPr id="3" name="Content Placeholder 2"/>
          <p:cNvSpPr>
            <a:spLocks noGrp="1"/>
          </p:cNvSpPr>
          <p:nvPr>
            <p:ph idx="1"/>
          </p:nvPr>
        </p:nvSpPr>
        <p:spPr/>
        <p:txBody>
          <a:bodyPr/>
          <a:lstStyle/>
          <a:p>
            <a:pPr>
              <a:defRPr/>
            </a:pPr>
            <a:r>
              <a:rPr lang="en-GB" dirty="0" smtClean="0">
                <a:solidFill>
                  <a:srgbClr val="FFC000"/>
                </a:solidFill>
              </a:rPr>
              <a:t>The species themselves</a:t>
            </a:r>
          </a:p>
          <a:p>
            <a:pPr>
              <a:defRPr/>
            </a:pPr>
            <a:r>
              <a:rPr lang="en-GB" dirty="0" smtClean="0">
                <a:solidFill>
                  <a:srgbClr val="FFC000"/>
                </a:solidFill>
              </a:rPr>
              <a:t>The archaeologies – or sites</a:t>
            </a:r>
          </a:p>
          <a:p>
            <a:pPr>
              <a:defRPr/>
            </a:pPr>
            <a:r>
              <a:rPr lang="en-GB" dirty="0" smtClean="0">
                <a:solidFill>
                  <a:srgbClr val="FFC000"/>
                </a:solidFill>
              </a:rPr>
              <a:t>Stone tools, heavy and light (waste/</a:t>
            </a:r>
            <a:r>
              <a:rPr lang="en-GB" dirty="0" err="1" smtClean="0">
                <a:solidFill>
                  <a:srgbClr val="FFC000"/>
                </a:solidFill>
              </a:rPr>
              <a:t>debitage</a:t>
            </a:r>
            <a:r>
              <a:rPr lang="en-GB" dirty="0" smtClean="0">
                <a:solidFill>
                  <a:srgbClr val="FFC000"/>
                </a:solidFill>
              </a:rPr>
              <a:t> etc.)</a:t>
            </a:r>
          </a:p>
          <a:p>
            <a:pPr lvl="1">
              <a:defRPr/>
            </a:pPr>
            <a:r>
              <a:rPr lang="en-GB" dirty="0" err="1" smtClean="0">
                <a:solidFill>
                  <a:srgbClr val="FFC000"/>
                </a:solidFill>
              </a:rPr>
              <a:t>Oldowan</a:t>
            </a:r>
            <a:r>
              <a:rPr lang="en-GB" dirty="0" smtClean="0">
                <a:solidFill>
                  <a:srgbClr val="FFC000"/>
                </a:solidFill>
              </a:rPr>
              <a:t> Industrial Complex (Mode 1) </a:t>
            </a:r>
          </a:p>
          <a:p>
            <a:pPr lvl="1">
              <a:defRPr/>
            </a:pPr>
            <a:r>
              <a:rPr lang="en-GB" dirty="0" err="1" smtClean="0">
                <a:solidFill>
                  <a:srgbClr val="FFC000"/>
                </a:solidFill>
              </a:rPr>
              <a:t>Gona</a:t>
            </a:r>
            <a:r>
              <a:rPr lang="en-GB" dirty="0" smtClean="0">
                <a:solidFill>
                  <a:srgbClr val="FFC000"/>
                </a:solidFill>
              </a:rPr>
              <a:t>, </a:t>
            </a:r>
            <a:r>
              <a:rPr lang="en-GB" dirty="0" err="1" smtClean="0">
                <a:solidFill>
                  <a:srgbClr val="FFC000"/>
                </a:solidFill>
              </a:rPr>
              <a:t>Hadar</a:t>
            </a:r>
            <a:r>
              <a:rPr lang="en-GB" dirty="0" smtClean="0">
                <a:solidFill>
                  <a:srgbClr val="FFC000"/>
                </a:solidFill>
              </a:rPr>
              <a:t>, Ethiopia</a:t>
            </a:r>
          </a:p>
          <a:p>
            <a:pPr lvl="1">
              <a:defRPr/>
            </a:pPr>
            <a:r>
              <a:rPr lang="en-GB" dirty="0" err="1" smtClean="0">
                <a:solidFill>
                  <a:srgbClr val="FFC000"/>
                </a:solidFill>
              </a:rPr>
              <a:t>Lomekwi</a:t>
            </a:r>
            <a:r>
              <a:rPr lang="en-GB" dirty="0" smtClean="0">
                <a:solidFill>
                  <a:srgbClr val="FFC000"/>
                </a:solidFill>
              </a:rPr>
              <a:t> 3, found in 2011 Kenya, 3.3 </a:t>
            </a:r>
            <a:r>
              <a:rPr lang="en-GB" dirty="0" err="1" smtClean="0">
                <a:solidFill>
                  <a:srgbClr val="FFC000"/>
                </a:solidFill>
              </a:rPr>
              <a:t>mya</a:t>
            </a:r>
            <a:r>
              <a:rPr lang="en-GB" dirty="0" smtClean="0">
                <a:solidFill>
                  <a:srgbClr val="FFC000"/>
                </a:solidFill>
              </a:rPr>
              <a:t> </a:t>
            </a:r>
            <a:r>
              <a:rPr lang="en-GB" dirty="0" err="1" smtClean="0">
                <a:solidFill>
                  <a:srgbClr val="FFC000"/>
                </a:solidFill>
              </a:rPr>
              <a:t>nr</a:t>
            </a:r>
            <a:r>
              <a:rPr lang="en-GB" dirty="0" smtClean="0">
                <a:solidFill>
                  <a:srgbClr val="FFC000"/>
                </a:solidFill>
              </a:rPr>
              <a:t> to where </a:t>
            </a:r>
            <a:r>
              <a:rPr lang="en-GB" i="1" dirty="0" err="1" smtClean="0">
                <a:solidFill>
                  <a:srgbClr val="FFC000"/>
                </a:solidFill>
              </a:rPr>
              <a:t>Kenyanthropus</a:t>
            </a:r>
            <a:r>
              <a:rPr lang="en-GB" i="1" dirty="0" smtClean="0">
                <a:solidFill>
                  <a:srgbClr val="FFC000"/>
                </a:solidFill>
              </a:rPr>
              <a:t> </a:t>
            </a:r>
            <a:r>
              <a:rPr lang="en-GB" i="1" dirty="0" err="1" smtClean="0">
                <a:solidFill>
                  <a:srgbClr val="FFC000"/>
                </a:solidFill>
              </a:rPr>
              <a:t>platyops</a:t>
            </a:r>
            <a:r>
              <a:rPr lang="en-GB" i="1" dirty="0" smtClean="0">
                <a:solidFill>
                  <a:srgbClr val="FFC000"/>
                </a:solidFill>
              </a:rPr>
              <a:t> </a:t>
            </a:r>
            <a:r>
              <a:rPr lang="en-GB" dirty="0" smtClean="0">
                <a:solidFill>
                  <a:srgbClr val="FFC000"/>
                </a:solidFill>
              </a:rPr>
              <a:t>was found.</a:t>
            </a:r>
          </a:p>
          <a:p>
            <a:pPr marL="457200" lvl="1" indent="0">
              <a:buFont typeface="Arial" panose="020B0604020202020204" pitchFamily="34" charset="0"/>
              <a:buNone/>
              <a:defRPr/>
            </a:pPr>
            <a:endParaRPr lang="en-GB" dirty="0" smtClean="0">
              <a:solidFill>
                <a:srgbClr val="FFC000"/>
              </a:solidFill>
            </a:endParaRPr>
          </a:p>
          <a:p>
            <a:pPr>
              <a:defRPr/>
            </a:pPr>
            <a:endParaRPr lang="en-GB" dirty="0">
              <a:solidFill>
                <a:srgbClr val="FFC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smtClean="0">
                <a:solidFill>
                  <a:srgbClr val="FFC000"/>
                </a:solidFill>
              </a:rPr>
              <a:t>Cultural-Historical approaches: functionalism </a:t>
            </a:r>
          </a:p>
        </p:txBody>
      </p:sp>
      <p:sp>
        <p:nvSpPr>
          <p:cNvPr id="11267" name="Rectangle 4"/>
          <p:cNvSpPr>
            <a:spLocks noGrp="1" noChangeArrowheads="1"/>
          </p:cNvSpPr>
          <p:nvPr>
            <p:ph idx="1"/>
          </p:nvPr>
        </p:nvSpPr>
        <p:spPr>
          <a:xfrm>
            <a:off x="457200" y="1981200"/>
            <a:ext cx="6329363" cy="4876800"/>
          </a:xfrm>
        </p:spPr>
        <p:txBody>
          <a:bodyPr/>
          <a:lstStyle/>
          <a:p>
            <a:pPr eaLnBrk="1" hangingPunct="1"/>
            <a:r>
              <a:rPr lang="en-GB" altLang="en-US" sz="2800" smtClean="0">
                <a:solidFill>
                  <a:srgbClr val="FFC000"/>
                </a:solidFill>
              </a:rPr>
              <a:t>Example: Mary Leakey and her typology of the tool assemblages at Olduvai Gorge associated with </a:t>
            </a:r>
            <a:r>
              <a:rPr lang="en-GB" altLang="en-US" sz="2800" i="1" smtClean="0">
                <a:solidFill>
                  <a:srgbClr val="FFC000"/>
                </a:solidFill>
              </a:rPr>
              <a:t>Homo habilis</a:t>
            </a:r>
            <a:r>
              <a:rPr lang="en-GB" altLang="en-US" sz="2800" smtClean="0">
                <a:solidFill>
                  <a:srgbClr val="FFC000"/>
                </a:solidFill>
              </a:rPr>
              <a:t> ca. 2 million years ago, e.g.</a:t>
            </a:r>
          </a:p>
          <a:p>
            <a:pPr eaLnBrk="1" hangingPunct="1"/>
            <a:r>
              <a:rPr lang="en-GB" altLang="en-US" sz="2800" smtClean="0">
                <a:solidFill>
                  <a:srgbClr val="FFC000"/>
                </a:solidFill>
              </a:rPr>
              <a:t>Choppers, scrapers, hammerstones, anvils, etc. </a:t>
            </a:r>
          </a:p>
          <a:p>
            <a:pPr eaLnBrk="1" hangingPunct="1"/>
            <a:r>
              <a:rPr lang="en-GB" altLang="en-US" sz="2800" smtClean="0">
                <a:solidFill>
                  <a:srgbClr val="FFC000"/>
                </a:solidFill>
              </a:rPr>
              <a:t>‘meaning’ relating to the name reflected the shape and a supposed function – to chop, scrap or hammer</a:t>
            </a:r>
            <a:r>
              <a:rPr lang="en-GB" altLang="en-US" sz="2800" smtClean="0"/>
              <a:t>.</a:t>
            </a:r>
          </a:p>
        </p:txBody>
      </p:sp>
      <p:pic>
        <p:nvPicPr>
          <p:cNvPr id="11268" name="Picture 4" descr="mleakey.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32588" y="1628775"/>
            <a:ext cx="2438400" cy="331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hidden="1"/>
          <p:cNvSpPr>
            <a:spLocks noGrp="1"/>
          </p:cNvSpPr>
          <p:nvPr>
            <p:ph type="title"/>
          </p:nvPr>
        </p:nvSpPr>
        <p:spPr/>
        <p:txBody>
          <a:bodyPr/>
          <a:lstStyle/>
          <a:p>
            <a:endParaRPr lang="en-GB" altLang="en-US" smtClean="0"/>
          </a:p>
        </p:txBody>
      </p:sp>
      <p:pic>
        <p:nvPicPr>
          <p:cNvPr id="133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p:cNvSpPr>
            <a:spLocks noGrp="1" noChangeArrowheads="1"/>
          </p:cNvSpPr>
          <p:nvPr>
            <p:ph type="title"/>
          </p:nvPr>
        </p:nvSpPr>
        <p:spPr>
          <a:xfrm>
            <a:off x="365125" y="503238"/>
            <a:ext cx="8229600" cy="1143000"/>
          </a:xfrm>
        </p:spPr>
        <p:txBody>
          <a:bodyPr/>
          <a:lstStyle/>
          <a:p>
            <a:pPr eaLnBrk="1" hangingPunct="1"/>
            <a:r>
              <a:rPr lang="en-GB" altLang="en-US" sz="2800" smtClean="0">
                <a:solidFill>
                  <a:srgbClr val="FFC000"/>
                </a:solidFill>
              </a:rPr>
              <a:t>Choppers included end choppers, two-edged choppers, pointed choppers, uni-facial choppers, proto-bifacial choppers etc. – the list does go on..</a:t>
            </a:r>
          </a:p>
        </p:txBody>
      </p:sp>
      <p:sp>
        <p:nvSpPr>
          <p:cNvPr id="15363" name="Rectangle 7"/>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r>
              <a:rPr lang="en-GB" altLang="en-US" b="1"/>
              <a:t/>
            </a:r>
            <a:br>
              <a:rPr lang="en-GB" altLang="en-US" b="1"/>
            </a:br>
            <a:endParaRPr lang="en-GB" altLang="en-US" b="1"/>
          </a:p>
        </p:txBody>
      </p:sp>
      <p:pic>
        <p:nvPicPr>
          <p:cNvPr id="15364" name="Picture 9" descr="olduancoresgrou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2133600"/>
            <a:ext cx="3097212" cy="226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11" descr="spec_5_bi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788" y="2133600"/>
            <a:ext cx="2303462" cy="223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14" descr="pebble choppe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2133600"/>
            <a:ext cx="2303462" cy="22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9" name="Text Box 15"/>
          <p:cNvSpPr txBox="1">
            <a:spLocks noChangeArrowheads="1"/>
          </p:cNvSpPr>
          <p:nvPr/>
        </p:nvSpPr>
        <p:spPr bwMode="auto">
          <a:xfrm>
            <a:off x="323850" y="5313363"/>
            <a:ext cx="9018588" cy="830262"/>
          </a:xfrm>
          <a:prstGeom prst="rect">
            <a:avLst/>
          </a:prstGeom>
          <a:noFill/>
          <a:ln w="9525">
            <a:noFill/>
            <a:miter lim="800000"/>
            <a:headEnd/>
            <a:tailEnd/>
          </a:ln>
          <a:effectLst/>
        </p:spPr>
        <p:txBody>
          <a:bodyPr>
            <a:spAutoFit/>
          </a:bodyPr>
          <a:lstStyle/>
          <a:p>
            <a:pPr>
              <a:defRPr/>
            </a:pPr>
            <a:r>
              <a:rPr lang="en-GB" sz="2400" dirty="0">
                <a:solidFill>
                  <a:srgbClr val="FFC000"/>
                </a:solidFill>
                <a:effectLst>
                  <a:outerShdw blurRad="38100" dist="38100" dir="2700000" algn="tl">
                    <a:srgbClr val="000000"/>
                  </a:outerShdw>
                </a:effectLst>
              </a:rPr>
              <a:t>These are all forms of choppers as opposed to scrappers....as opposed to....</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Grp="1" noChangeArrowheads="1"/>
          </p:cNvSpPr>
          <p:nvPr>
            <p:ph type="title"/>
          </p:nvPr>
        </p:nvSpPr>
        <p:spPr>
          <a:xfrm>
            <a:off x="395288" y="404813"/>
            <a:ext cx="8497887" cy="1371600"/>
          </a:xfrm>
        </p:spPr>
        <p:txBody>
          <a:bodyPr/>
          <a:lstStyle/>
          <a:p>
            <a:pPr eaLnBrk="1" hangingPunct="1"/>
            <a:r>
              <a:rPr lang="en-GB" altLang="en-US" sz="2800" smtClean="0">
                <a:solidFill>
                  <a:srgbClr val="FFC000"/>
                </a:solidFill>
              </a:rPr>
              <a:t>Spot the difference: one has to ask what makes one good for chopping as opposed to scraping?</a:t>
            </a:r>
          </a:p>
        </p:txBody>
      </p:sp>
      <p:sp>
        <p:nvSpPr>
          <p:cNvPr id="17411" name="Rectangle 9"/>
          <p:cNvSpPr>
            <a:spLocks noGrp="1" noChangeArrowheads="1"/>
          </p:cNvSpPr>
          <p:nvPr>
            <p:ph sz="half" idx="1"/>
          </p:nvPr>
        </p:nvSpPr>
        <p:spPr/>
        <p:txBody>
          <a:bodyPr/>
          <a:lstStyle/>
          <a:p>
            <a:pPr eaLnBrk="1" hangingPunct="1"/>
            <a:r>
              <a:rPr lang="en-GB" altLang="en-US" smtClean="0">
                <a:solidFill>
                  <a:srgbClr val="FFC000"/>
                </a:solidFill>
              </a:rPr>
              <a:t>Chopper (why ask what sort...) </a:t>
            </a:r>
          </a:p>
        </p:txBody>
      </p:sp>
      <p:sp>
        <p:nvSpPr>
          <p:cNvPr id="17412" name="Rectangle 10"/>
          <p:cNvSpPr>
            <a:spLocks noGrp="1" noChangeArrowheads="1"/>
          </p:cNvSpPr>
          <p:nvPr>
            <p:ph sz="half" idx="2"/>
          </p:nvPr>
        </p:nvSpPr>
        <p:spPr/>
        <p:txBody>
          <a:bodyPr/>
          <a:lstStyle/>
          <a:p>
            <a:pPr eaLnBrk="1" hangingPunct="1"/>
            <a:r>
              <a:rPr lang="en-GB" altLang="en-US" smtClean="0">
                <a:solidFill>
                  <a:srgbClr val="FFC000"/>
                </a:solidFill>
              </a:rPr>
              <a:t>Scraper (again – why ask what sort...)</a:t>
            </a:r>
          </a:p>
        </p:txBody>
      </p:sp>
      <p:pic>
        <p:nvPicPr>
          <p:cNvPr id="17413" name="Picture 7" descr="384a"/>
          <p:cNvPicPr>
            <a:picLocks noGrp="1" noChangeAspect="1" noChangeArrowheads="1"/>
          </p:cNvPicPr>
          <p:nvPr>
            <p:ph type="body" sz="half" idx="4294967295"/>
          </p:nvPr>
        </p:nvPicPr>
        <p:blipFill>
          <a:blip r:embed="rId3">
            <a:extLst>
              <a:ext uri="{28A0092B-C50C-407E-A947-70E740481C1C}">
                <a14:useLocalDpi xmlns:a14="http://schemas.microsoft.com/office/drawing/2010/main" val="0"/>
              </a:ext>
            </a:extLst>
          </a:blip>
          <a:srcRect/>
          <a:stretch>
            <a:fillRect/>
          </a:stretch>
        </p:blipFill>
        <p:spPr>
          <a:xfrm>
            <a:off x="6224588" y="2997200"/>
            <a:ext cx="2919412" cy="2952750"/>
          </a:xfrm>
        </p:spPr>
      </p:pic>
      <p:pic>
        <p:nvPicPr>
          <p:cNvPr id="17414" name="Picture 8" descr="pebble chopper"/>
          <p:cNvPicPr>
            <a:picLocks noGrp="1" noChangeAspect="1" noChangeArrowheads="1"/>
          </p:cNvPicPr>
          <p:nvPr>
            <p:ph type="body" sz="half" idx="4294967295"/>
          </p:nvPr>
        </p:nvPicPr>
        <p:blipFill>
          <a:blip r:embed="rId4">
            <a:extLst>
              <a:ext uri="{28A0092B-C50C-407E-A947-70E740481C1C}">
                <a14:useLocalDpi xmlns:a14="http://schemas.microsoft.com/office/drawing/2010/main" val="0"/>
              </a:ext>
            </a:extLst>
          </a:blip>
          <a:srcRect/>
          <a:stretch>
            <a:fillRect/>
          </a:stretch>
        </p:blipFill>
        <p:spPr>
          <a:xfrm>
            <a:off x="0" y="2997200"/>
            <a:ext cx="2879725" cy="2873375"/>
          </a:xfr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solidFill>
                  <a:srgbClr val="FFC000"/>
                </a:solidFill>
              </a:rPr>
              <a:t>Typology…always a problem…</a:t>
            </a:r>
          </a:p>
        </p:txBody>
      </p:sp>
      <p:sp>
        <p:nvSpPr>
          <p:cNvPr id="19459" name="Content Placeholder 2"/>
          <p:cNvSpPr>
            <a:spLocks noGrp="1"/>
          </p:cNvSpPr>
          <p:nvPr>
            <p:ph idx="1"/>
          </p:nvPr>
        </p:nvSpPr>
        <p:spPr/>
        <p:txBody>
          <a:bodyPr/>
          <a:lstStyle/>
          <a:p>
            <a:r>
              <a:rPr lang="en-GB" altLang="en-US" smtClean="0">
                <a:solidFill>
                  <a:srgbClr val="FFC000"/>
                </a:solidFill>
              </a:rPr>
              <a:t>Simple, expedient, opportunistic</a:t>
            </a:r>
          </a:p>
          <a:p>
            <a:r>
              <a:rPr lang="en-GB" altLang="en-US" smtClean="0">
                <a:solidFill>
                  <a:srgbClr val="FFC000"/>
                </a:solidFill>
              </a:rPr>
              <a:t>She (Mary) typolgised on function</a:t>
            </a:r>
          </a:p>
          <a:p>
            <a:r>
              <a:rPr lang="en-GB" altLang="en-US" smtClean="0">
                <a:solidFill>
                  <a:srgbClr val="FFC000"/>
                </a:solidFill>
              </a:rPr>
              <a:t>Issacs on form i.e. detached pieces for flakes and fragments, unmodified pieces for manuports, or  Flaked pieces for choppers/scrappers etc.</a:t>
            </a:r>
          </a:p>
        </p:txBody>
      </p:sp>
      <p:pic>
        <p:nvPicPr>
          <p:cNvPr id="1946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1863" y="3573463"/>
            <a:ext cx="24384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2800" smtClean="0"/>
              <a:t>In </a:t>
            </a:r>
            <a:r>
              <a:rPr lang="en-GB" altLang="en-US" sz="2800" smtClean="0">
                <a:solidFill>
                  <a:srgbClr val="FFC000"/>
                </a:solidFill>
              </a:rPr>
              <a:t>terms of classification and display such typology may be useful but what does it tell us about the early human mind?</a:t>
            </a:r>
          </a:p>
        </p:txBody>
      </p:sp>
      <p:sp>
        <p:nvSpPr>
          <p:cNvPr id="21507" name="Rectangle 3"/>
          <p:cNvSpPr>
            <a:spLocks noGrp="1" noChangeArrowheads="1"/>
          </p:cNvSpPr>
          <p:nvPr>
            <p:ph idx="1"/>
          </p:nvPr>
        </p:nvSpPr>
        <p:spPr>
          <a:xfrm>
            <a:off x="250825" y="2081213"/>
            <a:ext cx="5500688" cy="4500562"/>
          </a:xfrm>
        </p:spPr>
        <p:txBody>
          <a:bodyPr/>
          <a:lstStyle/>
          <a:p>
            <a:pPr eaLnBrk="1" hangingPunct="1"/>
            <a:r>
              <a:rPr lang="en-GB" altLang="en-US" smtClean="0">
                <a:solidFill>
                  <a:srgbClr val="FFC000"/>
                </a:solidFill>
              </a:rPr>
              <a:t>How did they perceive the landscape, each other…</a:t>
            </a:r>
          </a:p>
          <a:p>
            <a:pPr eaLnBrk="1" hangingPunct="1"/>
            <a:r>
              <a:rPr lang="en-GB" altLang="en-US" smtClean="0">
                <a:solidFill>
                  <a:srgbClr val="FFC000"/>
                </a:solidFill>
              </a:rPr>
              <a:t>Where did they procure the different raw materials</a:t>
            </a:r>
          </a:p>
          <a:p>
            <a:pPr eaLnBrk="1" hangingPunct="1"/>
            <a:r>
              <a:rPr lang="en-GB" altLang="en-US" smtClean="0">
                <a:solidFill>
                  <a:srgbClr val="FFC000"/>
                </a:solidFill>
              </a:rPr>
              <a:t>How did the tools vary spatially..</a:t>
            </a:r>
          </a:p>
          <a:p>
            <a:pPr eaLnBrk="1" hangingPunct="1"/>
            <a:r>
              <a:rPr lang="en-GB" altLang="en-US" smtClean="0">
                <a:solidFill>
                  <a:srgbClr val="FFC000"/>
                </a:solidFill>
              </a:rPr>
              <a:t>...or temporally...</a:t>
            </a:r>
          </a:p>
          <a:p>
            <a:pPr eaLnBrk="1" hangingPunct="1">
              <a:buFont typeface="Wingdings" panose="05000000000000000000" pitchFamily="2" charset="2"/>
              <a:buNone/>
            </a:pPr>
            <a:endParaRPr lang="en-GB" altLang="en-US" smtClean="0">
              <a:solidFill>
                <a:srgbClr val="FFC000"/>
              </a:solidFill>
            </a:endParaRPr>
          </a:p>
        </p:txBody>
      </p:sp>
      <p:pic>
        <p:nvPicPr>
          <p:cNvPr id="21508" name="Picture 3" descr="neanderthal-vmed_wide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72188" y="2428875"/>
            <a:ext cx="283845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solidFill>
                  <a:srgbClr val="FFC000"/>
                </a:solidFill>
              </a:rPr>
              <a:t>Africa or Europe for Mode 1?</a:t>
            </a:r>
          </a:p>
        </p:txBody>
      </p:sp>
      <p:sp>
        <p:nvSpPr>
          <p:cNvPr id="23555" name="Content Placeholder 2"/>
          <p:cNvSpPr>
            <a:spLocks noGrp="1"/>
          </p:cNvSpPr>
          <p:nvPr>
            <p:ph idx="1"/>
          </p:nvPr>
        </p:nvSpPr>
        <p:spPr>
          <a:xfrm>
            <a:off x="457200" y="1600200"/>
            <a:ext cx="8435975" cy="4525963"/>
          </a:xfrm>
        </p:spPr>
        <p:txBody>
          <a:bodyPr/>
          <a:lstStyle/>
          <a:p>
            <a:r>
              <a:rPr lang="en-GB" altLang="en-US" smtClean="0">
                <a:solidFill>
                  <a:srgbClr val="FFC000"/>
                </a:solidFill>
              </a:rPr>
              <a:t>Early Homo material in Europe is also found with the Oldowan (why some prefer the Mode 1 name) e.g. Dmanisi</a:t>
            </a:r>
          </a:p>
          <a:p>
            <a:r>
              <a:rPr lang="en-GB" altLang="en-US" smtClean="0">
                <a:solidFill>
                  <a:srgbClr val="FFC000"/>
                </a:solidFill>
              </a:rPr>
              <a:t>Africa does have the oldest stone tools but …</a:t>
            </a:r>
          </a:p>
        </p:txBody>
      </p:sp>
      <p:pic>
        <p:nvPicPr>
          <p:cNvPr id="2355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487863"/>
            <a:ext cx="30099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4300" y="4497388"/>
            <a:ext cx="17811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59513" y="3660775"/>
            <a:ext cx="20955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4" descr="8D0D6E4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60350"/>
            <a:ext cx="7921625"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 Box 5"/>
          <p:cNvSpPr txBox="1">
            <a:spLocks noChangeArrowheads="1"/>
          </p:cNvSpPr>
          <p:nvPr/>
        </p:nvSpPr>
        <p:spPr bwMode="auto">
          <a:xfrm>
            <a:off x="358775" y="5876925"/>
            <a:ext cx="8713788"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2000" dirty="0">
                <a:solidFill>
                  <a:srgbClr val="FFC000"/>
                </a:solidFill>
                <a:latin typeface="+mn-lt"/>
              </a:rPr>
              <a:t>Part of the Olduvai landscape with stone tool sites and stone sources</a:t>
            </a:r>
          </a:p>
          <a:p>
            <a:pPr>
              <a:defRPr/>
            </a:pPr>
            <a:r>
              <a:rPr lang="en-GB" altLang="en-US" sz="2000" dirty="0">
                <a:solidFill>
                  <a:srgbClr val="FFC000"/>
                </a:solidFill>
                <a:latin typeface="+mn-lt"/>
              </a:rPr>
              <a:t>Kimura 1991 </a:t>
            </a:r>
            <a:endParaRPr lang="en-US" altLang="en-US" sz="2000" dirty="0">
              <a:solidFill>
                <a:srgbClr val="FFC000"/>
              </a:solidFill>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z="4000" smtClean="0">
                <a:solidFill>
                  <a:srgbClr val="FFC000"/>
                </a:solidFill>
              </a:rPr>
              <a:t>Implication of handedness: Asymmetry </a:t>
            </a:r>
            <a:br>
              <a:rPr lang="en-GB" altLang="en-US" sz="4000" smtClean="0">
                <a:solidFill>
                  <a:srgbClr val="FFC000"/>
                </a:solidFill>
              </a:rPr>
            </a:br>
            <a:r>
              <a:rPr lang="en-GB" altLang="en-US" sz="4000" smtClean="0">
                <a:solidFill>
                  <a:srgbClr val="FFC000"/>
                </a:solidFill>
              </a:rPr>
              <a:t>or lateralisation means language</a:t>
            </a:r>
          </a:p>
        </p:txBody>
      </p:sp>
      <p:sp>
        <p:nvSpPr>
          <p:cNvPr id="27651" name="Content Placeholder 2"/>
          <p:cNvSpPr>
            <a:spLocks noGrp="1"/>
          </p:cNvSpPr>
          <p:nvPr>
            <p:ph idx="1"/>
          </p:nvPr>
        </p:nvSpPr>
        <p:spPr>
          <a:xfrm>
            <a:off x="457200" y="1600200"/>
            <a:ext cx="8362950" cy="4525963"/>
          </a:xfrm>
        </p:spPr>
        <p:txBody>
          <a:bodyPr/>
          <a:lstStyle/>
          <a:p>
            <a:r>
              <a:rPr lang="en-GB" altLang="en-US" smtClean="0">
                <a:solidFill>
                  <a:srgbClr val="FFC000"/>
                </a:solidFill>
              </a:rPr>
              <a:t>Oldowan tools made mostly by right handers (disputed)</a:t>
            </a:r>
          </a:p>
          <a:p>
            <a:r>
              <a:rPr lang="en-GB" altLang="en-US" smtClean="0">
                <a:solidFill>
                  <a:srgbClr val="FFC000"/>
                </a:solidFill>
              </a:rPr>
              <a:t>Experimentation suggests dominance of right handedness in making the Oldowan</a:t>
            </a:r>
          </a:p>
          <a:p>
            <a:r>
              <a:rPr lang="en-GB" altLang="en-US" smtClean="0">
                <a:solidFill>
                  <a:srgbClr val="FFC000"/>
                </a:solidFill>
              </a:rPr>
              <a:t>Primate studies – can be left or right…. depending on what you read…don’t show preference OR do ‘cos they copy right handers!</a:t>
            </a:r>
          </a:p>
          <a:p>
            <a:r>
              <a:rPr lang="en-GB" altLang="en-US" smtClean="0">
                <a:solidFill>
                  <a:srgbClr val="FFC000"/>
                </a:solidFill>
              </a:rPr>
              <a:t>ALL linked to lateralisation or language development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p:txBody>
          <a:bodyPr/>
          <a:lstStyle/>
          <a:p>
            <a:pPr eaLnBrk="1" hangingPunct="1"/>
            <a:r>
              <a:rPr lang="en-GB" altLang="en-US" sz="3200" smtClean="0">
                <a:solidFill>
                  <a:srgbClr val="FFC000"/>
                </a:solidFill>
              </a:rPr>
              <a:t>Non-human tool making and tool use: more common that we once thought</a:t>
            </a:r>
          </a:p>
        </p:txBody>
      </p:sp>
      <p:pic>
        <p:nvPicPr>
          <p:cNvPr id="29699" name="Picture 5" descr="tool use"/>
          <p:cNvPicPr>
            <a:picLocks noChangeAspect="1" noChangeArrowheads="1"/>
          </p:cNvPicPr>
          <p:nvPr/>
        </p:nvPicPr>
        <p:blipFill>
          <a:blip r:embed="rId3">
            <a:extLst>
              <a:ext uri="{28A0092B-C50C-407E-A947-70E740481C1C}">
                <a14:useLocalDpi xmlns:a14="http://schemas.microsoft.com/office/drawing/2010/main" val="0"/>
              </a:ext>
            </a:extLst>
          </a:blip>
          <a:srcRect l="12566" t="2843" r="4189" b="2843"/>
          <a:stretch>
            <a:fillRect/>
          </a:stretch>
        </p:blipFill>
        <p:spPr bwMode="auto">
          <a:xfrm>
            <a:off x="395288" y="1773238"/>
            <a:ext cx="2154237"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6" descr="chimp termite"/>
          <p:cNvPicPr>
            <a:picLocks noChangeAspect="1" noChangeArrowheads="1"/>
          </p:cNvPicPr>
          <p:nvPr/>
        </p:nvPicPr>
        <p:blipFill>
          <a:blip r:embed="rId4">
            <a:extLst>
              <a:ext uri="{28A0092B-C50C-407E-A947-70E740481C1C}">
                <a14:useLocalDpi xmlns:a14="http://schemas.microsoft.com/office/drawing/2010/main" val="0"/>
              </a:ext>
            </a:extLst>
          </a:blip>
          <a:srcRect l="4280" t="2884" r="4280"/>
          <a:stretch>
            <a:fillRect/>
          </a:stretch>
        </p:blipFill>
        <p:spPr bwMode="auto">
          <a:xfrm>
            <a:off x="2700338" y="1773238"/>
            <a:ext cx="2284412"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7" descr="dn11165-1_60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1773238"/>
            <a:ext cx="2871787"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Rectangle 8"/>
          <p:cNvSpPr>
            <a:spLocks noChangeArrowheads="1"/>
          </p:cNvSpPr>
          <p:nvPr/>
        </p:nvSpPr>
        <p:spPr bwMode="auto">
          <a:xfrm>
            <a:off x="5292725" y="5445125"/>
            <a:ext cx="32035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r>
              <a:rPr lang="en-GB" altLang="en-US" sz="1000" b="1" u="sng">
                <a:hlinkClick r:id="rId6"/>
              </a:rPr>
              <a:t>www.newscientist.com/article/dn11165.html</a:t>
            </a:r>
            <a:r>
              <a:rPr lang="en-GB" altLang="en-US" sz="1000"/>
              <a:t> </a:t>
            </a:r>
          </a:p>
        </p:txBody>
      </p:sp>
      <p:sp>
        <p:nvSpPr>
          <p:cNvPr id="3081" name="Text Box 9"/>
          <p:cNvSpPr txBox="1">
            <a:spLocks noChangeArrowheads="1"/>
          </p:cNvSpPr>
          <p:nvPr/>
        </p:nvSpPr>
        <p:spPr bwMode="auto">
          <a:xfrm>
            <a:off x="468313" y="5964238"/>
            <a:ext cx="8424862" cy="641350"/>
          </a:xfrm>
          <a:prstGeom prst="rect">
            <a:avLst/>
          </a:prstGeom>
          <a:noFill/>
          <a:ln w="9525">
            <a:noFill/>
            <a:miter lim="800000"/>
            <a:headEnd/>
            <a:tailEnd/>
          </a:ln>
          <a:effectLst/>
        </p:spPr>
        <p:txBody>
          <a:bodyPr>
            <a:spAutoFit/>
          </a:bodyPr>
          <a:lstStyle/>
          <a:p>
            <a:pPr>
              <a:defRPr/>
            </a:pPr>
            <a:r>
              <a:rPr lang="en-GB" dirty="0">
                <a:solidFill>
                  <a:srgbClr val="FFC000"/>
                </a:solidFill>
                <a:effectLst>
                  <a:outerShdw blurRad="38100" dist="38100" dir="2700000" algn="tl">
                    <a:srgbClr val="000000"/>
                  </a:outerShdw>
                </a:effectLst>
              </a:rPr>
              <a:t>Chimps using hammer and anvil to crack nuts, dipping sticks to get termites and early Chimp stone tool site showing use over 4000 years ago...possibly...</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solidFill>
                  <a:srgbClr val="FFC000"/>
                </a:solidFill>
              </a:rPr>
              <a:t>What about chimps then? </a:t>
            </a:r>
          </a:p>
        </p:txBody>
      </p:sp>
      <p:pic>
        <p:nvPicPr>
          <p:cNvPr id="31747"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679950" y="1773238"/>
            <a:ext cx="4013200" cy="3671887"/>
          </a:xfrm>
        </p:spPr>
      </p:pic>
      <p:pic>
        <p:nvPicPr>
          <p:cNvPr id="31748"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9388" y="1776413"/>
            <a:ext cx="4316412"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827088" y="5737225"/>
            <a:ext cx="6840537" cy="1016000"/>
          </a:xfrm>
          <a:prstGeom prst="rect">
            <a:avLst/>
          </a:prstGeom>
        </p:spPr>
        <p:txBody>
          <a:bodyPr>
            <a:spAutoFit/>
          </a:bodyPr>
          <a:lstStyle/>
          <a:p>
            <a:pPr>
              <a:defRPr/>
            </a:pPr>
            <a:r>
              <a:rPr lang="en-GB" sz="2000" dirty="0">
                <a:solidFill>
                  <a:srgbClr val="FFC000"/>
                </a:solidFill>
                <a:effectLst>
                  <a:outerShdw blurRad="38100" dist="38100" dir="2700000" algn="tl">
                    <a:srgbClr val="000000">
                      <a:alpha val="43137"/>
                    </a:srgbClr>
                  </a:outerShdw>
                </a:effectLst>
              </a:rPr>
              <a:t>Display a wide range of tools of which spear making can be added to the list. </a:t>
            </a:r>
            <a:r>
              <a:rPr lang="en-GB" sz="2000" b="1" dirty="0" err="1">
                <a:solidFill>
                  <a:srgbClr val="FFC000"/>
                </a:solidFill>
                <a:effectLst>
                  <a:outerShdw blurRad="38100" dist="38100" dir="2700000" algn="tl">
                    <a:srgbClr val="000000">
                      <a:alpha val="43137"/>
                    </a:srgbClr>
                  </a:outerShdw>
                </a:effectLst>
              </a:rPr>
              <a:t>Pruetz</a:t>
            </a:r>
            <a:r>
              <a:rPr lang="en-GB" sz="2000" b="1" dirty="0">
                <a:solidFill>
                  <a:srgbClr val="FFC000"/>
                </a:solidFill>
                <a:effectLst>
                  <a:outerShdw blurRad="38100" dist="38100" dir="2700000" algn="tl">
                    <a:srgbClr val="000000">
                      <a:alpha val="43137"/>
                    </a:srgbClr>
                  </a:outerShdw>
                </a:effectLst>
              </a:rPr>
              <a:t> and </a:t>
            </a:r>
            <a:r>
              <a:rPr lang="en-GB" sz="2000" b="1" dirty="0" err="1">
                <a:solidFill>
                  <a:srgbClr val="FFC000"/>
                </a:solidFill>
                <a:effectLst>
                  <a:outerShdw blurRad="38100" dist="38100" dir="2700000" algn="tl">
                    <a:srgbClr val="000000">
                      <a:alpha val="43137"/>
                    </a:srgbClr>
                  </a:outerShdw>
                </a:effectLst>
              </a:rPr>
              <a:t>Bertolani</a:t>
            </a:r>
            <a:r>
              <a:rPr lang="en-GB" sz="2000" dirty="0">
                <a:solidFill>
                  <a:srgbClr val="FFC000"/>
                </a:solidFill>
                <a:effectLst>
                  <a:outerShdw blurRad="38100" dist="38100" dir="2700000" algn="tl">
                    <a:srgbClr val="000000">
                      <a:alpha val="43137"/>
                    </a:srgbClr>
                  </a:outerShdw>
                </a:effectLst>
              </a:rPr>
              <a:t> 2007 report </a:t>
            </a:r>
            <a:r>
              <a:rPr lang="en-GB" sz="2000" dirty="0" err="1">
                <a:solidFill>
                  <a:srgbClr val="FFC000"/>
                </a:solidFill>
                <a:effectLst>
                  <a:outerShdw blurRad="38100" dist="38100" dir="2700000" algn="tl">
                    <a:srgbClr val="000000">
                      <a:alpha val="43137"/>
                    </a:srgbClr>
                  </a:outerShdw>
                </a:effectLst>
              </a:rPr>
              <a:t>Fongoli</a:t>
            </a:r>
            <a:r>
              <a:rPr lang="en-GB" sz="2000" dirty="0">
                <a:solidFill>
                  <a:srgbClr val="FFC000"/>
                </a:solidFill>
                <a:effectLst>
                  <a:outerShdw blurRad="38100" dist="38100" dir="2700000" algn="tl">
                    <a:srgbClr val="000000">
                      <a:alpha val="43137"/>
                    </a:srgbClr>
                  </a:outerShdw>
                </a:effectLst>
              </a:rPr>
              <a:t> site in Senegal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65113" y="1268413"/>
            <a:ext cx="3467100" cy="1143000"/>
          </a:xfrm>
        </p:spPr>
        <p:txBody>
          <a:bodyPr/>
          <a:lstStyle/>
          <a:p>
            <a:r>
              <a:rPr lang="en-GB" altLang="en-US" sz="2400" smtClean="0">
                <a:solidFill>
                  <a:srgbClr val="FFC000"/>
                </a:solidFill>
              </a:rPr>
              <a:t>Habituation takes a long time and means one influences them</a:t>
            </a:r>
          </a:p>
        </p:txBody>
      </p:sp>
      <p:pic>
        <p:nvPicPr>
          <p:cNvPr id="3379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5588" y="3703638"/>
            <a:ext cx="43180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73650" y="3786188"/>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4"/>
          <p:cNvPicPr>
            <a:picLocks noChangeAspect="1"/>
          </p:cNvPicPr>
          <p:nvPr/>
        </p:nvPicPr>
        <p:blipFill>
          <a:blip r:embed="rId5">
            <a:extLst>
              <a:ext uri="{28A0092B-C50C-407E-A947-70E740481C1C}">
                <a14:useLocalDpi xmlns:a14="http://schemas.microsoft.com/office/drawing/2010/main" val="0"/>
              </a:ext>
            </a:extLst>
          </a:blip>
          <a:srcRect t="9541" b="25342"/>
          <a:stretch>
            <a:fillRect/>
          </a:stretch>
        </p:blipFill>
        <p:spPr bwMode="auto">
          <a:xfrm>
            <a:off x="4284663" y="977900"/>
            <a:ext cx="4603750" cy="224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descr="chimp_pred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5250" y="1590675"/>
            <a:ext cx="6413500"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Rectangle 6"/>
          <p:cNvSpPr>
            <a:spLocks noChangeArrowheads="1"/>
          </p:cNvSpPr>
          <p:nvPr/>
        </p:nvSpPr>
        <p:spPr bwMode="auto">
          <a:xfrm>
            <a:off x="468313" y="5935663"/>
            <a:ext cx="5410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solidFill>
                  <a:srgbClr val="FFC000"/>
                </a:solidFill>
                <a:latin typeface="Comic Sans MS" panose="030F0702030302020204" pitchFamily="66" charset="0"/>
              </a:rPr>
              <a:t>http://www.tolweb.org/tree/ToLimages/chimp_pred2.400a.jpg</a:t>
            </a:r>
          </a:p>
        </p:txBody>
      </p:sp>
      <p:sp>
        <p:nvSpPr>
          <p:cNvPr id="35844" name="Title 1"/>
          <p:cNvSpPr>
            <a:spLocks noGrp="1"/>
          </p:cNvSpPr>
          <p:nvPr>
            <p:ph type="title"/>
          </p:nvPr>
        </p:nvSpPr>
        <p:spPr/>
        <p:txBody>
          <a:bodyPr/>
          <a:lstStyle/>
          <a:p>
            <a:r>
              <a:rPr lang="en-GB" altLang="en-US" smtClean="0">
                <a:solidFill>
                  <a:srgbClr val="FFC000"/>
                </a:solidFill>
              </a:rPr>
              <a:t>Not automatically shared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solidFill>
                  <a:srgbClr val="FFC000"/>
                </a:solidFill>
              </a:rPr>
              <a:t>Brazil, bearded capuchins</a:t>
            </a:r>
          </a:p>
        </p:txBody>
      </p:sp>
      <p:pic>
        <p:nvPicPr>
          <p:cNvPr id="37891" name="Picture 3"/>
          <p:cNvPicPr>
            <a:picLocks noChangeAspect="1"/>
          </p:cNvPicPr>
          <p:nvPr/>
        </p:nvPicPr>
        <p:blipFill>
          <a:blip r:embed="rId3">
            <a:extLst>
              <a:ext uri="{28A0092B-C50C-407E-A947-70E740481C1C}">
                <a14:useLocalDpi xmlns:a14="http://schemas.microsoft.com/office/drawing/2010/main" val="0"/>
              </a:ext>
            </a:extLst>
          </a:blip>
          <a:srcRect r="27867"/>
          <a:stretch>
            <a:fillRect/>
          </a:stretch>
        </p:blipFill>
        <p:spPr bwMode="auto">
          <a:xfrm>
            <a:off x="4716463" y="1704975"/>
            <a:ext cx="41402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2"/>
          <p:cNvPicPr>
            <a:picLocks noChangeAspect="1"/>
          </p:cNvPicPr>
          <p:nvPr/>
        </p:nvPicPr>
        <p:blipFill>
          <a:blip r:embed="rId4">
            <a:extLst>
              <a:ext uri="{28A0092B-C50C-407E-A947-70E740481C1C}">
                <a14:useLocalDpi xmlns:a14="http://schemas.microsoft.com/office/drawing/2010/main" val="0"/>
              </a:ext>
            </a:extLst>
          </a:blip>
          <a:srcRect l="20296" r="-10149"/>
          <a:stretch>
            <a:fillRect/>
          </a:stretch>
        </p:blipFill>
        <p:spPr bwMode="auto">
          <a:xfrm>
            <a:off x="611188" y="3860800"/>
            <a:ext cx="4464050" cy="271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TextBox 4"/>
          <p:cNvSpPr txBox="1">
            <a:spLocks noChangeArrowheads="1"/>
          </p:cNvSpPr>
          <p:nvPr/>
        </p:nvSpPr>
        <p:spPr bwMode="auto">
          <a:xfrm>
            <a:off x="442913" y="1827213"/>
            <a:ext cx="3538537"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200">
                <a:solidFill>
                  <a:srgbClr val="FFC000"/>
                </a:solidFill>
              </a:rPr>
              <a:t>Such evidence supports multi-origin for the activity, clearly within the capability of many – so why not early forms of Australopithecus?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dn11165-1_6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063" y="381000"/>
            <a:ext cx="4518025" cy="566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Rectangle 3"/>
          <p:cNvSpPr>
            <a:spLocks noChangeArrowheads="1"/>
          </p:cNvSpPr>
          <p:nvPr/>
        </p:nvSpPr>
        <p:spPr bwMode="auto">
          <a:xfrm>
            <a:off x="0" y="6269038"/>
            <a:ext cx="50101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defRPr/>
            </a:pPr>
            <a:r>
              <a:rPr lang="en-GB" altLang="en-US" sz="1400" u="sng" dirty="0">
                <a:solidFill>
                  <a:srgbClr val="FFC000"/>
                </a:solidFill>
                <a:effectLst>
                  <a:outerShdw blurRad="38100" dist="38100" dir="2700000" algn="tl">
                    <a:srgbClr val="000000"/>
                  </a:outerShdw>
                </a:effectLst>
                <a:latin typeface="Comic Sans MS" panose="030F0702030302020204" pitchFamily="66" charset="0"/>
                <a:hlinkClick r:id="rId4"/>
              </a:rPr>
              <a:t>www.newscientist.com/article/dn11165.html</a:t>
            </a:r>
            <a:r>
              <a:rPr lang="en-GB" altLang="en-US" sz="1400" u="sng" dirty="0">
                <a:solidFill>
                  <a:srgbClr val="FFC000"/>
                </a:solidFill>
                <a:latin typeface="Comic Sans MS" panose="030F0702030302020204" pitchFamily="66" charset="0"/>
              </a:rPr>
              <a:t> </a:t>
            </a:r>
          </a:p>
        </p:txBody>
      </p:sp>
      <p:sp>
        <p:nvSpPr>
          <p:cNvPr id="54276" name="Text Box 4"/>
          <p:cNvSpPr txBox="1">
            <a:spLocks noChangeArrowheads="1"/>
          </p:cNvSpPr>
          <p:nvPr/>
        </p:nvSpPr>
        <p:spPr bwMode="auto">
          <a:xfrm>
            <a:off x="5445125" y="2346325"/>
            <a:ext cx="3241675"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2800" dirty="0">
                <a:solidFill>
                  <a:srgbClr val="FFC000"/>
                </a:solidFill>
                <a:effectLst>
                  <a:outerShdw blurRad="38100" dist="38100" dir="2700000" algn="tl">
                    <a:srgbClr val="000000"/>
                  </a:outerShdw>
                </a:effectLst>
              </a:rPr>
              <a:t>Early Chimp stone tool use over 4000 years ago </a:t>
            </a:r>
          </a:p>
        </p:txBody>
      </p:sp>
      <p:sp>
        <p:nvSpPr>
          <p:cNvPr id="39941" name="Title 1"/>
          <p:cNvSpPr>
            <a:spLocks noGrp="1"/>
          </p:cNvSpPr>
          <p:nvPr>
            <p:ph type="title"/>
          </p:nvPr>
        </p:nvSpPr>
        <p:spPr>
          <a:xfrm>
            <a:off x="4764088" y="274638"/>
            <a:ext cx="3922712" cy="1143000"/>
          </a:xfrm>
        </p:spPr>
        <p:txBody>
          <a:bodyPr/>
          <a:lstStyle/>
          <a:p>
            <a:r>
              <a:rPr lang="en-GB" altLang="en-US" sz="3200" smtClean="0">
                <a:solidFill>
                  <a:srgbClr val="FFC000"/>
                </a:solidFill>
              </a:rPr>
              <a:t>Tai National Park</a:t>
            </a:r>
            <a:br>
              <a:rPr lang="en-GB" altLang="en-US" sz="3200" smtClean="0">
                <a:solidFill>
                  <a:srgbClr val="FFC000"/>
                </a:solidFill>
              </a:rPr>
            </a:br>
            <a:r>
              <a:rPr lang="en-GB" altLang="en-US" sz="3200" smtClean="0">
                <a:solidFill>
                  <a:srgbClr val="FFC000"/>
                </a:solidFill>
              </a:rPr>
              <a:t>Mercader et al. 2007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smtClean="0">
                <a:solidFill>
                  <a:srgbClr val="FFC000"/>
                </a:solidFill>
              </a:rPr>
              <a:t>Comparison of ‘sites’ </a:t>
            </a:r>
          </a:p>
        </p:txBody>
      </p:sp>
      <p:sp>
        <p:nvSpPr>
          <p:cNvPr id="41987" name="Text Placeholder 2"/>
          <p:cNvSpPr>
            <a:spLocks noGrp="1"/>
          </p:cNvSpPr>
          <p:nvPr>
            <p:ph type="body" idx="1"/>
          </p:nvPr>
        </p:nvSpPr>
        <p:spPr/>
        <p:txBody>
          <a:bodyPr/>
          <a:lstStyle/>
          <a:p>
            <a:r>
              <a:rPr lang="en-GB" altLang="en-US" smtClean="0">
                <a:solidFill>
                  <a:srgbClr val="FFC000"/>
                </a:solidFill>
              </a:rPr>
              <a:t>Olduvai sites </a:t>
            </a:r>
          </a:p>
        </p:txBody>
      </p:sp>
      <p:sp>
        <p:nvSpPr>
          <p:cNvPr id="4" name="Content Placeholder 3"/>
          <p:cNvSpPr>
            <a:spLocks noGrp="1"/>
          </p:cNvSpPr>
          <p:nvPr>
            <p:ph sz="half" idx="2"/>
          </p:nvPr>
        </p:nvSpPr>
        <p:spPr/>
        <p:txBody>
          <a:bodyPr/>
          <a:lstStyle/>
          <a:p>
            <a:pPr>
              <a:defRPr/>
            </a:pPr>
            <a:r>
              <a:rPr lang="en-GB" sz="2200" dirty="0" smtClean="0">
                <a:solidFill>
                  <a:srgbClr val="FFC000"/>
                </a:solidFill>
                <a:latin typeface="Tahoma" panose="020B0604030504040204" pitchFamily="34" charset="0"/>
                <a:ea typeface="Tahoma" panose="020B0604030504040204" pitchFamily="34" charset="0"/>
                <a:cs typeface="Tahoma" panose="020B0604030504040204" pitchFamily="34" charset="0"/>
              </a:rPr>
              <a:t>Medium</a:t>
            </a:r>
            <a:r>
              <a:rPr lang="en-GB" altLang="en-US"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 to very large prey</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Wide range of species</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Teeth, toes, lower limbs</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Many stone tools</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Tools= small to medium</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High archaeological visibility</a:t>
            </a:r>
          </a:p>
          <a:p>
            <a:pPr>
              <a:defRPr/>
            </a:pPr>
            <a:r>
              <a:rPr lang="en-GB" sz="2200" dirty="0" smtClean="0">
                <a:solidFill>
                  <a:srgbClr val="FFC000"/>
                </a:solidFill>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SOME selectivity of raw materials (stone used)</a:t>
            </a:r>
            <a:endParaRPr lang="en-GB" sz="2200" dirty="0">
              <a:solidFill>
                <a:srgbClr val="FFC000"/>
              </a:solidFill>
              <a:latin typeface="Tahoma" panose="020B0604030504040204" pitchFamily="34" charset="0"/>
              <a:ea typeface="Tahoma" panose="020B0604030504040204" pitchFamily="34" charset="0"/>
              <a:cs typeface="Tahoma" panose="020B0604030504040204" pitchFamily="34" charset="0"/>
            </a:endParaRPr>
          </a:p>
        </p:txBody>
      </p:sp>
      <p:sp>
        <p:nvSpPr>
          <p:cNvPr id="41989" name="Text Placeholder 4"/>
          <p:cNvSpPr>
            <a:spLocks noGrp="1"/>
          </p:cNvSpPr>
          <p:nvPr>
            <p:ph type="body" sz="quarter" idx="3"/>
          </p:nvPr>
        </p:nvSpPr>
        <p:spPr/>
        <p:txBody>
          <a:bodyPr/>
          <a:lstStyle/>
          <a:p>
            <a:r>
              <a:rPr lang="en-GB" altLang="en-US" smtClean="0">
                <a:solidFill>
                  <a:srgbClr val="FFC000"/>
                </a:solidFill>
              </a:rPr>
              <a:t>Chimp sites</a:t>
            </a:r>
          </a:p>
        </p:txBody>
      </p:sp>
      <p:sp>
        <p:nvSpPr>
          <p:cNvPr id="41990" name="Content Placeholder 5"/>
          <p:cNvSpPr>
            <a:spLocks noGrp="1"/>
          </p:cNvSpPr>
          <p:nvPr>
            <p:ph sz="quarter" idx="4"/>
          </p:nvPr>
        </p:nvSpPr>
        <p:spPr/>
        <p:txBody>
          <a:bodyPr/>
          <a:lstStyle/>
          <a:p>
            <a:r>
              <a:rPr lang="en-GB" altLang="en-US" sz="2200" smtClean="0">
                <a:solidFill>
                  <a:srgbClr val="FFC000"/>
                </a:solidFill>
                <a:latin typeface="Tahoma" panose="020B0604030504040204" pitchFamily="34" charset="0"/>
                <a:cs typeface="Tahoma" panose="020B0604030504040204" pitchFamily="34" charset="0"/>
              </a:rPr>
              <a:t>Small prey</a:t>
            </a:r>
          </a:p>
          <a:p>
            <a:r>
              <a:rPr lang="en-GB" altLang="en-US" sz="2200" smtClean="0">
                <a:solidFill>
                  <a:srgbClr val="FFC000"/>
                </a:solidFill>
                <a:latin typeface="Tahoma" panose="020B0604030504040204" pitchFamily="34" charset="0"/>
                <a:cs typeface="Tahoma" panose="020B0604030504040204" pitchFamily="34" charset="0"/>
              </a:rPr>
              <a:t>Narrow range of species</a:t>
            </a:r>
          </a:p>
          <a:p>
            <a:r>
              <a:rPr lang="en-GB" altLang="en-US" sz="2200" smtClean="0">
                <a:solidFill>
                  <a:srgbClr val="FFC000"/>
                </a:solidFill>
                <a:latin typeface="Tahoma" panose="020B0604030504040204" pitchFamily="34" charset="0"/>
                <a:cs typeface="Tahoma" panose="020B0604030504040204" pitchFamily="34" charset="0"/>
              </a:rPr>
              <a:t>Cranial elements</a:t>
            </a:r>
          </a:p>
          <a:p>
            <a:r>
              <a:rPr lang="en-GB" altLang="en-US" sz="2200" smtClean="0">
                <a:solidFill>
                  <a:srgbClr val="FFC000"/>
                </a:solidFill>
                <a:latin typeface="Tahoma" panose="020B0604030504040204" pitchFamily="34" charset="0"/>
                <a:cs typeface="Tahoma" panose="020B0604030504040204" pitchFamily="34" charset="0"/>
              </a:rPr>
              <a:t>Few stone tools</a:t>
            </a:r>
          </a:p>
          <a:p>
            <a:r>
              <a:rPr lang="en-GB" altLang="en-US" sz="2200" smtClean="0">
                <a:solidFill>
                  <a:srgbClr val="FFC000"/>
                </a:solidFill>
                <a:latin typeface="Tahoma" panose="020B0604030504040204" pitchFamily="34" charset="0"/>
                <a:cs typeface="Tahoma" panose="020B0604030504040204" pitchFamily="34" charset="0"/>
              </a:rPr>
              <a:t>Tools = larger, heavier</a:t>
            </a:r>
          </a:p>
          <a:p>
            <a:r>
              <a:rPr lang="en-GB" altLang="en-US" sz="2200" smtClean="0">
                <a:solidFill>
                  <a:srgbClr val="FFC000"/>
                </a:solidFill>
                <a:latin typeface="Tahoma" panose="020B0604030504040204" pitchFamily="34" charset="0"/>
                <a:cs typeface="Tahoma" panose="020B0604030504040204" pitchFamily="34" charset="0"/>
              </a:rPr>
              <a:t>Low archaeological visibility</a:t>
            </a:r>
          </a:p>
          <a:p>
            <a:r>
              <a:rPr lang="en-GB" altLang="en-US" sz="2200" smtClean="0">
                <a:solidFill>
                  <a:srgbClr val="FFC000"/>
                </a:solidFill>
                <a:latin typeface="Tahoma" panose="020B0604030504040204" pitchFamily="34" charset="0"/>
                <a:cs typeface="Tahoma" panose="020B0604030504040204" pitchFamily="34" charset="0"/>
              </a:rPr>
              <a:t>NO selectivity of raw materials (stone used)</a:t>
            </a:r>
          </a:p>
        </p:txBody>
      </p:sp>
      <p:sp>
        <p:nvSpPr>
          <p:cNvPr id="7" name="TextBox 6"/>
          <p:cNvSpPr txBox="1"/>
          <p:nvPr/>
        </p:nvSpPr>
        <p:spPr>
          <a:xfrm>
            <a:off x="539750" y="5661025"/>
            <a:ext cx="8147050" cy="1019175"/>
          </a:xfrm>
          <a:prstGeom prst="rect">
            <a:avLst/>
          </a:prstGeom>
          <a:noFill/>
        </p:spPr>
        <p:txBody>
          <a:bodyPr>
            <a:spAutoFit/>
          </a:bodyPr>
          <a:lstStyle/>
          <a:p>
            <a:pPr>
              <a:defRPr/>
            </a:pPr>
            <a:r>
              <a:rPr lang="en-GB" altLang="en-US" sz="2000" dirty="0">
                <a:solidFill>
                  <a:srgbClr val="FFC000"/>
                </a:solidFill>
                <a:effectLst>
                  <a:outerShdw blurRad="38100" dist="38100" dir="2700000" algn="tl">
                    <a:srgbClr val="000000"/>
                  </a:outerShdw>
                </a:effectLst>
              </a:rPr>
              <a:t>Comparisons inferred from data provided by Plummer, T. and Stanford C. B 2000, </a:t>
            </a:r>
            <a:r>
              <a:rPr lang="en-GB" altLang="en-US" sz="2000" dirty="0" err="1">
                <a:solidFill>
                  <a:srgbClr val="FFC000"/>
                </a:solidFill>
                <a:effectLst>
                  <a:outerShdw blurRad="38100" dist="38100" dir="2700000" algn="tl">
                    <a:srgbClr val="000000"/>
                  </a:outerShdw>
                </a:effectLst>
              </a:rPr>
              <a:t>Merchader</a:t>
            </a:r>
            <a:r>
              <a:rPr lang="en-GB" altLang="en-US" sz="2000" dirty="0">
                <a:solidFill>
                  <a:srgbClr val="FFC000"/>
                </a:solidFill>
                <a:effectLst>
                  <a:outerShdw blurRad="38100" dist="38100" dir="2700000" algn="tl">
                    <a:srgbClr val="000000"/>
                  </a:outerShdw>
                </a:effectLst>
              </a:rPr>
              <a:t>, J. </a:t>
            </a:r>
            <a:r>
              <a:rPr lang="en-GB" altLang="en-US" sz="2000" i="1" dirty="0">
                <a:solidFill>
                  <a:srgbClr val="FFC000"/>
                </a:solidFill>
                <a:effectLst>
                  <a:outerShdw blurRad="38100" dist="38100" dir="2700000" algn="tl">
                    <a:srgbClr val="000000"/>
                  </a:outerShdw>
                </a:effectLst>
              </a:rPr>
              <a:t>et al.</a:t>
            </a:r>
            <a:r>
              <a:rPr lang="en-GB" altLang="en-US" sz="2000" dirty="0">
                <a:solidFill>
                  <a:srgbClr val="FFC000"/>
                </a:solidFill>
                <a:effectLst>
                  <a:outerShdw blurRad="38100" dist="38100" dir="2700000" algn="tl">
                    <a:srgbClr val="000000"/>
                  </a:outerShdw>
                </a:effectLst>
              </a:rPr>
              <a:t> 2002, and Kimura, 1999... but are such comparative studies helpful...what about the underlying assumptions?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3" descr="C:\Users\sm018\AppData\Local\Microsoft\Windows\Temporary Internet Files\Content.Outlook\WJKDKUX9\photo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08100"/>
            <a:ext cx="9144000" cy="554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Title 1"/>
          <p:cNvSpPr>
            <a:spLocks noGrp="1"/>
          </p:cNvSpPr>
          <p:nvPr>
            <p:ph type="title"/>
          </p:nvPr>
        </p:nvSpPr>
        <p:spPr>
          <a:xfrm>
            <a:off x="457200" y="0"/>
            <a:ext cx="8229600" cy="1417638"/>
          </a:xfrm>
        </p:spPr>
        <p:txBody>
          <a:bodyPr/>
          <a:lstStyle/>
          <a:p>
            <a:pPr eaLnBrk="1" hangingPunct="1"/>
            <a:r>
              <a:rPr lang="en-GB" altLang="en-US" sz="4000" smtClean="0">
                <a:solidFill>
                  <a:srgbClr val="FFC000"/>
                </a:solidFill>
              </a:rPr>
              <a:t>Who made them: Stone tools, hunting and the home base hypothesis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4"/>
          <p:cNvSpPr>
            <a:spLocks noGrp="1"/>
          </p:cNvSpPr>
          <p:nvPr>
            <p:ph type="title"/>
          </p:nvPr>
        </p:nvSpPr>
        <p:spPr/>
        <p:txBody>
          <a:bodyPr/>
          <a:lstStyle/>
          <a:p>
            <a:r>
              <a:rPr lang="en-GB" altLang="en-US" sz="4000" smtClean="0">
                <a:solidFill>
                  <a:srgbClr val="FFC000"/>
                </a:solidFill>
              </a:rPr>
              <a:t>Individuals involved with the debate at Olduvai FLK-Zinj site</a:t>
            </a:r>
          </a:p>
        </p:txBody>
      </p:sp>
      <p:sp>
        <p:nvSpPr>
          <p:cNvPr id="46083" name="Text Placeholder 5"/>
          <p:cNvSpPr>
            <a:spLocks noGrp="1"/>
          </p:cNvSpPr>
          <p:nvPr>
            <p:ph type="body" idx="1"/>
          </p:nvPr>
        </p:nvSpPr>
        <p:spPr>
          <a:xfrm>
            <a:off x="250825" y="1535113"/>
            <a:ext cx="4392613" cy="639762"/>
          </a:xfrm>
        </p:spPr>
        <p:txBody>
          <a:bodyPr/>
          <a:lstStyle/>
          <a:p>
            <a:r>
              <a:rPr lang="en-GB" altLang="en-US" sz="2000" b="0" i="1" smtClean="0"/>
              <a:t>Mary with Zinjanthropus boisei</a:t>
            </a:r>
            <a:r>
              <a:rPr lang="en-GB" altLang="en-US" sz="2000" b="0" smtClean="0"/>
              <a:t>,  OH 5, a Robust Australopithecines found 1959</a:t>
            </a:r>
          </a:p>
        </p:txBody>
      </p:sp>
      <p:pic>
        <p:nvPicPr>
          <p:cNvPr id="46084"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2043" r="20319" b="3807"/>
          <a:stretch>
            <a:fillRect/>
          </a:stretch>
        </p:blipFill>
        <p:spPr>
          <a:xfrm>
            <a:off x="539750" y="2292350"/>
            <a:ext cx="3379788" cy="44164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085" name="Text Placeholder 7"/>
          <p:cNvSpPr>
            <a:spLocks noGrp="1"/>
          </p:cNvSpPr>
          <p:nvPr>
            <p:ph type="body" sz="quarter" idx="3"/>
          </p:nvPr>
        </p:nvSpPr>
        <p:spPr>
          <a:xfrm>
            <a:off x="4932363" y="1547813"/>
            <a:ext cx="3960812" cy="639762"/>
          </a:xfrm>
        </p:spPr>
        <p:txBody>
          <a:bodyPr/>
          <a:lstStyle/>
          <a:p>
            <a:r>
              <a:rPr lang="en-GB" altLang="en-US" sz="2000" b="0" i="1" smtClean="0"/>
              <a:t>Homo habilis, </a:t>
            </a:r>
            <a:r>
              <a:rPr lang="en-GB" altLang="en-US" sz="2000" b="0" smtClean="0"/>
              <a:t>OH 7 or Jonny’s Child, found 1960</a:t>
            </a:r>
          </a:p>
        </p:txBody>
      </p:sp>
      <p:pic>
        <p:nvPicPr>
          <p:cNvPr id="46086" name="Picture 3"/>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5148263" y="2317750"/>
            <a:ext cx="2879725" cy="43910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AA900767"/>
          <p:cNvPicPr>
            <a:picLocks noChangeAspect="1" noChangeArrowheads="1"/>
          </p:cNvPicPr>
          <p:nvPr/>
        </p:nvPicPr>
        <p:blipFill>
          <a:blip r:embed="rId3">
            <a:extLst>
              <a:ext uri="{28A0092B-C50C-407E-A947-70E740481C1C}">
                <a14:useLocalDpi xmlns:a14="http://schemas.microsoft.com/office/drawing/2010/main" val="0"/>
              </a:ext>
            </a:extLst>
          </a:blip>
          <a:srcRect r="1601"/>
          <a:stretch>
            <a:fillRect/>
          </a:stretch>
        </p:blipFill>
        <p:spPr bwMode="auto">
          <a:xfrm>
            <a:off x="-44450" y="-15875"/>
            <a:ext cx="9188450" cy="631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3"/>
          <p:cNvSpPr txBox="1">
            <a:spLocks noChangeArrowheads="1"/>
          </p:cNvSpPr>
          <p:nvPr/>
        </p:nvSpPr>
        <p:spPr bwMode="auto">
          <a:xfrm>
            <a:off x="2700338" y="6210300"/>
            <a:ext cx="6143625"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1" hangingPunct="1">
              <a:defRPr/>
            </a:pPr>
            <a:r>
              <a:rPr lang="en-GB" altLang="en-US" sz="2400" dirty="0">
                <a:solidFill>
                  <a:srgbClr val="FFC000"/>
                </a:solidFill>
                <a:latin typeface="+mn-lt"/>
              </a:rPr>
              <a:t>The </a:t>
            </a:r>
            <a:r>
              <a:rPr lang="en-GB" altLang="en-US" sz="2400" dirty="0" err="1">
                <a:solidFill>
                  <a:srgbClr val="FFC000"/>
                </a:solidFill>
                <a:latin typeface="+mn-lt"/>
              </a:rPr>
              <a:t>Zinjanthropus</a:t>
            </a:r>
            <a:r>
              <a:rPr lang="en-GB" altLang="en-US" sz="2400" dirty="0">
                <a:solidFill>
                  <a:srgbClr val="FFC000"/>
                </a:solidFill>
                <a:latin typeface="+mn-lt"/>
              </a:rPr>
              <a:t> ‘living’ floor at Olduvai Gorge</a:t>
            </a:r>
            <a:endParaRPr lang="en-US" altLang="en-US" sz="2400" dirty="0">
              <a:solidFill>
                <a:srgbClr val="FFC000"/>
              </a:solidFill>
              <a:latin typeface="+mn-lt"/>
            </a:endParaRPr>
          </a:p>
        </p:txBody>
      </p:sp>
      <p:sp>
        <p:nvSpPr>
          <p:cNvPr id="48132" name="Rectangle 4"/>
          <p:cNvSpPr>
            <a:spLocks noChangeArrowheads="1"/>
          </p:cNvSpPr>
          <p:nvPr/>
        </p:nvSpPr>
        <p:spPr bwMode="auto">
          <a:xfrm>
            <a:off x="44450" y="6364288"/>
            <a:ext cx="2797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solidFill>
                  <a:srgbClr val="FFC000"/>
                </a:solidFill>
                <a:latin typeface="Comic Sans MS" panose="030F0702030302020204" pitchFamily="66" charset="0"/>
              </a:rPr>
              <a:t>(Taken from Leakey, M.D. 1971)</a:t>
            </a:r>
          </a:p>
        </p:txBody>
      </p:sp>
      <p:sp>
        <p:nvSpPr>
          <p:cNvPr id="3" name="Right Arrow 2"/>
          <p:cNvSpPr/>
          <p:nvPr/>
        </p:nvSpPr>
        <p:spPr>
          <a:xfrm>
            <a:off x="2484438" y="3141663"/>
            <a:ext cx="1655762"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Down Arrow 3"/>
          <p:cNvSpPr/>
          <p:nvPr/>
        </p:nvSpPr>
        <p:spPr>
          <a:xfrm>
            <a:off x="7826375" y="2997200"/>
            <a:ext cx="103188" cy="11525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388" y="6213475"/>
            <a:ext cx="3271837" cy="615950"/>
          </a:xfrm>
          <a:prstGeom prst="rect">
            <a:avLst/>
          </a:prstGeom>
        </p:spPr>
        <p:txBody>
          <a:bodyPr wrap="none">
            <a:spAutoFit/>
          </a:bodyPr>
          <a:lstStyle/>
          <a:p>
            <a:pPr>
              <a:defRPr/>
            </a:pPr>
            <a:r>
              <a:rPr lang="en-GB" altLang="en-US" dirty="0">
                <a:solidFill>
                  <a:srgbClr val="FFC000"/>
                </a:solidFill>
                <a:latin typeface="+mn-lt"/>
              </a:rPr>
              <a:t>FLK North Elephant butchery site</a:t>
            </a:r>
          </a:p>
          <a:p>
            <a:pPr>
              <a:defRPr/>
            </a:pPr>
            <a:r>
              <a:rPr lang="en-GB" altLang="en-US" sz="1600" dirty="0">
                <a:latin typeface="+mn-lt"/>
              </a:rPr>
              <a:t>Taken from Leakey, M.D. 1971</a:t>
            </a:r>
            <a:endParaRPr lang="en-GB" sz="1600" dirty="0">
              <a:latin typeface="+mn-lt"/>
            </a:endParaRPr>
          </a:p>
        </p:txBody>
      </p:sp>
      <p:pic>
        <p:nvPicPr>
          <p:cNvPr id="50179" name="Picture 2" descr="5641752d-1381-4ee9-bfe5-bbe4f6ef9b00@eurprd01"/>
          <p:cNvPicPr>
            <a:picLocks noChangeAspect="1" noChangeArrowheads="1"/>
          </p:cNvPicPr>
          <p:nvPr/>
        </p:nvPicPr>
        <p:blipFill>
          <a:blip r:embed="rId3">
            <a:extLst>
              <a:ext uri="{28A0092B-C50C-407E-A947-70E740481C1C}">
                <a14:useLocalDpi xmlns:a14="http://schemas.microsoft.com/office/drawing/2010/main" val="0"/>
              </a:ext>
            </a:extLst>
          </a:blip>
          <a:srcRect l="1749" t="1166" r="1247" b="4449"/>
          <a:stretch>
            <a:fillRect/>
          </a:stretch>
        </p:blipFill>
        <p:spPr bwMode="auto">
          <a:xfrm>
            <a:off x="323850" y="34925"/>
            <a:ext cx="8569325" cy="625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4" descr="B7C9CCE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113"/>
            <a:ext cx="9144000" cy="609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5"/>
          <p:cNvSpPr txBox="1">
            <a:spLocks noChangeArrowheads="1"/>
          </p:cNvSpPr>
          <p:nvPr/>
        </p:nvSpPr>
        <p:spPr bwMode="auto">
          <a:xfrm>
            <a:off x="0" y="6165850"/>
            <a:ext cx="9144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000" dirty="0">
                <a:solidFill>
                  <a:srgbClr val="FFC000"/>
                </a:solidFill>
                <a:latin typeface="+mn-lt"/>
              </a:rPr>
              <a:t>DK, Olduvai Gorge.  The plan of the hut circle interpreted as a home base</a:t>
            </a:r>
            <a:endParaRPr lang="en-US" altLang="en-US" sz="2000" dirty="0">
              <a:solidFill>
                <a:srgbClr val="FFC000"/>
              </a:solidFill>
              <a:latin typeface="+mn-lt"/>
            </a:endParaRPr>
          </a:p>
        </p:txBody>
      </p:sp>
      <p:sp>
        <p:nvSpPr>
          <p:cNvPr id="52228" name="Rectangle 6"/>
          <p:cNvSpPr>
            <a:spLocks noChangeArrowheads="1"/>
          </p:cNvSpPr>
          <p:nvPr/>
        </p:nvSpPr>
        <p:spPr bwMode="auto">
          <a:xfrm>
            <a:off x="0" y="6494463"/>
            <a:ext cx="2797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latin typeface="Comic Sans MS" panose="030F0702030302020204" pitchFamily="66" charset="0"/>
              </a:rPr>
              <a:t>(Taken from Leakey, M.D. 1971)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813" y="15875"/>
            <a:ext cx="9123363" cy="684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Title 1"/>
          <p:cNvSpPr>
            <a:spLocks noGrp="1"/>
          </p:cNvSpPr>
          <p:nvPr>
            <p:ph type="title"/>
          </p:nvPr>
        </p:nvSpPr>
        <p:spPr/>
        <p:txBody>
          <a:bodyPr/>
          <a:lstStyle/>
          <a:p>
            <a:pPr algn="l"/>
            <a:r>
              <a:rPr lang="en-GB" altLang="en-US" smtClean="0">
                <a:solidFill>
                  <a:schemeClr val="bg1"/>
                </a:solidFill>
              </a:rPr>
              <a:t>Olduvai cut marked bone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smtClean="0">
                <a:solidFill>
                  <a:srgbClr val="FFC000"/>
                </a:solidFill>
              </a:rPr>
              <a:t>Schlepp effect  or sample selection</a:t>
            </a:r>
          </a:p>
        </p:txBody>
      </p:sp>
      <p:pic>
        <p:nvPicPr>
          <p:cNvPr id="5632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417638"/>
            <a:ext cx="7848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hidden="1"/>
          <p:cNvSpPr>
            <a:spLocks noGrp="1"/>
          </p:cNvSpPr>
          <p:nvPr>
            <p:ph type="title"/>
          </p:nvPr>
        </p:nvSpPr>
        <p:spPr/>
        <p:txBody>
          <a:bodyPr/>
          <a:lstStyle/>
          <a:p>
            <a:endParaRPr lang="en-GB" altLang="en-US" smtClean="0"/>
          </a:p>
        </p:txBody>
      </p:sp>
      <p:pic>
        <p:nvPicPr>
          <p:cNvPr id="583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solidFill>
            <a:schemeClr val="tx1"/>
          </a:solidFill>
        </p:spPr>
        <p:txBody>
          <a:bodyPr/>
          <a:lstStyle/>
          <a:p>
            <a:r>
              <a:rPr lang="en-GB" altLang="en-US" sz="3600" smtClean="0">
                <a:solidFill>
                  <a:srgbClr val="FFC000"/>
                </a:solidFill>
              </a:rPr>
              <a:t>Apes View of the Oldowan </a:t>
            </a:r>
            <a:br>
              <a:rPr lang="en-GB" altLang="en-US" sz="3600" smtClean="0">
                <a:solidFill>
                  <a:srgbClr val="FFC000"/>
                </a:solidFill>
              </a:rPr>
            </a:br>
            <a:r>
              <a:rPr lang="en-GB" altLang="en-US" sz="3600" smtClean="0">
                <a:solidFill>
                  <a:srgbClr val="FFC000"/>
                </a:solidFill>
              </a:rPr>
              <a:t>Thomas Wynn: applies Piaget </a:t>
            </a:r>
          </a:p>
        </p:txBody>
      </p:sp>
      <p:sp>
        <p:nvSpPr>
          <p:cNvPr id="60419" name="Content Placeholder 2"/>
          <p:cNvSpPr>
            <a:spLocks noGrp="1"/>
          </p:cNvSpPr>
          <p:nvPr>
            <p:ph idx="1"/>
          </p:nvPr>
        </p:nvSpPr>
        <p:spPr>
          <a:xfrm>
            <a:off x="457200" y="1600200"/>
            <a:ext cx="4330700" cy="4525963"/>
          </a:xfrm>
          <a:solidFill>
            <a:schemeClr val="tx1"/>
          </a:solidFill>
        </p:spPr>
        <p:txBody>
          <a:bodyPr/>
          <a:lstStyle/>
          <a:p>
            <a:r>
              <a:rPr lang="en-GB" altLang="en-US" smtClean="0">
                <a:solidFill>
                  <a:srgbClr val="FFC000"/>
                </a:solidFill>
              </a:rPr>
              <a:t>Do  not carry carcasses or stone tools around for kilometres</a:t>
            </a:r>
          </a:p>
          <a:p>
            <a:r>
              <a:rPr lang="en-GB" altLang="en-US" smtClean="0">
                <a:solidFill>
                  <a:srgbClr val="FFC000"/>
                </a:solidFill>
              </a:rPr>
              <a:t>Do NOT compete with other carnivores</a:t>
            </a:r>
          </a:p>
          <a:p>
            <a:r>
              <a:rPr lang="en-GB" altLang="en-US" smtClean="0">
                <a:solidFill>
                  <a:srgbClr val="FFC000"/>
                </a:solidFill>
              </a:rPr>
              <a:t>Although within the adaptive grade certainly at their limits</a:t>
            </a:r>
          </a:p>
        </p:txBody>
      </p:sp>
      <p:pic>
        <p:nvPicPr>
          <p:cNvPr id="6042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773238"/>
            <a:ext cx="37084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21"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30813" y="4365625"/>
            <a:ext cx="3708400" cy="22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altLang="en-US" sz="3200" smtClean="0"/>
              <a:t>But who was the tool maker?</a:t>
            </a:r>
            <a:br>
              <a:rPr lang="en-GB" altLang="en-US" sz="3200" smtClean="0"/>
            </a:br>
            <a:r>
              <a:rPr lang="en-GB" altLang="en-US" sz="3200" smtClean="0">
                <a:solidFill>
                  <a:srgbClr val="FFC000"/>
                </a:solidFill>
              </a:rPr>
              <a:t>Hand of Paranthropus: Swartkrans Caves, South Africa, found with cut marked bones</a:t>
            </a:r>
          </a:p>
        </p:txBody>
      </p:sp>
      <p:pic>
        <p:nvPicPr>
          <p:cNvPr id="62467"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14513"/>
            <a:ext cx="3254375"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8"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79838" y="1700213"/>
            <a:ext cx="5040312" cy="499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3"/>
          <p:cNvSpPr>
            <a:spLocks noChangeArrowheads="1"/>
          </p:cNvSpPr>
          <p:nvPr/>
        </p:nvSpPr>
        <p:spPr bwMode="auto">
          <a:xfrm>
            <a:off x="468313" y="6151563"/>
            <a:ext cx="2041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latin typeface="Comic Sans MS" panose="030F0702030302020204" pitchFamily="66" charset="0"/>
              </a:rPr>
              <a:t>http://www.nhm.uio.no</a:t>
            </a:r>
          </a:p>
        </p:txBody>
      </p:sp>
      <p:pic>
        <p:nvPicPr>
          <p:cNvPr id="64515" name="Picture 4" descr="boisie_dentitionlg"/>
          <p:cNvPicPr>
            <a:picLocks noChangeAspect="1" noChangeArrowheads="1"/>
          </p:cNvPicPr>
          <p:nvPr/>
        </p:nvPicPr>
        <p:blipFill>
          <a:blip r:embed="rId3">
            <a:extLst>
              <a:ext uri="{28A0092B-C50C-407E-A947-70E740481C1C}">
                <a14:useLocalDpi xmlns:a14="http://schemas.microsoft.com/office/drawing/2010/main" val="0"/>
              </a:ext>
            </a:extLst>
          </a:blip>
          <a:srcRect t="5031" r="6746" b="16444"/>
          <a:stretch>
            <a:fillRect/>
          </a:stretch>
        </p:blipFill>
        <p:spPr bwMode="auto">
          <a:xfrm>
            <a:off x="4284663" y="2406650"/>
            <a:ext cx="4643437"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6" name="Title 14"/>
          <p:cNvSpPr>
            <a:spLocks noGrp="1"/>
          </p:cNvSpPr>
          <p:nvPr>
            <p:ph type="title"/>
          </p:nvPr>
        </p:nvSpPr>
        <p:spPr/>
        <p:txBody>
          <a:bodyPr/>
          <a:lstStyle/>
          <a:p>
            <a:pPr eaLnBrk="1" hangingPunct="1"/>
            <a:r>
              <a:rPr lang="en-GB" altLang="en-US" smtClean="0">
                <a:solidFill>
                  <a:srgbClr val="FFC000"/>
                </a:solidFill>
              </a:rPr>
              <a:t>Dentition reflects different diet</a:t>
            </a:r>
          </a:p>
        </p:txBody>
      </p:sp>
      <p:sp>
        <p:nvSpPr>
          <p:cNvPr id="64517" name="Text Placeholder 10"/>
          <p:cNvSpPr>
            <a:spLocks noGrp="1"/>
          </p:cNvSpPr>
          <p:nvPr>
            <p:ph type="body" idx="4294967295"/>
          </p:nvPr>
        </p:nvSpPr>
        <p:spPr>
          <a:xfrm>
            <a:off x="0" y="1557338"/>
            <a:ext cx="4040188" cy="639762"/>
          </a:xfrm>
        </p:spPr>
        <p:txBody>
          <a:bodyPr/>
          <a:lstStyle/>
          <a:p>
            <a:pPr eaLnBrk="1" hangingPunct="1"/>
            <a:r>
              <a:rPr lang="en-GB" altLang="en-US" sz="1800" i="1" smtClean="0">
                <a:solidFill>
                  <a:srgbClr val="FFC000"/>
                </a:solidFill>
              </a:rPr>
              <a:t>Homo habilis  OH 65 </a:t>
            </a:r>
            <a:r>
              <a:rPr lang="en-GB" altLang="en-US" sz="1800" smtClean="0">
                <a:solidFill>
                  <a:srgbClr val="FFC000"/>
                </a:solidFill>
              </a:rPr>
              <a:t>even cusp wear– </a:t>
            </a:r>
            <a:r>
              <a:rPr lang="en-GB" altLang="en-US" sz="1800" smtClean="0"/>
              <a:t>even proportion to front and back teeth</a:t>
            </a:r>
          </a:p>
        </p:txBody>
      </p:sp>
      <p:sp>
        <p:nvSpPr>
          <p:cNvPr id="64518" name="Text Placeholder 12"/>
          <p:cNvSpPr>
            <a:spLocks noGrp="1"/>
          </p:cNvSpPr>
          <p:nvPr>
            <p:ph type="body" sz="quarter" idx="4294967295"/>
          </p:nvPr>
        </p:nvSpPr>
        <p:spPr>
          <a:xfrm>
            <a:off x="5089525" y="1389063"/>
            <a:ext cx="4054475" cy="641350"/>
          </a:xfrm>
        </p:spPr>
        <p:txBody>
          <a:bodyPr/>
          <a:lstStyle/>
          <a:p>
            <a:pPr eaLnBrk="1" hangingPunct="1"/>
            <a:r>
              <a:rPr lang="en-GB" altLang="en-US" sz="1800" smtClean="0">
                <a:solidFill>
                  <a:srgbClr val="FFC000"/>
                </a:solidFill>
              </a:rPr>
              <a:t>Robust Australopithecine with unevenly worn and chipped teeth – </a:t>
            </a:r>
            <a:r>
              <a:rPr lang="en-GB" altLang="en-US" sz="1800" smtClean="0"/>
              <a:t>massive molars</a:t>
            </a:r>
          </a:p>
        </p:txBody>
      </p:sp>
      <p:sp>
        <p:nvSpPr>
          <p:cNvPr id="64519" name="AutoShape 11" descr="data:image/jpeg;base64,/9j/4AAQSkZJRgABAQAAAQABAAD/2wCEAAkGBhQSERQUEhQWFRUUFhgWFhUYGRcaGBgaGhgaGBgcGBgYGyYeFxkjGhoYHy8gIycpLSwsGB8xNTAqNSgrLCkBCQoKDgwOGg8PGikkHyQsKSwsLikpKSwsKSksLCksLCkpLCwsLCksLCwpLCwpKSkpKSwpLCkpLCwpKSwsLCksLP/AABEIANAA8gMBIgACEQEDEQH/xAAcAAABBQEBAQAAAAAAAAAAAAAFAAEEBgcCAwj/xAA9EAACAQMDAgUCBAQFAwMFAAABAhEAAyEEEjEFQQYTIlFhcYEyQpGxFKHB8AcjUtHhM2KCFXLxFhckQ1P/xAAbAQACAwEBAQAAAAAAAAAAAAACAwABBAUGB//EACoRAAICAgICAgEEAgMBAAAAAAABAhEDIQQxBRJBURMiMmGxcYGR0fAU/9oADAMBAAIRAxEAPwDPppU1IVxD6iPSFNTioQc1zT01QjHFKmmnqEQqVPSAqixq7VaP9O8Mp5K39TcNtH/6dtRuuXB7jsq/NS7Wqso4S1og/wD33N1wE/eFFaIcec1ZyeR5fj4JOO2/4/7KrFKrxr+r3rSgrp9EiiAytaUEn4Ej96A+JtXbu3UuW1RN1tfMVBCh8zA+kVWTA4K2y+F5WPJyeii18g3RdNuXm2WkZ2iYUTgdz7VPbwfq+Daj4L2h/IvUromsvW7NwWRtDQblxRLCRtVZxt7n71H6MbbMX9TQSTMA8zOB8TT8fFUops53M81PHllDGlS1uyPrvDWpsqWuWmVRy0qwH1KkgUNFXXoiq2rt2GVil59twSYIbkE/3mq5rujuuou2VRptuwg8hQ3pJntBBn5pWfB6VRt8b5T/AOn2/Ikq3/oGino3c8HakDcFVh2Kupn6f370Iv2GRirKVYcgiD+hrO4tdo62Lk4sv7JJ/wCDzpUqVCaGOKRpgaeqLFTU9KoQamp6Y1YLFNKlSqFCp6alULOJpppUoohA9IUqVQg5pqeuahbYqcCiHSegXdQT5YAAElmML9Jjn4ol0bwm76jybwKwj3DH5wgkhSO5o1CTMk+Xhx3ctrdfJE6b4Yv313qu23//AEc7U+x7/aol3QsjsuG2CSymVg95oz1a/e1pCoSLIhbdsTAUQBMUH0unUEgsqwYJySB7gDkdq2PipRPPLzmX8nSr6LPY6jZuHSA3Qg8hLLITxcQwp+FYd/7Avq/V2DMikqA22FJVZEiYHP1NQet9JGlRTqGEXTtVUKs6jkXGXheBGZ5oT1LVS7FV7xHPsAQRjMT96bik/VWczm44LNJ43aJuv6mkAMoP+/evLzO8R8DtQbSqblwBp9oj96uV5Ll1vMYl55LdgMfSB8YpPI/VSNfjORHiylNq9A7/ANTe3YuolxlDMhZQYDwYH3En+xQ4dXMEBipAyJ/F/YozregM24CBgkfJHA+lVDqGle0wMFdwkfsYPwabhbUaMvNyRzZXkiqssHSvGd3TMbiwzcqzZIYcHPJB96sHS+teb/ENfuDzNR5e64R+UH1RHGIEDsBWd2bJccipyW7hkbsKCRj49/arkrkn9A4ssYY5xa21p/7ssus1hTayuGVTjaZAgkA/WZxUbU+Irt4bLu18+m5Hrj2JHNCtKEA3veUBiCRktyZ9IH9fent6m2970SAOJ5J4mO30qZdxZOE3HPFp1vstXR/Cly9bN5yLVhSAbrdyf9I715dU8L3LR9P+Yp/Cy5n24q4t16yWXTDd5a2CBbHAYDAOc1U+n9QNu8N11rcH8Ekz7AjNJXGjX8nTfm8/5PZV6/X/AL5AZEU1HvGYX+IBACs6BnAPf5+YigIrDOPq6PVcTkLkYlkXyKlNKlQmoVNT1zUBbHpUpppqEselTTSqyrODTilFIVYoempzSNQIajPhbo6ai63msVt20LtHJ7AD7n9BQapnSbrrcG0SCYbsI+T2pmNXJWc/yGSUMEnHsLXvEibhatoBpw2RmXg9/jFdWPE727hI2yn+ZaUkwwH4l94IwfrQDyQtxgcKhPf9OecV4dTuvdu7n27VHp7f3ium0qo8KpO/YJ6nxDbQFbF0qtzcQCpm3uO4gGMjMYMx96qz6sKPx72POGEZ+eZFPeuKFEgEwyETBDA+lojiCPg7agqk4Eme371Xa2HJJO4hfqCNesm7GUIkjgg/v71E0jpcQW2gNgK5mOcKQMfc/eu9MWt+gn0th1BExMR+xrp9OdNqEZgGWQ6kggNBkSPgxIqlpUC+7Lr0rwt5LDeB5keqCSCIEbZEg8TU2zet7QAckEHk8sYqRqutNeA1DlS10TtUQAIiI+1Vbqynfb24AyVHAO7d+owPtWZP2ex/SJ3/AKm3nbAQJJESewx+3FFvFfQd9m01u03lugkhSX3YJYJ3kmMcx96pDXI1qv6tjXVJZZJZWYbtuMmCQPmvpzQdXsbUVCF9P4TAKhcZHaOPvTaoVKRgHQv8ONQWN3UKdNYtqWe9dEAAf9n4ifggcUcHhi1Z6dqry3jeuAMpbYVC2yQTskTEj8U8DFef+I3jS5qbrWFf/JS4SIBG6Pp+LtFeXh3XjTXri6hBxsvWHGCpgyckHB+Md6NMFmeI7KTt9MgzHcd/pXp0/RmN+TALGO0czWs3f8NdJqQraS8VBBbyyA7RjCtIO0D3n61C8UeCRoNJNuXZ2G47Yi2IxAJxugk/7TVeyei6aIQS2/k3R6WFsfhn1+0/Q/1pdR6Dc1TbvLIukejIEwDtlSZM/wBaq2k6i9qIZ1Q5VSDER+Q+wrQfDej1Ny2blxRYSJFxwPMI7lRGTHcmjf8AANV2U3qFo3LiXDh2G1l/KCvGexPsYqIVI5xVx67o7QW2Rb2I8gOTLluA7GOPYe0dqgdR6Ei2ptsG2puYEmQZ/ISfwnH7VkzYnL9SPQeM8ksKWKXX9FcpUjTViPXJpq0PXNPTGrKYqanFNUKFSpUqhVDUqRpqsFs6mka5mvWxZLMAOSQB9SYqFSlSsldK6Pc1D7LYkxJJwFHux7Crx0zoX8ChNy2L7G4RcKzCoLZ2weQd2a9ena+30/SuVJLMYjaMj3LcnOAKgavWF1tXFdluNJcgxDHGezLEV0MWClfyeN5/k5Zm4R/b/ZW+o6vR3DcgujBtxUqG+ok4Iqs9S6uhIFpQABEnlvkgYFaFrNJpdTdNu6vk6gqIuLgOcyBBP6H371SOteGnS+bS2rjtkqFBuFlESfSo9/bE05t2clJVYI01hWMMTLGBA4PbPt7iput6fqLAfcsp3b27SP8AYYqf0jozh1F1LloLkhhBI5II5B4j70e6nqGZVK53mIIH170pzp0NUdFO8K2WuakKkFmBgsYUYJkk8AQat/Uui+ZbW07Lidt3iDyTjMfahXhy2gvP6gJJG3AM7iMf7UV14ZySCJXBbGABAHGZ/nUk7ZIqkCW1h09lLbCTaLAtMh5YlSAY24jFcX2WA2AWWQDMyYwMZIil4mskWRuMgMp3faDzzyf0qL1C4txUa3KjYcNj0qx2kH3PePaqSvYUmjq/cAUlCNwA2gmRiZ9J98Z7Vreo1NvR22aw0tqrKPbbkohUFjLZkk4HaKxU3AUte5An4g/2a2h7Kv08KFDX0srMFfSJHo3E4b4+1RoCym6rpr6u15tv/wDSdt2AfUPyuAJyMgx8VB0nSbl5w4UkzG5nPqIEQrECeQdvYTJozprN11fyhtja8yQVgweIz6qO6rz1jzIMH2BdQQdxgduDJ5ionQTBfSPEdu1dcWGYsglSPw42hgo52mSf7mtY1N3T6rTxdKnehEgwQYzB5Q54PvXzta0+y/6iVCsAzqIIg52wYnbNbN4W0K/5umYAxc3KTMwTI5/7aJ66FvYN/wDt1pdMyai5da6FBcWzt2lgRHqHIBP3jioJ8SNee6npdd0CAY2ewA4HuasXjMWrdy2kggWipQ/XBis4ta65aZkRVZWklcwB7SIJHxVxluiONxsm+KbpvlGQgwRuUQqDmAvuBXHTNOXR7e3aQJzzHByMRivDp+jht9xbjHLLO1bRPPqHOJwJHFEP/qK0jv6lu3uB5a+gTyBBifp7UUp6oGMGnoqmq0RVA+DllP1BxUKKtN7Tb0ZWEMuciMmT/vVWJrmTjTPb+L5P5Ieku1/QqanpqA6zFSmmNKoUPNKlTVCHNNT01EKY9T+j3At62W4DrP0nNQKn9GtBrttTjc6LP1YCrXYrN+x/4NR670ayGsrcIAKtcO0gFlBxg8H1R9qrnUb0MLQUIoxugTBiSzTBwKt3ivpSLgHzFA2w5EqcEhW9ozB4mqdrfDNwglHdVbkYYR9VJNdeEtHzqUdlOJd9RAMkEBeJAJxAH271cvFuru6ZLN5GZLkQxBAb3ggEjtxmo3TuiW9Id7Xre5cjuRHwar/iDrh1V5gWIyQoyTPu0cTQ5KqgoXZYND4ybVJ/morbABviG+QYxQrUMSwhSqqZ3R3OBH6/yod4e07qrtPpJUIOA8csJ5We/epGq6wbbIIHJJlsEERECs1VI0XcSHa0fl6p2bhsqeSQfb2MzUo2nVH7H9fuPY5/nXg3UwQABudRi4D+Uz6SvwZPf+deNjWHcpJYqRn5gY+3FMdsDo9NV1LdaCONyqd3+rA7An55oFDO0sxYlYX3AEkD4o55o5KiG3SAMChD6Qh5WSD39u1V7JDY4pZE3FXRFa2doBgwSMcme3zWxaXTsUsi6YQWEUwACNq+me3M5j6Vm3QvD7anVWbFtSxJBIB4UGWYk4Aj960HxP4sTRC2DbF5wzrtJhAUIiNsh1Ewfei7FSi4ugoOo6REZTeUFtu47WBJEkSAOSYJNELXX9E1pjcL3zuABsJddl2jJO1ZUZ/NyOKxDrfiR9RcLgeWp/IpMT3k9/8Amtc/wx6vs0KFNy2wzBsKQbkkmW7bsfyoXGtsmgh0/wDh79i4ul09u6tuWL3bbAgeoj1MsO8E47A5jEiPDfUdRfvm6j2QxVOQ0CNqqSrGTIPIJGe1XnUae46m9ZuMGAE24wI5G2RBg1nOj0KrqANyKDIf2tnlTAHpEgifg9s0SdgFx8bKt62gZvKvrKgspNt5Ena3EGO9UfSdE1FwqhG0wW3MCFVRySfb71pnSA1/TotxVuWbm/zGKkRAAX0ngSDPPaq713rO7zxZMgm2FOY2qM7R+UEgcewoemHB/RW73Q1Z0tXbpvMeNOsJbgd37kfU1Ms6tbcrpES1ETtUTgcngczknNV7oJZ7zu1zaW5g5jPpnuPijmtG+1tQSLnYcjEerM47UailVgObdpHnd6iuptoxI80FlkHkjuY4U/8AzWcdQLLdaeZ7Vf8ATC1aYWBJYgSw4mRAMEgVVfEehkNdAiLjAj49/wBaVlik7Ohwcvq6Ay6sipNq6DQxqS3SOKQ8afR38fMlB/q2gvT0MXWmpNnWA80p42jfj5mObolUq8/OHvSoKZp/JH7HNNSpGrBY4oh0SzuvW1JgFhn2gzQ+inh4jz0kxzn2wR3q49iOS6xSa+mXLxn1e2Xs21DFMT8qJAJz6mLSTQe+5VwbDNbEZyf1I421J6lpXS95txC1sgBXEMRAxgcZzT2dcrqW9RC4DEDM8yOfnmuyuj52+x+i9ZTVs2n1FtHYgr5oH8vpj+VALmkGnvXUJgL+DIHPzGZM/rUzwb0fzbz3JK27TAs87YliMe5zwPevH/Eq4BetxztjEyBOM9/+KVOOh2OVOjyJcwVIEDaB/wBvsO1VnUuT+LtiPv2oj0vqc2Qk5AO0/Tt7/eoUEOVVctBA+2Y+4NJSpjbtDrpnVQ5wrGB+kz8jtXtpnK+vYGBG31fhHH6UrU3VI2mQ3sSEUdh75Pb9K9XsEjavpkwZHEZMfJogCw3L1i8VwA4TcyrtEiQGAkdu3euOgdIsu9xbgLBARhsAmCrFlbJzx8ZoOulZWgkZEBjyGg/t9Kk6Dq9zSA20IdLjK9wxn0mYBHORxQ0mHGcoO4ui2666mh04SwPVI3OQofcSRkjJ4mO00E1to6qzsvBdw3stwgSCBMH6gCiGrKXdJcdVJuXB5nqGAWxj3GD/AMVL0tlLARXBgqLkkhlSVE4nJDbv+KidEk3J2+2Y7ctlTWn/AOFetZtLf06QN10sSeZa2AAPn0HNVfxL4ca0u6CwyS8Y/F8d6K/4S6W62puQhayqbrrdkK5T/wBxPqG0ZzPamPcRbVM2fwuQg23WlmwBBHpyQCTyYx9o7VnF3SoNVqQY2qzlQ0ZAJJGMk7jA/nzFXXplrdd8zaWB3wN20KoB2nv2Y8ewqunpZbXI+ARuuMxyMkwTj8JA7zn60uMiNbNA2M2ka2rqlxre5Y/KpAzEZx9eayK11CHdX9NxSytbJggzExztMSDAxFax0zq48lXceXIB4nH4ZEcyR29qq3jXS6fWXLIdAWkAXAvqhiAZJkDPHJqm/suKaZR20LG5NuMjI7fYCn6kNiq1275dskz/AKp7/OcCKMW/Be65ttXGUWiUuu4kDA2lCILAyRHuOabQjT6S8dv+ZdUGbjgO+fyoBgSPb9aOMpPRcoxWwJpg5QtptPdg4DuCJ+VHv3muNKCqPavqR77hnNHOr9c1SvbQAK9xtyr6TjtugnOc/UVYeu9GXW6Iuy+XftDvEyvKn3BopY21bBhkUXSMS6hpDadkYZUx9R2P6RUQmjnUtBcJG7KsBt944H0+lCNVontttYQaSjsqfsjxmnBrmKU1ZEzvdSrmaVQL2Ddc13GaNdC8K3NSZEIkx5jcE+w9zWFKz02bJHErkwIq1cvCng245t37qgWixGxiVZ4HII/CAYMn2+RRnovhVLVz0Dcyg+thM/8AsHA+sUd1Nxl07W7bkFEBJaJDMWJB/RcfArRDF9nneZ5P2i44+vsh220p9LahbVwEhhICA8/hJPbvFcXPC9rUE+XdW6dsnyXj6+mc/as60XT7g9Z3erue/wB+Km6jzLO27lBMC4rQZ7ZGY/lXQjFpHm5STZYep6JtJahNPdKqSfUCqzGSZ7/NUbV9Lval3LsO0HJ7cAdh9a0jSeI21Gle1fcXIX0qPx7Tg7j375FVptF/DvtGVuKYY9gT+4pWRyWxuJReik2tEUuKq8jnOYnJz9eKkazR3EeM7l9v9PMgzRbqukUXJwCUgwcE52/eQP1ojoWRyHzMDnkf1g4pbn8jXEhdJt7kG5mAEiDEAn5HM+9c6m6UZLZGeSeYyOCeJ717fw4/iGEE/nAn34O3v3zXnqVBAXJZWgsDG4lsD9DVWCQb13exAn3ie3Ag/wBa71Oj287ScAxOO85qXZ0ygkBCpnhuRtmPV3FejaVQSzHcWJ54A+aIofw3duH/ACAT+GBn8I3SI9+G/Wr10/pCK3l+XvHpG9gvrMCZLZg4MCs+0JupqVe3GQWhsDauJ94rTdF0DWMq3Ll38SoVVQFIPO0kr9M/SqIyF1N/NvnTrYV2EHKgocRtMjIGPuKM/wCHfTDZtX1KW7e++xFpVCiAqCRByJx7RiqV44vP025ZcG4HuSXO4Asu6WBIn3IA9gOK0nomlYL5mwqWUMxZdqrKzt2mJPEjiZzNTdFSo82i2HG0S+HH5QsECIzgKDAqr+JrRVlGnCyzbdoJkBVGB2245HvRnxAoDo7HY+8IoyA0zMMWBwucdifem6zo1t3RdRhgqx5gSBuMz/cVEirPPT9Pu+QC53KqlUTOD2AnngiT/qFQtf092kyFNu0WMncABLDAP4uRM++KuWmfzLSkSFgmT+WIkx881VtZ4pQedaAAtvZu3Fn8dzYVVp4iN0x7TzFW7ZadHh4r6z5NiyLZkG2Ll1hlt0QJ9hmBVd8GkwU2mbwYhlEtK+oj9AfeM1L1Nt7tjygokT5lwfhVD/qJwIxioXQuppZU2fPXzLbNsZduQ6bTDTHf3ER80ePdgT0qDOh8JeZqPMBMKQfM7KBmPkz+1WdumEpcUOCW3Akz3OCJ+DVf0V7UAbUfcGBlojmMAScx/Wuej2za1Ba7eYtGJmO2ImPvzT61sRe9FI6ppCq3LNxYeyYgckA8/sfvVZ1dpiQzkkHv9MRVz8RXvO119rbKMqpBIzAH7waq2pJ3FOU7wcD5/asWkzqxtxIT6QFtvaME8/MUO1VjYxX2/YiRU27qnUhUZcHaARn6k/NRuoXtz47ALPvHf+/ajCwydtEaaVKKepZq2WPS6cs6qOWIA+pMD962bwx4aWyyopJW2p8wnI3HOAe/esg6TfCXbbNICupJHIANb7pr4xcDAq6Dfz+GPSR8+9JwJD/NTlcV8HkdMjNCEH5Bg8/0GYxVa8Ta3ybN0HBLtJ+AgI5zOTz8Ube4ltyyAxiGH6ffH7VX/FrWm3W/MDXHVW+eADgcAiP0NaLpnB21TKr03rVvyltsMQSZBg/QmhXizUI+zYfSsej27/2aN6bp4cKjqVI7j8PtxHFN4uS3pdq2grmACxmM9gO4+a0+3wZapnt4M6Zba15txTKNuV/yxtb0/JJK8cAUE8d9fUugtjay8+3uY/lVk8LabUjSb3I8kYXiROYHx3rP+rrbe5e9RkMCGPAGcY+lLyfCHY07bPG91DzlUbRvRgV/DBk8CeDn6UU6Q8bk3hrm3e0CMmCJ7E5/SKH9P6WLiHaVLEHBGQPf4moem1D2dWu/JIVRGQZUKI49v50ik9DrfyWzRqSVJO0sIJCiSAR3J4k02nsp5u3dzxKxJk+3fiubtvy4KkAbijCCfbn2qINeFdQAdxJYFc7ff+QoURku64W4QfUwwTBwBFD9d1IKQciB6fg+5+9e3UiQu8D5Mgzn3jigeousXhwBIB+tHFWDJ0XXw91K9qLYtoEFxle15hB3bXjO4A5H7VqfQuh3bVuP4hrzgIGDMSoIJBIxMQf1Wsw8B9OYOtxSVzI4n7T+v0rSNLqr9266DbsG4Xm4AKtCqPk54mBzBqdMBu0A/GHQtOdeup1LXLnkw4QEbFPKcer/AKij49xVv0WtOotEwMyOZPqHx7TFCeqdHLkrZ2sl24BenPvwT2GWj5ol0/RNbt21BVgGdWJx6STncMyF+1SX0RfZSvEHSijJdFyYMqqw21l9BOeFHEVP1Oub+HY3Fb0bZ94ySY5PvR89D3Iy7pWDtJgcjMYgrxiORVR1et843bRMHy9m3sGUsZAA7Yz81RZeel9SS/p1CH/qJg4kYB9QHBntWb9Y0g82WR0uB2B3QRDRuVMZDAhsjEmjnhizss2rVtgrDgwdu/J9TRnBP9fk71rdesBjbLMh3oykEGO+O8GY7xUT3stqkVrR3bEXLSQFKATxJGD85IFUJvDzKzi4JXf6X7A8j54NFbWi1BG28GszdLm4yl18tok7EkoSZOY57VBbVagsRYXz0UiG2xJJwBuIJ+39KP3SdIr00WLT9YNq0LaoFbaA5kMGgfiBJJEkHGOaDazxMUBFld9yILwSEx3HvRK9pXSP4hlDR/0rcnJzBbkyOYGPeoeo6gVOy3bXav4iDA+cjB+00T9paQK9Y7YBsadjvZ53/oY9+exJof1NQFYSZxP6Tn3q16vp1q7Ze7ZJ3IZZCe/cSMVROqXy7jaIkAfYd6Q4OMtm2E1KFoGregkCORkiafVX97s0ASZxx9q8SsE9/n3pCmMZjjR3NPXFKhNFh0PV08GdfYHyy5lQSkk8d1j+dUg11auEGQYPuKxwl6uzvcvAs0HFmvnqYZYBZmLQAIBZjwBJgfr70Gu+JZ1Fy8yojFBbgENO2BJMZmB9IqH0iwl21h1dzprl0gSClxdsd/xQT+hqq3tO29tkntExiOQfrWxVM8llj+J+pf8ATX7dw77bopP4kk7Z7xMlB+tBOtmylyLxJIEhWO4f+MHNCtF0u6wZxACgYJMsSeBA/WalsguoqON7TBA5X59wZptSS10Zv0t7PDxD49m0LdkEJwoA2qMQTHc/NU21qHbdiSczip/iHpbWW2t+Ek7T3BHE1C010DdJIIgfrzPxxS7fY1JdIKae3st5/EPVjP1zz8c0b/hluqQwBwpJPbbjH7/pQ7UJ5dtQACriP/H+s0Zt2diBQDHEx75x+sUv+Qn9EXT6EC4PVKgcEkicAE/WBU8S6sAQY+OPkd/pUFFJVmiDJHM/h/s142tTeDMGPpJwRjtiB7e9WkDJkTqO71Es2Y/CIBER/vNe3hyzp7jt5wbepG2MoewDfU969tTpN0IpEGTz+HA5+KEWuu27V97cTYmNww+Bkz3zNOi66FtX2a74dtm4dq24W0wD3FjLwYVAPxQYn6VZ7ulWxYZGZZuEbt2Gjg4HOc1VP8OvE9lk1FlGa4wYMIwWBEcfHf6GjGgum7rEc7QlqUBYiTgiR8bgMHvQpNsktBfUJNtbdkbUHqg8seAOZHv969tfqUt6dgCAFIG6ZgtHI9vuKGa+7s8xgdzz/mNgGPy7Y7RHPtXunULWrsXLQtyNuVPOJgiOTicmo1W2V2cBPMDTATDpEQSVIO8HK5Mj7HtQBdKqXHKCN0EyDuBUHJwImO3ajbADUGyQu1UG1TnMYYk5IjEfWpmudVO04ZlIjkGRGKBfwHdFX6fqR55t3fSPM81FJ278H8J/l9aO9P1Vq3Ztm2oDOzKlvdIy0mDMRHPeaqXUehsbi+tGO7zAV/GgksYEeofl+qdpq2afT2XFhiVLWmxcU+mQAX3AHaSST+tE1RV3ohdct2tMpZ/VcaCFkAQDiQuYJ/L7TULTIEsG8SvmXxu3GZVTkIoH4fn61z4m6BduXhdLA7WXcnvIj0jjIA7jNCk6grW2RSSUxBGB8ck4+aOCjYuTdATRa4XLt3c03S21T+VbYPrA7gmNv61It9OFwrYt2y49hkZ/1EDA+scVB6ZYb1bVAAcmSOZ4APYD+tHum9V8lHLbU80gH1cQMbR9JpztLQvTObmg/hbF6VFv0kQM/FZHrNSSY7R+v/Fa14g6paTR3Q7As6+hfefrnmscumTSsi2bOL0zmnFMKcUs3IelSpVQYZpRT0qwHq6DHhrWtbvDa20sCpPwwj+vej9rSojxdVnTIH5N3MkwT8d6p1i6VII5Bn9Ku93qdq+EcP6tsFOFB4kD3in4ZLo855bBJSU10H+kdPS1pw63CpuZ2nJAJIIVowRGf3qraLphttdc3BO/C87lMQccQe1HdN066Fb/ADAyoN7bRu9JgADtMz3j9K8l0oe8FCvJySR/UV0YU0eblplT8YkMi/G6B75EVUlS4pWQfZQe/wAfOau/V2VdQgYiFZmMiQAJifuB/Koepv8Am390CEWFOPUSZMe44z8nis3t2alHSJ7aoXLAtXLI3bfSy+kyMyw/CTzxzNPqNRBC5A2g/Q8H4zEiuAp3DdwyyMTB4jGD2qZHAIOVAI57cn2pYdHgYAgjdOcj3kmf1qMNRKeXBMTxnFSVDFSXEQT6fccjNU0eJWt3Lqj8G9to9smB9KKNsqkWd9SLNm65gqo9Mn1SeF+c/tQjwT0gai9bG1WZ7hLendtUerCnBzEk8Bqq+o17vhmJEyB2H9ir7/hD043b7EBibXq3LEoXG0EEkRgNn7d6co0Kky+anwvpdBqbGqt23s3BgojL5bblIzIlTJPHxVs6VZtqySSVCgjdG+fzSsTGRkfND/EOlRLdssTcdpG+QcgfoIG4CPapPTUKrauEBQFALGMLtOASJjMnPar6ehfa2QOqXv8A8xlCg2CCtxZ4OwEmPge/c1G1viu3pQbTjy7nlxKjklTEN7j08iPk03XLhsz6gu7LXgZ7wCIEk4z2qq/wwYt5t1me6Sd8+mDhck5MieeJFClYXRZOkeJrd26uyAExuI9ZMdiTAHFH261Y3hXuElokgjBjv7CRFZ6n+RuQoBt9YcCZBHEqcrP9akdO1xuO02/UxncFClZk4BOB3ip6rojfyWPraMBFv1M5gEAEExM47QSce9TfC4S1YdBh9+7YeN20QAYkiBE/FcJZ3W3ZCIKFlIjBgj2jmCa9ehDcy709QtKeBAk7ZB5By2P+ZprVE+TtfFVhvMDMvmIAWHHJbA9wCP1NZ7c1NpdVcuW7iulxj/4lsnd96uVvwbZ0125dVyNylJYqY3EyUkAbu2fc1VX8JaTcwtteu3phEtlUAGPxfIPJg54+A66DVfJzo+j3be4F5Rsqw7SZ/ami3YDMxXmePUTwCTzx24rrV9HNgFbruSIlA0BfeYzx9KjWtfb3ei1uMQIxOYxJOfnmmqTbF+qS7Kt4l6iLxe4ykADag2kc/mYntVVNaRrVt394VSGRTuUwTHwf6VnWpsFGg0LTT2buPKLWjyinilT0JqoaKVPSqEoNEUq6Ipornnrmh1q5+FOmNYulr9lCjoyEXWCiNwO5QFZiQyxOO8VU9DdC3EZvwq6MfoGBP8qtur1hB3j1JHqnBwfYDArRgh7M4PmM8scVBfJP1GjvW236eDbb8i3A5j2jDH9KE9Q8aai0pHlFDxuKuD9iwA/Sn0escMStwsgggGCQSY5+p/nRDqPWTjcu7MPxxxke9bJKSWmeYi03+pGb6/qhe4TcmT3j9veiPSddaUy7rj/uA4zge+a9PGHSfLuK+1SrD/pjAGOdwPeRn4odpnRX2uDsIkA89sex7/pS/VUO9nYWfxGHuqqMCAQxbjjsB96sdvqYYDBByT8xMAT9qomu6fa3TbDAfWY7knv79uKlWeoNbtwt1ipMQdpM8c8gd8+1U4fRFL7DnXOqiwjXMlnG1Qexzk/QGs5Zpol1TqTXAAxJg+5xGPv9fk0NpkI0iSdiBqyeDvGd7p11rlkqQ4C3EYSGUGexBDDMGe9Vuu0aKMCrPoAaxL98gXd9tmTZI9NoZcLIjeCTB7xyasnV75t9NcFVVijKbamQC3pAUex9u1Yx4P8AH66eyLFxdu0krdU88kBl4xgT7VdNH4ht6y2lw3Gm3BNi2GKTyA7Een1CBP6zS5FepO0+ruGxsdCbe1Szgg73OSqHgAT8ZBHzSvvaFlXFoXbaPELIYQuZILSQ30x2oRZbVa66tq05VElzBYW1bBO7Egido+RU6x1nRaa86ajWBrgEtIAG4AQDtH75NWlRXYR6l0sfjQEKCqOvpUrgMpjgAk5HzVi0/RlZEQCcMZPIJztPfFA9XrEe27WryXbN5Qxh0JBUAHmCTjt3NFvCHVlyPMlLageuN45MhvzrwBOcGrAZ72tEbbFIhVQbpHJifSPriu7V/Ybl8CBbULkYYwrSI/Coz9ya97mpS5cJQnayr6jieSdvckYqFrLLNaAtgYVm4DLIkGT3JDfhyP5UEuw1tEPqdwhLbOQyNdl4BwgOABkwTJJJ4WKE9Au2kW7f3Q21dqKYcNBBExhScz2qzvow9ja0Kij1SYPBJkAent3/AOc8v6H+HvCCAGzBPA9oOZg0LegkrbBniDqc77ZkbfUzdiTmATia76bpCVUWw6hgSzuremOBMRBJiR8VK6vpmFwQAcSCQYn/AHpLqdTcWGYD/L2iDMiZUNgZB/pTUAznXdNWx5m7aHA27l4JIBP6cfast6hf33GPacVePFOsWxpza3kuw2/Jn8R+AKz81UuzVx40rHFKa5Bp6A2JjzSpqVQuywEU1PSrnHsziKtfQrYuBGYknd6lk52/tK1ValaPWFDI47/3703HP1kcvyHEfIxVHtdGjaXQaNSbjC6j2yW8pYZduFkbhkjBzjHFP/6Oi3FazdNxbi8mPVHJYchhj25qP4d6/ZKoQ486W9LiFIjhhPqHORVisiFLELbEyFAUASBO0jMZNdKMk9o8TlxTxv1mqZSPH+lRbEbV3nAnkT7TxxWbvb9XPtn2HbNW7xj1MX7rQRFonHdiDxPvj96CzaZYwrRJkd/k+3wKR722bI4WoqwHqb2TGP7iuEsmN0HaIB+vtFFx05fxMABPCkNPtE9qg6+60bQIX2olNPRbwTS960QHOccdq5inIpUwSNFOKVOKhaQ4NEej9ev6Vy+nuNbZl2sREMvsQRBFDop6oKi1L/iPqVtuieWm+dzKpkzyeYn5qti6WaSckyT8140hVEUVewtb0EQwgkEEfbOa3zoGgsXtDbvWkCqQpZZlgYggHsVPasG6dfkQe1XbwL4x/hLnk3c6a63q7FGONwjtxP60iORqVM6XJ4cZYVkxGtdL024AXJ2tKqMg4yM8rkdqIGxsaMdiY7TmD357/NeuhUQWbbPKAZIAH7nmpD2/NTdkNBhlwc/X9jPFOas4VtMp3VeuoiuEuJcLJ9fVxkfFSeqeDv4zTWy9zbdADC4MgHEg5yp4gfauuodOWyo3WrdxyQGO0SxiEUD27/YmoXTf8QLGnt+Xdm2toBQ7HcJjg7eM4H86Uu9jabVxA/VtLf0tv/OtqwQZuI6gRwCQxDfyrNet+OLrytuEXiRkx9atn+JXjyxqrJS24f6d2lcwO2Jz71lDtNM9mxuPEu5I6vXixJYkk8k150qVQ1JD0qQFIiqCFSpqVWQsNNTUhXNPaWPTimp6haHVoqYerXSmwuxX5yffDc1DmmmpbBljhL9yTGavIivY15GrQE4o5Ari9aBFelPFGnWxMoKSpgS+grwijV/SBqg3dCRWuGRNHnOTwpwdpWiJFKu2t00U2zA4tDUqelUJQqQpV62bJbiqboZGDk6RN6auKJIajaaztFe4NYJu5Wj1XHxeuJRZtPgXxGdVZLXD/mKRbb1YOJ3bfyyIyOIqw6Lrnkz5si3PpY8d5iO2P+a+fdHr3tOHtsUccMDn/miK+LdTEeaY+i/sRHenQzJdnE5Ph5ubeOqfxvRrnWfES3DttjcwBK3QSFC/ODyDHBrI/HGrAtoigA723lTIcydrAQCMfHaol7rl9hDXXI7CcDtgDAH0oNrrBf1SSfnNRZIuQK8Xkxwtv/gGM9c05FNWkx9DilTU9UWjoUopCu4qhqVnNKlFPVF0f//Z">
            <a:hlinkClick r:id="rId4"/>
          </p:cNvPr>
          <p:cNvSpPr>
            <a:spLocks noChangeAspect="1" noChangeArrowheads="1"/>
          </p:cNvSpPr>
          <p:nvPr/>
        </p:nvSpPr>
        <p:spPr bwMode="auto">
          <a:xfrm flipH="1">
            <a:off x="-1765300" y="-1576388"/>
            <a:ext cx="1816100" cy="328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64520" name="Picture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13" y="2425700"/>
            <a:ext cx="4022725"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idx="4294967295"/>
          </p:nvPr>
        </p:nvSpPr>
        <p:spPr>
          <a:xfrm>
            <a:off x="107950" y="549275"/>
            <a:ext cx="8229600" cy="1143000"/>
          </a:xfrm>
        </p:spPr>
        <p:txBody>
          <a:bodyPr/>
          <a:lstStyle/>
          <a:p>
            <a:pPr algn="l" eaLnBrk="1" hangingPunct="1"/>
            <a:r>
              <a:rPr lang="en-GB" altLang="en-US" sz="3200" smtClean="0"/>
              <a:t/>
            </a:r>
            <a:br>
              <a:rPr lang="en-GB" altLang="en-US" sz="3200" smtClean="0"/>
            </a:br>
            <a:r>
              <a:rPr lang="en-GB" altLang="en-US" sz="3200" smtClean="0"/>
              <a:t/>
            </a:r>
            <a:br>
              <a:rPr lang="en-GB" altLang="en-US" sz="3200" smtClean="0"/>
            </a:br>
            <a:r>
              <a:rPr lang="en-GB" altLang="en-US" sz="3200" smtClean="0"/>
              <a:t/>
            </a:r>
            <a:br>
              <a:rPr lang="en-GB" altLang="en-US" sz="3200" smtClean="0"/>
            </a:br>
            <a:r>
              <a:rPr lang="en-GB" altLang="en-US" sz="3200" smtClean="0">
                <a:solidFill>
                  <a:srgbClr val="FFC000"/>
                </a:solidFill>
              </a:rPr>
              <a:t>How common is differentiated diet? = very in modern H-G groups</a:t>
            </a:r>
            <a:br>
              <a:rPr lang="en-GB" altLang="en-US" sz="3200" smtClean="0">
                <a:solidFill>
                  <a:srgbClr val="FFC000"/>
                </a:solidFill>
              </a:rPr>
            </a:br>
            <a:r>
              <a:rPr lang="en-GB" altLang="en-US" sz="2800" smtClean="0">
                <a:solidFill>
                  <a:srgbClr val="FFC000"/>
                </a:solidFill>
              </a:rPr>
              <a:t/>
            </a:r>
            <a:br>
              <a:rPr lang="en-GB" altLang="en-US" sz="2800" smtClean="0">
                <a:solidFill>
                  <a:srgbClr val="FFC000"/>
                </a:solidFill>
              </a:rPr>
            </a:br>
            <a:r>
              <a:rPr lang="en-GB" altLang="en-US" sz="2800" smtClean="0">
                <a:solidFill>
                  <a:srgbClr val="FFC000"/>
                </a:solidFill>
              </a:rPr>
              <a:t>Strong male: female difference</a:t>
            </a:r>
            <a:br>
              <a:rPr lang="en-GB" altLang="en-US" sz="2800" smtClean="0">
                <a:solidFill>
                  <a:srgbClr val="FFC000"/>
                </a:solidFill>
              </a:rPr>
            </a:br>
            <a:r>
              <a:rPr lang="en-GB" altLang="en-US" sz="2800" smtClean="0">
                <a:solidFill>
                  <a:srgbClr val="FFC000"/>
                </a:solidFill>
              </a:rPr>
              <a:t>see Berbesque, J. 2012 for Hadza</a:t>
            </a:r>
            <a:r>
              <a:rPr lang="en-GB" altLang="en-US" sz="3200" smtClean="0">
                <a:solidFill>
                  <a:srgbClr val="FFC000"/>
                </a:solidFill>
              </a:rPr>
              <a:t/>
            </a:r>
            <a:br>
              <a:rPr lang="en-GB" altLang="en-US" sz="3200" smtClean="0">
                <a:solidFill>
                  <a:srgbClr val="FFC000"/>
                </a:solidFill>
              </a:rPr>
            </a:br>
            <a:r>
              <a:rPr lang="en-GB" altLang="en-US" sz="3200" smtClean="0"/>
              <a:t/>
            </a:r>
            <a:br>
              <a:rPr lang="en-GB" altLang="en-US" sz="3200" smtClean="0"/>
            </a:br>
            <a:endParaRPr lang="en-GB" altLang="en-US" sz="3200" smtClean="0"/>
          </a:p>
        </p:txBody>
      </p:sp>
      <p:pic>
        <p:nvPicPr>
          <p:cNvPr id="66563" name="Picture 3" descr="C:\Users\rcoard\Documents\Downloads\photo (20).JPG"/>
          <p:cNvPicPr>
            <a:picLocks noChangeAspect="1" noChangeArrowheads="1"/>
          </p:cNvPicPr>
          <p:nvPr/>
        </p:nvPicPr>
        <p:blipFill>
          <a:blip r:embed="rId3">
            <a:extLst>
              <a:ext uri="{28A0092B-C50C-407E-A947-70E740481C1C}">
                <a14:useLocalDpi xmlns:a14="http://schemas.microsoft.com/office/drawing/2010/main" val="0"/>
              </a:ext>
            </a:extLst>
          </a:blip>
          <a:srcRect t="-433" r="169"/>
          <a:stretch>
            <a:fillRect/>
          </a:stretch>
        </p:blipFill>
        <p:spPr bwMode="auto">
          <a:xfrm>
            <a:off x="5219700" y="1352550"/>
            <a:ext cx="3768725"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4" name="Picture 4" descr="C:\Users\rcoard\Documents\Downloads\photo (21).JPG"/>
          <p:cNvPicPr>
            <a:picLocks noChangeAspect="1" noChangeArrowheads="1"/>
          </p:cNvPicPr>
          <p:nvPr/>
        </p:nvPicPr>
        <p:blipFill>
          <a:blip r:embed="rId4">
            <a:extLst>
              <a:ext uri="{28A0092B-C50C-407E-A947-70E740481C1C}">
                <a14:useLocalDpi xmlns:a14="http://schemas.microsoft.com/office/drawing/2010/main" val="0"/>
              </a:ext>
            </a:extLst>
          </a:blip>
          <a:srcRect r="15297"/>
          <a:stretch>
            <a:fillRect/>
          </a:stretch>
        </p:blipFill>
        <p:spPr bwMode="auto">
          <a:xfrm>
            <a:off x="0" y="3078163"/>
            <a:ext cx="4787900" cy="376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5" descr="C:\Users\rcoard\Documents\Downloads\photo (2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3438" y="3892550"/>
            <a:ext cx="4500562"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smtClean="0">
                <a:solidFill>
                  <a:srgbClr val="FFC000"/>
                </a:solidFill>
              </a:rPr>
              <a:t>What about tools and language?</a:t>
            </a:r>
          </a:p>
        </p:txBody>
      </p:sp>
      <p:sp>
        <p:nvSpPr>
          <p:cNvPr id="68611" name="Content Placeholder 2"/>
          <p:cNvSpPr>
            <a:spLocks noGrp="1"/>
          </p:cNvSpPr>
          <p:nvPr>
            <p:ph idx="1"/>
          </p:nvPr>
        </p:nvSpPr>
        <p:spPr/>
        <p:txBody>
          <a:bodyPr/>
          <a:lstStyle/>
          <a:p>
            <a:r>
              <a:rPr lang="en-GB" altLang="en-US" smtClean="0">
                <a:solidFill>
                  <a:srgbClr val="FFC000"/>
                </a:solidFill>
              </a:rPr>
              <a:t>Often viewed as a linkage to language</a:t>
            </a:r>
          </a:p>
          <a:p>
            <a:r>
              <a:rPr lang="en-GB" altLang="en-US" smtClean="0">
                <a:solidFill>
                  <a:srgbClr val="FFC000"/>
                </a:solidFill>
              </a:rPr>
              <a:t>Not just the asymmetry of the brain – but other factors</a:t>
            </a:r>
          </a:p>
          <a:p>
            <a:pPr lvl="1"/>
            <a:r>
              <a:rPr lang="en-GB" altLang="en-US" smtClean="0">
                <a:solidFill>
                  <a:srgbClr val="FFC000"/>
                </a:solidFill>
              </a:rPr>
              <a:t>Sequential natures, learn to do in stages, building blocks apporach</a:t>
            </a:r>
          </a:p>
          <a:p>
            <a:pPr lvl="1"/>
            <a:r>
              <a:rPr lang="en-GB" altLang="en-US" smtClean="0">
                <a:solidFill>
                  <a:srgbClr val="FFC000"/>
                </a:solidFill>
              </a:rPr>
              <a:t>Words carry meanings so do tools (symbolic)</a:t>
            </a:r>
          </a:p>
          <a:p>
            <a:pPr lvl="1"/>
            <a:r>
              <a:rPr lang="en-GB" altLang="en-US" smtClean="0">
                <a:solidFill>
                  <a:srgbClr val="FFC000"/>
                </a:solidFill>
              </a:rPr>
              <a:t>Each have a biomechanical requirement, the anatomy, physiology (allows force, too much too loud sort of concepts).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1578</TotalTime>
  <Words>3748</Words>
  <Application>Microsoft Office PowerPoint</Application>
  <PresentationFormat>On-screen Show (4:3)</PresentationFormat>
  <Paragraphs>178</Paragraphs>
  <Slides>33</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Calibri</vt:lpstr>
      <vt:lpstr>Arial</vt:lpstr>
      <vt:lpstr>Wingdings</vt:lpstr>
      <vt:lpstr>Comic Sans MS</vt:lpstr>
      <vt:lpstr>Tahoma</vt:lpstr>
      <vt:lpstr>Office Theme</vt:lpstr>
      <vt:lpstr>From bipedalism to (stone) tools</vt:lpstr>
      <vt:lpstr>Evolution does not have foresight </vt:lpstr>
      <vt:lpstr>PowerPoint Presentation</vt:lpstr>
      <vt:lpstr>Leakey’s typologies</vt:lpstr>
      <vt:lpstr>Cultural-Historical approaches: functionalism </vt:lpstr>
      <vt:lpstr>PowerPoint Presentation</vt:lpstr>
      <vt:lpstr>Choppers included end choppers, two-edged choppers, pointed choppers, uni-facial choppers, proto-bifacial choppers etc. – the list does go on..</vt:lpstr>
      <vt:lpstr>Spot the difference: one has to ask what makes one good for chopping as opposed to scraping?</vt:lpstr>
      <vt:lpstr>Typology…always a problem…</vt:lpstr>
      <vt:lpstr>In terms of classification and display such typology may be useful but what does it tell us about the early human mind?</vt:lpstr>
      <vt:lpstr>Africa or Europe for Mode 1?</vt:lpstr>
      <vt:lpstr>PowerPoint Presentation</vt:lpstr>
      <vt:lpstr>Implication of handedness: Asymmetry  or lateralisation means language</vt:lpstr>
      <vt:lpstr>Non-human tool making and tool use: more common that we once thought</vt:lpstr>
      <vt:lpstr>What about chimps then? </vt:lpstr>
      <vt:lpstr>Habituation takes a long time and means one influences them</vt:lpstr>
      <vt:lpstr>Not automatically shared</vt:lpstr>
      <vt:lpstr>Brazil, bearded capuchins</vt:lpstr>
      <vt:lpstr>Tai National Park Mercader et al. 2007 </vt:lpstr>
      <vt:lpstr>Comparison of ‘sites’ </vt:lpstr>
      <vt:lpstr>Who made them: Stone tools, hunting and the home base hypothesis</vt:lpstr>
      <vt:lpstr>Individuals involved with the debate at Olduvai FLK-Zinj site</vt:lpstr>
      <vt:lpstr>PowerPoint Presentation</vt:lpstr>
      <vt:lpstr>PowerPoint Presentation</vt:lpstr>
      <vt:lpstr>PowerPoint Presentation</vt:lpstr>
      <vt:lpstr>Olduvai cut marked bone</vt:lpstr>
      <vt:lpstr>Schlepp effect  or sample selection</vt:lpstr>
      <vt:lpstr>PowerPoint Presentation</vt:lpstr>
      <vt:lpstr>Apes View of the Oldowan  Thomas Wynn: applies Piaget </vt:lpstr>
      <vt:lpstr>But who was the tool maker? Hand of Paranthropus: Swartkrans Caves, South Africa, found with cut marked bones</vt:lpstr>
      <vt:lpstr>Dentition reflects different diet</vt:lpstr>
      <vt:lpstr>   How common is differentiated diet? = very in modern H-G groups  Strong male: female difference see Berbesque, J. 2012 for Hadza  </vt:lpstr>
      <vt:lpstr>What about tools and language?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Bipedalism to Tools</dc:title>
  <dc:creator>Ros Coard</dc:creator>
  <cp:lastModifiedBy>Ros Coard</cp:lastModifiedBy>
  <cp:revision>65</cp:revision>
  <cp:lastPrinted>2020-01-14T09:15:24Z</cp:lastPrinted>
  <dcterms:created xsi:type="dcterms:W3CDTF">2014-01-31T14:46:47Z</dcterms:created>
  <dcterms:modified xsi:type="dcterms:W3CDTF">2020-01-14T16:14:00Z</dcterms:modified>
</cp:coreProperties>
</file>