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7" r:id="rId1"/>
  </p:sldMasterIdLst>
  <p:notesMasterIdLst>
    <p:notesMasterId r:id="rId23"/>
  </p:notesMasterIdLst>
  <p:handoutMasterIdLst>
    <p:handoutMasterId r:id="rId24"/>
  </p:handoutMasterIdLst>
  <p:sldIdLst>
    <p:sldId id="308" r:id="rId2"/>
    <p:sldId id="337" r:id="rId3"/>
    <p:sldId id="397" r:id="rId4"/>
    <p:sldId id="384" r:id="rId5"/>
    <p:sldId id="383" r:id="rId6"/>
    <p:sldId id="386" r:id="rId7"/>
    <p:sldId id="388" r:id="rId8"/>
    <p:sldId id="389" r:id="rId9"/>
    <p:sldId id="380" r:id="rId10"/>
    <p:sldId id="381" r:id="rId11"/>
    <p:sldId id="382" r:id="rId12"/>
    <p:sldId id="390" r:id="rId13"/>
    <p:sldId id="393" r:id="rId14"/>
    <p:sldId id="379" r:id="rId15"/>
    <p:sldId id="392" r:id="rId16"/>
    <p:sldId id="391" r:id="rId17"/>
    <p:sldId id="394" r:id="rId18"/>
    <p:sldId id="399" r:id="rId19"/>
    <p:sldId id="398" r:id="rId20"/>
    <p:sldId id="396" r:id="rId21"/>
    <p:sldId id="395" r:id="rId22"/>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25F6FB"/>
    <a:srgbClr val="01232D"/>
    <a:srgbClr val="04322D"/>
    <a:srgbClr val="0029AC"/>
    <a:srgbClr val="054333"/>
    <a:srgbClr val="054F53"/>
    <a:srgbClr val="500000"/>
    <a:srgbClr val="032B21"/>
    <a:srgbClr val="42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949" autoAdjust="0"/>
    <p:restoredTop sz="96357" autoAdjust="0"/>
  </p:normalViewPr>
  <p:slideViewPr>
    <p:cSldViewPr>
      <p:cViewPr varScale="1">
        <p:scale>
          <a:sx n="106" d="100"/>
          <a:sy n="106" d="100"/>
        </p:scale>
        <p:origin x="1170" y="108"/>
      </p:cViewPr>
      <p:guideLst>
        <p:guide orient="horz" pos="2160"/>
        <p:guide pos="384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03/12/2020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03/12/2020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9F1D13-A0AF-4F6A-A5B7-176957C9024B}" type="slidenum">
              <a:rPr lang="en-GB" smtClean="0"/>
              <a:t>3</a:t>
            </a:fld>
            <a:endParaRPr lang="en-GB" dirty="0"/>
          </a:p>
        </p:txBody>
      </p:sp>
    </p:spTree>
    <p:extLst>
      <p:ext uri="{BB962C8B-B14F-4D97-AF65-F5344CB8AC3E}">
        <p14:creationId xmlns:p14="http://schemas.microsoft.com/office/powerpoint/2010/main" val="324203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523853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3535690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1141073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3107444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238685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1944930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2038390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3859531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3377714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1044511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4068895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6393246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10718101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32930992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30423652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37320959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5A15A7-251F-483B-A5FD-D73E062179C9}" type="datetimeFigureOut">
              <a:rPr lang="en-GB" smtClean="0"/>
              <a:pPr/>
              <a:t>03/12/2020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2272550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4322D"/>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15A15A7-251F-483B-A5FD-D73E062179C9}" type="datetimeFigureOut">
              <a:rPr lang="en-GB" smtClean="0"/>
              <a:pPr/>
              <a:t>03/12/2020</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262327549"/>
      </p:ext>
    </p:extLst>
  </p:cSld>
  <p:clrMap bg1="dk1" tx1="lt1" bg2="dk2" tx2="lt2" accent1="accent1" accent2="accent2" accent3="accent3" accent4="accent4" accent5="accent5" accent6="accent6" hlink="hlink" folHlink="folHlink"/>
  <p:sldLayoutIdLst>
    <p:sldLayoutId id="2147483968" r:id="rId1"/>
    <p:sldLayoutId id="2147483969" r:id="rId2"/>
    <p:sldLayoutId id="2147483970" r:id="rId3"/>
    <p:sldLayoutId id="2147483971" r:id="rId4"/>
    <p:sldLayoutId id="2147483972" r:id="rId5"/>
    <p:sldLayoutId id="2147483973" r:id="rId6"/>
    <p:sldLayoutId id="2147483974" r:id="rId7"/>
    <p:sldLayoutId id="2147483975" r:id="rId8"/>
    <p:sldLayoutId id="2147483976" r:id="rId9"/>
    <p:sldLayoutId id="2147483977" r:id="rId10"/>
    <p:sldLayoutId id="2147483978" r:id="rId11"/>
    <p:sldLayoutId id="2147483979" r:id="rId12"/>
    <p:sldLayoutId id="2147483980" r:id="rId13"/>
    <p:sldLayoutId id="2147483981" r:id="rId14"/>
    <p:sldLayoutId id="2147483982" r:id="rId15"/>
    <p:sldLayoutId id="2147483983" r:id="rId16"/>
    <p:sldLayoutId id="214748398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DCB8A8-892B-4DA5-9722-5A9652628169}"/>
              </a:ext>
            </a:extLst>
          </p:cNvPr>
          <p:cNvSpPr txBox="1"/>
          <p:nvPr/>
        </p:nvSpPr>
        <p:spPr>
          <a:xfrm>
            <a:off x="4109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12" name="TextBox 11">
            <a:extLst>
              <a:ext uri="{FF2B5EF4-FFF2-40B4-BE49-F238E27FC236}">
                <a16:creationId xmlns:a16="http://schemas.microsoft.com/office/drawing/2014/main" id="{BBB820B2-6850-4C81-99A0-F9495DBE9D59}"/>
              </a:ext>
            </a:extLst>
          </p:cNvPr>
          <p:cNvSpPr txBox="1"/>
          <p:nvPr/>
        </p:nvSpPr>
        <p:spPr>
          <a:xfrm>
            <a:off x="219073" y="294127"/>
            <a:ext cx="11972927" cy="1077218"/>
          </a:xfrm>
          <a:prstGeom prst="rect">
            <a:avLst/>
          </a:prstGeom>
          <a:noFill/>
        </p:spPr>
        <p:txBody>
          <a:bodyPr wrap="square">
            <a:spAutoFit/>
          </a:bodyPr>
          <a:lstStyle/>
          <a:p>
            <a:pPr marL="118872" indent="0">
              <a:buNone/>
            </a:pPr>
            <a:r>
              <a:rPr lang="en-GB" sz="3200" b="1" dirty="0">
                <a:solidFill>
                  <a:srgbClr val="FFC000"/>
                </a:solidFill>
                <a:effectLst>
                  <a:outerShdw blurRad="38100" dist="38100" dir="2700000" algn="tl">
                    <a:srgbClr val="000000">
                      <a:alpha val="43137"/>
                    </a:srgbClr>
                  </a:outerShdw>
                </a:effectLst>
                <a:latin typeface="Felix Titling" panose="04060505060202020A04" pitchFamily="82" charset="0"/>
              </a:rPr>
              <a:t>HPEN7022:  BUILDING SMALL WORLDS  </a:t>
            </a:r>
          </a:p>
          <a:p>
            <a:pPr marL="118872" indent="0">
              <a:buNone/>
            </a:pPr>
            <a:r>
              <a:rPr lang="en-GB" sz="3200" b="1" dirty="0">
                <a:solidFill>
                  <a:srgbClr val="FFC000"/>
                </a:solidFill>
                <a:effectLst>
                  <a:outerShdw blurRad="38100" dist="38100" dir="2700000" algn="tl">
                    <a:srgbClr val="000000">
                      <a:alpha val="43137"/>
                    </a:srgbClr>
                  </a:outerShdw>
                </a:effectLst>
                <a:latin typeface="Felix Titling" panose="04060505060202020A04" pitchFamily="82" charset="0"/>
              </a:rPr>
              <a:t>									THE SHORT STORY IN ENGLISH </a:t>
            </a:r>
          </a:p>
        </p:txBody>
      </p:sp>
      <p:pic>
        <p:nvPicPr>
          <p:cNvPr id="3" name="Picture 2" descr="Text&#10;&#10;Description automatically generated">
            <a:extLst>
              <a:ext uri="{FF2B5EF4-FFF2-40B4-BE49-F238E27FC236}">
                <a16:creationId xmlns:a16="http://schemas.microsoft.com/office/drawing/2014/main" id="{672C69E0-6A44-4D3D-B4E0-9767A732BB87}"/>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11200"/>
                    </a14:imgEffect>
                    <a14:imgEffect>
                      <a14:saturation sat="330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983432" y="1628800"/>
            <a:ext cx="8072641" cy="5007081"/>
          </a:xfrm>
          <a:prstGeom prst="rect">
            <a:avLst/>
          </a:prstGeom>
          <a:ln w="28575">
            <a:solidFill>
              <a:srgbClr val="FFC000"/>
            </a:solidFill>
          </a:ln>
        </p:spPr>
      </p:pic>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D89BC-9919-4630-99DF-601F01B4EAC8}"/>
              </a:ext>
            </a:extLst>
          </p:cNvPr>
          <p:cNvSpPr>
            <a:spLocks noGrp="1"/>
          </p:cNvSpPr>
          <p:nvPr>
            <p:ph type="title"/>
          </p:nvPr>
        </p:nvSpPr>
        <p:spPr/>
        <p:txBody>
          <a:bodyPr>
            <a:normAutofit/>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4C1D7F14-7C0C-414E-A1C2-4283AB57D665}"/>
              </a:ext>
            </a:extLst>
          </p:cNvPr>
          <p:cNvSpPr>
            <a:spLocks noGrp="1"/>
          </p:cNvSpPr>
          <p:nvPr>
            <p:ph idx="1"/>
          </p:nvPr>
        </p:nvSpPr>
        <p:spPr>
          <a:xfrm>
            <a:off x="625087" y="116632"/>
            <a:ext cx="10729191" cy="5535322"/>
          </a:xfrm>
        </p:spPr>
        <p:txBody>
          <a:bodyPr>
            <a:normAutofit/>
          </a:bodyPr>
          <a:lstStyle/>
          <a:p>
            <a:pPr marL="633413" indent="-515938">
              <a:lnSpc>
                <a:spcPct val="120000"/>
              </a:lnSpc>
              <a:buNone/>
            </a:pPr>
            <a:r>
              <a:rPr lang="en-GB" sz="4400" dirty="0">
                <a:solidFill>
                  <a:srgbClr val="92D050"/>
                </a:solidFill>
                <a:latin typeface="Felix Titling" panose="04060505060202020A04" pitchFamily="82" charset="0"/>
              </a:rPr>
              <a:t>LEARNING OUTCOMES</a:t>
            </a:r>
          </a:p>
          <a:p>
            <a:pPr marL="633413" indent="-515938">
              <a:lnSpc>
                <a:spcPct val="120000"/>
              </a:lnSpc>
              <a:spcBef>
                <a:spcPts val="0"/>
              </a:spcBef>
              <a:spcAft>
                <a:spcPts val="1200"/>
              </a:spcAft>
              <a:buNone/>
            </a:pPr>
            <a:r>
              <a:rPr lang="en-GB" sz="2400" i="1" dirty="0">
                <a:latin typeface="+mn-lt"/>
              </a:rPr>
              <a:t>Upon the successful completion of this module, the student should be able to:</a:t>
            </a:r>
          </a:p>
          <a:p>
            <a:pPr marL="633413" indent="-515938">
              <a:lnSpc>
                <a:spcPct val="120000"/>
              </a:lnSpc>
              <a:spcBef>
                <a:spcPts val="0"/>
              </a:spcBef>
              <a:spcAft>
                <a:spcPts val="1200"/>
              </a:spcAft>
              <a:buNone/>
            </a:pPr>
            <a:endParaRPr lang="en-GB" sz="1000" i="1" dirty="0">
              <a:latin typeface="+mn-lt"/>
            </a:endParaRPr>
          </a:p>
          <a:p>
            <a:pPr marL="633413" indent="-515938">
              <a:lnSpc>
                <a:spcPct val="120000"/>
              </a:lnSpc>
              <a:buNone/>
            </a:pPr>
            <a:r>
              <a:rPr lang="en-GB" dirty="0">
                <a:latin typeface="+mn-lt"/>
              </a:rPr>
              <a:t>•   </a:t>
            </a:r>
            <a:r>
              <a:rPr lang="en-GB" sz="2400" dirty="0">
                <a:latin typeface="+mn-lt"/>
              </a:rPr>
              <a:t>To examine the provenance &amp; meaning of the short story in English;</a:t>
            </a:r>
          </a:p>
          <a:p>
            <a:pPr marL="633413" indent="-515938">
              <a:lnSpc>
                <a:spcPct val="120000"/>
              </a:lnSpc>
              <a:buNone/>
            </a:pPr>
            <a:r>
              <a:rPr lang="en-GB" sz="2400" dirty="0">
                <a:latin typeface="+mn-lt"/>
              </a:rPr>
              <a:t>•   To understand the significance of the short story as a vehicle of cultural expression in minority cultures within the UK &amp; former colonies;</a:t>
            </a:r>
          </a:p>
          <a:p>
            <a:pPr marL="633413" indent="-515938">
              <a:lnSpc>
                <a:spcPct val="120000"/>
              </a:lnSpc>
              <a:buNone/>
            </a:pPr>
            <a:r>
              <a:rPr lang="en-GB" sz="2400" dirty="0">
                <a:latin typeface="+mn-lt"/>
              </a:rPr>
              <a:t>•  </a:t>
            </a:r>
            <a:r>
              <a:rPr lang="en-GB" sz="2400" dirty="0">
                <a:solidFill>
                  <a:schemeClr val="bg1"/>
                </a:solidFill>
                <a:latin typeface="+mn-lt"/>
              </a:rPr>
              <a:t> </a:t>
            </a:r>
            <a:r>
              <a:rPr lang="en-GB" sz="2400" dirty="0">
                <a:solidFill>
                  <a:srgbClr val="92D050"/>
                </a:solidFill>
                <a:latin typeface="+mn-lt"/>
              </a:rPr>
              <a:t>To explore the proliferation of short stories in translation;</a:t>
            </a:r>
          </a:p>
          <a:p>
            <a:pPr marL="633413" indent="-515938">
              <a:lnSpc>
                <a:spcPct val="120000"/>
              </a:lnSpc>
              <a:buNone/>
            </a:pPr>
            <a:r>
              <a:rPr lang="en-GB" sz="2400" dirty="0">
                <a:latin typeface="+mn-lt"/>
              </a:rPr>
              <a:t>•   To demonstrate </a:t>
            </a:r>
            <a:r>
              <a:rPr lang="en-GB" sz="2400" dirty="0">
                <a:solidFill>
                  <a:srgbClr val="92D050"/>
                </a:solidFill>
                <a:latin typeface="+mn-lt"/>
              </a:rPr>
              <a:t>this understanding of meaning &amp; technique in the translation of a short story </a:t>
            </a:r>
            <a:r>
              <a:rPr lang="en-GB" sz="2400" dirty="0">
                <a:latin typeface="+mn-lt"/>
              </a:rPr>
              <a:t>from the students’ home language(s) into English, or from close readings of translated short stories.</a:t>
            </a:r>
            <a:endParaRPr lang="en-GB" sz="2400" dirty="0"/>
          </a:p>
        </p:txBody>
      </p:sp>
    </p:spTree>
    <p:extLst>
      <p:ext uri="{BB962C8B-B14F-4D97-AF65-F5344CB8AC3E}">
        <p14:creationId xmlns:p14="http://schemas.microsoft.com/office/powerpoint/2010/main" val="2153887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3E6AFB-07FC-4325-A7F1-A7D016DDD8EC}"/>
              </a:ext>
            </a:extLst>
          </p:cNvPr>
          <p:cNvSpPr>
            <a:spLocks noGrp="1"/>
          </p:cNvSpPr>
          <p:nvPr>
            <p:ph idx="1"/>
          </p:nvPr>
        </p:nvSpPr>
        <p:spPr>
          <a:xfrm>
            <a:off x="407369" y="161256"/>
            <a:ext cx="7704856" cy="6696744"/>
          </a:xfrm>
        </p:spPr>
        <p:txBody>
          <a:bodyPr>
            <a:normAutofit fontScale="92500" lnSpcReduction="10000"/>
          </a:bodyPr>
          <a:lstStyle/>
          <a:p>
            <a:pPr marL="0" indent="0">
              <a:spcBef>
                <a:spcPts val="0"/>
              </a:spcBef>
              <a:buNone/>
            </a:pPr>
            <a:r>
              <a:rPr lang="en-GB" sz="2200" dirty="0">
                <a:latin typeface="+mn-lt"/>
              </a:rPr>
              <a:t>Places we love exist only through us,</a:t>
            </a:r>
          </a:p>
          <a:p>
            <a:pPr marL="0" indent="0">
              <a:spcBef>
                <a:spcPts val="0"/>
              </a:spcBef>
              <a:buNone/>
            </a:pPr>
            <a:r>
              <a:rPr lang="en-GB" sz="2200" dirty="0">
                <a:latin typeface="+mn-lt"/>
              </a:rPr>
              <a:t>Space destroyed is only illusion in the constancy of time,</a:t>
            </a:r>
          </a:p>
          <a:p>
            <a:pPr marL="0" indent="0">
              <a:spcBef>
                <a:spcPts val="0"/>
              </a:spcBef>
              <a:buNone/>
            </a:pPr>
            <a:r>
              <a:rPr lang="en-GB" sz="2200" dirty="0">
                <a:latin typeface="+mn-lt"/>
              </a:rPr>
              <a:t>Places we love we can never leave,</a:t>
            </a:r>
          </a:p>
          <a:p>
            <a:pPr marL="0" indent="0">
              <a:spcBef>
                <a:spcPts val="0"/>
              </a:spcBef>
              <a:buNone/>
            </a:pPr>
            <a:r>
              <a:rPr lang="en-GB" sz="2200" dirty="0">
                <a:latin typeface="+mn-lt"/>
              </a:rPr>
              <a:t>Places we love together, together, together,</a:t>
            </a:r>
          </a:p>
          <a:p>
            <a:pPr marL="0" indent="0">
              <a:spcBef>
                <a:spcPts val="0"/>
              </a:spcBef>
              <a:buNone/>
            </a:pPr>
            <a:endParaRPr lang="en-GB" sz="1500" dirty="0">
              <a:latin typeface="+mn-lt"/>
            </a:endParaRPr>
          </a:p>
          <a:p>
            <a:pPr marL="0" indent="0">
              <a:spcBef>
                <a:spcPts val="0"/>
              </a:spcBef>
              <a:buNone/>
            </a:pPr>
            <a:r>
              <a:rPr lang="en-GB" sz="2200" dirty="0">
                <a:latin typeface="+mn-lt"/>
              </a:rPr>
              <a:t>And is this room really a room, or an embrace,</a:t>
            </a:r>
          </a:p>
          <a:p>
            <a:pPr marL="0" indent="0">
              <a:spcBef>
                <a:spcPts val="0"/>
              </a:spcBef>
              <a:buNone/>
            </a:pPr>
            <a:r>
              <a:rPr lang="en-GB" sz="2200" dirty="0">
                <a:latin typeface="+mn-lt"/>
              </a:rPr>
              <a:t>And what is beneath the window: a street or years?</a:t>
            </a:r>
          </a:p>
          <a:p>
            <a:pPr marL="0" indent="0">
              <a:spcBef>
                <a:spcPts val="0"/>
              </a:spcBef>
              <a:buNone/>
            </a:pPr>
            <a:r>
              <a:rPr lang="en-GB" sz="2200" dirty="0">
                <a:latin typeface="+mn-lt"/>
              </a:rPr>
              <a:t>And the window is only the imprint left by</a:t>
            </a:r>
          </a:p>
          <a:p>
            <a:pPr marL="0" indent="0">
              <a:spcBef>
                <a:spcPts val="0"/>
              </a:spcBef>
              <a:buNone/>
            </a:pPr>
            <a:r>
              <a:rPr lang="en-GB" sz="2200" dirty="0">
                <a:latin typeface="+mn-lt"/>
              </a:rPr>
              <a:t>The first rain we understood, returning endlessly,</a:t>
            </a:r>
          </a:p>
          <a:p>
            <a:pPr marL="0" indent="0">
              <a:spcBef>
                <a:spcPts val="0"/>
              </a:spcBef>
              <a:buNone/>
            </a:pPr>
            <a:endParaRPr lang="en-GB" sz="1500" dirty="0">
              <a:latin typeface="+mn-lt"/>
            </a:endParaRPr>
          </a:p>
          <a:p>
            <a:pPr marL="0" indent="0">
              <a:spcBef>
                <a:spcPts val="0"/>
              </a:spcBef>
              <a:buNone/>
            </a:pPr>
            <a:r>
              <a:rPr lang="en-GB" sz="2200" dirty="0">
                <a:latin typeface="+mn-lt"/>
              </a:rPr>
              <a:t>And this wall does not define the room, but perhaps the night</a:t>
            </a:r>
          </a:p>
          <a:p>
            <a:pPr marL="0" indent="0">
              <a:spcBef>
                <a:spcPts val="0"/>
              </a:spcBef>
              <a:buNone/>
            </a:pPr>
            <a:r>
              <a:rPr lang="en-GB" sz="2200" dirty="0">
                <a:latin typeface="+mn-lt"/>
              </a:rPr>
              <a:t>Your son began to move in your sleeping blood,</a:t>
            </a:r>
          </a:p>
          <a:p>
            <a:pPr marL="0" indent="0">
              <a:spcBef>
                <a:spcPts val="0"/>
              </a:spcBef>
              <a:buNone/>
            </a:pPr>
            <a:r>
              <a:rPr lang="en-GB" sz="2200" dirty="0">
                <a:latin typeface="+mn-lt"/>
              </a:rPr>
              <a:t>A son like a butterfly of flame in your hall of mirrors,</a:t>
            </a:r>
          </a:p>
          <a:p>
            <a:pPr marL="0" indent="0">
              <a:spcBef>
                <a:spcPts val="0"/>
              </a:spcBef>
              <a:buNone/>
            </a:pPr>
            <a:r>
              <a:rPr lang="en-GB" sz="2200" dirty="0">
                <a:latin typeface="+mn-lt"/>
              </a:rPr>
              <a:t>The night you were frightened by your own light,</a:t>
            </a:r>
          </a:p>
          <a:p>
            <a:pPr marL="0" indent="0">
              <a:spcBef>
                <a:spcPts val="0"/>
              </a:spcBef>
              <a:buNone/>
            </a:pPr>
            <a:endParaRPr lang="en-GB" sz="1500" dirty="0">
              <a:latin typeface="+mn-lt"/>
            </a:endParaRPr>
          </a:p>
          <a:p>
            <a:pPr marL="0" indent="0">
              <a:spcBef>
                <a:spcPts val="0"/>
              </a:spcBef>
              <a:buNone/>
            </a:pPr>
            <a:r>
              <a:rPr lang="en-GB" sz="2200" dirty="0">
                <a:latin typeface="+mn-lt"/>
              </a:rPr>
              <a:t>And this door leads into any afternoon</a:t>
            </a:r>
          </a:p>
          <a:p>
            <a:pPr marL="0" indent="0">
              <a:spcBef>
                <a:spcPts val="0"/>
              </a:spcBef>
              <a:buNone/>
            </a:pPr>
            <a:r>
              <a:rPr lang="en-GB" sz="2200" dirty="0">
                <a:latin typeface="+mn-lt"/>
              </a:rPr>
              <a:t>Which outlives it, forever peopled</a:t>
            </a:r>
          </a:p>
          <a:p>
            <a:pPr marL="0" indent="0">
              <a:spcBef>
                <a:spcPts val="0"/>
              </a:spcBef>
              <a:buNone/>
            </a:pPr>
            <a:r>
              <a:rPr lang="en-GB" sz="2200" dirty="0">
                <a:latin typeface="+mn-lt"/>
              </a:rPr>
              <a:t>With your casual movements, as you stepped,</a:t>
            </a:r>
          </a:p>
          <a:p>
            <a:pPr marL="0" indent="0">
              <a:spcBef>
                <a:spcPts val="0"/>
              </a:spcBef>
              <a:buNone/>
            </a:pPr>
            <a:r>
              <a:rPr lang="en-GB" sz="2200" dirty="0">
                <a:latin typeface="+mn-lt"/>
              </a:rPr>
              <a:t>Like fire into copper, into my only memory;</a:t>
            </a:r>
          </a:p>
          <a:p>
            <a:pPr marL="0" indent="0">
              <a:spcBef>
                <a:spcPts val="0"/>
              </a:spcBef>
              <a:buNone/>
            </a:pPr>
            <a:endParaRPr lang="en-GB" sz="1500" dirty="0">
              <a:latin typeface="+mn-lt"/>
            </a:endParaRPr>
          </a:p>
          <a:p>
            <a:pPr marL="0" indent="0">
              <a:spcBef>
                <a:spcPts val="0"/>
              </a:spcBef>
              <a:buNone/>
            </a:pPr>
            <a:r>
              <a:rPr lang="en-GB" sz="2200" dirty="0">
                <a:latin typeface="+mn-lt"/>
              </a:rPr>
              <a:t>When you go, space closes over like water behind you,</a:t>
            </a:r>
          </a:p>
          <a:p>
            <a:pPr marL="0" indent="0">
              <a:spcBef>
                <a:spcPts val="0"/>
              </a:spcBef>
              <a:buNone/>
            </a:pPr>
            <a:r>
              <a:rPr lang="en-GB" sz="2200" dirty="0">
                <a:latin typeface="+mn-lt"/>
              </a:rPr>
              <a:t>Do not look back: there is nothing outside you,</a:t>
            </a:r>
          </a:p>
          <a:p>
            <a:pPr marL="0" indent="0">
              <a:spcBef>
                <a:spcPts val="0"/>
              </a:spcBef>
              <a:buNone/>
            </a:pPr>
            <a:r>
              <a:rPr lang="en-GB" sz="2200" dirty="0">
                <a:latin typeface="+mn-lt"/>
              </a:rPr>
              <a:t>Space is only time visible in a different way,</a:t>
            </a:r>
          </a:p>
          <a:p>
            <a:pPr marL="0" indent="0">
              <a:spcBef>
                <a:spcPts val="0"/>
              </a:spcBef>
              <a:buNone/>
            </a:pPr>
            <a:r>
              <a:rPr lang="en-GB" sz="2200" dirty="0">
                <a:latin typeface="+mn-lt"/>
              </a:rPr>
              <a:t>Places we love we can never leave. </a:t>
            </a:r>
          </a:p>
          <a:p>
            <a:pPr marL="0" indent="0">
              <a:spcBef>
                <a:spcPts val="0"/>
              </a:spcBef>
              <a:buNone/>
            </a:pPr>
            <a:endParaRPr lang="en-GB" dirty="0">
              <a:latin typeface="+mn-lt"/>
            </a:endParaRPr>
          </a:p>
          <a:p>
            <a:pPr marL="0" indent="0">
              <a:lnSpc>
                <a:spcPct val="120000"/>
              </a:lnSpc>
              <a:spcBef>
                <a:spcPts val="0"/>
              </a:spcBef>
              <a:buNone/>
            </a:pPr>
            <a:endParaRPr lang="en-GB" dirty="0">
              <a:latin typeface="+mn-lt"/>
            </a:endParaRPr>
          </a:p>
        </p:txBody>
      </p:sp>
      <p:sp>
        <p:nvSpPr>
          <p:cNvPr id="5" name="TextBox 4">
            <a:extLst>
              <a:ext uri="{FF2B5EF4-FFF2-40B4-BE49-F238E27FC236}">
                <a16:creationId xmlns:a16="http://schemas.microsoft.com/office/drawing/2014/main" id="{A9F863BC-BDDB-4E9A-9DD7-91D49EF04305}"/>
              </a:ext>
            </a:extLst>
          </p:cNvPr>
          <p:cNvSpPr txBox="1"/>
          <p:nvPr/>
        </p:nvSpPr>
        <p:spPr>
          <a:xfrm>
            <a:off x="7752184" y="332656"/>
            <a:ext cx="3672408" cy="637097"/>
          </a:xfrm>
          <a:prstGeom prst="rect">
            <a:avLst/>
          </a:prstGeom>
          <a:noFill/>
        </p:spPr>
        <p:txBody>
          <a:bodyPr wrap="square">
            <a:spAutoFit/>
          </a:bodyPr>
          <a:lstStyle/>
          <a:p>
            <a:pPr marL="0" indent="0">
              <a:lnSpc>
                <a:spcPct val="120000"/>
              </a:lnSpc>
              <a:buNone/>
            </a:pPr>
            <a:r>
              <a:rPr lang="en-GB" sz="3200" dirty="0">
                <a:solidFill>
                  <a:srgbClr val="FFC000"/>
                </a:solidFill>
                <a:latin typeface="+mj-lt"/>
              </a:rPr>
              <a:t>Places We Love</a:t>
            </a:r>
          </a:p>
        </p:txBody>
      </p:sp>
      <p:sp>
        <p:nvSpPr>
          <p:cNvPr id="7" name="TextBox 6">
            <a:extLst>
              <a:ext uri="{FF2B5EF4-FFF2-40B4-BE49-F238E27FC236}">
                <a16:creationId xmlns:a16="http://schemas.microsoft.com/office/drawing/2014/main" id="{1BE753DD-02B8-4246-B386-4D1DB28DFFE4}"/>
              </a:ext>
            </a:extLst>
          </p:cNvPr>
          <p:cNvSpPr txBox="1"/>
          <p:nvPr/>
        </p:nvSpPr>
        <p:spPr>
          <a:xfrm>
            <a:off x="7752184" y="1141153"/>
            <a:ext cx="2210604" cy="769441"/>
          </a:xfrm>
          <a:prstGeom prst="rect">
            <a:avLst/>
          </a:prstGeom>
          <a:noFill/>
        </p:spPr>
        <p:txBody>
          <a:bodyPr wrap="square">
            <a:spAutoFit/>
          </a:bodyPr>
          <a:lstStyle/>
          <a:p>
            <a:pPr marL="0" indent="0">
              <a:spcBef>
                <a:spcPts val="0"/>
              </a:spcBef>
              <a:buNone/>
            </a:pPr>
            <a:r>
              <a:rPr lang="en-GB" sz="2400" dirty="0">
                <a:solidFill>
                  <a:srgbClr val="FFC000"/>
                </a:solidFill>
                <a:latin typeface="+mn-lt"/>
              </a:rPr>
              <a:t>Ivan V. </a:t>
            </a:r>
            <a:r>
              <a:rPr lang="en-GB" sz="2400" dirty="0" err="1">
                <a:solidFill>
                  <a:srgbClr val="FFC000"/>
                </a:solidFill>
                <a:latin typeface="+mn-lt"/>
              </a:rPr>
              <a:t>Lalic</a:t>
            </a:r>
            <a:r>
              <a:rPr lang="en-GB" sz="2400" dirty="0">
                <a:solidFill>
                  <a:srgbClr val="FFC000"/>
                </a:solidFill>
                <a:latin typeface="+mn-lt"/>
              </a:rPr>
              <a:t> </a:t>
            </a:r>
          </a:p>
          <a:p>
            <a:pPr marL="0" indent="0">
              <a:spcBef>
                <a:spcPts val="0"/>
              </a:spcBef>
              <a:buNone/>
            </a:pPr>
            <a:r>
              <a:rPr lang="en-GB" sz="2000" dirty="0">
                <a:solidFill>
                  <a:srgbClr val="FFC000"/>
                </a:solidFill>
                <a:latin typeface="+mn-lt"/>
              </a:rPr>
              <a:t> </a:t>
            </a:r>
            <a:r>
              <a:rPr lang="en-GB" dirty="0">
                <a:solidFill>
                  <a:srgbClr val="FFC000"/>
                </a:solidFill>
                <a:latin typeface="+mn-lt"/>
              </a:rPr>
              <a:t>(</a:t>
            </a:r>
            <a:r>
              <a:rPr lang="en-GB" i="1" dirty="0">
                <a:solidFill>
                  <a:srgbClr val="FFC000"/>
                </a:solidFill>
                <a:latin typeface="+mn-lt"/>
              </a:rPr>
              <a:t>tr</a:t>
            </a:r>
            <a:r>
              <a:rPr lang="en-GB" dirty="0">
                <a:solidFill>
                  <a:srgbClr val="FFC000"/>
                </a:solidFill>
                <a:latin typeface="+mn-lt"/>
              </a:rPr>
              <a:t>  Francis R. Jones</a:t>
            </a:r>
            <a:r>
              <a:rPr lang="en-GB" sz="1600" dirty="0">
                <a:solidFill>
                  <a:srgbClr val="FFC000"/>
                </a:solidFill>
                <a:latin typeface="+mn-lt"/>
              </a:rPr>
              <a:t>)</a:t>
            </a:r>
            <a:endParaRPr lang="en-GB" dirty="0">
              <a:solidFill>
                <a:srgbClr val="FFC000"/>
              </a:solidFill>
              <a:latin typeface="+mn-lt"/>
            </a:endParaRPr>
          </a:p>
        </p:txBody>
      </p:sp>
    </p:spTree>
    <p:extLst>
      <p:ext uri="{BB962C8B-B14F-4D97-AF65-F5344CB8AC3E}">
        <p14:creationId xmlns:p14="http://schemas.microsoft.com/office/powerpoint/2010/main" val="1599005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4E722-9F24-449A-B137-DE46B6FF282D}"/>
              </a:ext>
            </a:extLst>
          </p:cNvPr>
          <p:cNvSpPr>
            <a:spLocks noGrp="1"/>
          </p:cNvSpPr>
          <p:nvPr>
            <p:ph type="title"/>
          </p:nvPr>
        </p:nvSpPr>
        <p:spPr>
          <a:xfrm>
            <a:off x="695400" y="260648"/>
            <a:ext cx="10562457" cy="816042"/>
          </a:xfrm>
        </p:spPr>
        <p:txBody>
          <a:bodyPr>
            <a:noAutofit/>
          </a:bodyPr>
          <a:lstStyle/>
          <a:p>
            <a:r>
              <a:rPr lang="en-GB" sz="3600" dirty="0">
                <a:solidFill>
                  <a:srgbClr val="92D050"/>
                </a:solidFill>
              </a:rPr>
              <a:t>What happens in literary translation?</a:t>
            </a:r>
          </a:p>
        </p:txBody>
      </p:sp>
      <p:sp>
        <p:nvSpPr>
          <p:cNvPr id="3" name="Content Placeholder 2">
            <a:extLst>
              <a:ext uri="{FF2B5EF4-FFF2-40B4-BE49-F238E27FC236}">
                <a16:creationId xmlns:a16="http://schemas.microsoft.com/office/drawing/2014/main" id="{53D1F884-E9A5-446D-B603-3AF50594B88B}"/>
              </a:ext>
            </a:extLst>
          </p:cNvPr>
          <p:cNvSpPr>
            <a:spLocks noGrp="1"/>
          </p:cNvSpPr>
          <p:nvPr>
            <p:ph idx="1"/>
          </p:nvPr>
        </p:nvSpPr>
        <p:spPr>
          <a:xfrm>
            <a:off x="1151384" y="1196752"/>
            <a:ext cx="9889232" cy="5256584"/>
          </a:xfrm>
        </p:spPr>
        <p:txBody>
          <a:bodyPr>
            <a:normAutofit fontScale="92500" lnSpcReduction="20000"/>
          </a:bodyPr>
          <a:lstStyle/>
          <a:p>
            <a:pPr marL="118872" indent="0">
              <a:lnSpc>
                <a:spcPct val="110000"/>
              </a:lnSpc>
              <a:buNone/>
            </a:pPr>
            <a:r>
              <a:rPr lang="en-GB" sz="2600" dirty="0">
                <a:solidFill>
                  <a:srgbClr val="25F6FB"/>
                </a:solidFill>
                <a:latin typeface="+mn-lt"/>
              </a:rPr>
              <a:t>Lin Shu (1852-1924) </a:t>
            </a:r>
            <a:r>
              <a:rPr lang="en-GB" sz="2600" dirty="0">
                <a:latin typeface="+mn-lt"/>
              </a:rPr>
              <a:t>was one of the most influential translators in China. Not knowing the ABC of any foreign language, Lin Shu, in collaboration with those who were well versed in foreign languages, translated more than one hundred and eighty works by ninety-eight writers from eleven countries. Among one hundred and sixty-three fictions he translated, approximately forty ones were world classics. It was Lin Shu who first introduced Dickens, Shakespeare, Scott, Irving and other literary  legends into China. </a:t>
            </a:r>
          </a:p>
          <a:p>
            <a:pPr marL="118872" indent="0">
              <a:lnSpc>
                <a:spcPct val="110000"/>
              </a:lnSpc>
              <a:buNone/>
            </a:pPr>
            <a:r>
              <a:rPr lang="en-GB" sz="2600" dirty="0">
                <a:latin typeface="+mn-lt"/>
              </a:rPr>
              <a:t>Lin Shu’s Chinese translations of foreign novels at the turn of the twentieth century, contributing partly to the emergence of modern Chinese language and literature, have been criticized for </a:t>
            </a:r>
            <a:r>
              <a:rPr lang="en-GB" sz="2600" dirty="0">
                <a:solidFill>
                  <a:srgbClr val="25F6FB"/>
                </a:solidFill>
                <a:latin typeface="+mn-lt"/>
              </a:rPr>
              <a:t>their unfaithfulness </a:t>
            </a:r>
            <a:r>
              <a:rPr lang="en-GB" sz="2600" dirty="0">
                <a:latin typeface="+mn-lt"/>
              </a:rPr>
              <a:t>and rewriting of the source texts. However, </a:t>
            </a:r>
            <a:r>
              <a:rPr lang="en-GB" sz="2600" dirty="0">
                <a:solidFill>
                  <a:srgbClr val="25F6FB"/>
                </a:solidFill>
                <a:latin typeface="+mn-lt"/>
              </a:rPr>
              <a:t>from the perspective of intercultural communication, his rewriting strategies, presenting certain patterns, become valuable clues of cultural mediation and ideological manipulation in his time</a:t>
            </a:r>
            <a:r>
              <a:rPr lang="en-GB" sz="2600" dirty="0">
                <a:latin typeface="+mn-lt"/>
              </a:rPr>
              <a:t>. </a:t>
            </a:r>
          </a:p>
          <a:p>
            <a:pPr marL="411480" lvl="1" indent="0">
              <a:lnSpc>
                <a:spcPct val="110000"/>
              </a:lnSpc>
              <a:buNone/>
            </a:pPr>
            <a:r>
              <a:rPr lang="en-GB" sz="2000" dirty="0">
                <a:solidFill>
                  <a:srgbClr val="92D050"/>
                </a:solidFill>
                <a:latin typeface="+mn-lt"/>
              </a:rPr>
              <a:t>Lin Zhu, ‘Rewritings in translation as clues of cultural mediation and ideological manipulation: a case study of Lin Shu’s translation of </a:t>
            </a:r>
            <a:r>
              <a:rPr lang="en-GB" sz="2000" i="1" dirty="0">
                <a:solidFill>
                  <a:srgbClr val="92D050"/>
                </a:solidFill>
                <a:latin typeface="+mn-lt"/>
              </a:rPr>
              <a:t>David Copperfield</a:t>
            </a:r>
            <a:r>
              <a:rPr lang="en-GB" sz="2000" dirty="0">
                <a:solidFill>
                  <a:srgbClr val="92D050"/>
                </a:solidFill>
                <a:latin typeface="+mn-lt"/>
              </a:rPr>
              <a:t>,’ </a:t>
            </a:r>
            <a:r>
              <a:rPr lang="en-GB" sz="2000" i="1" dirty="0" err="1">
                <a:solidFill>
                  <a:srgbClr val="92D050"/>
                </a:solidFill>
                <a:latin typeface="+mn-lt"/>
              </a:rPr>
              <a:t>Neohelicon</a:t>
            </a:r>
            <a:r>
              <a:rPr lang="en-GB" sz="2000" dirty="0">
                <a:solidFill>
                  <a:srgbClr val="92D050"/>
                </a:solidFill>
                <a:latin typeface="+mn-lt"/>
              </a:rPr>
              <a:t> vol. 45 (2018) , 351–366</a:t>
            </a:r>
          </a:p>
        </p:txBody>
      </p:sp>
    </p:spTree>
    <p:extLst>
      <p:ext uri="{BB962C8B-B14F-4D97-AF65-F5344CB8AC3E}">
        <p14:creationId xmlns:p14="http://schemas.microsoft.com/office/powerpoint/2010/main" val="790506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31C934D-FD84-42A8-9A23-07FC249ACF9C}"/>
              </a:ext>
            </a:extLst>
          </p:cNvPr>
          <p:cNvSpPr txBox="1"/>
          <p:nvPr/>
        </p:nvSpPr>
        <p:spPr>
          <a:xfrm>
            <a:off x="253808" y="747109"/>
            <a:ext cx="11684383" cy="6347892"/>
          </a:xfrm>
          <a:prstGeom prst="rect">
            <a:avLst/>
          </a:prstGeom>
          <a:noFill/>
        </p:spPr>
        <p:txBody>
          <a:bodyPr wrap="square">
            <a:spAutoFit/>
          </a:bodyPr>
          <a:lstStyle/>
          <a:p>
            <a:r>
              <a:rPr lang="en-GB" sz="2200" dirty="0">
                <a:latin typeface="+mn-lt"/>
              </a:rPr>
              <a:t>… translation studies scholars were beginning to show that </a:t>
            </a:r>
            <a:r>
              <a:rPr lang="en-GB" sz="2200" dirty="0">
                <a:solidFill>
                  <a:srgbClr val="25F6FB"/>
                </a:solidFill>
                <a:latin typeface="+mn-lt"/>
              </a:rPr>
              <a:t>translations rather than being a secondary and derivative genre, were instead one of the </a:t>
            </a:r>
            <a:r>
              <a:rPr lang="en-GB" sz="2200" i="1" dirty="0">
                <a:solidFill>
                  <a:srgbClr val="25F6FB"/>
                </a:solidFill>
                <a:latin typeface="+mn-lt"/>
              </a:rPr>
              <a:t>primary</a:t>
            </a:r>
            <a:r>
              <a:rPr lang="en-GB" sz="2200" dirty="0">
                <a:solidFill>
                  <a:srgbClr val="25F6FB"/>
                </a:solidFill>
                <a:latin typeface="+mn-lt"/>
              </a:rPr>
              <a:t> literary tools that larger social institutions </a:t>
            </a:r>
            <a:r>
              <a:rPr lang="en-GB" sz="2200" dirty="0">
                <a:latin typeface="+mn-lt"/>
              </a:rPr>
              <a:t>- educational systems, arts councils, publishing firms, and even governments -  had at their disposal </a:t>
            </a:r>
            <a:r>
              <a:rPr lang="en-GB" sz="2200" dirty="0">
                <a:solidFill>
                  <a:schemeClr val="accent1">
                    <a:lumMod val="40000"/>
                    <a:lumOff val="60000"/>
                  </a:schemeClr>
                </a:solidFill>
                <a:latin typeface="+mn-lt"/>
              </a:rPr>
              <a:t>to ‘manipulate’ a given society in order to ‘construct’ the kind of ‘culture’ desired</a:t>
            </a:r>
            <a:r>
              <a:rPr lang="en-GB" sz="2200" dirty="0">
                <a:latin typeface="+mn-lt"/>
              </a:rPr>
              <a:t>. Churches would commission Bible translation; governments would support national epic translations; schools would teach great book translations; kings would be patrons for heroic conquests translation; socialist regimes would underwrite socialist realism translations.   […]</a:t>
            </a:r>
          </a:p>
          <a:p>
            <a:endParaRPr lang="en-GB" sz="1050" dirty="0"/>
          </a:p>
          <a:p>
            <a:r>
              <a:rPr lang="en-GB" sz="2200" dirty="0">
                <a:latin typeface="+mn-lt"/>
              </a:rPr>
              <a:t>A real breakthrough for the field of translation studies came in the 1990s with the collection of essays titled </a:t>
            </a:r>
            <a:r>
              <a:rPr lang="en-GB" sz="2200" i="1" dirty="0">
                <a:latin typeface="+mn-lt"/>
              </a:rPr>
              <a:t>Translation, History, and Culture, </a:t>
            </a:r>
            <a:r>
              <a:rPr lang="en-GB" sz="2200" dirty="0">
                <a:latin typeface="+mn-lt"/>
              </a:rPr>
              <a:t>co-edited by </a:t>
            </a:r>
            <a:r>
              <a:rPr lang="en-GB" sz="2200" dirty="0" err="1">
                <a:latin typeface="+mn-lt"/>
              </a:rPr>
              <a:t>Bassnett</a:t>
            </a:r>
            <a:r>
              <a:rPr lang="en-GB" sz="2200" dirty="0">
                <a:latin typeface="+mn-lt"/>
              </a:rPr>
              <a:t> and </a:t>
            </a:r>
            <a:r>
              <a:rPr lang="en-GB" sz="2200" dirty="0" err="1">
                <a:latin typeface="+mn-lt"/>
              </a:rPr>
              <a:t>Lefevere</a:t>
            </a:r>
            <a:r>
              <a:rPr lang="en-GB" sz="2200" dirty="0">
                <a:latin typeface="+mn-lt"/>
              </a:rPr>
              <a:t>. ... the authors redefining </a:t>
            </a:r>
            <a:r>
              <a:rPr lang="en-GB" sz="2200" dirty="0">
                <a:solidFill>
                  <a:srgbClr val="25F6FB"/>
                </a:solidFill>
                <a:latin typeface="+mn-lt"/>
              </a:rPr>
              <a:t>the object of study as a verbal text within the network of literary and extraliterary signs in both the source and target cultures. </a:t>
            </a:r>
            <a:r>
              <a:rPr lang="en-GB" sz="2100" dirty="0">
                <a:solidFill>
                  <a:srgbClr val="25F6FB"/>
                </a:solidFill>
                <a:latin typeface="+mn-lt"/>
              </a:rPr>
              <a:t>…</a:t>
            </a:r>
          </a:p>
          <a:p>
            <a:endParaRPr lang="en-GB" sz="800" dirty="0"/>
          </a:p>
          <a:p>
            <a:r>
              <a:rPr lang="en-GB" sz="2000" i="1" dirty="0">
                <a:latin typeface="+mn-lt"/>
              </a:rPr>
              <a:t>[they suggest such a redefinition]</a:t>
            </a:r>
          </a:p>
          <a:p>
            <a:r>
              <a:rPr lang="en-GB" sz="2000" dirty="0"/>
              <a:t>	could offer a way of understanding how complex manipulative textual process is take place: how 	a text is 	selected for translation ... what role the translator plays in that selection, what the role of an editor , publisher, 	or patron plays, what criteria determined the strategies that will be employed for the translators, and how a text 	might be received in the target system. </a:t>
            </a:r>
          </a:p>
          <a:p>
            <a:pPr algn="r"/>
            <a:r>
              <a:rPr lang="en-GB" sz="2000" dirty="0">
                <a:solidFill>
                  <a:srgbClr val="92D050"/>
                </a:solidFill>
                <a:latin typeface="+mn-lt"/>
              </a:rPr>
              <a:t>Edwin </a:t>
            </a:r>
            <a:r>
              <a:rPr lang="en-GB" sz="2000" dirty="0" err="1">
                <a:solidFill>
                  <a:srgbClr val="92D050"/>
                </a:solidFill>
                <a:latin typeface="+mn-lt"/>
              </a:rPr>
              <a:t>Gentzler</a:t>
            </a:r>
            <a:r>
              <a:rPr lang="en-GB" sz="2000" dirty="0">
                <a:solidFill>
                  <a:srgbClr val="92D050"/>
                </a:solidFill>
                <a:latin typeface="+mn-lt"/>
              </a:rPr>
              <a:t>, ‘</a:t>
            </a:r>
            <a:r>
              <a:rPr lang="en-GB" sz="2000" dirty="0" err="1">
                <a:solidFill>
                  <a:srgbClr val="92D050"/>
                </a:solidFill>
                <a:latin typeface="+mn-lt"/>
              </a:rPr>
              <a:t>Forword</a:t>
            </a:r>
            <a:r>
              <a:rPr lang="en-GB" sz="2000" dirty="0">
                <a:solidFill>
                  <a:srgbClr val="92D050"/>
                </a:solidFill>
                <a:latin typeface="+mn-lt"/>
              </a:rPr>
              <a:t>,’ to </a:t>
            </a:r>
            <a:r>
              <a:rPr lang="en-GB" sz="2000" dirty="0" err="1">
                <a:solidFill>
                  <a:srgbClr val="92D050"/>
                </a:solidFill>
                <a:latin typeface="+mn-lt"/>
              </a:rPr>
              <a:t>Bassnett</a:t>
            </a:r>
            <a:r>
              <a:rPr lang="en-GB" sz="2000" dirty="0">
                <a:solidFill>
                  <a:srgbClr val="92D050"/>
                </a:solidFill>
                <a:latin typeface="+mn-lt"/>
              </a:rPr>
              <a:t> &amp; </a:t>
            </a:r>
            <a:r>
              <a:rPr lang="en-GB" sz="2000" dirty="0" err="1">
                <a:solidFill>
                  <a:srgbClr val="92D050"/>
                </a:solidFill>
                <a:latin typeface="+mn-lt"/>
              </a:rPr>
              <a:t>Lefevere</a:t>
            </a:r>
            <a:r>
              <a:rPr lang="en-GB" sz="2000" dirty="0">
                <a:solidFill>
                  <a:srgbClr val="92D050"/>
                </a:solidFill>
                <a:latin typeface="+mn-lt"/>
              </a:rPr>
              <a:t>, </a:t>
            </a:r>
            <a:r>
              <a:rPr lang="en-GB" sz="2000" i="1" dirty="0">
                <a:solidFill>
                  <a:srgbClr val="92D050"/>
                </a:solidFill>
                <a:latin typeface="+mn-lt"/>
              </a:rPr>
              <a:t>Constructing Cultures: Essays in Literary Translation</a:t>
            </a:r>
            <a:r>
              <a:rPr lang="en-GB" sz="2000" dirty="0">
                <a:solidFill>
                  <a:srgbClr val="92D050"/>
                </a:solidFill>
                <a:latin typeface="+mn-lt"/>
              </a:rPr>
              <a:t>, 2001</a:t>
            </a:r>
          </a:p>
          <a:p>
            <a:endParaRPr lang="en-GB" sz="2000" dirty="0"/>
          </a:p>
        </p:txBody>
      </p:sp>
      <p:sp>
        <p:nvSpPr>
          <p:cNvPr id="9" name="TextBox 8">
            <a:extLst>
              <a:ext uri="{FF2B5EF4-FFF2-40B4-BE49-F238E27FC236}">
                <a16:creationId xmlns:a16="http://schemas.microsoft.com/office/drawing/2014/main" id="{8090F717-1CF3-4D80-A092-5DC272B8B214}"/>
              </a:ext>
            </a:extLst>
          </p:cNvPr>
          <p:cNvSpPr txBox="1"/>
          <p:nvPr/>
        </p:nvSpPr>
        <p:spPr>
          <a:xfrm>
            <a:off x="1487488" y="96985"/>
            <a:ext cx="9217024" cy="646331"/>
          </a:xfrm>
          <a:prstGeom prst="rect">
            <a:avLst/>
          </a:prstGeom>
          <a:noFill/>
        </p:spPr>
        <p:txBody>
          <a:bodyPr wrap="square">
            <a:spAutoFit/>
          </a:bodyPr>
          <a:lstStyle/>
          <a:p>
            <a:r>
              <a:rPr lang="en-GB" sz="3600" dirty="0">
                <a:solidFill>
                  <a:srgbClr val="92D050"/>
                </a:solidFill>
                <a:latin typeface="+mj-lt"/>
              </a:rPr>
              <a:t>Rethinking translation studies</a:t>
            </a:r>
            <a:endParaRPr lang="en-GB" sz="3600" dirty="0">
              <a:latin typeface="+mj-lt"/>
            </a:endParaRPr>
          </a:p>
        </p:txBody>
      </p:sp>
    </p:spTree>
    <p:extLst>
      <p:ext uri="{BB962C8B-B14F-4D97-AF65-F5344CB8AC3E}">
        <p14:creationId xmlns:p14="http://schemas.microsoft.com/office/powerpoint/2010/main" val="401023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B6E553A-AE2E-4C21-84E1-05ABDDFAE559}"/>
              </a:ext>
            </a:extLst>
          </p:cNvPr>
          <p:cNvSpPr txBox="1"/>
          <p:nvPr/>
        </p:nvSpPr>
        <p:spPr>
          <a:xfrm>
            <a:off x="461374" y="507045"/>
            <a:ext cx="11269252" cy="5770811"/>
          </a:xfrm>
          <a:prstGeom prst="rect">
            <a:avLst/>
          </a:prstGeom>
          <a:noFill/>
        </p:spPr>
        <p:txBody>
          <a:bodyPr wrap="square">
            <a:spAutoFit/>
          </a:bodyPr>
          <a:lstStyle/>
          <a:p>
            <a:r>
              <a:rPr lang="en-GB" sz="2400" dirty="0">
                <a:latin typeface="+mn-lt"/>
              </a:rPr>
              <a:t>Supporting a thesis posited by poet and translator Frederick Will (1993) in </a:t>
            </a:r>
            <a:r>
              <a:rPr lang="en-GB" sz="2400" i="1" dirty="0">
                <a:latin typeface="+mn-lt"/>
              </a:rPr>
              <a:t>Translation, Theory and Practise: Reassembling the Tower</a:t>
            </a:r>
            <a:r>
              <a:rPr lang="en-GB" sz="2400" dirty="0">
                <a:latin typeface="+mn-lt"/>
              </a:rPr>
              <a:t>, </a:t>
            </a:r>
            <a:r>
              <a:rPr lang="en-GB" sz="2400" dirty="0" err="1">
                <a:latin typeface="+mn-lt"/>
              </a:rPr>
              <a:t>Bassnett</a:t>
            </a:r>
            <a:r>
              <a:rPr lang="en-GB" sz="2400" dirty="0">
                <a:latin typeface="+mn-lt"/>
              </a:rPr>
              <a:t> argues that texts consist of language - nouns, verbs, grammatical patterns - the very material with which translators work to construct their translations. Citing famous translators such as Ezra Pound, Augusto de Campos , Yves </a:t>
            </a:r>
            <a:r>
              <a:rPr lang="en-GB" sz="2400" dirty="0" err="1">
                <a:latin typeface="+mn-lt"/>
              </a:rPr>
              <a:t>Bonnefoy</a:t>
            </a:r>
            <a:r>
              <a:rPr lang="en-GB" sz="2400" dirty="0">
                <a:latin typeface="+mn-lt"/>
              </a:rPr>
              <a:t>, and Octavio Paz, </a:t>
            </a:r>
            <a:r>
              <a:rPr lang="en-GB" sz="2400" dirty="0" err="1">
                <a:solidFill>
                  <a:srgbClr val="92D050"/>
                </a:solidFill>
                <a:latin typeface="+mn-lt"/>
              </a:rPr>
              <a:t>Bassnett</a:t>
            </a:r>
            <a:r>
              <a:rPr lang="en-GB" sz="2400" dirty="0">
                <a:solidFill>
                  <a:srgbClr val="92D050"/>
                </a:solidFill>
                <a:latin typeface="+mn-lt"/>
              </a:rPr>
              <a:t> argues the task of the translator is to dismantle the raw linguistic material of the poet, and to reassemble the signs in a new language. The task is less to copy an original but to compose an analogous text.  </a:t>
            </a:r>
            <a:r>
              <a:rPr lang="en-GB" sz="2400" dirty="0">
                <a:latin typeface="+mn-lt"/>
              </a:rPr>
              <a:t>Paz suggests we think in terms of transmutation; </a:t>
            </a:r>
            <a:r>
              <a:rPr lang="en-GB" sz="2400" dirty="0" err="1">
                <a:latin typeface="+mn-lt"/>
              </a:rPr>
              <a:t>Bassnett</a:t>
            </a:r>
            <a:r>
              <a:rPr lang="en-GB" sz="2400" dirty="0">
                <a:latin typeface="+mn-lt"/>
              </a:rPr>
              <a:t> suggests that we think in terms of transplanting a seed. …</a:t>
            </a:r>
          </a:p>
          <a:p>
            <a:endParaRPr lang="en-GB" sz="900" dirty="0">
              <a:latin typeface="+mn-lt"/>
            </a:endParaRPr>
          </a:p>
          <a:p>
            <a:r>
              <a:rPr lang="en-GB" sz="2400" dirty="0">
                <a:latin typeface="+mn-lt"/>
              </a:rPr>
              <a:t>Quoting </a:t>
            </a:r>
            <a:r>
              <a:rPr lang="en-GB" sz="2400" dirty="0" err="1">
                <a:latin typeface="+mn-lt"/>
              </a:rPr>
              <a:t>Homi</a:t>
            </a:r>
            <a:r>
              <a:rPr lang="en-GB" sz="2400" dirty="0">
                <a:latin typeface="+mn-lt"/>
              </a:rPr>
              <a:t>  </a:t>
            </a:r>
            <a:r>
              <a:rPr lang="en-GB" sz="2400" dirty="0" err="1">
                <a:latin typeface="+mn-lt"/>
              </a:rPr>
              <a:t>Babha's</a:t>
            </a:r>
            <a:r>
              <a:rPr lang="en-GB" sz="2400" dirty="0">
                <a:latin typeface="+mn-lt"/>
              </a:rPr>
              <a:t> citation of Paul de Man from </a:t>
            </a:r>
            <a:r>
              <a:rPr lang="en-GB" sz="2400" i="1" dirty="0">
                <a:latin typeface="+mn-lt"/>
              </a:rPr>
              <a:t>The Location of Culture </a:t>
            </a:r>
            <a:r>
              <a:rPr lang="en-GB" sz="2400" dirty="0">
                <a:latin typeface="+mn-lt"/>
              </a:rPr>
              <a:t>((1994), </a:t>
            </a:r>
            <a:r>
              <a:rPr lang="en-GB" sz="2400" dirty="0" err="1">
                <a:latin typeface="+mn-lt"/>
              </a:rPr>
              <a:t>Bassnett</a:t>
            </a:r>
            <a:r>
              <a:rPr lang="en-GB" sz="2400" dirty="0">
                <a:latin typeface="+mn-lt"/>
              </a:rPr>
              <a:t> argues that translations provided the scholar with actual situations of cultural transfer rather than hypothetical situations: translation, de Man notes, </a:t>
            </a:r>
            <a:r>
              <a:rPr lang="en-GB" sz="2400" dirty="0">
                <a:solidFill>
                  <a:srgbClr val="25F6FB"/>
                </a:solidFill>
                <a:latin typeface="+mn-lt"/>
              </a:rPr>
              <a:t>‘puts the original in motion to </a:t>
            </a:r>
            <a:r>
              <a:rPr lang="en-GB" sz="2400" dirty="0" err="1">
                <a:solidFill>
                  <a:srgbClr val="25F6FB"/>
                </a:solidFill>
                <a:latin typeface="+mn-lt"/>
              </a:rPr>
              <a:t>decanonise</a:t>
            </a:r>
            <a:r>
              <a:rPr lang="en-GB" sz="2400" dirty="0">
                <a:solidFill>
                  <a:srgbClr val="25F6FB"/>
                </a:solidFill>
                <a:latin typeface="+mn-lt"/>
              </a:rPr>
              <a:t> it, giving it movement of fragmentation , a wandering or </a:t>
            </a:r>
            <a:r>
              <a:rPr lang="en-GB" sz="2400" dirty="0" err="1">
                <a:solidFill>
                  <a:srgbClr val="25F6FB"/>
                </a:solidFill>
                <a:latin typeface="+mn-lt"/>
              </a:rPr>
              <a:t>errance</a:t>
            </a:r>
            <a:r>
              <a:rPr lang="en-GB" sz="2400" dirty="0">
                <a:solidFill>
                  <a:srgbClr val="25F6FB"/>
                </a:solidFill>
                <a:latin typeface="+mn-lt"/>
              </a:rPr>
              <a:t> , a kind of permanent exile.’ </a:t>
            </a:r>
            <a:r>
              <a:rPr lang="en-GB" sz="2400" dirty="0">
                <a:latin typeface="+mn-lt"/>
              </a:rPr>
              <a:t>For </a:t>
            </a:r>
            <a:r>
              <a:rPr lang="en-GB" sz="2400" dirty="0" err="1">
                <a:latin typeface="+mn-lt"/>
              </a:rPr>
              <a:t>Bassnett</a:t>
            </a:r>
            <a:r>
              <a:rPr lang="en-GB" sz="2400" dirty="0">
                <a:latin typeface="+mn-lt"/>
              </a:rPr>
              <a:t>, this image of translation as a sign of fragmentation, wondering, and exile, characterises the new internationalist phase of cultural studies in the late 20th century</a:t>
            </a:r>
            <a:r>
              <a:rPr lang="en-GB" sz="2200" dirty="0">
                <a:latin typeface="+mn-lt"/>
              </a:rPr>
              <a:t>. </a:t>
            </a:r>
          </a:p>
        </p:txBody>
      </p:sp>
      <p:sp>
        <p:nvSpPr>
          <p:cNvPr id="10" name="TextBox 9">
            <a:extLst>
              <a:ext uri="{FF2B5EF4-FFF2-40B4-BE49-F238E27FC236}">
                <a16:creationId xmlns:a16="http://schemas.microsoft.com/office/drawing/2014/main" id="{BABE9022-691E-4C9C-BF5C-B33BADC695D2}"/>
              </a:ext>
            </a:extLst>
          </p:cNvPr>
          <p:cNvSpPr txBox="1"/>
          <p:nvPr/>
        </p:nvSpPr>
        <p:spPr>
          <a:xfrm>
            <a:off x="7032104" y="6150900"/>
            <a:ext cx="4268352" cy="400110"/>
          </a:xfrm>
          <a:prstGeom prst="rect">
            <a:avLst/>
          </a:prstGeom>
          <a:noFill/>
        </p:spPr>
        <p:txBody>
          <a:bodyPr wrap="square">
            <a:spAutoFit/>
          </a:bodyPr>
          <a:lstStyle/>
          <a:p>
            <a:r>
              <a:rPr lang="en-GB" sz="2000" dirty="0">
                <a:solidFill>
                  <a:srgbClr val="00B0F0"/>
                </a:solidFill>
                <a:latin typeface="+mn-lt"/>
              </a:rPr>
              <a:t>Edwin </a:t>
            </a:r>
            <a:r>
              <a:rPr lang="en-GB" sz="2000" dirty="0" err="1">
                <a:solidFill>
                  <a:srgbClr val="00B0F0"/>
                </a:solidFill>
                <a:latin typeface="+mn-lt"/>
              </a:rPr>
              <a:t>Gentzler</a:t>
            </a:r>
            <a:r>
              <a:rPr lang="en-GB" sz="2000" dirty="0">
                <a:solidFill>
                  <a:srgbClr val="00B0F0"/>
                </a:solidFill>
                <a:latin typeface="+mn-lt"/>
              </a:rPr>
              <a:t>, </a:t>
            </a:r>
            <a:endParaRPr lang="en-GB" sz="2000" dirty="0">
              <a:solidFill>
                <a:srgbClr val="00B0F0"/>
              </a:solidFill>
            </a:endParaRPr>
          </a:p>
        </p:txBody>
      </p:sp>
    </p:spTree>
    <p:extLst>
      <p:ext uri="{BB962C8B-B14F-4D97-AF65-F5344CB8AC3E}">
        <p14:creationId xmlns:p14="http://schemas.microsoft.com/office/powerpoint/2010/main" val="757834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6CC9D52-D4ED-48E3-939B-AD2793A988F4}"/>
              </a:ext>
            </a:extLst>
          </p:cNvPr>
          <p:cNvSpPr txBox="1"/>
          <p:nvPr/>
        </p:nvSpPr>
        <p:spPr>
          <a:xfrm>
            <a:off x="191344" y="260648"/>
            <a:ext cx="11233248" cy="6155531"/>
          </a:xfrm>
          <a:prstGeom prst="rect">
            <a:avLst/>
          </a:prstGeom>
          <a:noFill/>
        </p:spPr>
        <p:txBody>
          <a:bodyPr wrap="square">
            <a:spAutoFit/>
          </a:bodyPr>
          <a:lstStyle/>
          <a:p>
            <a:r>
              <a:rPr lang="en-GB" sz="2100" dirty="0"/>
              <a:t>The days of </a:t>
            </a:r>
            <a:r>
              <a:rPr lang="en-GB" sz="2100" dirty="0">
                <a:solidFill>
                  <a:srgbClr val="92D050"/>
                </a:solidFill>
              </a:rPr>
              <a:t>the Jerome model </a:t>
            </a:r>
            <a:r>
              <a:rPr lang="en-GB" sz="2100" dirty="0"/>
              <a:t>are now numbered, at least in the West. The model is characterised by the presence of a central, sacred text, that of the Bible which must be translated with the utmost fidelity, ... Precisely because it could never be realised, the ideal continued to haunt translators and those who thought about translation over the centuries. ...  </a:t>
            </a:r>
            <a:r>
              <a:rPr lang="en-GB" sz="2100" dirty="0">
                <a:solidFill>
                  <a:srgbClr val="25F6FB"/>
                </a:solidFill>
              </a:rPr>
              <a:t>To be able to elevate faithfulness to this central position, to the exclusion of many other factors, the Jerome model had to reduce thinking about translation to the linguistic level only</a:t>
            </a:r>
            <a:r>
              <a:rPr lang="en-GB" sz="2000" dirty="0">
                <a:solidFill>
                  <a:srgbClr val="25F6FB"/>
                </a:solidFill>
              </a:rPr>
              <a:t>. </a:t>
            </a:r>
          </a:p>
          <a:p>
            <a:r>
              <a:rPr lang="en-GB" sz="800" dirty="0"/>
              <a:t>……………………</a:t>
            </a:r>
          </a:p>
          <a:p>
            <a:r>
              <a:rPr lang="en-GB" sz="2100" dirty="0"/>
              <a:t>because The Bible no longer exerts such powerful influence as a sacred text in the West ... thinking about translation has been able to move away from the increasingly sterile faithful/free opposition, and that it has been able to redefine equivalence, which is no longer seen as the mechanical matching of words in dictionaries, but rather as a strategic choice made by translators. </a:t>
            </a:r>
            <a:r>
              <a:rPr lang="en-GB" sz="2100" dirty="0">
                <a:solidFill>
                  <a:srgbClr val="25F6FB"/>
                </a:solidFill>
              </a:rPr>
              <a:t>… they are free to opt for the kind of faithfulness that will ensure, in their opinion , that a given text is received by the target audience in optimal conditions</a:t>
            </a:r>
            <a:r>
              <a:rPr lang="en-GB" sz="2000" dirty="0">
                <a:solidFill>
                  <a:srgbClr val="25F6FB"/>
                </a:solidFill>
              </a:rPr>
              <a:t>. </a:t>
            </a:r>
          </a:p>
          <a:p>
            <a:r>
              <a:rPr lang="en-GB" sz="800" dirty="0"/>
              <a:t>……………………….</a:t>
            </a:r>
          </a:p>
          <a:p>
            <a:r>
              <a:rPr lang="en-GB" sz="2100" dirty="0"/>
              <a:t>In </a:t>
            </a:r>
            <a:r>
              <a:rPr lang="en-GB" sz="2100" dirty="0">
                <a:solidFill>
                  <a:srgbClr val="92D050"/>
                </a:solidFill>
              </a:rPr>
              <a:t>the Horatian model </a:t>
            </a:r>
            <a:r>
              <a:rPr lang="en-GB" sz="2100" dirty="0"/>
              <a:t>there is no sacred text, but </a:t>
            </a:r>
            <a:r>
              <a:rPr lang="en-GB" sz="2100" dirty="0">
                <a:solidFill>
                  <a:srgbClr val="25F6FB"/>
                </a:solidFill>
              </a:rPr>
              <a:t>there definitely is a privileged language</a:t>
            </a:r>
            <a:r>
              <a:rPr lang="en-GB" sz="2100" dirty="0"/>
              <a:t>, namely Latin. This implies that negotiation is, in the end, always slanted towards the privileged language, …the parallels between the position of Latin in Horace's time and English today or interestingly close. ... Translations into English, particularly from third world languages, are almost invariably slanted towards English: …everything foreign and exotic is standardised to a greater extent. At least this is the case </a:t>
            </a:r>
            <a:r>
              <a:rPr lang="en-GB" sz="2100" dirty="0">
                <a:solidFill>
                  <a:srgbClr val="25F6FB"/>
                </a:solidFill>
              </a:rPr>
              <a:t>with texts that can be considered to build the cultural capital of a civilization</a:t>
            </a:r>
            <a:r>
              <a:rPr lang="en-GB" sz="2000" dirty="0">
                <a:solidFill>
                  <a:srgbClr val="25F6FB"/>
                </a:solidFill>
              </a:rPr>
              <a:t>. </a:t>
            </a:r>
          </a:p>
        </p:txBody>
      </p:sp>
      <p:sp>
        <p:nvSpPr>
          <p:cNvPr id="13" name="TextBox 12">
            <a:extLst>
              <a:ext uri="{FF2B5EF4-FFF2-40B4-BE49-F238E27FC236}">
                <a16:creationId xmlns:a16="http://schemas.microsoft.com/office/drawing/2014/main" id="{C92DDA78-E729-469A-89C7-9CE036AAE238}"/>
              </a:ext>
            </a:extLst>
          </p:cNvPr>
          <p:cNvSpPr txBox="1"/>
          <p:nvPr/>
        </p:nvSpPr>
        <p:spPr>
          <a:xfrm>
            <a:off x="3745117" y="6368287"/>
            <a:ext cx="8280920" cy="400110"/>
          </a:xfrm>
          <a:prstGeom prst="rect">
            <a:avLst/>
          </a:prstGeom>
          <a:noFill/>
        </p:spPr>
        <p:txBody>
          <a:bodyPr wrap="square">
            <a:spAutoFit/>
          </a:bodyPr>
          <a:lstStyle/>
          <a:p>
            <a:pPr marL="0" indent="0" algn="r">
              <a:buNone/>
            </a:pPr>
            <a:r>
              <a:rPr lang="en-GB" sz="2000" dirty="0" err="1">
                <a:solidFill>
                  <a:srgbClr val="92D050"/>
                </a:solidFill>
              </a:rPr>
              <a:t>Bassnett</a:t>
            </a:r>
            <a:r>
              <a:rPr lang="en-GB" sz="2000" dirty="0">
                <a:solidFill>
                  <a:srgbClr val="92D050"/>
                </a:solidFill>
              </a:rPr>
              <a:t> &amp; </a:t>
            </a:r>
            <a:r>
              <a:rPr lang="en-GB" sz="2000" dirty="0" err="1">
                <a:solidFill>
                  <a:srgbClr val="92D050"/>
                </a:solidFill>
              </a:rPr>
              <a:t>Lefevere</a:t>
            </a:r>
            <a:r>
              <a:rPr lang="en-GB" sz="2000" dirty="0">
                <a:solidFill>
                  <a:srgbClr val="92D050"/>
                </a:solidFill>
              </a:rPr>
              <a:t>, ‘Where are we in Translation Studies;’  </a:t>
            </a:r>
            <a:r>
              <a:rPr lang="en-GB" sz="2000" i="1" dirty="0">
                <a:solidFill>
                  <a:srgbClr val="92D050"/>
                </a:solidFill>
              </a:rPr>
              <a:t>Constructing Cultures,</a:t>
            </a:r>
          </a:p>
        </p:txBody>
      </p:sp>
    </p:spTree>
    <p:extLst>
      <p:ext uri="{BB962C8B-B14F-4D97-AF65-F5344CB8AC3E}">
        <p14:creationId xmlns:p14="http://schemas.microsoft.com/office/powerpoint/2010/main" val="805176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CE01D-2DAD-4D57-AD40-03BEB0E67C31}"/>
              </a:ext>
            </a:extLst>
          </p:cNvPr>
          <p:cNvSpPr>
            <a:spLocks noGrp="1"/>
          </p:cNvSpPr>
          <p:nvPr>
            <p:ph type="title"/>
          </p:nvPr>
        </p:nvSpPr>
        <p:spPr>
          <a:xfrm>
            <a:off x="767408" y="116632"/>
            <a:ext cx="9793088" cy="864096"/>
          </a:xfrm>
        </p:spPr>
        <p:txBody>
          <a:bodyPr/>
          <a:lstStyle/>
          <a:p>
            <a:r>
              <a:rPr lang="en-GB" sz="3200" dirty="0">
                <a:solidFill>
                  <a:srgbClr val="92D050"/>
                </a:solidFill>
              </a:rPr>
              <a:t>LIN </a:t>
            </a:r>
            <a:r>
              <a:rPr lang="en-GB" sz="3200" dirty="0" err="1">
                <a:solidFill>
                  <a:srgbClr val="92D050"/>
                </a:solidFill>
              </a:rPr>
              <a:t>shu</a:t>
            </a:r>
            <a:r>
              <a:rPr lang="en-GB" sz="3200" dirty="0">
                <a:solidFill>
                  <a:srgbClr val="92D050"/>
                </a:solidFill>
              </a:rPr>
              <a:t>: the cultural problem of fidelity </a:t>
            </a:r>
          </a:p>
        </p:txBody>
      </p:sp>
      <p:sp>
        <p:nvSpPr>
          <p:cNvPr id="3" name="Content Placeholder 2">
            <a:extLst>
              <a:ext uri="{FF2B5EF4-FFF2-40B4-BE49-F238E27FC236}">
                <a16:creationId xmlns:a16="http://schemas.microsoft.com/office/drawing/2014/main" id="{0375CE0A-E6A3-4B48-85AC-E6EA51ED8073}"/>
              </a:ext>
            </a:extLst>
          </p:cNvPr>
          <p:cNvSpPr>
            <a:spLocks noGrp="1"/>
          </p:cNvSpPr>
          <p:nvPr>
            <p:ph idx="1"/>
          </p:nvPr>
        </p:nvSpPr>
        <p:spPr>
          <a:xfrm>
            <a:off x="443372" y="1124744"/>
            <a:ext cx="11305256" cy="5517232"/>
          </a:xfrm>
        </p:spPr>
        <p:txBody>
          <a:bodyPr>
            <a:normAutofit/>
          </a:bodyPr>
          <a:lstStyle/>
          <a:p>
            <a:pPr marL="0" indent="0">
              <a:buNone/>
            </a:pPr>
            <a:r>
              <a:rPr lang="en-GB" sz="2200" dirty="0">
                <a:solidFill>
                  <a:schemeClr val="accent1">
                    <a:lumMod val="40000"/>
                    <a:lumOff val="60000"/>
                  </a:schemeClr>
                </a:solidFill>
                <a:latin typeface="+mn-lt"/>
              </a:rPr>
              <a:t>Despite much infidelity to the original</a:t>
            </a:r>
            <a:r>
              <a:rPr lang="en-GB" sz="2200" dirty="0">
                <a:latin typeface="+mn-lt"/>
              </a:rPr>
              <a:t>, Lin Shu’s versions in classical Chinese </a:t>
            </a:r>
            <a:r>
              <a:rPr lang="en-GB" sz="2200" dirty="0">
                <a:solidFill>
                  <a:srgbClr val="25F6FB"/>
                </a:solidFill>
                <a:latin typeface="+mn-lt"/>
              </a:rPr>
              <a:t>opened a window of foreign literature to Chinese and imported new ideas, literary concepts, styles and techniques from the West</a:t>
            </a:r>
            <a:r>
              <a:rPr lang="en-GB" sz="2200" dirty="0">
                <a:latin typeface="+mn-lt"/>
              </a:rPr>
              <a:t>. These, in turn, played a significant role in the development of Chinese society and the modernization of Chinese literature in particular. It’s Lin Shu’s translation like a grinder to the original that widened Chinese horizon and resulted in the turbulent tidewater of literary translation since the </a:t>
            </a:r>
            <a:r>
              <a:rPr lang="en-GB" sz="2200" i="1" dirty="0">
                <a:latin typeface="+mn-lt"/>
              </a:rPr>
              <a:t>New Culture Movement </a:t>
            </a:r>
            <a:r>
              <a:rPr lang="en-GB" sz="2200" dirty="0">
                <a:latin typeface="+mn-lt"/>
              </a:rPr>
              <a:t>(1915-1919). It can be said that Lin Shu initiated regular literary translation in China. </a:t>
            </a:r>
          </a:p>
          <a:p>
            <a:pPr marL="0" indent="0">
              <a:buNone/>
            </a:pPr>
            <a:r>
              <a:rPr lang="en-GB" sz="2200" dirty="0">
                <a:latin typeface="+mn-lt"/>
              </a:rPr>
              <a:t>Nevertheless, the </a:t>
            </a:r>
            <a:r>
              <a:rPr lang="en-GB" sz="2200" dirty="0">
                <a:solidFill>
                  <a:srgbClr val="25F6FB"/>
                </a:solidFill>
                <a:latin typeface="+mn-lt"/>
              </a:rPr>
              <a:t>criticism of Lin Shu’s translation has usually been negative, highlighting its unfaithfulness to the original</a:t>
            </a:r>
            <a:r>
              <a:rPr lang="en-GB" sz="2200" dirty="0">
                <a:latin typeface="+mn-lt"/>
              </a:rPr>
              <a:t>. Moreover, many a research has focused on the analysis of distortion in his translation to the source text and the discussion has rested upon whether he is worthy of the </a:t>
            </a:r>
            <a:r>
              <a:rPr lang="en-GB" sz="2200" dirty="0" err="1">
                <a:latin typeface="+mn-lt"/>
              </a:rPr>
              <a:t>honor</a:t>
            </a:r>
            <a:r>
              <a:rPr lang="en-GB" sz="2200" dirty="0">
                <a:latin typeface="+mn-lt"/>
              </a:rPr>
              <a:t> a “translator”. In this kind of research, the traditional notion of “faithfulness” is adopted as the criterion to evaluate Lin Shu’s translated works. So his translated works were often criticized.</a:t>
            </a:r>
            <a:r>
              <a:rPr lang="en-GB" sz="2200" dirty="0">
                <a:solidFill>
                  <a:srgbClr val="25F6FB"/>
                </a:solidFill>
                <a:latin typeface="+mn-lt"/>
              </a:rPr>
              <a:t> The concise classical language Lin Shu adopted to produce his versions is also one focus of the debate.</a:t>
            </a:r>
          </a:p>
          <a:p>
            <a:pPr marL="400050" lvl="1" indent="0">
              <a:buNone/>
            </a:pPr>
            <a:r>
              <a:rPr lang="en-GB" sz="2000" dirty="0">
                <a:solidFill>
                  <a:srgbClr val="92D050"/>
                </a:solidFill>
                <a:latin typeface="+mn-lt"/>
              </a:rPr>
              <a:t>Xu Jianzhong, ‘Re-Evaluation of Lin Shu (the Chinese Translator): A Systemic Approach to Literary Translation’ </a:t>
            </a:r>
            <a:r>
              <a:rPr lang="en-GB" sz="2000" i="1" dirty="0">
                <a:solidFill>
                  <a:srgbClr val="92D050"/>
                </a:solidFill>
                <a:latin typeface="+mn-lt"/>
              </a:rPr>
              <a:t>Translation Today </a:t>
            </a:r>
            <a:r>
              <a:rPr lang="en-GB" sz="2000" dirty="0">
                <a:solidFill>
                  <a:srgbClr val="92D050"/>
                </a:solidFill>
                <a:latin typeface="+mn-lt"/>
              </a:rPr>
              <a:t>Vol. 2 No. 2 Oct. 2005 </a:t>
            </a:r>
          </a:p>
        </p:txBody>
      </p:sp>
    </p:spTree>
    <p:extLst>
      <p:ext uri="{BB962C8B-B14F-4D97-AF65-F5344CB8AC3E}">
        <p14:creationId xmlns:p14="http://schemas.microsoft.com/office/powerpoint/2010/main" val="3219134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useBgFill="1">
        <p:nvSpPr>
          <p:cNvPr id="4" name="Content Placeholder 3">
            <a:extLst>
              <a:ext uri="{FF2B5EF4-FFF2-40B4-BE49-F238E27FC236}">
                <a16:creationId xmlns:a16="http://schemas.microsoft.com/office/drawing/2014/main" id="{18F2809A-EE0B-4324-8792-A5887A477C9E}"/>
              </a:ext>
            </a:extLst>
          </p:cNvPr>
          <p:cNvSpPr>
            <a:spLocks noGrp="1"/>
          </p:cNvSpPr>
          <p:nvPr>
            <p:ph idx="1"/>
          </p:nvPr>
        </p:nvSpPr>
        <p:spPr>
          <a:xfrm>
            <a:off x="335360" y="773413"/>
            <a:ext cx="11535072" cy="6084587"/>
          </a:xfrm>
        </p:spPr>
        <p:txBody>
          <a:bodyPr>
            <a:noAutofit/>
          </a:bodyPr>
          <a:lstStyle/>
          <a:p>
            <a:pPr marL="118872" indent="0">
              <a:spcBef>
                <a:spcPts val="0"/>
              </a:spcBef>
              <a:buNone/>
            </a:pPr>
            <a:r>
              <a:rPr lang="en-GB" sz="2200" dirty="0" err="1">
                <a:latin typeface="+mn-lt"/>
              </a:rPr>
              <a:t>Kovaloff</a:t>
            </a:r>
            <a:r>
              <a:rPr lang="en-GB" sz="2200" dirty="0">
                <a:latin typeface="+mn-lt"/>
              </a:rPr>
              <a:t>, the member of the Municipal Committee, awoke fairly early that morning, and made a droning noise—“</a:t>
            </a:r>
            <a:r>
              <a:rPr lang="en-GB" sz="2200" dirty="0" err="1">
                <a:latin typeface="+mn-lt"/>
              </a:rPr>
              <a:t>Brr</a:t>
            </a:r>
            <a:r>
              <a:rPr lang="en-GB" sz="2200" dirty="0">
                <a:latin typeface="+mn-lt"/>
              </a:rPr>
              <a:t>! </a:t>
            </a:r>
            <a:r>
              <a:rPr lang="en-GB" sz="2200" dirty="0" err="1">
                <a:latin typeface="+mn-lt"/>
              </a:rPr>
              <a:t>Brr</a:t>
            </a:r>
            <a:r>
              <a:rPr lang="en-GB" sz="2200" dirty="0">
                <a:latin typeface="+mn-lt"/>
              </a:rPr>
              <a:t>!”—through his lips, as he always did, though he could not say why. He stretched himself, and told his valet to give him a little mirror which was on the table. He wished to look at the heat-boil which had appeared on his nose the previous evening; but to his great astonishment, he saw that instead of his nose he had a perfectly smooth vacancy in his face. Thoroughly alarmed, he ordered some water to be brought, and rubbed his eyes with a towel. Sure enough, he had no longer a nose! Then he sprang out of bed, and shook himself violently! No, no nose any more! He dressed himself and went at once to the police superintendent.</a:t>
            </a:r>
          </a:p>
          <a:p>
            <a:pPr marL="118872" indent="0">
              <a:spcBef>
                <a:spcPts val="0"/>
              </a:spcBef>
              <a:buNone/>
            </a:pPr>
            <a:endParaRPr lang="en-GB" sz="800" dirty="0">
              <a:latin typeface="+mn-lt"/>
            </a:endParaRPr>
          </a:p>
          <a:p>
            <a:pPr marL="118872" indent="0">
              <a:spcBef>
                <a:spcPts val="0"/>
              </a:spcBef>
              <a:buNone/>
            </a:pPr>
            <a:r>
              <a:rPr lang="en-GB" sz="2200" dirty="0">
                <a:latin typeface="+mn-lt"/>
              </a:rPr>
              <a:t>But before proceeding further, we must certainly give the reader some information about </a:t>
            </a:r>
            <a:r>
              <a:rPr lang="en-GB" sz="2200" dirty="0" err="1">
                <a:latin typeface="+mn-lt"/>
              </a:rPr>
              <a:t>Kovaloff</a:t>
            </a:r>
            <a:r>
              <a:rPr lang="en-GB" sz="2200" dirty="0">
                <a:latin typeface="+mn-lt"/>
              </a:rPr>
              <a:t>, so that he may know what sort of a man this member of the Municipal Committee really was. These committee-men, who obtain that title by means of certificates of learning, must not be compared with the committee-men appointed for the Caucasus district, who are of quite a different kind. The learned committee-man—but Russia is such a wonderful country that when one committee-man is spoken of all the others from Riga to </a:t>
            </a:r>
            <a:r>
              <a:rPr lang="en-GB" sz="2200" dirty="0" err="1">
                <a:latin typeface="+mn-lt"/>
              </a:rPr>
              <a:t>Kamschatka</a:t>
            </a:r>
            <a:r>
              <a:rPr lang="en-GB" sz="2200" dirty="0">
                <a:latin typeface="+mn-lt"/>
              </a:rPr>
              <a:t> refer it to themselves. The same is also true of all other titled officials. </a:t>
            </a:r>
            <a:r>
              <a:rPr lang="en-GB" sz="2200" dirty="0" err="1">
                <a:latin typeface="+mn-lt"/>
              </a:rPr>
              <a:t>Kovaloff</a:t>
            </a:r>
            <a:r>
              <a:rPr lang="en-GB" sz="2200" dirty="0">
                <a:latin typeface="+mn-lt"/>
              </a:rPr>
              <a:t> had been a Caucasian committee-man two years previously, and could not forget that he had occupied that position; but in order to enhance his own importance, he never called himself “committee-man” but “Major.”</a:t>
            </a:r>
          </a:p>
        </p:txBody>
      </p:sp>
      <p:sp>
        <p:nvSpPr>
          <p:cNvPr id="7" name="TextBox 6">
            <a:extLst>
              <a:ext uri="{FF2B5EF4-FFF2-40B4-BE49-F238E27FC236}">
                <a16:creationId xmlns:a16="http://schemas.microsoft.com/office/drawing/2014/main" id="{17C517C5-AAB3-4F8E-8692-835ACA56970F}"/>
              </a:ext>
            </a:extLst>
          </p:cNvPr>
          <p:cNvSpPr txBox="1"/>
          <p:nvPr/>
        </p:nvSpPr>
        <p:spPr>
          <a:xfrm>
            <a:off x="911424" y="188639"/>
            <a:ext cx="9073008" cy="584775"/>
          </a:xfrm>
          <a:prstGeom prst="rect">
            <a:avLst/>
          </a:prstGeom>
          <a:noFill/>
        </p:spPr>
        <p:txBody>
          <a:bodyPr wrap="square">
            <a:spAutoFit/>
          </a:bodyPr>
          <a:lstStyle/>
          <a:p>
            <a:r>
              <a:rPr lang="en-GB" sz="3200" dirty="0">
                <a:solidFill>
                  <a:srgbClr val="FFC000"/>
                </a:solidFill>
                <a:latin typeface="+mj-lt"/>
              </a:rPr>
              <a:t>Nicholai </a:t>
            </a:r>
            <a:r>
              <a:rPr lang="en-GB" sz="3200" dirty="0" err="1">
                <a:solidFill>
                  <a:srgbClr val="FFC000"/>
                </a:solidFill>
                <a:latin typeface="+mj-lt"/>
              </a:rPr>
              <a:t>gogol</a:t>
            </a:r>
            <a:r>
              <a:rPr lang="en-GB" sz="3200" dirty="0">
                <a:solidFill>
                  <a:srgbClr val="FFC000"/>
                </a:solidFill>
                <a:latin typeface="+mj-lt"/>
              </a:rPr>
              <a:t>, ‘the nose’  (e</a:t>
            </a:r>
            <a:r>
              <a:rPr lang="en-GB" sz="3200" dirty="0">
                <a:solidFill>
                  <a:srgbClr val="FFC000"/>
                </a:solidFill>
              </a:rPr>
              <a:t>xtracts)</a:t>
            </a:r>
            <a:endParaRPr lang="en-GB" sz="3200" dirty="0">
              <a:solidFill>
                <a:srgbClr val="FFC000"/>
              </a:solidFill>
              <a:latin typeface="+mj-lt"/>
            </a:endParaRPr>
          </a:p>
        </p:txBody>
      </p:sp>
    </p:spTree>
    <p:extLst>
      <p:ext uri="{BB962C8B-B14F-4D97-AF65-F5344CB8AC3E}">
        <p14:creationId xmlns:p14="http://schemas.microsoft.com/office/powerpoint/2010/main" val="3769931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E998E0-8DF5-4D78-B919-A23D9B002AD3}"/>
              </a:ext>
            </a:extLst>
          </p:cNvPr>
          <p:cNvSpPr>
            <a:spLocks noGrp="1"/>
          </p:cNvSpPr>
          <p:nvPr>
            <p:ph idx="1"/>
          </p:nvPr>
        </p:nvSpPr>
        <p:spPr>
          <a:xfrm>
            <a:off x="106338" y="86135"/>
            <a:ext cx="11979324" cy="6743700"/>
          </a:xfrm>
        </p:spPr>
        <p:txBody>
          <a:bodyPr>
            <a:normAutofit fontScale="92500" lnSpcReduction="10000"/>
          </a:bodyPr>
          <a:lstStyle/>
          <a:p>
            <a:pPr marL="118872" indent="0">
              <a:lnSpc>
                <a:spcPct val="120000"/>
              </a:lnSpc>
              <a:spcBef>
                <a:spcPts val="0"/>
              </a:spcBef>
              <a:spcAft>
                <a:spcPts val="400"/>
              </a:spcAft>
              <a:buNone/>
            </a:pPr>
            <a:r>
              <a:rPr lang="en-GB" sz="2000" dirty="0">
                <a:latin typeface="+mn-lt"/>
              </a:rPr>
              <a:t>    </a:t>
            </a:r>
            <a:r>
              <a:rPr lang="en-GB" sz="2200" dirty="0">
                <a:latin typeface="+mn-lt"/>
              </a:rPr>
              <a:t>..A carriage drew up at the entrance; the carriage door was opened, and a gentleman in uniform came out and hurried up the steps. How great was </a:t>
            </a:r>
            <a:r>
              <a:rPr lang="en-GB" sz="2200" dirty="0" err="1">
                <a:latin typeface="+mn-lt"/>
              </a:rPr>
              <a:t>Kovaloff's</a:t>
            </a:r>
            <a:r>
              <a:rPr lang="en-GB" sz="2200" dirty="0">
                <a:latin typeface="+mn-lt"/>
              </a:rPr>
              <a:t> terror and astonishment when he saw that it was his own nose!</a:t>
            </a:r>
          </a:p>
          <a:p>
            <a:pPr marL="118872" indent="0">
              <a:lnSpc>
                <a:spcPct val="120000"/>
              </a:lnSpc>
              <a:spcBef>
                <a:spcPts val="0"/>
              </a:spcBef>
              <a:spcAft>
                <a:spcPts val="400"/>
              </a:spcAft>
              <a:buNone/>
            </a:pPr>
            <a:r>
              <a:rPr lang="en-GB" sz="2200" dirty="0">
                <a:latin typeface="+mn-lt"/>
              </a:rPr>
              <a:t>At this extraordinary sight, everything seemed to turn round with him. He felt as though he could hardly keep upright on his legs; but, though trembling all over as though with fever, he resolved to wait till the nose should return to the carriage. After about two minutes the nose actually came out again. It wore a gold-embroidered uniform with a stiff, high collar, trousers of chamois leather, and a sword hung at its side. The hat, adorned with a plume, showed that it held the rank of a state-councillor. It was obvious that it was paying “duty-calls.” It looked round on both sides, called to the coachman “Drive on,” and got into the carriage, which drove away.</a:t>
            </a:r>
          </a:p>
          <a:p>
            <a:pPr marL="118872" indent="0">
              <a:lnSpc>
                <a:spcPct val="120000"/>
              </a:lnSpc>
              <a:spcBef>
                <a:spcPts val="0"/>
              </a:spcBef>
              <a:spcAft>
                <a:spcPts val="400"/>
              </a:spcAft>
              <a:buNone/>
            </a:pPr>
            <a:r>
              <a:rPr lang="en-GB" sz="2200" dirty="0">
                <a:latin typeface="+mn-lt"/>
              </a:rPr>
              <a:t>Poor </a:t>
            </a:r>
            <a:r>
              <a:rPr lang="en-GB" sz="2200" dirty="0" err="1">
                <a:latin typeface="+mn-lt"/>
              </a:rPr>
              <a:t>Kovaloff</a:t>
            </a:r>
            <a:r>
              <a:rPr lang="en-GB" sz="2200" dirty="0">
                <a:latin typeface="+mn-lt"/>
              </a:rPr>
              <a:t> nearly lost his reason. He did not know what to think of this extraordinary procedure. And indeed how was it possible that the nose, which only yesterday he had on his face, and which could neither walk nor drive, should wear a uniform. He ran after the carriage, which fortunately had stopped a short way off before the Grand Bazar of Moscow. He hurried towards it and pressed through a crowd of beggar-women with their faces bound up, leaving only two openings for the eyes, over whom he had formerly so often made merry.</a:t>
            </a:r>
          </a:p>
          <a:p>
            <a:pPr marL="118872" indent="0">
              <a:lnSpc>
                <a:spcPct val="120000"/>
              </a:lnSpc>
              <a:spcBef>
                <a:spcPts val="0"/>
              </a:spcBef>
              <a:spcAft>
                <a:spcPts val="400"/>
              </a:spcAft>
              <a:buNone/>
            </a:pPr>
            <a:r>
              <a:rPr lang="en-GB" sz="2200" dirty="0">
                <a:latin typeface="+mn-lt"/>
              </a:rPr>
              <a:t>There were only a few people in front of the Bazar. </a:t>
            </a:r>
            <a:r>
              <a:rPr lang="en-GB" sz="2200" dirty="0" err="1">
                <a:latin typeface="+mn-lt"/>
              </a:rPr>
              <a:t>Kovaloff</a:t>
            </a:r>
            <a:r>
              <a:rPr lang="en-GB" sz="2200" dirty="0">
                <a:latin typeface="+mn-lt"/>
              </a:rPr>
              <a:t> was so agitated that he could decide on nothing, and looked for the nose everywhere. At last he saw it standing before a shop. It seemed half buried in its stiff collar, and was attentively inspecting the wares displayed.</a:t>
            </a:r>
          </a:p>
          <a:p>
            <a:pPr marL="118872" indent="0">
              <a:lnSpc>
                <a:spcPct val="120000"/>
              </a:lnSpc>
              <a:spcBef>
                <a:spcPts val="0"/>
              </a:spcBef>
              <a:spcAft>
                <a:spcPts val="400"/>
              </a:spcAft>
              <a:buNone/>
            </a:pPr>
            <a:r>
              <a:rPr lang="en-GB" sz="2200" dirty="0">
                <a:latin typeface="+mn-lt"/>
              </a:rPr>
              <a:t>“How can I get at it?” thought </a:t>
            </a:r>
            <a:r>
              <a:rPr lang="en-GB" sz="2200" dirty="0" err="1">
                <a:latin typeface="+mn-lt"/>
              </a:rPr>
              <a:t>Kovaloff</a:t>
            </a:r>
            <a:r>
              <a:rPr lang="en-GB" sz="2200" dirty="0">
                <a:latin typeface="+mn-lt"/>
              </a:rPr>
              <a:t>. “Everything—the uniform, the hat, and so on—show that it is a state-councillor. How the deuce has that happened?”</a:t>
            </a:r>
          </a:p>
          <a:p>
            <a:pPr marL="118872" indent="0">
              <a:lnSpc>
                <a:spcPct val="120000"/>
              </a:lnSpc>
              <a:spcBef>
                <a:spcPts val="0"/>
              </a:spcBef>
              <a:spcAft>
                <a:spcPts val="400"/>
              </a:spcAft>
              <a:buNone/>
            </a:pPr>
            <a:r>
              <a:rPr lang="en-GB" sz="2200" dirty="0">
                <a:latin typeface="+mn-lt"/>
              </a:rPr>
              <a:t>He began to cough discreetly near it, but the nose paid him not the least attention.</a:t>
            </a:r>
          </a:p>
        </p:txBody>
      </p:sp>
    </p:spTree>
    <p:extLst>
      <p:ext uri="{BB962C8B-B14F-4D97-AF65-F5344CB8AC3E}">
        <p14:creationId xmlns:p14="http://schemas.microsoft.com/office/powerpoint/2010/main" val="1256772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948190-AA88-4852-9D59-22667702B975}"/>
              </a:ext>
            </a:extLst>
          </p:cNvPr>
          <p:cNvSpPr>
            <a:spLocks noGrp="1"/>
          </p:cNvSpPr>
          <p:nvPr>
            <p:ph idx="1"/>
          </p:nvPr>
        </p:nvSpPr>
        <p:spPr>
          <a:xfrm>
            <a:off x="335360" y="188640"/>
            <a:ext cx="11449272" cy="6669360"/>
          </a:xfrm>
        </p:spPr>
        <p:txBody>
          <a:bodyPr>
            <a:normAutofit fontScale="77500" lnSpcReduction="20000"/>
          </a:bodyPr>
          <a:lstStyle/>
          <a:p>
            <a:pPr marL="118872" indent="0">
              <a:lnSpc>
                <a:spcPct val="120000"/>
              </a:lnSpc>
              <a:spcBef>
                <a:spcPts val="0"/>
              </a:spcBef>
              <a:spcAft>
                <a:spcPts val="400"/>
              </a:spcAft>
              <a:buNone/>
            </a:pPr>
            <a:r>
              <a:rPr lang="en-GB" sz="2900" dirty="0">
                <a:latin typeface="+mn-lt"/>
              </a:rPr>
              <a:t>“Honourable sir,” said </a:t>
            </a:r>
            <a:r>
              <a:rPr lang="en-GB" sz="2900" dirty="0" err="1">
                <a:latin typeface="+mn-lt"/>
              </a:rPr>
              <a:t>Kovaloff</a:t>
            </a:r>
            <a:r>
              <a:rPr lang="en-GB" sz="2900" dirty="0">
                <a:latin typeface="+mn-lt"/>
              </a:rPr>
              <a:t> at last, plucking up courage, “honourable sir.”</a:t>
            </a:r>
          </a:p>
          <a:p>
            <a:pPr marL="118872" indent="0">
              <a:lnSpc>
                <a:spcPct val="120000"/>
              </a:lnSpc>
              <a:spcBef>
                <a:spcPts val="0"/>
              </a:spcBef>
              <a:spcAft>
                <a:spcPts val="400"/>
              </a:spcAft>
              <a:buNone/>
            </a:pPr>
            <a:r>
              <a:rPr lang="en-GB" sz="2900" dirty="0">
                <a:latin typeface="+mn-lt"/>
              </a:rPr>
              <a:t>“What do you want?” asked the nose, and turned round.</a:t>
            </a:r>
          </a:p>
          <a:p>
            <a:pPr marL="118872" indent="0">
              <a:lnSpc>
                <a:spcPct val="120000"/>
              </a:lnSpc>
              <a:spcBef>
                <a:spcPts val="0"/>
              </a:spcBef>
              <a:spcAft>
                <a:spcPts val="400"/>
              </a:spcAft>
              <a:buNone/>
            </a:pPr>
            <a:r>
              <a:rPr lang="en-GB" sz="2900" dirty="0">
                <a:latin typeface="+mn-lt"/>
              </a:rPr>
              <a:t>“It seems to me strange, most respected sir—you should know where you belong—and I find you all of a sudden—where? Judge yourself.”</a:t>
            </a:r>
          </a:p>
          <a:p>
            <a:pPr marL="118872" indent="0">
              <a:lnSpc>
                <a:spcPct val="120000"/>
              </a:lnSpc>
              <a:spcBef>
                <a:spcPts val="0"/>
              </a:spcBef>
              <a:spcAft>
                <a:spcPts val="400"/>
              </a:spcAft>
              <a:buNone/>
            </a:pPr>
            <a:r>
              <a:rPr lang="en-GB" sz="2900" dirty="0">
                <a:latin typeface="+mn-lt"/>
              </a:rPr>
              <a:t>“Pardon me, I do not understand what you are talking about. Explain yourself more distinctly.”</a:t>
            </a:r>
          </a:p>
          <a:p>
            <a:pPr marL="118872" indent="0">
              <a:lnSpc>
                <a:spcPct val="120000"/>
              </a:lnSpc>
              <a:spcBef>
                <a:spcPts val="0"/>
              </a:spcBef>
              <a:spcAft>
                <a:spcPts val="400"/>
              </a:spcAft>
              <a:buNone/>
            </a:pPr>
            <a:r>
              <a:rPr lang="en-GB" sz="2900" dirty="0">
                <a:latin typeface="+mn-lt"/>
              </a:rPr>
              <a:t>“How shall I make my meaning plainer to him?” Then plucking up fresh courage, he continued, “Naturally—besides I am a Major. You must admit it is not befitting that I should go about without a nose. An old apple-woman on the Ascension Bridge may carry on her business without one, but since I am on the look out for a post; besides in many houses I am acquainted with ladies of high position—Madame </a:t>
            </a:r>
            <a:r>
              <a:rPr lang="en-GB" sz="2900" dirty="0" err="1">
                <a:latin typeface="+mn-lt"/>
              </a:rPr>
              <a:t>Tchektyriev</a:t>
            </a:r>
            <a:r>
              <a:rPr lang="en-GB" sz="2900" dirty="0">
                <a:latin typeface="+mn-lt"/>
              </a:rPr>
              <a:t>, wife of a state-councillor, and many others. So you see—I do not know, honourable sir, what you——” (here the Major shrugged his shoulders). “Pardon me; if one regards the matter from the point of view of duty and honour—you will yourself understand——”</a:t>
            </a:r>
          </a:p>
          <a:p>
            <a:pPr marL="118872" indent="0">
              <a:lnSpc>
                <a:spcPct val="120000"/>
              </a:lnSpc>
              <a:spcBef>
                <a:spcPts val="0"/>
              </a:spcBef>
              <a:spcAft>
                <a:spcPts val="400"/>
              </a:spcAft>
              <a:buNone/>
            </a:pPr>
            <a:r>
              <a:rPr lang="en-GB" sz="2900" dirty="0">
                <a:latin typeface="+mn-lt"/>
              </a:rPr>
              <a:t>“I understand nothing,” answered the nose. “I repeat, please explain yourself more distinctly.”</a:t>
            </a:r>
          </a:p>
          <a:p>
            <a:pPr marL="118872" indent="0">
              <a:lnSpc>
                <a:spcPct val="120000"/>
              </a:lnSpc>
              <a:spcBef>
                <a:spcPts val="0"/>
              </a:spcBef>
              <a:spcAft>
                <a:spcPts val="400"/>
              </a:spcAft>
              <a:buNone/>
            </a:pPr>
            <a:r>
              <a:rPr lang="en-GB" sz="2900" dirty="0">
                <a:latin typeface="+mn-lt"/>
              </a:rPr>
              <a:t>“Honourable sir,” said </a:t>
            </a:r>
            <a:r>
              <a:rPr lang="en-GB" sz="2900" dirty="0" err="1">
                <a:latin typeface="+mn-lt"/>
              </a:rPr>
              <a:t>Kovaloff</a:t>
            </a:r>
            <a:r>
              <a:rPr lang="en-GB" sz="2900" dirty="0">
                <a:latin typeface="+mn-lt"/>
              </a:rPr>
              <a:t> with dignity, “I do not know how I am to understand your words. It seems to me the matter is as clear as possible. Or do you wish—but you are after all my own nose!”</a:t>
            </a:r>
          </a:p>
          <a:p>
            <a:pPr marL="118872" indent="0">
              <a:lnSpc>
                <a:spcPct val="120000"/>
              </a:lnSpc>
              <a:spcBef>
                <a:spcPts val="0"/>
              </a:spcBef>
              <a:spcAft>
                <a:spcPts val="400"/>
              </a:spcAft>
              <a:buNone/>
            </a:pPr>
            <a:r>
              <a:rPr lang="en-GB" sz="2900" dirty="0">
                <a:latin typeface="+mn-lt"/>
              </a:rPr>
              <a:t>The nose looked at the Major and wrinkled its forehead. “There you are wrong, respected sir; I am myself. Besides, there can be no close relations between us. To judge by the buttons of your uniform, you must be in quite a different department to mine.” So saying, the nose turned away.</a:t>
            </a:r>
          </a:p>
        </p:txBody>
      </p:sp>
    </p:spTree>
    <p:extLst>
      <p:ext uri="{BB962C8B-B14F-4D97-AF65-F5344CB8AC3E}">
        <p14:creationId xmlns:p14="http://schemas.microsoft.com/office/powerpoint/2010/main" val="20304457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79501-CF28-4F0D-B90E-FE9F9952AB1D}"/>
              </a:ext>
            </a:extLst>
          </p:cNvPr>
          <p:cNvSpPr>
            <a:spLocks noGrp="1"/>
          </p:cNvSpPr>
          <p:nvPr>
            <p:ph type="title"/>
          </p:nvPr>
        </p:nvSpPr>
        <p:spPr>
          <a:xfrm>
            <a:off x="3575720" y="764704"/>
            <a:ext cx="4536504" cy="960058"/>
          </a:xfrm>
        </p:spPr>
        <p:txBody>
          <a:bodyPr/>
          <a:lstStyle/>
          <a:p>
            <a:r>
              <a:rPr lang="en-GB" dirty="0">
                <a:solidFill>
                  <a:srgbClr val="92D050"/>
                </a:solidFill>
              </a:rPr>
              <a:t>discussion</a:t>
            </a:r>
          </a:p>
        </p:txBody>
      </p:sp>
      <p:sp>
        <p:nvSpPr>
          <p:cNvPr id="3" name="Content Placeholder 2">
            <a:extLst>
              <a:ext uri="{FF2B5EF4-FFF2-40B4-BE49-F238E27FC236}">
                <a16:creationId xmlns:a16="http://schemas.microsoft.com/office/drawing/2014/main" id="{13E87A10-BBD0-4751-85CE-93940B9C68C6}"/>
              </a:ext>
            </a:extLst>
          </p:cNvPr>
          <p:cNvSpPr>
            <a:spLocks noGrp="1"/>
          </p:cNvSpPr>
          <p:nvPr>
            <p:ph idx="1"/>
          </p:nvPr>
        </p:nvSpPr>
        <p:spPr>
          <a:xfrm>
            <a:off x="623392" y="2060848"/>
            <a:ext cx="9865096" cy="2893626"/>
          </a:xfrm>
        </p:spPr>
        <p:txBody>
          <a:bodyPr>
            <a:normAutofit/>
          </a:bodyPr>
          <a:lstStyle/>
          <a:p>
            <a:pPr marL="457200" indent="-457200">
              <a:buFont typeface="+mj-lt"/>
              <a:buAutoNum type="arabicPeriod"/>
            </a:pPr>
            <a:r>
              <a:rPr lang="en-GB" sz="2400" dirty="0">
                <a:latin typeface="Palatino Linotype" panose="02040502050505030304" pitchFamily="18" charset="0"/>
              </a:rPr>
              <a:t>What are the characteristics of Gogol’s text ?</a:t>
            </a:r>
          </a:p>
          <a:p>
            <a:pPr marL="457200" indent="-457200">
              <a:buFont typeface="+mj-lt"/>
              <a:buAutoNum type="arabicPeriod"/>
            </a:pPr>
            <a:endParaRPr lang="en-GB" sz="900" dirty="0">
              <a:latin typeface="Palatino Linotype" panose="02040502050505030304" pitchFamily="18" charset="0"/>
            </a:endParaRPr>
          </a:p>
          <a:p>
            <a:pPr marL="457200" indent="-457200">
              <a:buFont typeface="+mj-lt"/>
              <a:buAutoNum type="arabicPeriod"/>
            </a:pPr>
            <a:r>
              <a:rPr lang="en-GB" sz="2400" dirty="0">
                <a:latin typeface="Palatino Linotype" panose="02040502050505030304" pitchFamily="18" charset="0"/>
              </a:rPr>
              <a:t>How would you translate it into Chinese?</a:t>
            </a:r>
          </a:p>
          <a:p>
            <a:pPr marL="457200" indent="-457200">
              <a:buFont typeface="+mj-lt"/>
              <a:buAutoNum type="arabicPeriod"/>
            </a:pPr>
            <a:endParaRPr lang="en-GB" sz="900" dirty="0">
              <a:latin typeface="Palatino Linotype" panose="02040502050505030304" pitchFamily="18" charset="0"/>
            </a:endParaRPr>
          </a:p>
          <a:p>
            <a:pPr marL="457200" indent="-457200">
              <a:buFont typeface="+mj-lt"/>
              <a:buAutoNum type="arabicPeriod"/>
            </a:pPr>
            <a:r>
              <a:rPr lang="en-GB" sz="2400" dirty="0">
                <a:latin typeface="Palatino Linotype" panose="02040502050505030304" pitchFamily="18" charset="0"/>
              </a:rPr>
              <a:t> How to accommodate it to Chinese grids of expectations but not lose its sense of cultural difference?</a:t>
            </a:r>
          </a:p>
        </p:txBody>
      </p:sp>
    </p:spTree>
    <p:extLst>
      <p:ext uri="{BB962C8B-B14F-4D97-AF65-F5344CB8AC3E}">
        <p14:creationId xmlns:p14="http://schemas.microsoft.com/office/powerpoint/2010/main" val="2137884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41A2F-36EF-4848-96A2-CE3A0917A929}"/>
              </a:ext>
            </a:extLst>
          </p:cNvPr>
          <p:cNvSpPr>
            <a:spLocks noGrp="1"/>
          </p:cNvSpPr>
          <p:nvPr>
            <p:ph type="title"/>
          </p:nvPr>
        </p:nvSpPr>
        <p:spPr>
          <a:xfrm>
            <a:off x="407368" y="449137"/>
            <a:ext cx="11593288" cy="600018"/>
          </a:xfrm>
        </p:spPr>
        <p:txBody>
          <a:bodyPr/>
          <a:lstStyle/>
          <a:p>
            <a:r>
              <a:rPr lang="en-GB" sz="3600" dirty="0">
                <a:solidFill>
                  <a:srgbClr val="92D050"/>
                </a:solidFill>
              </a:rPr>
              <a:t>how to accommodate cultural difference</a:t>
            </a:r>
          </a:p>
        </p:txBody>
      </p:sp>
      <p:sp>
        <p:nvSpPr>
          <p:cNvPr id="3" name="Content Placeholder 2">
            <a:extLst>
              <a:ext uri="{FF2B5EF4-FFF2-40B4-BE49-F238E27FC236}">
                <a16:creationId xmlns:a16="http://schemas.microsoft.com/office/drawing/2014/main" id="{67919550-E801-42E6-B503-E3E648F5213D}"/>
              </a:ext>
            </a:extLst>
          </p:cNvPr>
          <p:cNvSpPr>
            <a:spLocks noGrp="1"/>
          </p:cNvSpPr>
          <p:nvPr>
            <p:ph idx="1"/>
          </p:nvPr>
        </p:nvSpPr>
        <p:spPr>
          <a:xfrm>
            <a:off x="565613" y="1544357"/>
            <a:ext cx="10562457" cy="4632466"/>
          </a:xfrm>
        </p:spPr>
        <p:txBody>
          <a:bodyPr>
            <a:normAutofit lnSpcReduction="10000"/>
          </a:bodyPr>
          <a:lstStyle/>
          <a:p>
            <a:pPr marL="0" indent="0">
              <a:buNone/>
            </a:pPr>
            <a:r>
              <a:rPr lang="en-GB" sz="2400" dirty="0">
                <a:solidFill>
                  <a:srgbClr val="25F6FB"/>
                </a:solidFill>
                <a:latin typeface="+mn-lt"/>
              </a:rPr>
              <a:t>Traditional Chinese literature is characteristic of lineal and chronological narration. </a:t>
            </a:r>
            <a:r>
              <a:rPr lang="en-GB" sz="2400" dirty="0">
                <a:latin typeface="+mn-lt"/>
              </a:rPr>
              <a:t>The narration in chronological order can tell a story from the beginning to the end, to which Chinese readers were accustomed in early modern China. </a:t>
            </a:r>
            <a:r>
              <a:rPr lang="en-GB" sz="2400" dirty="0">
                <a:solidFill>
                  <a:srgbClr val="25F6FB"/>
                </a:solidFill>
                <a:latin typeface="+mn-lt"/>
              </a:rPr>
              <a:t>On the contrary, flashback and insertion are often used in Western fictions. Lin Shu dealt with flashback or insertion in Western novels</a:t>
            </a:r>
            <a:r>
              <a:rPr lang="en-GB" sz="2400" dirty="0">
                <a:latin typeface="+mn-lt"/>
              </a:rPr>
              <a:t> by adding some information to indicate the narrative time for readers. </a:t>
            </a:r>
          </a:p>
          <a:p>
            <a:pPr marL="0" indent="0">
              <a:buNone/>
            </a:pPr>
            <a:r>
              <a:rPr lang="en-GB" sz="2400" dirty="0">
                <a:solidFill>
                  <a:srgbClr val="25F6FB"/>
                </a:solidFill>
                <a:latin typeface="+mn-lt"/>
              </a:rPr>
              <a:t>The narrative structure of Chinese classical novels basically focuses on characters and plots, but the narrative structure of Western fictions emphasizes not only characters and plots but also settings. Chinese </a:t>
            </a:r>
            <a:r>
              <a:rPr lang="en-GB" sz="2400" dirty="0">
                <a:latin typeface="+mn-lt"/>
              </a:rPr>
              <a:t>readers in early modern China were fond of reading novels with cleverly structured and complicated plots. They paid little or no attention to descriptions of natural environment or the characters’ psychology (ibid: 109). Considering readers’ reading habit, translators at that time including </a:t>
            </a:r>
            <a:r>
              <a:rPr lang="en-GB" sz="2400" dirty="0">
                <a:solidFill>
                  <a:srgbClr val="25F6FB"/>
                </a:solidFill>
                <a:latin typeface="+mn-lt"/>
              </a:rPr>
              <a:t>Lin Shu usually deleted descriptions of settings which Chinse readers did not expect to read</a:t>
            </a:r>
          </a:p>
        </p:txBody>
      </p:sp>
      <p:sp>
        <p:nvSpPr>
          <p:cNvPr id="5" name="TextBox 4">
            <a:extLst>
              <a:ext uri="{FF2B5EF4-FFF2-40B4-BE49-F238E27FC236}">
                <a16:creationId xmlns:a16="http://schemas.microsoft.com/office/drawing/2014/main" id="{0CED26E1-A32F-470B-8A4B-64E5902BCBAF}"/>
              </a:ext>
            </a:extLst>
          </p:cNvPr>
          <p:cNvSpPr txBox="1"/>
          <p:nvPr/>
        </p:nvSpPr>
        <p:spPr>
          <a:xfrm>
            <a:off x="9278808" y="6205227"/>
            <a:ext cx="1849262" cy="430887"/>
          </a:xfrm>
          <a:prstGeom prst="rect">
            <a:avLst/>
          </a:prstGeom>
          <a:noFill/>
        </p:spPr>
        <p:txBody>
          <a:bodyPr wrap="square">
            <a:spAutoFit/>
          </a:bodyPr>
          <a:lstStyle/>
          <a:p>
            <a:r>
              <a:rPr lang="en-GB" sz="2200" dirty="0">
                <a:solidFill>
                  <a:schemeClr val="accent1">
                    <a:lumMod val="40000"/>
                    <a:lumOff val="60000"/>
                  </a:schemeClr>
                </a:solidFill>
                <a:latin typeface="+mn-lt"/>
              </a:rPr>
              <a:t>Xu Jianzhong</a:t>
            </a:r>
            <a:endParaRPr lang="en-GB" sz="2200" dirty="0"/>
          </a:p>
        </p:txBody>
      </p:sp>
    </p:spTree>
    <p:extLst>
      <p:ext uri="{BB962C8B-B14F-4D97-AF65-F5344CB8AC3E}">
        <p14:creationId xmlns:p14="http://schemas.microsoft.com/office/powerpoint/2010/main" val="40614500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631F6C-F89B-4D93-B91F-35979F5D40C9}"/>
              </a:ext>
            </a:extLst>
          </p:cNvPr>
          <p:cNvSpPr txBox="1"/>
          <p:nvPr/>
        </p:nvSpPr>
        <p:spPr>
          <a:xfrm>
            <a:off x="2207568" y="1628800"/>
            <a:ext cx="6744998" cy="1261884"/>
          </a:xfrm>
          <a:prstGeom prst="rect">
            <a:avLst/>
          </a:prstGeom>
          <a:noFill/>
        </p:spPr>
        <p:txBody>
          <a:bodyPr wrap="square">
            <a:spAutoFit/>
          </a:bodyPr>
          <a:lstStyle/>
          <a:p>
            <a:pPr algn="ctr"/>
            <a:r>
              <a:rPr lang="en-GB" sz="6600" dirty="0">
                <a:solidFill>
                  <a:srgbClr val="92D050"/>
                </a:solidFill>
                <a:latin typeface="+mj-lt"/>
              </a:rPr>
              <a:t>BREAK</a:t>
            </a:r>
          </a:p>
          <a:p>
            <a:pPr algn="ctr"/>
            <a:endParaRPr lang="en-GB" sz="1000" dirty="0">
              <a:solidFill>
                <a:schemeClr val="bg1"/>
              </a:solidFill>
            </a:endParaRPr>
          </a:p>
        </p:txBody>
      </p:sp>
    </p:spTree>
    <p:extLst>
      <p:ext uri="{BB962C8B-B14F-4D97-AF65-F5344CB8AC3E}">
        <p14:creationId xmlns:p14="http://schemas.microsoft.com/office/powerpoint/2010/main" val="1822565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AA5C1-B679-4F31-B27C-F0C8F57FA4D0}"/>
              </a:ext>
            </a:extLst>
          </p:cNvPr>
          <p:cNvSpPr>
            <a:spLocks noGrp="1"/>
          </p:cNvSpPr>
          <p:nvPr>
            <p:ph type="title"/>
          </p:nvPr>
        </p:nvSpPr>
        <p:spPr>
          <a:xfrm>
            <a:off x="767408" y="116632"/>
            <a:ext cx="9404723" cy="1008112"/>
          </a:xfrm>
        </p:spPr>
        <p:txBody>
          <a:bodyPr/>
          <a:lstStyle/>
          <a:p>
            <a:r>
              <a:rPr lang="en-GB" dirty="0">
                <a:solidFill>
                  <a:srgbClr val="92D050"/>
                </a:solidFill>
              </a:rPr>
              <a:t>Different translation modes</a:t>
            </a:r>
          </a:p>
        </p:txBody>
      </p:sp>
      <p:sp>
        <p:nvSpPr>
          <p:cNvPr id="3" name="Content Placeholder 2">
            <a:extLst>
              <a:ext uri="{FF2B5EF4-FFF2-40B4-BE49-F238E27FC236}">
                <a16:creationId xmlns:a16="http://schemas.microsoft.com/office/drawing/2014/main" id="{771E898C-A1A8-40F4-903D-6DE1B58557FE}"/>
              </a:ext>
            </a:extLst>
          </p:cNvPr>
          <p:cNvSpPr>
            <a:spLocks noGrp="1"/>
          </p:cNvSpPr>
          <p:nvPr>
            <p:ph idx="1"/>
          </p:nvPr>
        </p:nvSpPr>
        <p:spPr>
          <a:xfrm>
            <a:off x="551384" y="1425643"/>
            <a:ext cx="11449272" cy="5027693"/>
          </a:xfrm>
        </p:spPr>
        <p:txBody>
          <a:bodyPr>
            <a:normAutofit lnSpcReduction="10000"/>
          </a:bodyPr>
          <a:lstStyle/>
          <a:p>
            <a:pPr marL="0" indent="0">
              <a:buNone/>
            </a:pPr>
            <a:r>
              <a:rPr lang="en-GB" sz="2200" dirty="0">
                <a:latin typeface="+mn-lt"/>
              </a:rPr>
              <a:t>In </a:t>
            </a:r>
            <a:r>
              <a:rPr lang="en-GB" sz="2200" dirty="0" err="1">
                <a:latin typeface="+mn-lt"/>
              </a:rPr>
              <a:t>Lefevere’s</a:t>
            </a:r>
            <a:r>
              <a:rPr lang="en-GB" sz="2200" dirty="0">
                <a:latin typeface="+mn-lt"/>
              </a:rPr>
              <a:t> concept, </a:t>
            </a:r>
            <a:r>
              <a:rPr lang="en-GB" sz="2200" dirty="0">
                <a:solidFill>
                  <a:srgbClr val="25F6FB"/>
                </a:solidFill>
                <a:latin typeface="+mn-lt"/>
              </a:rPr>
              <a:t>literary systems do not occur in a void, but in the ideological milieu of an era </a:t>
            </a:r>
            <a:r>
              <a:rPr lang="en-GB" sz="2200" dirty="0">
                <a:latin typeface="+mn-lt"/>
              </a:rPr>
              <a:t>(</a:t>
            </a:r>
            <a:r>
              <a:rPr lang="en-GB" sz="2200" dirty="0" err="1">
                <a:latin typeface="+mn-lt"/>
              </a:rPr>
              <a:t>Gentzler</a:t>
            </a:r>
            <a:r>
              <a:rPr lang="en-GB" sz="2200" dirty="0">
                <a:latin typeface="+mn-lt"/>
              </a:rPr>
              <a:t>, 2004: 136). This system is one of society, a constellation of systems. The literary system is under the control of two mechanisms. One is from the inside of the literary system to keep order within the system. Here the determinant factor is </a:t>
            </a:r>
            <a:r>
              <a:rPr lang="en-GB" sz="2200" dirty="0">
                <a:solidFill>
                  <a:srgbClr val="92D050"/>
                </a:solidFill>
                <a:latin typeface="+mn-lt"/>
              </a:rPr>
              <a:t>poetics</a:t>
            </a:r>
            <a:r>
              <a:rPr lang="en-GB" sz="2200" dirty="0">
                <a:latin typeface="+mn-lt"/>
              </a:rPr>
              <a:t>. The other is from the outside of the literary system to “secure the relations between literature and its environment”</a:t>
            </a:r>
            <a:r>
              <a:rPr lang="en-GB" sz="2200" dirty="0">
                <a:solidFill>
                  <a:schemeClr val="accent1">
                    <a:lumMod val="40000"/>
                    <a:lumOff val="60000"/>
                  </a:schemeClr>
                </a:solidFill>
                <a:latin typeface="+mn-lt"/>
              </a:rPr>
              <a:t> </a:t>
            </a:r>
            <a:r>
              <a:rPr lang="en-GB" sz="2200" dirty="0">
                <a:latin typeface="+mn-lt"/>
              </a:rPr>
              <a:t>(</a:t>
            </a:r>
            <a:r>
              <a:rPr lang="en-GB" sz="2200" dirty="0" err="1">
                <a:latin typeface="+mn-lt"/>
              </a:rPr>
              <a:t>Hermans</a:t>
            </a:r>
            <a:r>
              <a:rPr lang="en-GB" sz="2200" dirty="0">
                <a:latin typeface="+mn-lt"/>
              </a:rPr>
              <a:t>, 2004: 126). Here the key term is </a:t>
            </a:r>
            <a:r>
              <a:rPr lang="en-GB" sz="2200" dirty="0">
                <a:solidFill>
                  <a:srgbClr val="92D050"/>
                </a:solidFill>
                <a:latin typeface="+mn-lt"/>
              </a:rPr>
              <a:t>ideology</a:t>
            </a:r>
            <a:r>
              <a:rPr lang="en-GB" sz="2200" dirty="0">
                <a:latin typeface="+mn-lt"/>
              </a:rPr>
              <a:t>. </a:t>
            </a:r>
            <a:r>
              <a:rPr lang="en-GB" sz="2200" dirty="0" err="1">
                <a:latin typeface="+mn-lt"/>
              </a:rPr>
              <a:t>Lefevere</a:t>
            </a:r>
            <a:r>
              <a:rPr lang="en-GB" sz="2200" dirty="0">
                <a:latin typeface="+mn-lt"/>
              </a:rPr>
              <a:t> defined ideology as </a:t>
            </a:r>
            <a:r>
              <a:rPr lang="en-GB" sz="2200" dirty="0">
                <a:solidFill>
                  <a:srgbClr val="25F6FB"/>
                </a:solidFill>
                <a:latin typeface="+mn-lt"/>
              </a:rPr>
              <a:t>“the conceptual grid that consists of opinions and attitudes deemed acceptable in a certain society at a certain time and through which readers and translators approach texts”</a:t>
            </a:r>
            <a:r>
              <a:rPr lang="en-GB" sz="2200" dirty="0">
                <a:solidFill>
                  <a:schemeClr val="accent1">
                    <a:lumMod val="40000"/>
                    <a:lumOff val="60000"/>
                  </a:schemeClr>
                </a:solidFill>
                <a:latin typeface="+mn-lt"/>
              </a:rPr>
              <a:t> </a:t>
            </a:r>
            <a:r>
              <a:rPr lang="en-GB" sz="2200" dirty="0">
                <a:latin typeface="+mn-lt"/>
              </a:rPr>
              <a:t>(ibid: 126-127). By patronage, </a:t>
            </a:r>
            <a:r>
              <a:rPr lang="en-GB" sz="2200" dirty="0" err="1">
                <a:latin typeface="+mn-lt"/>
              </a:rPr>
              <a:t>Lefevere</a:t>
            </a:r>
            <a:r>
              <a:rPr lang="en-GB" sz="2200" dirty="0">
                <a:latin typeface="+mn-lt"/>
              </a:rPr>
              <a:t> means “something like the powers (persons, institutions) that can further or hinder the reading, writing, and rewriting of literature” (</a:t>
            </a:r>
            <a:r>
              <a:rPr lang="en-GB" sz="2200" dirty="0" err="1">
                <a:latin typeface="+mn-lt"/>
              </a:rPr>
              <a:t>Lefevere</a:t>
            </a:r>
            <a:r>
              <a:rPr lang="en-GB" sz="2200" dirty="0">
                <a:latin typeface="+mn-lt"/>
              </a:rPr>
              <a:t>, 2004: 15). Ideology is the main concern of patronage (ibid.). Poetics is “the dominant concept of what literature should be, or can be allowed to be, in a given society” (</a:t>
            </a:r>
            <a:r>
              <a:rPr lang="en-GB" sz="2200" dirty="0" err="1">
                <a:latin typeface="+mn-lt"/>
              </a:rPr>
              <a:t>Hermans</a:t>
            </a:r>
            <a:r>
              <a:rPr lang="en-GB" sz="2200" dirty="0">
                <a:latin typeface="+mn-lt"/>
              </a:rPr>
              <a:t>, 2004: 127). </a:t>
            </a:r>
            <a:r>
              <a:rPr lang="en-GB" sz="2200" dirty="0" err="1">
                <a:latin typeface="+mn-lt"/>
              </a:rPr>
              <a:t>Lefevere</a:t>
            </a:r>
            <a:r>
              <a:rPr lang="en-GB" sz="2200" dirty="0">
                <a:latin typeface="+mn-lt"/>
              </a:rPr>
              <a:t> claimed </a:t>
            </a:r>
            <a:r>
              <a:rPr lang="en-GB" sz="2200" dirty="0">
                <a:solidFill>
                  <a:srgbClr val="25F6FB"/>
                </a:solidFill>
                <a:latin typeface="+mn-lt"/>
              </a:rPr>
              <a:t>that “rewritings” including translations “are of crucial social and cultural relevance because they determine the ‘image’ of a literary work when direct access to that work is limited or </a:t>
            </a:r>
            <a:r>
              <a:rPr lang="en-GB" sz="2200" dirty="0" err="1">
                <a:solidFill>
                  <a:srgbClr val="25F6FB"/>
                </a:solidFill>
                <a:latin typeface="+mn-lt"/>
              </a:rPr>
              <a:t>nonexistent</a:t>
            </a:r>
            <a:r>
              <a:rPr lang="en-GB" sz="2200" dirty="0">
                <a:solidFill>
                  <a:srgbClr val="25F6FB"/>
                </a:solidFill>
                <a:latin typeface="+mn-lt"/>
              </a:rPr>
              <a:t>” </a:t>
            </a:r>
            <a:r>
              <a:rPr lang="en-GB" sz="2200" dirty="0">
                <a:latin typeface="+mn-lt"/>
              </a:rPr>
              <a:t>and “</a:t>
            </a:r>
            <a:r>
              <a:rPr lang="en-GB" sz="2200" dirty="0">
                <a:solidFill>
                  <a:srgbClr val="92D050"/>
                </a:solidFill>
                <a:latin typeface="+mn-lt"/>
              </a:rPr>
              <a:t>all rewritings, then, take place under the constraints of patronage, ideology and poetics” (ibid: 128). </a:t>
            </a:r>
          </a:p>
          <a:p>
            <a:pPr marL="0" indent="0">
              <a:buNone/>
            </a:pPr>
            <a:r>
              <a:rPr lang="en-GB" sz="2000" dirty="0">
                <a:solidFill>
                  <a:schemeClr val="accent1">
                    <a:lumMod val="40000"/>
                    <a:lumOff val="60000"/>
                  </a:schemeClr>
                </a:solidFill>
                <a:latin typeface="+mn-lt"/>
              </a:rPr>
              <a:t>																</a:t>
            </a:r>
            <a:r>
              <a:rPr lang="en-GB" sz="2000" dirty="0">
                <a:solidFill>
                  <a:srgbClr val="92D050"/>
                </a:solidFill>
                <a:latin typeface="+mn-lt"/>
              </a:rPr>
              <a:t>Xu Jianzhong,</a:t>
            </a:r>
            <a:endParaRPr lang="en-GB" dirty="0">
              <a:solidFill>
                <a:srgbClr val="92D050"/>
              </a:solidFill>
              <a:latin typeface="+mn-lt"/>
            </a:endParaRPr>
          </a:p>
        </p:txBody>
      </p:sp>
    </p:spTree>
    <p:extLst>
      <p:ext uri="{BB962C8B-B14F-4D97-AF65-F5344CB8AC3E}">
        <p14:creationId xmlns:p14="http://schemas.microsoft.com/office/powerpoint/2010/main" val="3753860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948190-AA88-4852-9D59-22667702B975}"/>
              </a:ext>
            </a:extLst>
          </p:cNvPr>
          <p:cNvSpPr>
            <a:spLocks noGrp="1"/>
          </p:cNvSpPr>
          <p:nvPr>
            <p:ph idx="1"/>
          </p:nvPr>
        </p:nvSpPr>
        <p:spPr>
          <a:xfrm>
            <a:off x="191344" y="35323"/>
            <a:ext cx="11652956" cy="6787353"/>
          </a:xfrm>
        </p:spPr>
        <p:txBody>
          <a:bodyPr>
            <a:noAutofit/>
          </a:bodyPr>
          <a:lstStyle/>
          <a:p>
            <a:pPr marL="118872" indent="0">
              <a:spcBef>
                <a:spcPts val="0"/>
              </a:spcBef>
              <a:spcAft>
                <a:spcPts val="400"/>
              </a:spcAft>
              <a:buNone/>
            </a:pPr>
            <a:r>
              <a:rPr lang="en-GB" sz="1900" dirty="0">
                <a:latin typeface="Palatino Linotype" panose="02040502050505030304" pitchFamily="18" charset="0"/>
              </a:rPr>
              <a:t>When we started betting there wasn't anything yet that might lead you to foresee anything, except for a few particles spinning around, some electrons scattered here and there at random, and protons all more or less on their own. I started feeling a bit strange, as if there was going to be a change of weather (in fact, it had grown slightly cold), and so I said: "You want to bet we're heading for atoms today?'' And Dean (k)</a:t>
            </a:r>
            <a:r>
              <a:rPr lang="en-GB" sz="1900" dirty="0" err="1">
                <a:latin typeface="Palatino Linotype" panose="02040502050505030304" pitchFamily="18" charset="0"/>
              </a:rPr>
              <a:t>yK</a:t>
            </a:r>
            <a:r>
              <a:rPr lang="en-GB" sz="1900" dirty="0">
                <a:latin typeface="Palatino Linotype" panose="02040502050505030304" pitchFamily="18" charset="0"/>
              </a:rPr>
              <a:t> said: "Oh, cut it out. Atoms! Nothing of the sort, and I'll bet you anything you say.''</a:t>
            </a:r>
          </a:p>
          <a:p>
            <a:pPr marL="118872" indent="0">
              <a:spcBef>
                <a:spcPts val="0"/>
              </a:spcBef>
              <a:spcAft>
                <a:spcPts val="400"/>
              </a:spcAft>
              <a:buNone/>
            </a:pPr>
            <a:r>
              <a:rPr lang="en-GB" sz="1900" dirty="0">
                <a:latin typeface="Palatino Linotype" panose="02040502050505030304" pitchFamily="18" charset="0"/>
              </a:rPr>
              <a:t>So I said: "Would you even bet ix?''</a:t>
            </a:r>
          </a:p>
          <a:p>
            <a:pPr marL="118872" indent="0">
              <a:spcBef>
                <a:spcPts val="0"/>
              </a:spcBef>
              <a:spcAft>
                <a:spcPts val="400"/>
              </a:spcAft>
              <a:buNone/>
            </a:pPr>
            <a:r>
              <a:rPr lang="en-GB" sz="1900" dirty="0">
                <a:latin typeface="Palatino Linotype" panose="02040502050505030304" pitchFamily="18" charset="0"/>
              </a:rPr>
              <a:t>The Dean answered: "</a:t>
            </a:r>
            <a:r>
              <a:rPr lang="en-GB" sz="1900" dirty="0" err="1">
                <a:latin typeface="Palatino Linotype" panose="02040502050505030304" pitchFamily="18" charset="0"/>
              </a:rPr>
              <a:t>Ix</a:t>
            </a:r>
            <a:r>
              <a:rPr lang="en-GB" sz="1900" dirty="0">
                <a:latin typeface="Palatino Linotype" panose="02040502050505030304" pitchFamily="18" charset="0"/>
              </a:rPr>
              <a:t> raised to </a:t>
            </a:r>
            <a:r>
              <a:rPr lang="en-GB" sz="1900" dirty="0" err="1">
                <a:latin typeface="Palatino Linotype" panose="02040502050505030304" pitchFamily="18" charset="0"/>
              </a:rPr>
              <a:t>en</a:t>
            </a:r>
            <a:r>
              <a:rPr lang="en-GB" sz="1900" dirty="0">
                <a:latin typeface="Palatino Linotype" panose="02040502050505030304" pitchFamily="18" charset="0"/>
              </a:rPr>
              <a:t>!‘’</a:t>
            </a:r>
          </a:p>
          <a:p>
            <a:pPr marL="118872" indent="0">
              <a:spcBef>
                <a:spcPts val="0"/>
              </a:spcBef>
              <a:spcAft>
                <a:spcPts val="400"/>
              </a:spcAft>
              <a:buNone/>
            </a:pPr>
            <a:r>
              <a:rPr lang="en-GB" sz="1900" dirty="0">
                <a:latin typeface="Palatino Linotype" panose="02040502050505030304" pitchFamily="18" charset="0"/>
              </a:rPr>
              <a:t>He had no sooner finished saying this than around each proton its electron started whirling and buzzing. An enormous hydrogen cloud was condensing in space. "You see? Full of atoms!''</a:t>
            </a:r>
          </a:p>
          <a:p>
            <a:pPr marL="118872" indent="0">
              <a:spcBef>
                <a:spcPts val="0"/>
              </a:spcBef>
              <a:spcAft>
                <a:spcPts val="400"/>
              </a:spcAft>
              <a:buNone/>
            </a:pPr>
            <a:r>
              <a:rPr lang="en-GB" sz="1900" dirty="0">
                <a:latin typeface="Palatino Linotype" panose="02040502050505030304" pitchFamily="18" charset="0"/>
              </a:rPr>
              <a:t>"Oh, if you call that stuff atoms!'' (k)</a:t>
            </a:r>
            <a:r>
              <a:rPr lang="en-GB" sz="1900" dirty="0" err="1">
                <a:latin typeface="Palatino Linotype" panose="02040502050505030304" pitchFamily="18" charset="0"/>
              </a:rPr>
              <a:t>yK</a:t>
            </a:r>
            <a:r>
              <a:rPr lang="en-GB" sz="1900" dirty="0">
                <a:latin typeface="Palatino Linotype" panose="02040502050505030304" pitchFamily="18" charset="0"/>
              </a:rPr>
              <a:t> said; he had the bad habit of putting up an argument, instead of admitting he had lost a bet.</a:t>
            </a:r>
          </a:p>
          <a:p>
            <a:pPr marL="118872" indent="0">
              <a:spcBef>
                <a:spcPts val="0"/>
              </a:spcBef>
              <a:spcAft>
                <a:spcPts val="400"/>
              </a:spcAft>
              <a:buNone/>
            </a:pPr>
            <a:r>
              <a:rPr lang="en-GB" sz="1900" dirty="0">
                <a:latin typeface="Palatino Linotype" panose="02040502050505030304" pitchFamily="18" charset="0"/>
              </a:rPr>
              <a:t>We were always betting, the Dean and I, because there was really nothing else to do, and also because the only proof I existed was that I bet with him, and the only proof he existed was that he bet with me. We bet on what events would or would not take place; the choice was virtually unlimited, because up till then absolutely nothing had happened. But since there wasn't even a way to imagine how an event might be, we designated it in a kind of code: Event A, Event B, Event C, and so on, just to distinguish one from the other. What I mean is: since there were no alphabets in existence then or any other series of accepted signs, first we bet on how a series of signs might be and then we matched these possible signs with various possible events, in order to identify with sufficient precision matters that we still didn't know a thing about.</a:t>
            </a:r>
          </a:p>
        </p:txBody>
      </p:sp>
      <p:sp>
        <p:nvSpPr>
          <p:cNvPr id="5" name="TextBox 4">
            <a:extLst>
              <a:ext uri="{FF2B5EF4-FFF2-40B4-BE49-F238E27FC236}">
                <a16:creationId xmlns:a16="http://schemas.microsoft.com/office/drawing/2014/main" id="{99D50838-B9CF-4BB9-836E-2CEC8C8AF40F}"/>
              </a:ext>
            </a:extLst>
          </p:cNvPr>
          <p:cNvSpPr txBox="1"/>
          <p:nvPr/>
        </p:nvSpPr>
        <p:spPr>
          <a:xfrm>
            <a:off x="6719392" y="6240460"/>
            <a:ext cx="5472608" cy="523220"/>
          </a:xfrm>
          <a:prstGeom prst="rect">
            <a:avLst/>
          </a:prstGeom>
          <a:noFill/>
        </p:spPr>
        <p:txBody>
          <a:bodyPr wrap="square">
            <a:spAutoFit/>
          </a:bodyPr>
          <a:lstStyle/>
          <a:p>
            <a:r>
              <a:rPr lang="en-GB" sz="2200" dirty="0">
                <a:solidFill>
                  <a:srgbClr val="FFC000"/>
                </a:solidFill>
                <a:latin typeface="Palatino Linotype" panose="02040502050505030304" pitchFamily="18" charset="0"/>
              </a:rPr>
              <a:t>Italo Calvino, ‘</a:t>
            </a:r>
            <a:r>
              <a:rPr lang="en-GB" sz="2200" dirty="0" err="1">
                <a:solidFill>
                  <a:srgbClr val="FFC000"/>
                </a:solidFill>
                <a:latin typeface="Palatino Linotype" panose="02040502050505030304" pitchFamily="18" charset="0"/>
              </a:rPr>
              <a:t>Cosmicomics</a:t>
            </a:r>
            <a:r>
              <a:rPr lang="en-GB" sz="2200" dirty="0">
                <a:solidFill>
                  <a:srgbClr val="FFC000"/>
                </a:solidFill>
                <a:latin typeface="Palatino Linotype" panose="02040502050505030304" pitchFamily="18" charset="0"/>
              </a:rPr>
              <a:t>’ </a:t>
            </a:r>
            <a:r>
              <a:rPr lang="en-GB" sz="2800" dirty="0">
                <a:solidFill>
                  <a:srgbClr val="FFC000"/>
                </a:solidFill>
                <a:latin typeface="+mj-lt"/>
              </a:rPr>
              <a:t> </a:t>
            </a:r>
            <a:r>
              <a:rPr lang="en-GB" sz="2200" dirty="0">
                <a:solidFill>
                  <a:srgbClr val="FFC000"/>
                </a:solidFill>
                <a:latin typeface="Palatino Linotype" panose="02040502050505030304" pitchFamily="18" charset="0"/>
              </a:rPr>
              <a:t>(extract 1</a:t>
            </a:r>
            <a:r>
              <a:rPr lang="en-GB" sz="2800" dirty="0">
                <a:solidFill>
                  <a:srgbClr val="FFC000"/>
                </a:solidFill>
              </a:rPr>
              <a:t>)</a:t>
            </a:r>
            <a:endParaRPr lang="en-GB" sz="3200" dirty="0">
              <a:solidFill>
                <a:srgbClr val="FFC000"/>
              </a:solidFill>
              <a:latin typeface="+mj-lt"/>
            </a:endParaRPr>
          </a:p>
        </p:txBody>
      </p:sp>
    </p:spTree>
    <p:extLst>
      <p:ext uri="{BB962C8B-B14F-4D97-AF65-F5344CB8AC3E}">
        <p14:creationId xmlns:p14="http://schemas.microsoft.com/office/powerpoint/2010/main" val="3211390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948190-AA88-4852-9D59-22667702B975}"/>
              </a:ext>
            </a:extLst>
          </p:cNvPr>
          <p:cNvSpPr>
            <a:spLocks noGrp="1"/>
          </p:cNvSpPr>
          <p:nvPr>
            <p:ph idx="1"/>
          </p:nvPr>
        </p:nvSpPr>
        <p:spPr>
          <a:xfrm>
            <a:off x="263352" y="94320"/>
            <a:ext cx="11665296" cy="6763680"/>
          </a:xfrm>
        </p:spPr>
        <p:txBody>
          <a:bodyPr>
            <a:normAutofit fontScale="92500" lnSpcReduction="20000"/>
          </a:bodyPr>
          <a:lstStyle/>
          <a:p>
            <a:pPr marL="0" indent="0">
              <a:lnSpc>
                <a:spcPct val="120000"/>
              </a:lnSpc>
              <a:spcBef>
                <a:spcPts val="0"/>
              </a:spcBef>
              <a:spcAft>
                <a:spcPts val="600"/>
              </a:spcAft>
              <a:buNone/>
            </a:pP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As a rule, I bet on the possibility of a certain event's taking place, whereas the Dean almost always bet against it. He had a static sense of reality, old (k)</a:t>
            </a:r>
            <a:r>
              <a:rPr lang="en-GB" dirty="0" err="1">
                <a:effectLst/>
                <a:latin typeface="Palatino Linotype" panose="02040502050505030304" pitchFamily="18" charset="0"/>
                <a:ea typeface="Times New Roman" panose="02020603050405020304" pitchFamily="18" charset="0"/>
                <a:cs typeface="Times New Roman" panose="02020603050405020304" pitchFamily="18" charset="0"/>
              </a:rPr>
              <a:t>yK</a:t>
            </a: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 if I may express myself in these terms, since between static and dynamic at that time there wasn't the difference there is nowadays, or in any case you had to be very careful in grasping it, that difference.</a:t>
            </a:r>
          </a:p>
          <a:p>
            <a:pPr marL="0" indent="0">
              <a:lnSpc>
                <a:spcPct val="120000"/>
              </a:lnSpc>
              <a:spcBef>
                <a:spcPts val="0"/>
              </a:spcBef>
              <a:spcAft>
                <a:spcPts val="600"/>
              </a:spcAft>
              <a:buNone/>
            </a:pP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For example, the stars began to swell, and I said: "How much?'' I tried to lead our predictions into the field of numbers, where he would have less to argue about.</a:t>
            </a:r>
          </a:p>
          <a:p>
            <a:pPr marL="0" indent="0">
              <a:lnSpc>
                <a:spcPct val="120000"/>
              </a:lnSpc>
              <a:spcBef>
                <a:spcPts val="0"/>
              </a:spcBef>
              <a:spcAft>
                <a:spcPts val="600"/>
              </a:spcAft>
              <a:buNone/>
            </a:pP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At that time there were only two numbers: the number e and the number pi. The Dean did some figuring, by and large, and answered: "They'll grow to e raised to pi.'' Trying to act smart! Any fool could have told that much. But matters weren't so simple, as I had realized. "You want to bet they stop, at a certain point?''</a:t>
            </a:r>
          </a:p>
          <a:p>
            <a:pPr marL="0" indent="0">
              <a:lnSpc>
                <a:spcPct val="120000"/>
              </a:lnSpc>
              <a:spcBef>
                <a:spcPts val="0"/>
              </a:spcBef>
              <a:spcAft>
                <a:spcPts val="600"/>
              </a:spcAft>
              <a:buNone/>
            </a:pP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"All right. When are they going to stop?''</a:t>
            </a:r>
          </a:p>
          <a:p>
            <a:pPr marL="0" indent="0">
              <a:lnSpc>
                <a:spcPct val="120000"/>
              </a:lnSpc>
              <a:spcBef>
                <a:spcPts val="0"/>
              </a:spcBef>
              <a:spcAft>
                <a:spcPts val="600"/>
              </a:spcAft>
              <a:buNone/>
            </a:pP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And with my usual bravado, I came out with my pi. He swallowed it. The Dean was dumbfounded.</a:t>
            </a:r>
          </a:p>
          <a:p>
            <a:pPr marL="0" indent="0">
              <a:lnSpc>
                <a:spcPct val="120000"/>
              </a:lnSpc>
              <a:spcBef>
                <a:spcPts val="0"/>
              </a:spcBef>
              <a:spcAft>
                <a:spcPts val="600"/>
              </a:spcAft>
              <a:buNone/>
            </a:pP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From that moment on we began to bet on the basis of e and pi.</a:t>
            </a:r>
          </a:p>
          <a:p>
            <a:pPr marL="0" indent="0">
              <a:lnSpc>
                <a:spcPct val="120000"/>
              </a:lnSpc>
              <a:spcBef>
                <a:spcPts val="0"/>
              </a:spcBef>
              <a:spcAft>
                <a:spcPts val="600"/>
              </a:spcAft>
              <a:buNone/>
            </a:pP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"Pi!'' the Dean shouted, in the midst of the darkness and the scattered flashes. But instead that was the time it was e. We did it all for fun, obviously; because there was nothing in it for us, as far as earning went. When the elements began to be formed, we started evaluating our bets in atoms of the rarer elements, and this is where I made a mistake. I had seen that the rarest of all was technetium, so I started betting technetium and winning, and hoarding: I built up a capital of technetium. I hadn't foreseen it was an unstable element that dissolved in radiations: suddenly I had to start all over again, from zero.</a:t>
            </a:r>
          </a:p>
          <a:p>
            <a:pPr marL="0" indent="0">
              <a:lnSpc>
                <a:spcPct val="120000"/>
              </a:lnSpc>
              <a:spcBef>
                <a:spcPts val="0"/>
              </a:spcBef>
              <a:spcAft>
                <a:spcPts val="600"/>
              </a:spcAft>
              <a:buNone/>
            </a:pP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Naturally, I made some wrong bets, too, but then I got ahead again and I could allow myself a few risky prognostications.</a:t>
            </a:r>
          </a:p>
        </p:txBody>
      </p:sp>
      <p:sp>
        <p:nvSpPr>
          <p:cNvPr id="4" name="TextBox 3">
            <a:extLst>
              <a:ext uri="{FF2B5EF4-FFF2-40B4-BE49-F238E27FC236}">
                <a16:creationId xmlns:a16="http://schemas.microsoft.com/office/drawing/2014/main" id="{0257E689-99BE-4709-BCD0-5F63A71E8536}"/>
              </a:ext>
            </a:extLst>
          </p:cNvPr>
          <p:cNvSpPr txBox="1"/>
          <p:nvPr/>
        </p:nvSpPr>
        <p:spPr>
          <a:xfrm>
            <a:off x="6719392" y="6240460"/>
            <a:ext cx="5472608" cy="523220"/>
          </a:xfrm>
          <a:prstGeom prst="rect">
            <a:avLst/>
          </a:prstGeom>
          <a:noFill/>
        </p:spPr>
        <p:txBody>
          <a:bodyPr wrap="square">
            <a:spAutoFit/>
          </a:bodyPr>
          <a:lstStyle/>
          <a:p>
            <a:r>
              <a:rPr lang="en-GB" sz="2200" dirty="0">
                <a:solidFill>
                  <a:srgbClr val="FFC000"/>
                </a:solidFill>
                <a:latin typeface="Palatino Linotype" panose="02040502050505030304" pitchFamily="18" charset="0"/>
              </a:rPr>
              <a:t>Italo Calvino, ‘</a:t>
            </a:r>
            <a:r>
              <a:rPr lang="en-GB" sz="2200" dirty="0" err="1">
                <a:solidFill>
                  <a:srgbClr val="FFC000"/>
                </a:solidFill>
                <a:latin typeface="Palatino Linotype" panose="02040502050505030304" pitchFamily="18" charset="0"/>
              </a:rPr>
              <a:t>Cosmicomics</a:t>
            </a:r>
            <a:r>
              <a:rPr lang="en-GB" sz="2200" dirty="0">
                <a:solidFill>
                  <a:srgbClr val="FFC000"/>
                </a:solidFill>
                <a:latin typeface="Palatino Linotype" panose="02040502050505030304" pitchFamily="18" charset="0"/>
              </a:rPr>
              <a:t>’ </a:t>
            </a:r>
            <a:r>
              <a:rPr lang="en-GB" sz="2800" dirty="0">
                <a:solidFill>
                  <a:srgbClr val="FFC000"/>
                </a:solidFill>
                <a:latin typeface="+mj-lt"/>
              </a:rPr>
              <a:t> </a:t>
            </a:r>
            <a:r>
              <a:rPr lang="en-GB" sz="2200" dirty="0">
                <a:solidFill>
                  <a:srgbClr val="FFC000"/>
                </a:solidFill>
                <a:latin typeface="Palatino Linotype" panose="02040502050505030304" pitchFamily="18" charset="0"/>
              </a:rPr>
              <a:t>(extract 2</a:t>
            </a:r>
            <a:r>
              <a:rPr lang="en-GB" sz="2800" dirty="0">
                <a:solidFill>
                  <a:srgbClr val="FFC000"/>
                </a:solidFill>
              </a:rPr>
              <a:t>)</a:t>
            </a:r>
            <a:endParaRPr lang="en-GB" sz="3200" dirty="0">
              <a:solidFill>
                <a:srgbClr val="FFC000"/>
              </a:solidFill>
              <a:latin typeface="+mj-lt"/>
            </a:endParaRPr>
          </a:p>
        </p:txBody>
      </p:sp>
    </p:spTree>
    <p:extLst>
      <p:ext uri="{BB962C8B-B14F-4D97-AF65-F5344CB8AC3E}">
        <p14:creationId xmlns:p14="http://schemas.microsoft.com/office/powerpoint/2010/main" val="4931881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948190-AA88-4852-9D59-22667702B975}"/>
              </a:ext>
            </a:extLst>
          </p:cNvPr>
          <p:cNvSpPr>
            <a:spLocks noGrp="1"/>
          </p:cNvSpPr>
          <p:nvPr>
            <p:ph idx="1"/>
          </p:nvPr>
        </p:nvSpPr>
        <p:spPr>
          <a:xfrm>
            <a:off x="263352" y="94320"/>
            <a:ext cx="11665296" cy="6142992"/>
          </a:xfrm>
        </p:spPr>
        <p:txBody>
          <a:bodyPr>
            <a:normAutofit fontScale="92500" lnSpcReduction="10000"/>
          </a:bodyPr>
          <a:lstStyle/>
          <a:p>
            <a:pPr marL="0" indent="0">
              <a:lnSpc>
                <a:spcPct val="110000"/>
              </a:lnSpc>
              <a:spcBef>
                <a:spcPts val="0"/>
              </a:spcBef>
              <a:spcAft>
                <a:spcPts val="600"/>
              </a:spcAft>
              <a:buNone/>
            </a:pP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These bets, obviously, were long-term affairs, more than the others; not like some cases, where the result was immediately know. "You see that Sun over there, the one being formed with an ellipsoid all around it? Quick before the planets are formed: how far will the orbits be from one another?''</a:t>
            </a:r>
          </a:p>
          <a:p>
            <a:pPr marL="0" indent="0">
              <a:lnSpc>
                <a:spcPct val="110000"/>
              </a:lnSpc>
              <a:spcBef>
                <a:spcPts val="0"/>
              </a:spcBef>
              <a:spcAft>
                <a:spcPts val="600"/>
              </a:spcAft>
              <a:buNone/>
            </a:pP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The words were hardly out of my mouth when, in the space of eight or nine--what am I saying?--six or seven hundred million years, the planets started revolving each in its orbit, not a whit more narrow nor a whit wider.</a:t>
            </a:r>
          </a:p>
          <a:p>
            <a:pPr marL="0" indent="0">
              <a:lnSpc>
                <a:spcPct val="110000"/>
              </a:lnSpc>
              <a:spcBef>
                <a:spcPts val="0"/>
              </a:spcBef>
              <a:spcAft>
                <a:spcPts val="600"/>
              </a:spcAft>
              <a:buNone/>
            </a:pP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I got much more satisfaction, however, from the bets we had to bear in mind for billions and billions of years, without forgetting what we had bet on, and remembering the shorter-term bets at the same time, and the number (the era of whole numbers had begun, and this complicated matters a bit) of bets each of us had won, the sum of the stakes (my advantage kept growing; the Dean was up to his ears in debt). And in addition to all this I had to dream up new bets, further and further ahead in the chain of my deductions.</a:t>
            </a:r>
          </a:p>
          <a:p>
            <a:pPr marL="0" indent="0">
              <a:lnSpc>
                <a:spcPct val="110000"/>
              </a:lnSpc>
              <a:spcBef>
                <a:spcPts val="0"/>
              </a:spcBef>
              <a:spcAft>
                <a:spcPts val="600"/>
              </a:spcAft>
              <a:buNone/>
            </a:pP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"On February 8, 1926, at </a:t>
            </a:r>
            <a:r>
              <a:rPr lang="en-GB" dirty="0" err="1">
                <a:effectLst/>
                <a:latin typeface="Palatino Linotype" panose="02040502050505030304" pitchFamily="18" charset="0"/>
                <a:ea typeface="Times New Roman" panose="02020603050405020304" pitchFamily="18" charset="0"/>
                <a:cs typeface="Times New Roman" panose="02020603050405020304" pitchFamily="18" charset="0"/>
              </a:rPr>
              <a:t>Santhia</a:t>
            </a: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 in the Province of Vercelli--got that? At number 18 in Via Garibaldi--you follow me? Signorina Giuseppina </a:t>
            </a:r>
            <a:r>
              <a:rPr lang="en-GB" dirty="0" err="1">
                <a:effectLst/>
                <a:latin typeface="Palatino Linotype" panose="02040502050505030304" pitchFamily="18" charset="0"/>
                <a:ea typeface="Times New Roman" panose="02020603050405020304" pitchFamily="18" charset="0"/>
                <a:cs typeface="Times New Roman" panose="02020603050405020304" pitchFamily="18" charset="0"/>
              </a:rPr>
              <a:t>Pensotti</a:t>
            </a: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 aged twenty-two, leaves her home at quarter to six in the afternoon: does she turn right or left?''</a:t>
            </a:r>
          </a:p>
          <a:p>
            <a:pPr marL="0" indent="0">
              <a:lnSpc>
                <a:spcPct val="110000"/>
              </a:lnSpc>
              <a:spcBef>
                <a:spcPts val="0"/>
              </a:spcBef>
              <a:spcAft>
                <a:spcPts val="600"/>
              </a:spcAft>
              <a:buNone/>
            </a:pP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a:t>
            </a:r>
            <a:r>
              <a:rPr lang="en-GB" dirty="0" err="1">
                <a:effectLst/>
                <a:latin typeface="Palatino Linotype" panose="02040502050505030304" pitchFamily="18" charset="0"/>
                <a:ea typeface="Times New Roman" panose="02020603050405020304" pitchFamily="18" charset="0"/>
                <a:cs typeface="Times New Roman" panose="02020603050405020304" pitchFamily="18" charset="0"/>
              </a:rPr>
              <a:t>Mmmmm</a:t>
            </a: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 . . . '' (k)</a:t>
            </a:r>
            <a:r>
              <a:rPr lang="en-GB" dirty="0" err="1">
                <a:effectLst/>
                <a:latin typeface="Palatino Linotype" panose="02040502050505030304" pitchFamily="18" charset="0"/>
                <a:ea typeface="Times New Roman" panose="02020603050405020304" pitchFamily="18" charset="0"/>
                <a:cs typeface="Times New Roman" panose="02020603050405020304" pitchFamily="18" charset="0"/>
              </a:rPr>
              <a:t>yK</a:t>
            </a: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 said.</a:t>
            </a:r>
          </a:p>
          <a:p>
            <a:pPr marL="0" indent="0">
              <a:lnSpc>
                <a:spcPct val="110000"/>
              </a:lnSpc>
              <a:spcBef>
                <a:spcPts val="0"/>
              </a:spcBef>
              <a:spcAft>
                <a:spcPts val="600"/>
              </a:spcAft>
              <a:buNone/>
            </a:pP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"Come on, quickly. I say she turns right . . . '' And through the dust nebulae, furrowed by the orbits of the constellations, I could already see the wispy evening mist rise in the streets of </a:t>
            </a:r>
            <a:r>
              <a:rPr lang="en-GB" dirty="0" err="1">
                <a:effectLst/>
                <a:latin typeface="Palatino Linotype" panose="02040502050505030304" pitchFamily="18" charset="0"/>
                <a:ea typeface="Times New Roman" panose="02020603050405020304" pitchFamily="18" charset="0"/>
                <a:cs typeface="Times New Roman" panose="02020603050405020304" pitchFamily="18" charset="0"/>
              </a:rPr>
              <a:t>Santhia</a:t>
            </a: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 the faint light of a street lamp barely outlining the sidewalk in the snow, illuminating for a moment the slim shadow of Giuseppina </a:t>
            </a:r>
            <a:r>
              <a:rPr lang="en-GB" dirty="0" err="1">
                <a:effectLst/>
                <a:latin typeface="Palatino Linotype" panose="02040502050505030304" pitchFamily="18" charset="0"/>
                <a:ea typeface="Times New Roman" panose="02020603050405020304" pitchFamily="18" charset="0"/>
                <a:cs typeface="Times New Roman" panose="02020603050405020304" pitchFamily="18" charset="0"/>
              </a:rPr>
              <a:t>Pensotti</a:t>
            </a:r>
            <a:r>
              <a:rPr lang="en-GB" dirty="0">
                <a:effectLst/>
                <a:latin typeface="Palatino Linotype" panose="02040502050505030304" pitchFamily="18" charset="0"/>
                <a:ea typeface="Times New Roman" panose="02020603050405020304" pitchFamily="18" charset="0"/>
                <a:cs typeface="Times New Roman" panose="02020603050405020304" pitchFamily="18" charset="0"/>
              </a:rPr>
              <a:t> as she turned the corner past the Customs House and disappeared.</a:t>
            </a:r>
          </a:p>
        </p:txBody>
      </p:sp>
      <p:sp>
        <p:nvSpPr>
          <p:cNvPr id="4" name="TextBox 3">
            <a:extLst>
              <a:ext uri="{FF2B5EF4-FFF2-40B4-BE49-F238E27FC236}">
                <a16:creationId xmlns:a16="http://schemas.microsoft.com/office/drawing/2014/main" id="{C4B6BE31-8B41-4078-8E0E-414A00F32968}"/>
              </a:ext>
            </a:extLst>
          </p:cNvPr>
          <p:cNvSpPr txBox="1"/>
          <p:nvPr/>
        </p:nvSpPr>
        <p:spPr>
          <a:xfrm>
            <a:off x="6719392" y="6240460"/>
            <a:ext cx="5472608" cy="523220"/>
          </a:xfrm>
          <a:prstGeom prst="rect">
            <a:avLst/>
          </a:prstGeom>
          <a:noFill/>
        </p:spPr>
        <p:txBody>
          <a:bodyPr wrap="square">
            <a:spAutoFit/>
          </a:bodyPr>
          <a:lstStyle/>
          <a:p>
            <a:r>
              <a:rPr lang="en-GB" sz="2200" dirty="0">
                <a:solidFill>
                  <a:srgbClr val="FFC000"/>
                </a:solidFill>
                <a:latin typeface="Palatino Linotype" panose="02040502050505030304" pitchFamily="18" charset="0"/>
              </a:rPr>
              <a:t>Italo Calvino, ‘</a:t>
            </a:r>
            <a:r>
              <a:rPr lang="en-GB" sz="2200" dirty="0" err="1">
                <a:solidFill>
                  <a:srgbClr val="FFC000"/>
                </a:solidFill>
                <a:latin typeface="Palatino Linotype" panose="02040502050505030304" pitchFamily="18" charset="0"/>
              </a:rPr>
              <a:t>Cosmicomics</a:t>
            </a:r>
            <a:r>
              <a:rPr lang="en-GB" sz="2200" dirty="0">
                <a:solidFill>
                  <a:srgbClr val="FFC000"/>
                </a:solidFill>
                <a:latin typeface="Palatino Linotype" panose="02040502050505030304" pitchFamily="18" charset="0"/>
              </a:rPr>
              <a:t>’ </a:t>
            </a:r>
            <a:r>
              <a:rPr lang="en-GB" sz="2800" dirty="0">
                <a:solidFill>
                  <a:srgbClr val="FFC000"/>
                </a:solidFill>
                <a:latin typeface="+mj-lt"/>
              </a:rPr>
              <a:t> </a:t>
            </a:r>
            <a:r>
              <a:rPr lang="en-GB" sz="2200" dirty="0">
                <a:solidFill>
                  <a:srgbClr val="FFC000"/>
                </a:solidFill>
                <a:latin typeface="Palatino Linotype" panose="02040502050505030304" pitchFamily="18" charset="0"/>
              </a:rPr>
              <a:t>(extract 3</a:t>
            </a:r>
            <a:r>
              <a:rPr lang="en-GB" sz="2800" dirty="0">
                <a:solidFill>
                  <a:srgbClr val="FFC000"/>
                </a:solidFill>
              </a:rPr>
              <a:t>)</a:t>
            </a:r>
            <a:endParaRPr lang="en-GB" sz="3200" dirty="0">
              <a:solidFill>
                <a:srgbClr val="FFC000"/>
              </a:solidFill>
              <a:latin typeface="+mj-lt"/>
            </a:endParaRPr>
          </a:p>
        </p:txBody>
      </p:sp>
    </p:spTree>
    <p:extLst>
      <p:ext uri="{BB962C8B-B14F-4D97-AF65-F5344CB8AC3E}">
        <p14:creationId xmlns:p14="http://schemas.microsoft.com/office/powerpoint/2010/main" val="20558641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929B98-F964-4BC3-8422-B7F00B2763B5}"/>
              </a:ext>
            </a:extLst>
          </p:cNvPr>
          <p:cNvSpPr>
            <a:spLocks noGrp="1"/>
          </p:cNvSpPr>
          <p:nvPr>
            <p:ph idx="1"/>
          </p:nvPr>
        </p:nvSpPr>
        <p:spPr>
          <a:xfrm>
            <a:off x="551384" y="1052736"/>
            <a:ext cx="11089232" cy="5672145"/>
          </a:xfrm>
        </p:spPr>
        <p:txBody>
          <a:bodyPr>
            <a:normAutofit lnSpcReduction="10000"/>
          </a:bodyPr>
          <a:lstStyle/>
          <a:p>
            <a:pPr marL="0" indent="0">
              <a:lnSpc>
                <a:spcPct val="110000"/>
              </a:lnSpc>
              <a:spcBef>
                <a:spcPts val="0"/>
              </a:spcBef>
              <a:spcAft>
                <a:spcPts val="200"/>
              </a:spcAft>
              <a:buNone/>
            </a:pPr>
            <a:r>
              <a:rPr lang="en-GB" sz="2000" dirty="0">
                <a:effectLst/>
                <a:latin typeface="Palatino Linotype" panose="02040502050505030304" pitchFamily="18" charset="0"/>
                <a:ea typeface="Calibri" panose="020F0502020204030204" pitchFamily="34" charset="0"/>
                <a:cs typeface="Times New Roman" panose="02020603050405020304" pitchFamily="18" charset="0"/>
              </a:rPr>
              <a:t>Besieged Paris was in the throes of famine. Even the sparrows on the roofs and the rats in the sewers were growing scarce. People were eating anything they could get. As Monsieur </a:t>
            </a:r>
            <a:r>
              <a:rPr lang="en-GB" sz="2000" dirty="0" err="1">
                <a:effectLst/>
                <a:latin typeface="Palatino Linotype" panose="02040502050505030304" pitchFamily="18" charset="0"/>
                <a:ea typeface="Calibri" panose="020F0502020204030204" pitchFamily="34" charset="0"/>
                <a:cs typeface="Times New Roman" panose="02020603050405020304" pitchFamily="18" charset="0"/>
              </a:rPr>
              <a:t>Morissot</a:t>
            </a:r>
            <a:r>
              <a:rPr lang="en-GB" sz="2000" dirty="0">
                <a:effectLst/>
                <a:latin typeface="Palatino Linotype" panose="02040502050505030304" pitchFamily="18" charset="0"/>
                <a:ea typeface="Calibri" panose="020F0502020204030204" pitchFamily="34" charset="0"/>
                <a:cs typeface="Times New Roman" panose="02020603050405020304" pitchFamily="18" charset="0"/>
              </a:rPr>
              <a:t>, watchmaker by profession and idler for the nonce, was strolling along the boulevard one bright January morning, his hands in his trousers pockets and stomach empty, he suddenly came face to face with an acquaintance—Monsieur </a:t>
            </a:r>
            <a:r>
              <a:rPr lang="en-GB" sz="2000" dirty="0" err="1">
                <a:effectLst/>
                <a:latin typeface="Palatino Linotype" panose="02040502050505030304" pitchFamily="18" charset="0"/>
                <a:ea typeface="Calibri" panose="020F0502020204030204" pitchFamily="34" charset="0"/>
                <a:cs typeface="Times New Roman" panose="02020603050405020304" pitchFamily="18" charset="0"/>
              </a:rPr>
              <a:t>Sauvage</a:t>
            </a:r>
            <a:r>
              <a:rPr lang="en-GB" sz="2000" dirty="0">
                <a:effectLst/>
                <a:latin typeface="Palatino Linotype" panose="02040502050505030304" pitchFamily="18" charset="0"/>
                <a:ea typeface="Calibri" panose="020F0502020204030204" pitchFamily="34" charset="0"/>
                <a:cs typeface="Times New Roman" panose="02020603050405020304" pitchFamily="18" charset="0"/>
              </a:rPr>
              <a:t>, a fishing chum.</a:t>
            </a:r>
          </a:p>
          <a:p>
            <a:pPr marL="0" indent="0">
              <a:lnSpc>
                <a:spcPct val="110000"/>
              </a:lnSpc>
              <a:spcBef>
                <a:spcPts val="0"/>
              </a:spcBef>
              <a:spcAft>
                <a:spcPts val="200"/>
              </a:spcAft>
              <a:buNone/>
            </a:pPr>
            <a:r>
              <a:rPr lang="en-GB" sz="2000" dirty="0">
                <a:effectLst/>
                <a:latin typeface="Palatino Linotype" panose="02040502050505030304" pitchFamily="18" charset="0"/>
                <a:ea typeface="Calibri" panose="020F0502020204030204" pitchFamily="34" charset="0"/>
                <a:cs typeface="Times New Roman" panose="02020603050405020304" pitchFamily="18" charset="0"/>
              </a:rPr>
              <a:t>Before the war broke out </a:t>
            </a:r>
            <a:r>
              <a:rPr lang="en-GB" sz="2000" dirty="0" err="1">
                <a:effectLst/>
                <a:latin typeface="Palatino Linotype" panose="02040502050505030304" pitchFamily="18" charset="0"/>
                <a:ea typeface="Calibri" panose="020F0502020204030204" pitchFamily="34" charset="0"/>
                <a:cs typeface="Times New Roman" panose="02020603050405020304" pitchFamily="18" charset="0"/>
              </a:rPr>
              <a:t>Morissot</a:t>
            </a:r>
            <a:r>
              <a:rPr lang="en-GB" sz="2000" dirty="0">
                <a:effectLst/>
                <a:latin typeface="Palatino Linotype" panose="02040502050505030304" pitchFamily="18" charset="0"/>
                <a:ea typeface="Calibri" panose="020F0502020204030204" pitchFamily="34" charset="0"/>
                <a:cs typeface="Times New Roman" panose="02020603050405020304" pitchFamily="18" charset="0"/>
              </a:rPr>
              <a:t> had been in the habit, every Sunday morning, of setting forth with a bamboo rod in his hand and a tin box on his back. He took the Argenteuil train, got out at Colombes, and walked thence to the Ile </a:t>
            </a:r>
            <a:r>
              <a:rPr lang="en-GB" sz="2000" dirty="0" err="1">
                <a:effectLst/>
                <a:latin typeface="Palatino Linotype" panose="02040502050505030304" pitchFamily="18" charset="0"/>
                <a:ea typeface="Calibri" panose="020F0502020204030204" pitchFamily="34" charset="0"/>
                <a:cs typeface="Times New Roman" panose="02020603050405020304" pitchFamily="18" charset="0"/>
              </a:rPr>
              <a:t>Marante</a:t>
            </a:r>
            <a:r>
              <a:rPr lang="en-GB" sz="2000" dirty="0">
                <a:effectLst/>
                <a:latin typeface="Palatino Linotype" panose="02040502050505030304" pitchFamily="18" charset="0"/>
                <a:ea typeface="Calibri" panose="020F0502020204030204" pitchFamily="34" charset="0"/>
                <a:cs typeface="Times New Roman" panose="02020603050405020304" pitchFamily="18" charset="0"/>
              </a:rPr>
              <a:t>. The moment he arrived at this place of his dreams he began fishing, and fished till nightfall.</a:t>
            </a:r>
          </a:p>
          <a:p>
            <a:pPr marL="0" indent="0">
              <a:lnSpc>
                <a:spcPct val="110000"/>
              </a:lnSpc>
              <a:spcBef>
                <a:spcPts val="0"/>
              </a:spcBef>
              <a:spcAft>
                <a:spcPts val="200"/>
              </a:spcAft>
              <a:buNone/>
            </a:pPr>
            <a:r>
              <a:rPr lang="en-GB" sz="2000" dirty="0">
                <a:effectLst/>
                <a:latin typeface="Palatino Linotype" panose="02040502050505030304" pitchFamily="18" charset="0"/>
                <a:ea typeface="Calibri" panose="020F0502020204030204" pitchFamily="34" charset="0"/>
                <a:cs typeface="Times New Roman" panose="02020603050405020304" pitchFamily="18" charset="0"/>
              </a:rPr>
              <a:t>Every Sunday he met in this very spot Monsieur </a:t>
            </a:r>
            <a:r>
              <a:rPr lang="en-GB" sz="2000" dirty="0" err="1">
                <a:effectLst/>
                <a:latin typeface="Palatino Linotype" panose="02040502050505030304" pitchFamily="18" charset="0"/>
                <a:ea typeface="Calibri" panose="020F0502020204030204" pitchFamily="34" charset="0"/>
                <a:cs typeface="Times New Roman" panose="02020603050405020304" pitchFamily="18" charset="0"/>
              </a:rPr>
              <a:t>Sauvage</a:t>
            </a:r>
            <a:r>
              <a:rPr lang="en-GB" sz="2000" dirty="0">
                <a:effectLst/>
                <a:latin typeface="Palatino Linotype" panose="02040502050505030304" pitchFamily="18" charset="0"/>
                <a:ea typeface="Calibri" panose="020F0502020204030204" pitchFamily="34" charset="0"/>
                <a:cs typeface="Times New Roman" panose="02020603050405020304" pitchFamily="18" charset="0"/>
              </a:rPr>
              <a:t>, a stout, jolly, little man, a draper in the Rue Notre Dame de Lorette, and also an ardent fisherman. They often spent half the day side by side, rod in hand and feet dangling over the water, and a warm friendship had sprung up between the two.</a:t>
            </a:r>
          </a:p>
          <a:p>
            <a:pPr marL="0" indent="0">
              <a:lnSpc>
                <a:spcPct val="110000"/>
              </a:lnSpc>
              <a:spcBef>
                <a:spcPts val="0"/>
              </a:spcBef>
              <a:spcAft>
                <a:spcPts val="200"/>
              </a:spcAft>
              <a:buNone/>
            </a:pPr>
            <a:r>
              <a:rPr lang="en-GB" sz="2000" dirty="0">
                <a:effectLst/>
                <a:latin typeface="Palatino Linotype" panose="02040502050505030304" pitchFamily="18" charset="0"/>
                <a:ea typeface="Calibri" panose="020F0502020204030204" pitchFamily="34" charset="0"/>
                <a:cs typeface="Times New Roman" panose="02020603050405020304" pitchFamily="18" charset="0"/>
              </a:rPr>
              <a:t>Some days they did not speak; at other times they chatted; but they understood each other perfectly without the aid of words, having similar tastes and feelings.</a:t>
            </a:r>
          </a:p>
          <a:p>
            <a:pPr marL="0" indent="0">
              <a:lnSpc>
                <a:spcPct val="110000"/>
              </a:lnSpc>
              <a:spcBef>
                <a:spcPts val="0"/>
              </a:spcBef>
              <a:spcAft>
                <a:spcPts val="200"/>
              </a:spcAft>
              <a:buNone/>
            </a:pPr>
            <a:endParaRPr lang="en-GB" dirty="0">
              <a:latin typeface="Palatino Linotype" panose="02040502050505030304" pitchFamily="18" charset="0"/>
              <a:ea typeface="Calibri" panose="020F0502020204030204" pitchFamily="34" charset="0"/>
              <a:cs typeface="Times New Roman" panose="02020603050405020304" pitchFamily="18" charset="0"/>
            </a:endParaRPr>
          </a:p>
          <a:p>
            <a:pPr marL="0" indent="0" algn="r">
              <a:lnSpc>
                <a:spcPct val="110000"/>
              </a:lnSpc>
              <a:spcBef>
                <a:spcPts val="0"/>
              </a:spcBef>
              <a:spcAft>
                <a:spcPts val="200"/>
              </a:spcAft>
              <a:buNone/>
            </a:pPr>
            <a:r>
              <a:rPr lang="en-GB" dirty="0">
                <a:solidFill>
                  <a:srgbClr val="FFC000"/>
                </a:solidFill>
                <a:cs typeface="Times New Roman" panose="02020603050405020304" pitchFamily="18" charset="0"/>
              </a:rPr>
              <a:t>(beginning)</a:t>
            </a:r>
          </a:p>
          <a:p>
            <a:pPr marL="0" indent="0">
              <a:lnSpc>
                <a:spcPct val="110000"/>
              </a:lnSpc>
              <a:spcBef>
                <a:spcPts val="0"/>
              </a:spcBef>
              <a:spcAft>
                <a:spcPts val="200"/>
              </a:spcAft>
              <a:buNone/>
            </a:pPr>
            <a:endParaRPr lang="en-GB" sz="2000" dirty="0">
              <a:effectLst/>
              <a:latin typeface="Palatino Linotype" panose="02040502050505030304" pitchFamily="18" charset="0"/>
              <a:ea typeface="Calibri" panose="020F0502020204030204" pitchFamily="34" charset="0"/>
              <a:cs typeface="Times New Roman" panose="02020603050405020304" pitchFamily="18" charset="0"/>
            </a:endParaRPr>
          </a:p>
          <a:p>
            <a:pPr marL="0" indent="0">
              <a:buNone/>
            </a:pPr>
            <a:endParaRPr lang="en-GB" dirty="0"/>
          </a:p>
        </p:txBody>
      </p:sp>
      <p:sp>
        <p:nvSpPr>
          <p:cNvPr id="4" name="TextBox 3">
            <a:extLst>
              <a:ext uri="{FF2B5EF4-FFF2-40B4-BE49-F238E27FC236}">
                <a16:creationId xmlns:a16="http://schemas.microsoft.com/office/drawing/2014/main" id="{A4928A72-684A-49D2-A6E3-76DFA9F3E358}"/>
              </a:ext>
            </a:extLst>
          </p:cNvPr>
          <p:cNvSpPr txBox="1"/>
          <p:nvPr/>
        </p:nvSpPr>
        <p:spPr>
          <a:xfrm>
            <a:off x="1271464" y="277135"/>
            <a:ext cx="6744072" cy="523220"/>
          </a:xfrm>
          <a:prstGeom prst="rect">
            <a:avLst/>
          </a:prstGeom>
          <a:noFill/>
        </p:spPr>
        <p:txBody>
          <a:bodyPr wrap="square">
            <a:spAutoFit/>
          </a:bodyPr>
          <a:lstStyle/>
          <a:p>
            <a:r>
              <a:rPr lang="en-GB" sz="2800" dirty="0">
                <a:solidFill>
                  <a:srgbClr val="FFC000"/>
                </a:solidFill>
                <a:latin typeface="+mj-lt"/>
              </a:rPr>
              <a:t>Maupassant, ‘two friends’  </a:t>
            </a:r>
            <a:r>
              <a:rPr lang="en-GB" sz="2400" dirty="0">
                <a:solidFill>
                  <a:srgbClr val="FFC000"/>
                </a:solidFill>
                <a:latin typeface="+mj-lt"/>
              </a:rPr>
              <a:t>(e</a:t>
            </a:r>
            <a:r>
              <a:rPr lang="en-GB" sz="2400" dirty="0">
                <a:solidFill>
                  <a:srgbClr val="FFC000"/>
                </a:solidFill>
              </a:rPr>
              <a:t>xtracts</a:t>
            </a:r>
            <a:r>
              <a:rPr lang="en-GB" sz="2800" dirty="0">
                <a:solidFill>
                  <a:srgbClr val="FFC000"/>
                </a:solidFill>
              </a:rPr>
              <a:t>)</a:t>
            </a:r>
            <a:endParaRPr lang="en-GB" sz="3200" dirty="0">
              <a:solidFill>
                <a:srgbClr val="FFC000"/>
              </a:solidFill>
              <a:latin typeface="+mj-lt"/>
            </a:endParaRPr>
          </a:p>
        </p:txBody>
      </p:sp>
    </p:spTree>
    <p:extLst>
      <p:ext uri="{BB962C8B-B14F-4D97-AF65-F5344CB8AC3E}">
        <p14:creationId xmlns:p14="http://schemas.microsoft.com/office/powerpoint/2010/main" val="16991170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948190-AA88-4852-9D59-22667702B975}"/>
              </a:ext>
            </a:extLst>
          </p:cNvPr>
          <p:cNvSpPr>
            <a:spLocks noGrp="1"/>
          </p:cNvSpPr>
          <p:nvPr>
            <p:ph idx="1"/>
          </p:nvPr>
        </p:nvSpPr>
        <p:spPr>
          <a:xfrm>
            <a:off x="551384" y="476672"/>
            <a:ext cx="11449272" cy="6287008"/>
          </a:xfrm>
        </p:spPr>
        <p:txBody>
          <a:bodyPr>
            <a:normAutofit/>
          </a:bodyPr>
          <a:lstStyle/>
          <a:p>
            <a:pPr marL="0" indent="0">
              <a:lnSpc>
                <a:spcPct val="110000"/>
              </a:lnSpc>
              <a:spcBef>
                <a:spcPts val="0"/>
              </a:spcBef>
              <a:spcAft>
                <a:spcPts val="200"/>
              </a:spcAft>
              <a:buNone/>
            </a:pPr>
            <a:r>
              <a:rPr lang="en-GB" dirty="0">
                <a:latin typeface="Palatino Linotype" panose="02040502050505030304" pitchFamily="18" charset="0"/>
                <a:cs typeface="Times New Roman" panose="02020603050405020304" pitchFamily="18" charset="0"/>
              </a:rPr>
              <a:t>…..</a:t>
            </a:r>
          </a:p>
          <a:p>
            <a:pPr marL="0" indent="0">
              <a:lnSpc>
                <a:spcPct val="110000"/>
              </a:lnSpc>
              <a:spcBef>
                <a:spcPts val="0"/>
              </a:spcBef>
              <a:spcAft>
                <a:spcPts val="200"/>
              </a:spcAft>
              <a:buNone/>
            </a:pPr>
            <a:r>
              <a:rPr lang="en-GB" dirty="0">
                <a:latin typeface="Palatino Linotype" panose="02040502050505030304" pitchFamily="18" charset="0"/>
                <a:cs typeface="Times New Roman" panose="02020603050405020304" pitchFamily="18" charset="0"/>
              </a:rPr>
              <a:t>Two soldiers took </a:t>
            </a:r>
            <a:r>
              <a:rPr lang="en-GB" dirty="0" err="1">
                <a:latin typeface="Palatino Linotype" panose="02040502050505030304" pitchFamily="18" charset="0"/>
                <a:cs typeface="Times New Roman" panose="02020603050405020304" pitchFamily="18" charset="0"/>
              </a:rPr>
              <a:t>Morissot</a:t>
            </a:r>
            <a:r>
              <a:rPr lang="en-GB" dirty="0">
                <a:latin typeface="Palatino Linotype" panose="02040502050505030304" pitchFamily="18" charset="0"/>
                <a:cs typeface="Times New Roman" panose="02020603050405020304" pitchFamily="18" charset="0"/>
              </a:rPr>
              <a:t> by the head and the feet; two others did the same with </a:t>
            </a:r>
            <a:r>
              <a:rPr lang="en-GB" dirty="0" err="1">
                <a:latin typeface="Palatino Linotype" panose="02040502050505030304" pitchFamily="18" charset="0"/>
                <a:cs typeface="Times New Roman" panose="02020603050405020304" pitchFamily="18" charset="0"/>
              </a:rPr>
              <a:t>Sauvage</a:t>
            </a:r>
            <a:r>
              <a:rPr lang="en-GB" dirty="0">
                <a:latin typeface="Palatino Linotype" panose="02040502050505030304" pitchFamily="18" charset="0"/>
                <a:cs typeface="Times New Roman" panose="02020603050405020304" pitchFamily="18" charset="0"/>
              </a:rPr>
              <a:t>. The bodies, swung lustily by strong hands, were cast to a distance, and, describing a curve, fell feet foremost into the stream.</a:t>
            </a:r>
          </a:p>
          <a:p>
            <a:pPr marL="0" indent="0">
              <a:lnSpc>
                <a:spcPct val="110000"/>
              </a:lnSpc>
              <a:spcBef>
                <a:spcPts val="0"/>
              </a:spcBef>
              <a:spcAft>
                <a:spcPts val="200"/>
              </a:spcAft>
              <a:buNone/>
            </a:pPr>
            <a:r>
              <a:rPr lang="en-GB" dirty="0">
                <a:latin typeface="Palatino Linotype" panose="02040502050505030304" pitchFamily="18" charset="0"/>
                <a:cs typeface="Times New Roman" panose="02020603050405020304" pitchFamily="18" charset="0"/>
              </a:rPr>
              <a:t>The water splashed high, foamed, eddied, then grew calm; tiny waves lapped the shore.</a:t>
            </a:r>
          </a:p>
          <a:p>
            <a:pPr marL="0" indent="0">
              <a:lnSpc>
                <a:spcPct val="110000"/>
              </a:lnSpc>
              <a:spcBef>
                <a:spcPts val="0"/>
              </a:spcBef>
              <a:spcAft>
                <a:spcPts val="200"/>
              </a:spcAft>
              <a:buNone/>
            </a:pPr>
            <a:r>
              <a:rPr lang="en-GB" dirty="0">
                <a:latin typeface="Palatino Linotype" panose="02040502050505030304" pitchFamily="18" charset="0"/>
                <a:cs typeface="Times New Roman" panose="02020603050405020304" pitchFamily="18" charset="0"/>
              </a:rPr>
              <a:t>A few streaks of blood flecked the surface of the river.</a:t>
            </a:r>
          </a:p>
          <a:p>
            <a:pPr marL="0" indent="0">
              <a:lnSpc>
                <a:spcPct val="110000"/>
              </a:lnSpc>
              <a:spcBef>
                <a:spcPts val="0"/>
              </a:spcBef>
              <a:spcAft>
                <a:spcPts val="200"/>
              </a:spcAft>
              <a:buNone/>
            </a:pPr>
            <a:r>
              <a:rPr lang="en-GB" dirty="0">
                <a:latin typeface="Palatino Linotype" panose="02040502050505030304" pitchFamily="18" charset="0"/>
                <a:cs typeface="Times New Roman" panose="02020603050405020304" pitchFamily="18" charset="0"/>
              </a:rPr>
              <a:t>The officer, calm throughout, remarked, with grim </a:t>
            </a:r>
            <a:r>
              <a:rPr lang="en-GB" dirty="0" err="1">
                <a:latin typeface="Palatino Linotype" panose="02040502050505030304" pitchFamily="18" charset="0"/>
                <a:cs typeface="Times New Roman" panose="02020603050405020304" pitchFamily="18" charset="0"/>
              </a:rPr>
              <a:t>humor</a:t>
            </a:r>
            <a:r>
              <a:rPr lang="en-GB" dirty="0">
                <a:latin typeface="Palatino Linotype" panose="02040502050505030304" pitchFamily="18" charset="0"/>
                <a:cs typeface="Times New Roman" panose="02020603050405020304" pitchFamily="18" charset="0"/>
              </a:rPr>
              <a:t>:</a:t>
            </a:r>
          </a:p>
          <a:p>
            <a:pPr marL="0" indent="0">
              <a:lnSpc>
                <a:spcPct val="110000"/>
              </a:lnSpc>
              <a:spcBef>
                <a:spcPts val="0"/>
              </a:spcBef>
              <a:spcAft>
                <a:spcPts val="200"/>
              </a:spcAft>
              <a:buNone/>
            </a:pPr>
            <a:r>
              <a:rPr lang="en-GB" dirty="0">
                <a:latin typeface="Palatino Linotype" panose="02040502050505030304" pitchFamily="18" charset="0"/>
                <a:cs typeface="Times New Roman" panose="02020603050405020304" pitchFamily="18" charset="0"/>
              </a:rPr>
              <a:t>“It's the fishes' turn now!”</a:t>
            </a:r>
          </a:p>
          <a:p>
            <a:pPr marL="0" indent="0">
              <a:lnSpc>
                <a:spcPct val="110000"/>
              </a:lnSpc>
              <a:spcBef>
                <a:spcPts val="0"/>
              </a:spcBef>
              <a:spcAft>
                <a:spcPts val="200"/>
              </a:spcAft>
              <a:buNone/>
            </a:pPr>
            <a:r>
              <a:rPr lang="en-GB" dirty="0">
                <a:latin typeface="Palatino Linotype" panose="02040502050505030304" pitchFamily="18" charset="0"/>
                <a:cs typeface="Times New Roman" panose="02020603050405020304" pitchFamily="18" charset="0"/>
              </a:rPr>
              <a:t>Then he retraced his way to the house.</a:t>
            </a:r>
          </a:p>
          <a:p>
            <a:pPr marL="0" indent="0">
              <a:lnSpc>
                <a:spcPct val="110000"/>
              </a:lnSpc>
              <a:spcBef>
                <a:spcPts val="0"/>
              </a:spcBef>
              <a:spcAft>
                <a:spcPts val="200"/>
              </a:spcAft>
              <a:buNone/>
            </a:pPr>
            <a:r>
              <a:rPr lang="en-GB" dirty="0">
                <a:latin typeface="Palatino Linotype" panose="02040502050505030304" pitchFamily="18" charset="0"/>
                <a:cs typeface="Times New Roman" panose="02020603050405020304" pitchFamily="18" charset="0"/>
              </a:rPr>
              <a:t>Suddenly he caught sight of the net full of </a:t>
            </a:r>
            <a:r>
              <a:rPr lang="en-GB" dirty="0" err="1">
                <a:latin typeface="Palatino Linotype" panose="02040502050505030304" pitchFamily="18" charset="0"/>
                <a:cs typeface="Times New Roman" panose="02020603050405020304" pitchFamily="18" charset="0"/>
              </a:rPr>
              <a:t>gudgeons</a:t>
            </a:r>
            <a:r>
              <a:rPr lang="en-GB" dirty="0">
                <a:latin typeface="Palatino Linotype" panose="02040502050505030304" pitchFamily="18" charset="0"/>
                <a:cs typeface="Times New Roman" panose="02020603050405020304" pitchFamily="18" charset="0"/>
              </a:rPr>
              <a:t>, lying forgotten in the grass. He picked it up, examined it, smiled, and called:</a:t>
            </a:r>
          </a:p>
          <a:p>
            <a:pPr marL="0" indent="0">
              <a:lnSpc>
                <a:spcPct val="110000"/>
              </a:lnSpc>
              <a:spcBef>
                <a:spcPts val="0"/>
              </a:spcBef>
              <a:spcAft>
                <a:spcPts val="200"/>
              </a:spcAft>
              <a:buNone/>
            </a:pPr>
            <a:r>
              <a:rPr lang="en-GB" dirty="0">
                <a:latin typeface="Palatino Linotype" panose="02040502050505030304" pitchFamily="18" charset="0"/>
                <a:cs typeface="Times New Roman" panose="02020603050405020304" pitchFamily="18" charset="0"/>
              </a:rPr>
              <a:t>“Wilhelm!”</a:t>
            </a:r>
          </a:p>
          <a:p>
            <a:pPr marL="0" indent="0">
              <a:lnSpc>
                <a:spcPct val="110000"/>
              </a:lnSpc>
              <a:spcBef>
                <a:spcPts val="0"/>
              </a:spcBef>
              <a:spcAft>
                <a:spcPts val="200"/>
              </a:spcAft>
              <a:buNone/>
            </a:pPr>
            <a:r>
              <a:rPr lang="en-GB" dirty="0">
                <a:latin typeface="Palatino Linotype" panose="02040502050505030304" pitchFamily="18" charset="0"/>
                <a:cs typeface="Times New Roman" panose="02020603050405020304" pitchFamily="18" charset="0"/>
              </a:rPr>
              <a:t>A white-aproned soldier responded to the summons, and the Prussian, tossing him the catch of the two murdered men, said:</a:t>
            </a:r>
          </a:p>
          <a:p>
            <a:pPr marL="0" indent="0">
              <a:lnSpc>
                <a:spcPct val="110000"/>
              </a:lnSpc>
              <a:spcBef>
                <a:spcPts val="0"/>
              </a:spcBef>
              <a:spcAft>
                <a:spcPts val="200"/>
              </a:spcAft>
              <a:buNone/>
            </a:pPr>
            <a:r>
              <a:rPr lang="en-GB" dirty="0">
                <a:latin typeface="Palatino Linotype" panose="02040502050505030304" pitchFamily="18" charset="0"/>
                <a:cs typeface="Times New Roman" panose="02020603050405020304" pitchFamily="18" charset="0"/>
              </a:rPr>
              <a:t>“Have these fish fried for me at once, while they are still alive; they'll make a tasty dish.”</a:t>
            </a:r>
          </a:p>
          <a:p>
            <a:pPr marL="0" indent="0">
              <a:lnSpc>
                <a:spcPct val="110000"/>
              </a:lnSpc>
              <a:spcBef>
                <a:spcPts val="0"/>
              </a:spcBef>
              <a:spcAft>
                <a:spcPts val="200"/>
              </a:spcAft>
              <a:buNone/>
            </a:pPr>
            <a:r>
              <a:rPr lang="en-GB" dirty="0">
                <a:latin typeface="Palatino Linotype" panose="02040502050505030304" pitchFamily="18" charset="0"/>
                <a:cs typeface="Times New Roman" panose="02020603050405020304" pitchFamily="18" charset="0"/>
              </a:rPr>
              <a:t>Then he resumed his pipe.</a:t>
            </a:r>
          </a:p>
          <a:p>
            <a:pPr marL="0" indent="0" algn="r">
              <a:lnSpc>
                <a:spcPct val="110000"/>
              </a:lnSpc>
              <a:spcBef>
                <a:spcPts val="0"/>
              </a:spcBef>
              <a:spcAft>
                <a:spcPts val="200"/>
              </a:spcAft>
              <a:buNone/>
            </a:pPr>
            <a:r>
              <a:rPr lang="en-GB" dirty="0">
                <a:solidFill>
                  <a:srgbClr val="FFC000"/>
                </a:solidFill>
                <a:cs typeface="Times New Roman" panose="02020603050405020304" pitchFamily="18" charset="0"/>
              </a:rPr>
              <a:t>(end)</a:t>
            </a:r>
          </a:p>
        </p:txBody>
      </p:sp>
    </p:spTree>
    <p:extLst>
      <p:ext uri="{BB962C8B-B14F-4D97-AF65-F5344CB8AC3E}">
        <p14:creationId xmlns:p14="http://schemas.microsoft.com/office/powerpoint/2010/main" val="2596755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79501-CF28-4F0D-B90E-FE9F9952AB1D}"/>
              </a:ext>
            </a:extLst>
          </p:cNvPr>
          <p:cNvSpPr>
            <a:spLocks noGrp="1"/>
          </p:cNvSpPr>
          <p:nvPr>
            <p:ph type="title"/>
          </p:nvPr>
        </p:nvSpPr>
        <p:spPr>
          <a:xfrm>
            <a:off x="3575720" y="764704"/>
            <a:ext cx="4536504" cy="960058"/>
          </a:xfrm>
        </p:spPr>
        <p:txBody>
          <a:bodyPr/>
          <a:lstStyle/>
          <a:p>
            <a:r>
              <a:rPr lang="en-GB" dirty="0">
                <a:solidFill>
                  <a:srgbClr val="92D050"/>
                </a:solidFill>
              </a:rPr>
              <a:t>discussion</a:t>
            </a:r>
          </a:p>
        </p:txBody>
      </p:sp>
      <p:sp>
        <p:nvSpPr>
          <p:cNvPr id="3" name="Content Placeholder 2">
            <a:extLst>
              <a:ext uri="{FF2B5EF4-FFF2-40B4-BE49-F238E27FC236}">
                <a16:creationId xmlns:a16="http://schemas.microsoft.com/office/drawing/2014/main" id="{13E87A10-BBD0-4751-85CE-93940B9C68C6}"/>
              </a:ext>
            </a:extLst>
          </p:cNvPr>
          <p:cNvSpPr>
            <a:spLocks noGrp="1"/>
          </p:cNvSpPr>
          <p:nvPr>
            <p:ph idx="1"/>
          </p:nvPr>
        </p:nvSpPr>
        <p:spPr>
          <a:xfrm>
            <a:off x="1055440" y="2204864"/>
            <a:ext cx="9498469" cy="3600400"/>
          </a:xfrm>
        </p:spPr>
        <p:txBody>
          <a:bodyPr>
            <a:normAutofit lnSpcReduction="10000"/>
          </a:bodyPr>
          <a:lstStyle/>
          <a:p>
            <a:pPr marL="457200" indent="-457200">
              <a:buFont typeface="+mj-lt"/>
              <a:buAutoNum type="arabicPeriod"/>
            </a:pPr>
            <a:r>
              <a:rPr lang="en-GB" sz="2400" dirty="0">
                <a:latin typeface="Palatino Linotype" panose="02040502050505030304" pitchFamily="18" charset="0"/>
              </a:rPr>
              <a:t>What are the characteristics of Calvino’s/Maupassant’s texts ?</a:t>
            </a:r>
          </a:p>
          <a:p>
            <a:pPr marL="457200" indent="-457200">
              <a:buFont typeface="+mj-lt"/>
              <a:buAutoNum type="arabicPeriod"/>
            </a:pPr>
            <a:endParaRPr lang="en-GB" sz="800" dirty="0">
              <a:latin typeface="Palatino Linotype" panose="02040502050505030304" pitchFamily="18" charset="0"/>
            </a:endParaRPr>
          </a:p>
          <a:p>
            <a:pPr marL="457200" indent="-457200">
              <a:buFont typeface="+mj-lt"/>
              <a:buAutoNum type="arabicPeriod"/>
            </a:pPr>
            <a:r>
              <a:rPr lang="en-GB" sz="2400" dirty="0">
                <a:latin typeface="Palatino Linotype" panose="02040502050505030304" pitchFamily="18" charset="0"/>
              </a:rPr>
              <a:t>How would you translate them into Chinese?</a:t>
            </a:r>
          </a:p>
          <a:p>
            <a:pPr marL="457200" indent="-457200">
              <a:buFont typeface="+mj-lt"/>
              <a:buAutoNum type="arabicPeriod"/>
            </a:pPr>
            <a:endParaRPr lang="en-GB" sz="800" dirty="0">
              <a:latin typeface="Palatino Linotype" panose="02040502050505030304" pitchFamily="18" charset="0"/>
            </a:endParaRPr>
          </a:p>
          <a:p>
            <a:pPr marL="457200" indent="-457200">
              <a:buFont typeface="+mj-lt"/>
              <a:buAutoNum type="arabicPeriod"/>
            </a:pPr>
            <a:r>
              <a:rPr lang="en-GB" sz="2400" dirty="0">
                <a:latin typeface="Palatino Linotype" panose="02040502050505030304" pitchFamily="18" charset="0"/>
              </a:rPr>
              <a:t> How to accommodate them to Chinese grids of expectations but not lose its sense of cultural difference?</a:t>
            </a:r>
          </a:p>
          <a:p>
            <a:pPr marL="457200" indent="-457200">
              <a:buFont typeface="+mj-lt"/>
              <a:buAutoNum type="arabicPeriod"/>
            </a:pPr>
            <a:endParaRPr lang="en-GB" sz="800" dirty="0">
              <a:latin typeface="Palatino Linotype" panose="02040502050505030304" pitchFamily="18" charset="0"/>
            </a:endParaRPr>
          </a:p>
          <a:p>
            <a:pPr marL="457200" indent="-457200">
              <a:buFont typeface="+mj-lt"/>
              <a:buAutoNum type="arabicPeriod"/>
            </a:pPr>
            <a:r>
              <a:rPr lang="en-GB" sz="2400" dirty="0">
                <a:latin typeface="Palatino Linotype" panose="02040502050505030304" pitchFamily="18" charset="0"/>
              </a:rPr>
              <a:t>Why translate? </a:t>
            </a:r>
          </a:p>
          <a:p>
            <a:pPr marL="457200" indent="-457200">
              <a:buFont typeface="+mj-lt"/>
              <a:buAutoNum type="arabicPeriod"/>
            </a:pPr>
            <a:endParaRPr lang="en-GB" sz="800" dirty="0">
              <a:latin typeface="Palatino Linotype" panose="02040502050505030304" pitchFamily="18" charset="0"/>
            </a:endParaRPr>
          </a:p>
          <a:p>
            <a:pPr marL="457200" indent="-457200">
              <a:buFont typeface="+mj-lt"/>
              <a:buAutoNum type="arabicPeriod"/>
            </a:pPr>
            <a:r>
              <a:rPr lang="en-GB" sz="2400" dirty="0">
                <a:latin typeface="Palatino Linotype" panose="02040502050505030304" pitchFamily="18" charset="0"/>
              </a:rPr>
              <a:t>Questions of cultural capital</a:t>
            </a:r>
          </a:p>
          <a:p>
            <a:pPr marL="457200" indent="-457200">
              <a:buFont typeface="+mj-lt"/>
              <a:buAutoNum type="arabicPeriod"/>
            </a:pPr>
            <a:endParaRPr lang="en-GB" sz="2400" dirty="0">
              <a:latin typeface="+mn-lt"/>
            </a:endParaRPr>
          </a:p>
          <a:p>
            <a:pPr marL="457200" indent="-457200">
              <a:buFont typeface="+mj-lt"/>
              <a:buAutoNum type="arabicPeriod"/>
            </a:pPr>
            <a:endParaRPr lang="en-GB" sz="2400" dirty="0">
              <a:latin typeface="+mn-lt"/>
            </a:endParaRPr>
          </a:p>
        </p:txBody>
      </p:sp>
    </p:spTree>
    <p:extLst>
      <p:ext uri="{BB962C8B-B14F-4D97-AF65-F5344CB8AC3E}">
        <p14:creationId xmlns:p14="http://schemas.microsoft.com/office/powerpoint/2010/main" val="4773335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ustom 4">
      <a:majorFont>
        <a:latin typeface="Felix Titling"/>
        <a:ea typeface=""/>
        <a:cs typeface=""/>
      </a:majorFont>
      <a:minorFont>
        <a:latin typeface="Garamond"/>
        <a:ea typeface=""/>
        <a:cs typeface=""/>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5245</TotalTime>
  <Words>4944</Words>
  <Application>Microsoft Office PowerPoint</Application>
  <PresentationFormat>Widescreen</PresentationFormat>
  <Paragraphs>150</Paragraphs>
  <Slides>21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Alegreya Sans</vt:lpstr>
      <vt:lpstr>Arial</vt:lpstr>
      <vt:lpstr>Calibri</vt:lpstr>
      <vt:lpstr>Felix Titling</vt:lpstr>
      <vt:lpstr>Garamond</vt:lpstr>
      <vt:lpstr>Palatino Linotype</vt:lpstr>
      <vt:lpstr>Wingdings 3</vt:lpstr>
      <vt:lpstr>Ion</vt:lpstr>
      <vt:lpstr>PowerPoint Presentation</vt:lpstr>
      <vt:lpstr>  </vt:lpstr>
      <vt:lpstr>PowerPoint Presentation</vt:lpstr>
      <vt:lpstr>What happens in literary translation?</vt:lpstr>
      <vt:lpstr>PowerPoint Presentation</vt:lpstr>
      <vt:lpstr>PowerPoint Presentation</vt:lpstr>
      <vt:lpstr>PowerPoint Presentation</vt:lpstr>
      <vt:lpstr>LIN shu: the cultural problem of fidelity </vt:lpstr>
      <vt:lpstr>PowerPoint Presentation</vt:lpstr>
      <vt:lpstr>PowerPoint Presentation</vt:lpstr>
      <vt:lpstr>PowerPoint Presentation</vt:lpstr>
      <vt:lpstr>discussion</vt:lpstr>
      <vt:lpstr>how to accommodate cultural difference</vt:lpstr>
      <vt:lpstr>PowerPoint Presentation</vt:lpstr>
      <vt:lpstr>Different translation modes</vt:lpstr>
      <vt:lpstr>PowerPoint Presentation</vt:lpstr>
      <vt:lpstr>PowerPoint Presentation</vt:lpstr>
      <vt:lpstr>PowerPoint Presentation</vt:lpstr>
      <vt:lpstr>PowerPoint Presentation</vt:lpstr>
      <vt:lpstr>PowerPoint Presentation</vt:lpstr>
      <vt:lpstr>discussion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172</cp:revision>
  <dcterms:created xsi:type="dcterms:W3CDTF">2013-10-15T14:59:08Z</dcterms:created>
  <dcterms:modified xsi:type="dcterms:W3CDTF">2020-12-03T23:40:06Z</dcterms:modified>
</cp:coreProperties>
</file>