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7" r:id="rId6"/>
    <p:sldId id="260" r:id="rId7"/>
    <p:sldId id="261" r:id="rId8"/>
    <p:sldId id="262" r:id="rId9"/>
    <p:sldId id="273" r:id="rId10"/>
    <p:sldId id="274" r:id="rId11"/>
    <p:sldId id="263" r:id="rId12"/>
    <p:sldId id="275" r:id="rId13"/>
    <p:sldId id="264" r:id="rId14"/>
    <p:sldId id="265" r:id="rId15"/>
    <p:sldId id="268" r:id="rId16"/>
    <p:sldId id="271" r:id="rId17"/>
    <p:sldId id="272" r:id="rId18"/>
    <p:sldId id="266" r:id="rId19"/>
    <p:sldId id="276" r:id="rId20"/>
    <p:sldId id="277" r:id="rId21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02CA98-D7DA-4DF1-9C0D-072E5467F9CD}" v="1" dt="2025-05-13T12:15:49.1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0" d="100"/>
          <a:sy n="60" d="100"/>
        </p:scale>
        <p:origin x="1460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d9766618-3e46-45d4-99f2-08120d84987f" providerId="ADAL" clId="{5702CA98-D7DA-4DF1-9C0D-072E5467F9CD}"/>
    <pc:docChg chg="custSel addSld modSld">
      <pc:chgData name="Aliyu Sambo" userId="d9766618-3e46-45d4-99f2-08120d84987f" providerId="ADAL" clId="{5702CA98-D7DA-4DF1-9C0D-072E5467F9CD}" dt="2025-05-13T12:19:02.842" v="283" actId="114"/>
      <pc:docMkLst>
        <pc:docMk/>
      </pc:docMkLst>
      <pc:sldChg chg="modSp mod">
        <pc:chgData name="Aliyu Sambo" userId="d9766618-3e46-45d4-99f2-08120d84987f" providerId="ADAL" clId="{5702CA98-D7DA-4DF1-9C0D-072E5467F9CD}" dt="2025-05-13T11:52:41.446" v="62" actId="113"/>
        <pc:sldMkLst>
          <pc:docMk/>
          <pc:sldMk cId="0" sldId="256"/>
        </pc:sldMkLst>
        <pc:spChg chg="mod">
          <ac:chgData name="Aliyu Sambo" userId="d9766618-3e46-45d4-99f2-08120d84987f" providerId="ADAL" clId="{5702CA98-D7DA-4DF1-9C0D-072E5467F9CD}" dt="2025-05-13T11:52:13.701" v="54"/>
          <ac:spMkLst>
            <pc:docMk/>
            <pc:sldMk cId="0" sldId="256"/>
            <ac:spMk id="2" creationId="{00000000-0000-0000-0000-000000000000}"/>
          </ac:spMkLst>
        </pc:spChg>
        <pc:spChg chg="mod">
          <ac:chgData name="Aliyu Sambo" userId="d9766618-3e46-45d4-99f2-08120d84987f" providerId="ADAL" clId="{5702CA98-D7DA-4DF1-9C0D-072E5467F9CD}" dt="2025-05-13T11:52:41.446" v="62" actId="113"/>
          <ac:spMkLst>
            <pc:docMk/>
            <pc:sldMk cId="0" sldId="256"/>
            <ac:spMk id="3" creationId="{00000000-0000-0000-0000-000000000000}"/>
          </ac:spMkLst>
        </pc:spChg>
      </pc:sldChg>
      <pc:sldChg chg="modNotesTx">
        <pc:chgData name="Aliyu Sambo" userId="d9766618-3e46-45d4-99f2-08120d84987f" providerId="ADAL" clId="{5702CA98-D7DA-4DF1-9C0D-072E5467F9CD}" dt="2025-05-13T11:34:30.544" v="47" actId="20577"/>
        <pc:sldMkLst>
          <pc:docMk/>
          <pc:sldMk cId="0" sldId="257"/>
        </pc:sldMkLst>
      </pc:sldChg>
      <pc:sldChg chg="modSp mod">
        <pc:chgData name="Aliyu Sambo" userId="d9766618-3e46-45d4-99f2-08120d84987f" providerId="ADAL" clId="{5702CA98-D7DA-4DF1-9C0D-072E5467F9CD}" dt="2025-05-13T11:54:23.274" v="73" actId="1076"/>
        <pc:sldMkLst>
          <pc:docMk/>
          <pc:sldMk cId="0" sldId="260"/>
        </pc:sldMkLst>
        <pc:spChg chg="mod">
          <ac:chgData name="Aliyu Sambo" userId="d9766618-3e46-45d4-99f2-08120d84987f" providerId="ADAL" clId="{5702CA98-D7DA-4DF1-9C0D-072E5467F9CD}" dt="2025-05-13T11:54:23.274" v="73" actId="1076"/>
          <ac:spMkLst>
            <pc:docMk/>
            <pc:sldMk cId="0" sldId="260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5702CA98-D7DA-4DF1-9C0D-072E5467F9CD}" dt="2025-05-13T11:26:55.660" v="0" actId="404"/>
        <pc:sldMkLst>
          <pc:docMk/>
          <pc:sldMk cId="0" sldId="262"/>
        </pc:sldMkLst>
        <pc:spChg chg="mod">
          <ac:chgData name="Aliyu Sambo" userId="d9766618-3e46-45d4-99f2-08120d84987f" providerId="ADAL" clId="{5702CA98-D7DA-4DF1-9C0D-072E5467F9CD}" dt="2025-05-13T11:26:55.660" v="0" actId="404"/>
          <ac:spMkLst>
            <pc:docMk/>
            <pc:sldMk cId="0" sldId="262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5702CA98-D7DA-4DF1-9C0D-072E5467F9CD}" dt="2025-05-13T11:54:48.363" v="76" actId="1076"/>
        <pc:sldMkLst>
          <pc:docMk/>
          <pc:sldMk cId="0" sldId="265"/>
        </pc:sldMkLst>
        <pc:spChg chg="mod">
          <ac:chgData name="Aliyu Sambo" userId="d9766618-3e46-45d4-99f2-08120d84987f" providerId="ADAL" clId="{5702CA98-D7DA-4DF1-9C0D-072E5467F9CD}" dt="2025-05-13T11:54:48.363" v="76" actId="1076"/>
          <ac:spMkLst>
            <pc:docMk/>
            <pc:sldMk cId="0" sldId="265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5702CA98-D7DA-4DF1-9C0D-072E5467F9CD}" dt="2025-05-13T11:55:36.626" v="79" actId="1076"/>
        <pc:sldMkLst>
          <pc:docMk/>
          <pc:sldMk cId="0" sldId="266"/>
        </pc:sldMkLst>
        <pc:spChg chg="mod">
          <ac:chgData name="Aliyu Sambo" userId="d9766618-3e46-45d4-99f2-08120d84987f" providerId="ADAL" clId="{5702CA98-D7DA-4DF1-9C0D-072E5467F9CD}" dt="2025-05-13T11:55:30.534" v="77" actId="404"/>
          <ac:spMkLst>
            <pc:docMk/>
            <pc:sldMk cId="0" sldId="266"/>
            <ac:spMk id="2" creationId="{00000000-0000-0000-0000-000000000000}"/>
          </ac:spMkLst>
        </pc:spChg>
        <pc:spChg chg="mod">
          <ac:chgData name="Aliyu Sambo" userId="d9766618-3e46-45d4-99f2-08120d84987f" providerId="ADAL" clId="{5702CA98-D7DA-4DF1-9C0D-072E5467F9CD}" dt="2025-05-13T11:55:36.626" v="79" actId="1076"/>
          <ac:spMkLst>
            <pc:docMk/>
            <pc:sldMk cId="0" sldId="266"/>
            <ac:spMk id="3" creationId="{00000000-0000-0000-0000-000000000000}"/>
          </ac:spMkLst>
        </pc:spChg>
      </pc:sldChg>
      <pc:sldChg chg="delSp modSp mod">
        <pc:chgData name="Aliyu Sambo" userId="d9766618-3e46-45d4-99f2-08120d84987f" providerId="ADAL" clId="{5702CA98-D7DA-4DF1-9C0D-072E5467F9CD}" dt="2025-05-13T11:53:43.826" v="68" actId="478"/>
        <pc:sldMkLst>
          <pc:docMk/>
          <pc:sldMk cId="3293202608" sldId="267"/>
        </pc:sldMkLst>
        <pc:spChg chg="mod">
          <ac:chgData name="Aliyu Sambo" userId="d9766618-3e46-45d4-99f2-08120d84987f" providerId="ADAL" clId="{5702CA98-D7DA-4DF1-9C0D-072E5467F9CD}" dt="2025-05-13T11:53:32.451" v="66" actId="6549"/>
          <ac:spMkLst>
            <pc:docMk/>
            <pc:sldMk cId="3293202608" sldId="267"/>
            <ac:spMk id="5" creationId="{38F37A75-327E-42ED-AA5E-A2C912DD9492}"/>
          </ac:spMkLst>
        </pc:spChg>
        <pc:spChg chg="del mod">
          <ac:chgData name="Aliyu Sambo" userId="d9766618-3e46-45d4-99f2-08120d84987f" providerId="ADAL" clId="{5702CA98-D7DA-4DF1-9C0D-072E5467F9CD}" dt="2025-05-13T11:53:43.826" v="68" actId="478"/>
          <ac:spMkLst>
            <pc:docMk/>
            <pc:sldMk cId="3293202608" sldId="267"/>
            <ac:spMk id="9" creationId="{090645BA-463B-46A1-8393-1F6AF19FA0D4}"/>
          </ac:spMkLst>
        </pc:spChg>
      </pc:sldChg>
      <pc:sldChg chg="addSp modSp new mod">
        <pc:chgData name="Aliyu Sambo" userId="d9766618-3e46-45d4-99f2-08120d84987f" providerId="ADAL" clId="{5702CA98-D7DA-4DF1-9C0D-072E5467F9CD}" dt="2025-05-13T12:19:02.842" v="283" actId="114"/>
        <pc:sldMkLst>
          <pc:docMk/>
          <pc:sldMk cId="2152053780" sldId="276"/>
        </pc:sldMkLst>
        <pc:spChg chg="mod">
          <ac:chgData name="Aliyu Sambo" userId="d9766618-3e46-45d4-99f2-08120d84987f" providerId="ADAL" clId="{5702CA98-D7DA-4DF1-9C0D-072E5467F9CD}" dt="2025-05-13T12:16:22.515" v="263" actId="20577"/>
          <ac:spMkLst>
            <pc:docMk/>
            <pc:sldMk cId="2152053780" sldId="276"/>
            <ac:spMk id="2" creationId="{1F9E9907-476C-AEA3-15A4-5EE4C856B855}"/>
          </ac:spMkLst>
        </pc:spChg>
        <pc:spChg chg="mod">
          <ac:chgData name="Aliyu Sambo" userId="d9766618-3e46-45d4-99f2-08120d84987f" providerId="ADAL" clId="{5702CA98-D7DA-4DF1-9C0D-072E5467F9CD}" dt="2025-05-13T12:19:02.842" v="283" actId="114"/>
          <ac:spMkLst>
            <pc:docMk/>
            <pc:sldMk cId="2152053780" sldId="276"/>
            <ac:spMk id="3" creationId="{74A40256-B7BC-CAB0-EE64-72924C2935DB}"/>
          </ac:spMkLst>
        </pc:spChg>
        <pc:picChg chg="add mod">
          <ac:chgData name="Aliyu Sambo" userId="d9766618-3e46-45d4-99f2-08120d84987f" providerId="ADAL" clId="{5702CA98-D7DA-4DF1-9C0D-072E5467F9CD}" dt="2025-05-13T12:18:52.107" v="281" actId="1076"/>
          <ac:picMkLst>
            <pc:docMk/>
            <pc:sldMk cId="2152053780" sldId="276"/>
            <ac:picMk id="5" creationId="{86E04145-35A3-601F-597E-893910CB44D5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5EFB61D-EDE7-4F5F-A381-609DEFD0C269}" type="doc">
      <dgm:prSet loTypeId="urn:microsoft.com/office/officeart/2005/8/layout/funnel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455FCDD-1954-4C30-8E4A-8E720077444D}">
      <dgm:prSet phldrT="[Text]"/>
      <dgm:spPr/>
      <dgm:t>
        <a:bodyPr/>
        <a:lstStyle/>
        <a:p>
          <a:r>
            <a:rPr lang="en-US" i="1" dirty="0">
              <a:solidFill>
                <a:schemeClr val="tx2"/>
              </a:solidFill>
            </a:rPr>
            <a:t>Collect Data</a:t>
          </a:r>
          <a:endParaRPr lang="en-GB" dirty="0"/>
        </a:p>
      </dgm:t>
    </dgm:pt>
    <dgm:pt modelId="{33B80BCE-6498-438F-8FB2-77928E449859}" type="parTrans" cxnId="{56222CA9-59D4-46C7-BA01-18D70EC5252E}">
      <dgm:prSet/>
      <dgm:spPr/>
      <dgm:t>
        <a:bodyPr/>
        <a:lstStyle/>
        <a:p>
          <a:endParaRPr lang="en-GB"/>
        </a:p>
      </dgm:t>
    </dgm:pt>
    <dgm:pt modelId="{A57A402D-1F5B-4419-AB93-629CE60E59C0}" type="sibTrans" cxnId="{56222CA9-59D4-46C7-BA01-18D70EC5252E}">
      <dgm:prSet/>
      <dgm:spPr/>
      <dgm:t>
        <a:bodyPr/>
        <a:lstStyle/>
        <a:p>
          <a:endParaRPr lang="en-GB"/>
        </a:p>
      </dgm:t>
    </dgm:pt>
    <dgm:pt modelId="{A214CBC5-3FC0-41EC-B0D0-95154A8DA952}">
      <dgm:prSet phldrT="[Text]"/>
      <dgm:spPr/>
      <dgm:t>
        <a:bodyPr/>
        <a:lstStyle/>
        <a:p>
          <a:r>
            <a:rPr lang="en-US" i="1" dirty="0" err="1">
              <a:solidFill>
                <a:schemeClr val="tx2"/>
              </a:solidFill>
            </a:rPr>
            <a:t>Organise</a:t>
          </a:r>
          <a:endParaRPr lang="en-GB" dirty="0"/>
        </a:p>
      </dgm:t>
    </dgm:pt>
    <dgm:pt modelId="{DF8FD916-BB5F-4E6C-AD2B-46B63AC20C6B}" type="parTrans" cxnId="{DC9D1B7C-A367-4948-8AD7-330397617C70}">
      <dgm:prSet/>
      <dgm:spPr/>
      <dgm:t>
        <a:bodyPr/>
        <a:lstStyle/>
        <a:p>
          <a:endParaRPr lang="en-GB"/>
        </a:p>
      </dgm:t>
    </dgm:pt>
    <dgm:pt modelId="{347384AB-ECA6-4EF5-AE83-DC5E52A8BB9E}" type="sibTrans" cxnId="{DC9D1B7C-A367-4948-8AD7-330397617C70}">
      <dgm:prSet/>
      <dgm:spPr/>
      <dgm:t>
        <a:bodyPr/>
        <a:lstStyle/>
        <a:p>
          <a:endParaRPr lang="en-GB"/>
        </a:p>
      </dgm:t>
    </dgm:pt>
    <dgm:pt modelId="{577EAAD7-575B-4207-B160-ABE5E72B07BE}">
      <dgm:prSet phldrT="[Text]"/>
      <dgm:spPr/>
      <dgm:t>
        <a:bodyPr/>
        <a:lstStyle/>
        <a:p>
          <a:r>
            <a:rPr lang="en-US" i="1" dirty="0" err="1">
              <a:solidFill>
                <a:schemeClr val="tx2"/>
              </a:solidFill>
            </a:rPr>
            <a:t>Analyse</a:t>
          </a:r>
          <a:r>
            <a:rPr lang="en-US" i="1" dirty="0">
              <a:solidFill>
                <a:schemeClr val="tx2"/>
              </a:solidFill>
            </a:rPr>
            <a:t> &amp; Interpret</a:t>
          </a:r>
          <a:endParaRPr lang="en-GB" dirty="0"/>
        </a:p>
      </dgm:t>
    </dgm:pt>
    <dgm:pt modelId="{97D6EF38-50CA-4AF7-91EB-501E20B8E7F0}" type="parTrans" cxnId="{800BB293-41CA-4E98-BA6C-50C6CBD3F35F}">
      <dgm:prSet/>
      <dgm:spPr/>
      <dgm:t>
        <a:bodyPr/>
        <a:lstStyle/>
        <a:p>
          <a:endParaRPr lang="en-GB"/>
        </a:p>
      </dgm:t>
    </dgm:pt>
    <dgm:pt modelId="{4EFBDE0C-EA2C-453C-A3CF-2ECCC2A62CDC}" type="sibTrans" cxnId="{800BB293-41CA-4E98-BA6C-50C6CBD3F35F}">
      <dgm:prSet/>
      <dgm:spPr/>
      <dgm:t>
        <a:bodyPr/>
        <a:lstStyle/>
        <a:p>
          <a:endParaRPr lang="en-GB"/>
        </a:p>
      </dgm:t>
    </dgm:pt>
    <dgm:pt modelId="{60554569-6BC1-4188-94E1-8A88D808781E}">
      <dgm:prSet phldrT="[Text]"/>
      <dgm:spPr/>
      <dgm:t>
        <a:bodyPr/>
        <a:lstStyle/>
        <a:p>
          <a:r>
            <a:rPr lang="en-GB" dirty="0"/>
            <a:t>Understanding Uncertainty</a:t>
          </a:r>
        </a:p>
      </dgm:t>
    </dgm:pt>
    <dgm:pt modelId="{1F6CBC8C-6F17-4CD5-93B2-22881E0FFE6D}" type="parTrans" cxnId="{7D2CF7B2-2A7C-4B25-82E5-FE2BBD474043}">
      <dgm:prSet/>
      <dgm:spPr/>
      <dgm:t>
        <a:bodyPr/>
        <a:lstStyle/>
        <a:p>
          <a:endParaRPr lang="en-GB"/>
        </a:p>
      </dgm:t>
    </dgm:pt>
    <dgm:pt modelId="{2D838C38-2C7C-4FB5-AE72-97489A410870}" type="sibTrans" cxnId="{7D2CF7B2-2A7C-4B25-82E5-FE2BBD474043}">
      <dgm:prSet/>
      <dgm:spPr/>
      <dgm:t>
        <a:bodyPr/>
        <a:lstStyle/>
        <a:p>
          <a:endParaRPr lang="en-GB"/>
        </a:p>
      </dgm:t>
    </dgm:pt>
    <dgm:pt modelId="{4E1CC128-42CE-4E8B-96C0-D435DFF71848}" type="pres">
      <dgm:prSet presAssocID="{B5EFB61D-EDE7-4F5F-A381-609DEFD0C269}" presName="Name0" presStyleCnt="0">
        <dgm:presLayoutVars>
          <dgm:chMax val="4"/>
          <dgm:resizeHandles val="exact"/>
        </dgm:presLayoutVars>
      </dgm:prSet>
      <dgm:spPr/>
    </dgm:pt>
    <dgm:pt modelId="{41313145-1457-4991-A3D8-8251CC2C46F3}" type="pres">
      <dgm:prSet presAssocID="{B5EFB61D-EDE7-4F5F-A381-609DEFD0C269}" presName="ellipse" presStyleLbl="trBgShp" presStyleIdx="0" presStyleCnt="1"/>
      <dgm:spPr/>
    </dgm:pt>
    <dgm:pt modelId="{C32AEE0A-EA81-49B7-953A-78B3C90E1848}" type="pres">
      <dgm:prSet presAssocID="{B5EFB61D-EDE7-4F5F-A381-609DEFD0C269}" presName="arrow1" presStyleLbl="fgShp" presStyleIdx="0" presStyleCnt="1"/>
      <dgm:spPr/>
    </dgm:pt>
    <dgm:pt modelId="{12A5DDAB-5AE9-4A88-AEE2-73335363B89F}" type="pres">
      <dgm:prSet presAssocID="{B5EFB61D-EDE7-4F5F-A381-609DEFD0C269}" presName="rectangle" presStyleLbl="revTx" presStyleIdx="0" presStyleCnt="1">
        <dgm:presLayoutVars>
          <dgm:bulletEnabled val="1"/>
        </dgm:presLayoutVars>
      </dgm:prSet>
      <dgm:spPr/>
    </dgm:pt>
    <dgm:pt modelId="{CD85711A-962E-4902-8F42-A19171015E53}" type="pres">
      <dgm:prSet presAssocID="{A214CBC5-3FC0-41EC-B0D0-95154A8DA952}" presName="item1" presStyleLbl="node1" presStyleIdx="0" presStyleCnt="3">
        <dgm:presLayoutVars>
          <dgm:bulletEnabled val="1"/>
        </dgm:presLayoutVars>
      </dgm:prSet>
      <dgm:spPr/>
    </dgm:pt>
    <dgm:pt modelId="{E765EDD7-EC95-4220-89AD-9B57765CD9B9}" type="pres">
      <dgm:prSet presAssocID="{577EAAD7-575B-4207-B160-ABE5E72B07BE}" presName="item2" presStyleLbl="node1" presStyleIdx="1" presStyleCnt="3">
        <dgm:presLayoutVars>
          <dgm:bulletEnabled val="1"/>
        </dgm:presLayoutVars>
      </dgm:prSet>
      <dgm:spPr/>
    </dgm:pt>
    <dgm:pt modelId="{BF14B56D-1D4D-466A-9CD8-87F81CC3AD4D}" type="pres">
      <dgm:prSet presAssocID="{60554569-6BC1-4188-94E1-8A88D808781E}" presName="item3" presStyleLbl="node1" presStyleIdx="2" presStyleCnt="3">
        <dgm:presLayoutVars>
          <dgm:bulletEnabled val="1"/>
        </dgm:presLayoutVars>
      </dgm:prSet>
      <dgm:spPr/>
    </dgm:pt>
    <dgm:pt modelId="{86766D74-27AD-44F3-BE14-D7215DDAB2B5}" type="pres">
      <dgm:prSet presAssocID="{B5EFB61D-EDE7-4F5F-A381-609DEFD0C269}" presName="funnel" presStyleLbl="trAlignAcc1" presStyleIdx="0" presStyleCnt="1" custScaleX="97713" custScaleY="126640"/>
      <dgm:spPr/>
    </dgm:pt>
  </dgm:ptLst>
  <dgm:cxnLst>
    <dgm:cxn modelId="{1E67D624-170D-40AD-A6FE-5EDAF5CC11AC}" type="presOf" srcId="{60554569-6BC1-4188-94E1-8A88D808781E}" destId="{12A5DDAB-5AE9-4A88-AEE2-73335363B89F}" srcOrd="0" destOrd="0" presId="urn:microsoft.com/office/officeart/2005/8/layout/funnel1"/>
    <dgm:cxn modelId="{DC9D1B7C-A367-4948-8AD7-330397617C70}" srcId="{B5EFB61D-EDE7-4F5F-A381-609DEFD0C269}" destId="{A214CBC5-3FC0-41EC-B0D0-95154A8DA952}" srcOrd="1" destOrd="0" parTransId="{DF8FD916-BB5F-4E6C-AD2B-46B63AC20C6B}" sibTransId="{347384AB-ECA6-4EF5-AE83-DC5E52A8BB9E}"/>
    <dgm:cxn modelId="{C0EE2288-2CFC-461B-9D59-53C50A34F5E8}" type="presOf" srcId="{A214CBC5-3FC0-41EC-B0D0-95154A8DA952}" destId="{E765EDD7-EC95-4220-89AD-9B57765CD9B9}" srcOrd="0" destOrd="0" presId="urn:microsoft.com/office/officeart/2005/8/layout/funnel1"/>
    <dgm:cxn modelId="{800BB293-41CA-4E98-BA6C-50C6CBD3F35F}" srcId="{B5EFB61D-EDE7-4F5F-A381-609DEFD0C269}" destId="{577EAAD7-575B-4207-B160-ABE5E72B07BE}" srcOrd="2" destOrd="0" parTransId="{97D6EF38-50CA-4AF7-91EB-501E20B8E7F0}" sibTransId="{4EFBDE0C-EA2C-453C-A3CF-2ECCC2A62CDC}"/>
    <dgm:cxn modelId="{2CC14B98-252A-4473-8843-E07D1F48BE4D}" type="presOf" srcId="{577EAAD7-575B-4207-B160-ABE5E72B07BE}" destId="{CD85711A-962E-4902-8F42-A19171015E53}" srcOrd="0" destOrd="0" presId="urn:microsoft.com/office/officeart/2005/8/layout/funnel1"/>
    <dgm:cxn modelId="{56222CA9-59D4-46C7-BA01-18D70EC5252E}" srcId="{B5EFB61D-EDE7-4F5F-A381-609DEFD0C269}" destId="{1455FCDD-1954-4C30-8E4A-8E720077444D}" srcOrd="0" destOrd="0" parTransId="{33B80BCE-6498-438F-8FB2-77928E449859}" sibTransId="{A57A402D-1F5B-4419-AB93-629CE60E59C0}"/>
    <dgm:cxn modelId="{7D2CF7B2-2A7C-4B25-82E5-FE2BBD474043}" srcId="{B5EFB61D-EDE7-4F5F-A381-609DEFD0C269}" destId="{60554569-6BC1-4188-94E1-8A88D808781E}" srcOrd="3" destOrd="0" parTransId="{1F6CBC8C-6F17-4CD5-93B2-22881E0FFE6D}" sibTransId="{2D838C38-2C7C-4FB5-AE72-97489A410870}"/>
    <dgm:cxn modelId="{6FA0CEC6-C8B8-40A5-83E8-66B71FF5E71F}" type="presOf" srcId="{1455FCDD-1954-4C30-8E4A-8E720077444D}" destId="{BF14B56D-1D4D-466A-9CD8-87F81CC3AD4D}" srcOrd="0" destOrd="0" presId="urn:microsoft.com/office/officeart/2005/8/layout/funnel1"/>
    <dgm:cxn modelId="{3A92CADB-A8FE-433D-86F2-8D8DCA2BFF79}" type="presOf" srcId="{B5EFB61D-EDE7-4F5F-A381-609DEFD0C269}" destId="{4E1CC128-42CE-4E8B-96C0-D435DFF71848}" srcOrd="0" destOrd="0" presId="urn:microsoft.com/office/officeart/2005/8/layout/funnel1"/>
    <dgm:cxn modelId="{4E889135-2F2F-4D4B-8DB7-E11393269E02}" type="presParOf" srcId="{4E1CC128-42CE-4E8B-96C0-D435DFF71848}" destId="{41313145-1457-4991-A3D8-8251CC2C46F3}" srcOrd="0" destOrd="0" presId="urn:microsoft.com/office/officeart/2005/8/layout/funnel1"/>
    <dgm:cxn modelId="{0DF856C8-0DC3-4950-80B8-8BE833D0465C}" type="presParOf" srcId="{4E1CC128-42CE-4E8B-96C0-D435DFF71848}" destId="{C32AEE0A-EA81-49B7-953A-78B3C90E1848}" srcOrd="1" destOrd="0" presId="urn:microsoft.com/office/officeart/2005/8/layout/funnel1"/>
    <dgm:cxn modelId="{3830CEB1-D422-42AC-9715-EC09C2A2A09F}" type="presParOf" srcId="{4E1CC128-42CE-4E8B-96C0-D435DFF71848}" destId="{12A5DDAB-5AE9-4A88-AEE2-73335363B89F}" srcOrd="2" destOrd="0" presId="urn:microsoft.com/office/officeart/2005/8/layout/funnel1"/>
    <dgm:cxn modelId="{D54E3249-FD91-4EC1-A03F-AA462498480C}" type="presParOf" srcId="{4E1CC128-42CE-4E8B-96C0-D435DFF71848}" destId="{CD85711A-962E-4902-8F42-A19171015E53}" srcOrd="3" destOrd="0" presId="urn:microsoft.com/office/officeart/2005/8/layout/funnel1"/>
    <dgm:cxn modelId="{3A3B848C-F6AD-4FF1-AB60-8F486C63750F}" type="presParOf" srcId="{4E1CC128-42CE-4E8B-96C0-D435DFF71848}" destId="{E765EDD7-EC95-4220-89AD-9B57765CD9B9}" srcOrd="4" destOrd="0" presId="urn:microsoft.com/office/officeart/2005/8/layout/funnel1"/>
    <dgm:cxn modelId="{DD84D775-F2B1-4FCE-8E80-B6C51BAD9218}" type="presParOf" srcId="{4E1CC128-42CE-4E8B-96C0-D435DFF71848}" destId="{BF14B56D-1D4D-466A-9CD8-87F81CC3AD4D}" srcOrd="5" destOrd="0" presId="urn:microsoft.com/office/officeart/2005/8/layout/funnel1"/>
    <dgm:cxn modelId="{B346FB13-280B-4EAC-BFD2-CE86B5EC8AC4}" type="presParOf" srcId="{4E1CC128-42CE-4E8B-96C0-D435DFF71848}" destId="{86766D74-27AD-44F3-BE14-D7215DDAB2B5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313145-1457-4991-A3D8-8251CC2C46F3}">
      <dsp:nvSpPr>
        <dsp:cNvPr id="0" name=""/>
        <dsp:cNvSpPr/>
      </dsp:nvSpPr>
      <dsp:spPr>
        <a:xfrm>
          <a:off x="734331" y="780607"/>
          <a:ext cx="2683535" cy="931956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2AEE0A-EA81-49B7-953A-78B3C90E1848}">
      <dsp:nvSpPr>
        <dsp:cNvPr id="0" name=""/>
        <dsp:cNvSpPr/>
      </dsp:nvSpPr>
      <dsp:spPr>
        <a:xfrm>
          <a:off x="1820227" y="3062652"/>
          <a:ext cx="520065" cy="332841"/>
        </a:xfrm>
        <a:prstGeom prst="down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A5DDAB-5AE9-4A88-AEE2-73335363B89F}">
      <dsp:nvSpPr>
        <dsp:cNvPr id="0" name=""/>
        <dsp:cNvSpPr/>
      </dsp:nvSpPr>
      <dsp:spPr>
        <a:xfrm>
          <a:off x="832103" y="3328926"/>
          <a:ext cx="2496312" cy="6240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Understanding Uncertainty</a:t>
          </a:r>
        </a:p>
      </dsp:txBody>
      <dsp:txXfrm>
        <a:off x="832103" y="3328926"/>
        <a:ext cx="2496312" cy="624078"/>
      </dsp:txXfrm>
    </dsp:sp>
    <dsp:sp modelId="{CD85711A-962E-4902-8F42-A19171015E53}">
      <dsp:nvSpPr>
        <dsp:cNvPr id="0" name=""/>
        <dsp:cNvSpPr/>
      </dsp:nvSpPr>
      <dsp:spPr>
        <a:xfrm>
          <a:off x="1709973" y="1784541"/>
          <a:ext cx="936117" cy="93611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i="1" kern="1200" dirty="0" err="1">
              <a:solidFill>
                <a:schemeClr val="tx2"/>
              </a:solidFill>
            </a:rPr>
            <a:t>Analyse</a:t>
          </a:r>
          <a:r>
            <a:rPr lang="en-US" sz="1200" i="1" kern="1200" dirty="0">
              <a:solidFill>
                <a:schemeClr val="tx2"/>
              </a:solidFill>
            </a:rPr>
            <a:t> &amp; Interpret</a:t>
          </a:r>
          <a:endParaRPr lang="en-GB" sz="1200" kern="1200" dirty="0"/>
        </a:p>
      </dsp:txBody>
      <dsp:txXfrm>
        <a:off x="1847064" y="1921632"/>
        <a:ext cx="661935" cy="661935"/>
      </dsp:txXfrm>
    </dsp:sp>
    <dsp:sp modelId="{E765EDD7-EC95-4220-89AD-9B57765CD9B9}">
      <dsp:nvSpPr>
        <dsp:cNvPr id="0" name=""/>
        <dsp:cNvSpPr/>
      </dsp:nvSpPr>
      <dsp:spPr>
        <a:xfrm>
          <a:off x="1040130" y="1082245"/>
          <a:ext cx="936117" cy="93611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i="1" kern="1200" dirty="0" err="1">
              <a:solidFill>
                <a:schemeClr val="tx2"/>
              </a:solidFill>
            </a:rPr>
            <a:t>Organise</a:t>
          </a:r>
          <a:endParaRPr lang="en-GB" sz="1200" kern="1200" dirty="0"/>
        </a:p>
      </dsp:txBody>
      <dsp:txXfrm>
        <a:off x="1177221" y="1219336"/>
        <a:ext cx="661935" cy="661935"/>
      </dsp:txXfrm>
    </dsp:sp>
    <dsp:sp modelId="{BF14B56D-1D4D-466A-9CD8-87F81CC3AD4D}">
      <dsp:nvSpPr>
        <dsp:cNvPr id="0" name=""/>
        <dsp:cNvSpPr/>
      </dsp:nvSpPr>
      <dsp:spPr>
        <a:xfrm>
          <a:off x="1997049" y="855913"/>
          <a:ext cx="936117" cy="93611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i="1" kern="1200" dirty="0">
              <a:solidFill>
                <a:schemeClr val="tx2"/>
              </a:solidFill>
            </a:rPr>
            <a:t>Collect Data</a:t>
          </a:r>
          <a:endParaRPr lang="en-GB" sz="1200" kern="1200" dirty="0"/>
        </a:p>
      </dsp:txBody>
      <dsp:txXfrm>
        <a:off x="2134140" y="993004"/>
        <a:ext cx="661935" cy="661935"/>
      </dsp:txXfrm>
    </dsp:sp>
    <dsp:sp modelId="{86766D74-27AD-44F3-BE14-D7215DDAB2B5}">
      <dsp:nvSpPr>
        <dsp:cNvPr id="0" name=""/>
        <dsp:cNvSpPr/>
      </dsp:nvSpPr>
      <dsp:spPr>
        <a:xfrm>
          <a:off x="657380" y="355851"/>
          <a:ext cx="2845758" cy="2950574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1BE9D0-DC25-43E9-A4A3-AA915E7F0A31}" type="datetimeFigureOut">
              <a:rPr lang="en-GB" smtClean="0"/>
              <a:t>13/01/2026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FD5B5D-25E3-4B2A-9CC0-DC950191C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78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Quantify uncertainty – how sure are you?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FD5B5D-25E3-4B2A-9CC0-DC950191CB8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6687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>
                <a:latin typeface="CheltenhamStd-Book"/>
              </a:rPr>
              <a:t>Histograms provide a quick way to get the big idea about a numerical data set.</a:t>
            </a: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CE00F6-7EB7-444C-8502-3E04E0071EA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402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1/13/2026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2063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1/13/2026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0823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1/13/2026</a:t>
            </a:fld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31421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1/13/2026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8743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1/13/2026</a:t>
            </a:fld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880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1/13/2026</a:t>
            </a:fld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81614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1/13/2026</a:t>
            </a:fld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029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1/13/2026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5168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1/13/2026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4924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1/13/2026</a:t>
            </a:fld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37570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1/13/2026</a:t>
            </a:fld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9126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5BCAD085-E8A6-8845-BD4E-CB4CCA059FC4}" type="datetimeFigureOut">
              <a:rPr lang="en-US" smtClean="0"/>
              <a:t>1/13/2026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1168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gif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s://posit.cloud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dirty="0"/>
              <a:t>Advanced Statistical Programming</a:t>
            </a:r>
            <a:r>
              <a:rPr lang="en-GB" dirty="0"/>
              <a:t> (ACCA7022)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6112" y="4178807"/>
            <a:ext cx="7772400" cy="1318407"/>
          </a:xfrm>
        </p:spPr>
        <p:txBody>
          <a:bodyPr>
            <a:normAutofit/>
          </a:bodyPr>
          <a:lstStyle/>
          <a:p>
            <a:r>
              <a:rPr b="1" dirty="0">
                <a:solidFill>
                  <a:srgbClr val="FFFF00"/>
                </a:solidFill>
              </a:rPr>
              <a:t>Introduction to Statistics – The Big Picture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Statistics?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4663440" cy="3917032"/>
          </a:xfrm>
        </p:spPr>
        <p:txBody>
          <a:bodyPr/>
          <a:lstStyle/>
          <a:p>
            <a:r>
              <a:rPr lang="en-US" sz="2000" dirty="0"/>
              <a:t>Traditionally, a branch of </a:t>
            </a:r>
            <a:r>
              <a:rPr lang="en-US" sz="2000" i="1" dirty="0"/>
              <a:t>applied mathematics</a:t>
            </a:r>
          </a:p>
          <a:p>
            <a:r>
              <a:rPr sz="2000" dirty="0"/>
              <a:t>Statistics is the science of learning from </a:t>
            </a:r>
            <a:r>
              <a:rPr sz="2000" b="1" dirty="0">
                <a:solidFill>
                  <a:schemeClr val="tx2"/>
                </a:solidFill>
              </a:rPr>
              <a:t>data</a:t>
            </a:r>
            <a:r>
              <a:rPr sz="2000" dirty="0"/>
              <a:t>.</a:t>
            </a:r>
            <a:endParaRPr lang="en-GB" sz="2000" dirty="0"/>
          </a:p>
          <a:p>
            <a:endParaRPr sz="2000" dirty="0"/>
          </a:p>
          <a:p>
            <a:r>
              <a:rPr sz="2000" dirty="0"/>
              <a:t>Deals with </a:t>
            </a:r>
            <a:r>
              <a:rPr sz="2000" i="1" dirty="0">
                <a:solidFill>
                  <a:schemeClr val="tx2"/>
                </a:solidFill>
              </a:rPr>
              <a:t>collecting, </a:t>
            </a:r>
            <a:r>
              <a:rPr sz="2000" i="1" dirty="0" err="1">
                <a:solidFill>
                  <a:schemeClr val="tx2"/>
                </a:solidFill>
              </a:rPr>
              <a:t>organising</a:t>
            </a:r>
            <a:r>
              <a:rPr sz="2000" i="1" dirty="0">
                <a:solidFill>
                  <a:schemeClr val="tx2"/>
                </a:solidFill>
              </a:rPr>
              <a:t>, </a:t>
            </a:r>
            <a:r>
              <a:rPr sz="2000" i="1" dirty="0" err="1">
                <a:solidFill>
                  <a:schemeClr val="tx2"/>
                </a:solidFill>
              </a:rPr>
              <a:t>analysing</a:t>
            </a:r>
            <a:r>
              <a:rPr sz="2000" dirty="0"/>
              <a:t>, and </a:t>
            </a:r>
            <a:r>
              <a:rPr sz="2000" i="1" dirty="0">
                <a:solidFill>
                  <a:schemeClr val="tx2"/>
                </a:solidFill>
              </a:rPr>
              <a:t>interpreting</a:t>
            </a:r>
            <a:r>
              <a:rPr sz="2000" dirty="0"/>
              <a:t> </a:t>
            </a:r>
            <a:r>
              <a:rPr sz="2000" b="1" dirty="0">
                <a:solidFill>
                  <a:schemeClr val="tx2"/>
                </a:solidFill>
              </a:rPr>
              <a:t>data</a:t>
            </a:r>
            <a:endParaRPr lang="en-GB" sz="2000" b="1" dirty="0">
              <a:solidFill>
                <a:schemeClr val="tx2"/>
              </a:solidFill>
            </a:endParaRPr>
          </a:p>
          <a:p>
            <a:endParaRPr sz="2000" b="1" dirty="0">
              <a:solidFill>
                <a:schemeClr val="tx2"/>
              </a:solidFill>
            </a:endParaRPr>
          </a:p>
          <a:p>
            <a:r>
              <a:rPr sz="2000" dirty="0"/>
              <a:t>Provides a </a:t>
            </a:r>
            <a:r>
              <a:rPr sz="2000" i="1" dirty="0">
                <a:solidFill>
                  <a:schemeClr val="tx2"/>
                </a:solidFill>
              </a:rPr>
              <a:t>systematic approach to understand uncertainty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170D9AAA-DCE7-339F-2699-4DA57A3B85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09424961"/>
              </p:ext>
            </p:extLst>
          </p:nvPr>
        </p:nvGraphicFramePr>
        <p:xfrm>
          <a:off x="5541264" y="1328222"/>
          <a:ext cx="4160520" cy="43088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Why is Statistics Important in Science?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1208" y="2103119"/>
            <a:ext cx="8165592" cy="3414113"/>
          </a:xfrm>
        </p:spPr>
        <p:txBody>
          <a:bodyPr/>
          <a:lstStyle/>
          <a:p>
            <a:r>
              <a:rPr sz="2800" dirty="0"/>
              <a:t>Forms the foundation of scientific inference</a:t>
            </a:r>
            <a:endParaRPr lang="en-GB" sz="2800" dirty="0"/>
          </a:p>
          <a:p>
            <a:endParaRPr sz="2800" dirty="0"/>
          </a:p>
          <a:p>
            <a:r>
              <a:rPr sz="2800" dirty="0"/>
              <a:t>Enables experiment design, drawing conclusions, quantifying variability</a:t>
            </a:r>
            <a:endParaRPr lang="en-GB" sz="2800" dirty="0"/>
          </a:p>
          <a:p>
            <a:endParaRPr sz="2800" dirty="0"/>
          </a:p>
          <a:p>
            <a:r>
              <a:rPr sz="2800" dirty="0"/>
              <a:t>Supports evidence-based decision-making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How Statistics Supports the Scientific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076810"/>
            <a:ext cx="8074152" cy="583182"/>
          </a:xfrm>
        </p:spPr>
        <p:txBody>
          <a:bodyPr/>
          <a:lstStyle/>
          <a:p>
            <a:pPr marL="0" indent="0">
              <a:buNone/>
            </a:pPr>
            <a:r>
              <a:rPr sz="2400" dirty="0"/>
              <a:t>Statistics bridges the gap between data and knowledge.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9D88BEF-3911-C930-78ED-D13DC7E82D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7779622"/>
              </p:ext>
            </p:extLst>
          </p:nvPr>
        </p:nvGraphicFramePr>
        <p:xfrm>
          <a:off x="720909" y="1671138"/>
          <a:ext cx="6678054" cy="314255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03134">
                  <a:extLst>
                    <a:ext uri="{9D8B030D-6E8A-4147-A177-3AD203B41FA5}">
                      <a16:colId xmlns:a16="http://schemas.microsoft.com/office/drawing/2014/main" val="3732462520"/>
                    </a:ext>
                  </a:extLst>
                </a:gridCol>
                <a:gridCol w="5074920">
                  <a:extLst>
                    <a:ext uri="{9D8B030D-6E8A-4147-A177-3AD203B41FA5}">
                      <a16:colId xmlns:a16="http://schemas.microsoft.com/office/drawing/2014/main" val="2432595596"/>
                    </a:ext>
                  </a:extLst>
                </a:gridCol>
              </a:tblGrid>
              <a:tr h="1440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Methods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686" marR="6168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Explanation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686" marR="61686" marT="0" marB="0"/>
                </a:tc>
                <a:extLst>
                  <a:ext uri="{0D108BD9-81ED-4DB2-BD59-A6C34878D82A}">
                    <a16:rowId xmlns:a16="http://schemas.microsoft.com/office/drawing/2014/main" val="109860130"/>
                  </a:ext>
                </a:extLst>
              </a:tr>
              <a:tr h="2908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Observation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686" marR="61686" marT="0" marB="0"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Noticing a pattern or phenomenon that prompts a question.</a:t>
                      </a:r>
                    </a:p>
                  </a:txBody>
                  <a:tcPr marL="61686" marR="61686" marT="0" marB="0"/>
                </a:tc>
                <a:extLst>
                  <a:ext uri="{0D108BD9-81ED-4DB2-BD59-A6C34878D82A}">
                    <a16:rowId xmlns:a16="http://schemas.microsoft.com/office/drawing/2014/main" val="1588516058"/>
                  </a:ext>
                </a:extLst>
              </a:tr>
              <a:tr h="602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Hypothesis Formation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686" marR="6168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A hypothesis is a testable statement or prediction about a relationship between variables, based on observations. It serves as the basis for designing an experiment or data collection strategy.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686" marR="61686" marT="0" marB="0"/>
                </a:tc>
                <a:extLst>
                  <a:ext uri="{0D108BD9-81ED-4DB2-BD59-A6C34878D82A}">
                    <a16:rowId xmlns:a16="http://schemas.microsoft.com/office/drawing/2014/main" val="347002944"/>
                  </a:ext>
                </a:extLst>
              </a:tr>
              <a:tr h="602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Data Collection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686" marR="6168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Involves systematically gathering information relevant to the hypothesis. This can be done through experiments, surveys, databases, or sensors, and must be designed to minimise bias and error.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686" marR="61686" marT="0" marB="0"/>
                </a:tc>
                <a:extLst>
                  <a:ext uri="{0D108BD9-81ED-4DB2-BD59-A6C34878D82A}">
                    <a16:rowId xmlns:a16="http://schemas.microsoft.com/office/drawing/2014/main" val="3539404004"/>
                  </a:ext>
                </a:extLst>
              </a:tr>
              <a:tr h="602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Statistical Analysis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686" marR="6168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The application of statistical methods to summarise, explore, and test hypotheses using the collected data. This includes descriptive statistics, inferential tests (e.g. t-tests, ANOVA), and modelling techniques.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686" marR="61686" marT="0" marB="0"/>
                </a:tc>
                <a:extLst>
                  <a:ext uri="{0D108BD9-81ED-4DB2-BD59-A6C34878D82A}">
                    <a16:rowId xmlns:a16="http://schemas.microsoft.com/office/drawing/2014/main" val="2434705693"/>
                  </a:ext>
                </a:extLst>
              </a:tr>
              <a:tr h="7557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Interpretation and Validation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686" marR="6168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The results from the statistical analysis are interpreted in the context of the original hypothesis.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Validation ensures findings are robust, reproducible, and not due to random chance. This may involve p-values, confidence intervals, and replication studies.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686" marR="61686" marT="0" marB="0"/>
                </a:tc>
                <a:extLst>
                  <a:ext uri="{0D108BD9-81ED-4DB2-BD59-A6C34878D82A}">
                    <a16:rowId xmlns:a16="http://schemas.microsoft.com/office/drawing/2014/main" val="1522693710"/>
                  </a:ext>
                </a:extLst>
              </a:tr>
            </a:tbl>
          </a:graphicData>
        </a:graphic>
      </p:graphicFrame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3F9D0068-2D1E-7178-8421-A7D159D344E7}"/>
              </a:ext>
            </a:extLst>
          </p:cNvPr>
          <p:cNvSpPr/>
          <p:nvPr/>
        </p:nvSpPr>
        <p:spPr>
          <a:xfrm>
            <a:off x="7132320" y="2517441"/>
            <a:ext cx="2011680" cy="1737360"/>
          </a:xfrm>
          <a:prstGeom prst="wedgeEllipseCallout">
            <a:avLst>
              <a:gd name="adj1" fmla="val -58164"/>
              <a:gd name="adj2" fmla="val 53374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To be explained further in coming weeks!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6C14F-53C2-4D29-9216-9779343407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Statistics – An Early Example</a:t>
            </a:r>
            <a:endParaRPr lang="en-GB" dirty="0"/>
          </a:p>
        </p:txBody>
      </p:sp>
      <p:pic>
        <p:nvPicPr>
          <p:cNvPr id="7" name="Content Placeholder 6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CD95672C-1DD2-454F-B700-17D131B211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5296" y="1923537"/>
            <a:ext cx="4060433" cy="3861871"/>
          </a:xfrm>
        </p:spPr>
      </p:pic>
      <p:pic>
        <p:nvPicPr>
          <p:cNvPr id="1026" name="Picture 2" descr="https://www1.udel.edu/johnmack/frec682/cholera/snow_map_detail.png">
            <a:extLst>
              <a:ext uri="{FF2B5EF4-FFF2-40B4-BE49-F238E27FC236}">
                <a16:creationId xmlns:a16="http://schemas.microsoft.com/office/drawing/2014/main" id="{9C96E927-848C-44FE-9DDC-204DCA2E36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2752" y="1799840"/>
            <a:ext cx="3078956" cy="3093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F58E36E-4A6D-49EE-A733-EECCE8AAB7EE}"/>
              </a:ext>
            </a:extLst>
          </p:cNvPr>
          <p:cNvSpPr/>
          <p:nvPr/>
        </p:nvSpPr>
        <p:spPr>
          <a:xfrm>
            <a:off x="804087" y="1923536"/>
            <a:ext cx="46624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>
                <a:solidFill>
                  <a:srgbClr val="000000"/>
                </a:solidFill>
                <a:latin typeface="Times New Roman" panose="02020603050405020304" pitchFamily="18" charset="0"/>
              </a:rPr>
              <a:t>Mapping the 1854 London Cholera Outbreak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8F37A75-327E-42ED-AA5E-A2C912DD9492}"/>
              </a:ext>
            </a:extLst>
          </p:cNvPr>
          <p:cNvSpPr/>
          <p:nvPr/>
        </p:nvSpPr>
        <p:spPr>
          <a:xfrm>
            <a:off x="742465" y="2461566"/>
            <a:ext cx="390103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</a:rPr>
              <a:t>Dr John Snow -- </a:t>
            </a:r>
            <a:r>
              <a:rPr lang="en-GB" b="0" i="0" dirty="0">
                <a:solidFill>
                  <a:srgbClr val="001D35"/>
                </a:solidFill>
                <a:effectLst/>
                <a:latin typeface="Google Sans"/>
              </a:rPr>
              <a:t>a physician and statistician -- </a:t>
            </a:r>
            <a: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  <a:t>famously mapped (</a:t>
            </a:r>
            <a:r>
              <a:rPr lang="en-GB" dirty="0">
                <a:solidFill>
                  <a:srgbClr val="000000"/>
                </a:solidFill>
              </a:rPr>
              <a:t>visualised)</a:t>
            </a:r>
            <a: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  <a:t> the distribution of cholera cases</a:t>
            </a:r>
            <a:endParaRPr lang="en-GB" dirty="0">
              <a:solidFill>
                <a:srgbClr val="000000"/>
              </a:solidFill>
            </a:endParaRP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>
              <a:solidFill>
                <a:srgbClr val="000000"/>
              </a:solidFill>
            </a:endParaRP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</a:rPr>
              <a:t>Led to a crucial breakthrough in recognising the cause </a:t>
            </a:r>
            <a:r>
              <a:rPr lang="en-GB" dirty="0">
                <a:ea typeface="Arial" panose="020B0604020202020204" pitchFamily="34" charset="0"/>
              </a:rPr>
              <a:t>of water contamination</a:t>
            </a:r>
            <a:r>
              <a:rPr lang="en-GB" dirty="0">
                <a:solidFill>
                  <a:srgbClr val="000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932026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Statistics in the Age of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9808" y="1737361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sz="2800" dirty="0"/>
              <a:t>Big data and informatics demand scalable, interpretable methods</a:t>
            </a:r>
          </a:p>
          <a:p>
            <a:r>
              <a:rPr sz="2800" dirty="0"/>
              <a:t>Health informatics: patient survival models</a:t>
            </a:r>
          </a:p>
          <a:p>
            <a:r>
              <a:rPr sz="2800" dirty="0"/>
              <a:t>Bioinformatics: gene expression analysis</a:t>
            </a:r>
          </a:p>
          <a:p>
            <a:r>
              <a:rPr sz="2800" dirty="0"/>
              <a:t>Environmental science: climate trend detection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Two Major Areas of Statistics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i="1" dirty="0"/>
              <a:t>Descriptive Statistics</a:t>
            </a:r>
            <a:r>
              <a:rPr dirty="0"/>
              <a:t>: </a:t>
            </a:r>
            <a:r>
              <a:rPr dirty="0" err="1"/>
              <a:t>summarises</a:t>
            </a:r>
            <a:r>
              <a:rPr dirty="0"/>
              <a:t> and </a:t>
            </a:r>
            <a:r>
              <a:rPr dirty="0" err="1"/>
              <a:t>visualises</a:t>
            </a:r>
            <a:r>
              <a:rPr dirty="0"/>
              <a:t> data (e.g. mean, graphs)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endParaRPr dirty="0"/>
          </a:p>
          <a:p>
            <a:pPr marL="514350" indent="-514350">
              <a:buFont typeface="+mj-lt"/>
              <a:buAutoNum type="arabicPeriod"/>
            </a:pPr>
            <a:r>
              <a:rPr i="1" dirty="0"/>
              <a:t>Inferential Statistics</a:t>
            </a:r>
            <a:r>
              <a:rPr dirty="0"/>
              <a:t>: </a:t>
            </a:r>
            <a:r>
              <a:rPr dirty="0" err="1"/>
              <a:t>generalises</a:t>
            </a:r>
            <a:r>
              <a:rPr dirty="0"/>
              <a:t> from sample to population (e.g. t-tests, CI)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Key Statistical Concepts We’ll Cover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800" dirty="0"/>
              <a:t>Descriptive measures (mean, SD, correlation)</a:t>
            </a:r>
          </a:p>
          <a:p>
            <a:r>
              <a:rPr sz="2800" dirty="0"/>
              <a:t>Probability and distributions</a:t>
            </a:r>
          </a:p>
          <a:p>
            <a:r>
              <a:rPr sz="2800" dirty="0"/>
              <a:t>Statistical testing (t-tests, ANOVA)</a:t>
            </a:r>
          </a:p>
          <a:p>
            <a:r>
              <a:rPr sz="2800" dirty="0"/>
              <a:t>Regression modelling</a:t>
            </a:r>
          </a:p>
          <a:p>
            <a:r>
              <a:rPr sz="2800" dirty="0" err="1"/>
              <a:t>Visualisation</a:t>
            </a:r>
            <a:r>
              <a:rPr sz="2800" dirty="0"/>
              <a:t> and interpretation</a:t>
            </a:r>
          </a:p>
          <a:p>
            <a:r>
              <a:rPr sz="2800" dirty="0"/>
              <a:t>Reproducible statistical programming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3F317-60C2-E641-DE8A-418B6E76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Coming Soon</a:t>
            </a:r>
            <a:r>
              <a:rPr lang="en-GB" dirty="0"/>
              <a:t>: Statistical Testing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5D942-8EAE-099C-5FF4-13F485C6C4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1417638"/>
            <a:ext cx="8229600" cy="3917032"/>
          </a:xfrm>
        </p:spPr>
        <p:txBody>
          <a:bodyPr/>
          <a:lstStyle/>
          <a:p>
            <a:pPr>
              <a:buNone/>
            </a:pPr>
            <a:r>
              <a:rPr lang="en-US" sz="1800" b="1" dirty="0"/>
              <a:t>What is Statistical Testing?</a:t>
            </a:r>
          </a:p>
          <a:p>
            <a:pPr>
              <a:buNone/>
            </a:pPr>
            <a:endParaRPr lang="en-US" sz="1800" b="1" dirty="0"/>
          </a:p>
          <a:p>
            <a:pPr>
              <a:buNone/>
            </a:pPr>
            <a:r>
              <a:rPr lang="en-US" sz="1800" b="1" dirty="0"/>
              <a:t>Purpose:</a:t>
            </a:r>
            <a:br>
              <a:rPr lang="en-US" sz="1800" dirty="0"/>
            </a:br>
            <a:r>
              <a:rPr lang="en-US" sz="1800" dirty="0"/>
              <a:t>To determine whether observed data support a specific hypothesis.</a:t>
            </a:r>
          </a:p>
          <a:p>
            <a:pPr>
              <a:buNone/>
            </a:pPr>
            <a:endParaRPr lang="en-US" sz="1800" dirty="0"/>
          </a:p>
          <a:p>
            <a:pPr>
              <a:buNone/>
            </a:pPr>
            <a:r>
              <a:rPr lang="en-US" sz="1800" b="1" dirty="0"/>
              <a:t>Key Concepts:</a:t>
            </a:r>
            <a:endParaRPr lang="en-US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800" b="1" dirty="0"/>
              <a:t>Null Hypothesis (H₀):</a:t>
            </a:r>
            <a:r>
              <a:rPr lang="en-US" sz="1800" dirty="0"/>
              <a:t> Assumes no effect or difference.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b="1" dirty="0"/>
              <a:t>Alternative Hypothesis (H₁):</a:t>
            </a:r>
            <a:r>
              <a:rPr lang="en-US" sz="1800" dirty="0"/>
              <a:t> Assumes an effect or difference exists.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b="1" dirty="0"/>
              <a:t>Test Statistic:</a:t>
            </a:r>
            <a:r>
              <a:rPr lang="en-US" sz="1800" dirty="0"/>
              <a:t> A value calculated from data (e.g., t-value, F-value).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b="1" dirty="0"/>
              <a:t>p-value:</a:t>
            </a:r>
            <a:r>
              <a:rPr lang="en-US" sz="1800" dirty="0"/>
              <a:t> Probability of observing the data (or more extreme) if H₀ is true.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800" dirty="0"/>
          </a:p>
          <a:p>
            <a:pPr>
              <a:buNone/>
            </a:pPr>
            <a:r>
              <a:rPr lang="en-US" sz="1800" b="1" dirty="0"/>
              <a:t>Decision Rule:</a:t>
            </a:r>
            <a:endParaRPr lang="en-US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If </a:t>
            </a:r>
            <a:r>
              <a:rPr lang="en-US" sz="1800" i="1" dirty="0"/>
              <a:t>p-value &lt; significance level (α)</a:t>
            </a:r>
            <a:r>
              <a:rPr lang="en-US" sz="1800" dirty="0"/>
              <a:t> (commonly 0.05), reject H₀.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974533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8C8942-D934-FED8-6C7D-1815E8F9D2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3B30B-5DD9-0F87-0C07-94F4D1633C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Coming Soon</a:t>
            </a:r>
            <a:r>
              <a:rPr lang="en-GB" dirty="0"/>
              <a:t>: Statistical Testing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9CFA-8E0C-0F47-AC7E-8C0A4F35A1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1417638"/>
            <a:ext cx="8229600" cy="1462722"/>
          </a:xfrm>
        </p:spPr>
        <p:txBody>
          <a:bodyPr/>
          <a:lstStyle/>
          <a:p>
            <a:pPr>
              <a:buNone/>
            </a:pPr>
            <a:r>
              <a:rPr lang="en-US" sz="1800" b="1" dirty="0"/>
              <a:t>Common Statistical Tests</a:t>
            </a:r>
          </a:p>
          <a:p>
            <a:pPr>
              <a:buNone/>
            </a:pPr>
            <a:endParaRPr lang="en-US" sz="1800" b="1" dirty="0"/>
          </a:p>
          <a:p>
            <a:pPr>
              <a:buNone/>
            </a:pPr>
            <a:r>
              <a:rPr lang="en-US" sz="1800" b="1" dirty="0"/>
              <a:t>Purpose:</a:t>
            </a:r>
            <a:br>
              <a:rPr lang="en-US" sz="1800" dirty="0"/>
            </a:br>
            <a:r>
              <a:rPr lang="en-US" sz="1800" dirty="0"/>
              <a:t>To determine whether observed data support a specific hypothesis.</a:t>
            </a:r>
          </a:p>
          <a:p>
            <a:pPr marL="0" indent="0">
              <a:buNone/>
            </a:pPr>
            <a:endParaRPr lang="en-GB" sz="200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427E1B3-003F-F238-5F80-5A95EB22E7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2797045"/>
              </p:ext>
            </p:extLst>
          </p:nvPr>
        </p:nvGraphicFramePr>
        <p:xfrm>
          <a:off x="987552" y="2871216"/>
          <a:ext cx="7452360" cy="1902728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005759">
                  <a:extLst>
                    <a:ext uri="{9D8B030D-6E8A-4147-A177-3AD203B41FA5}">
                      <a16:colId xmlns:a16="http://schemas.microsoft.com/office/drawing/2014/main" val="3410471402"/>
                    </a:ext>
                  </a:extLst>
                </a:gridCol>
                <a:gridCol w="3941993">
                  <a:extLst>
                    <a:ext uri="{9D8B030D-6E8A-4147-A177-3AD203B41FA5}">
                      <a16:colId xmlns:a16="http://schemas.microsoft.com/office/drawing/2014/main" val="4021157233"/>
                    </a:ext>
                  </a:extLst>
                </a:gridCol>
                <a:gridCol w="2504608">
                  <a:extLst>
                    <a:ext uri="{9D8B030D-6E8A-4147-A177-3AD203B41FA5}">
                      <a16:colId xmlns:a16="http://schemas.microsoft.com/office/drawing/2014/main" val="543726668"/>
                    </a:ext>
                  </a:extLst>
                </a:gridCol>
              </a:tblGrid>
              <a:tr h="27293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>
                          <a:effectLst/>
                        </a:rPr>
                        <a:t>Test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>
                          <a:effectLst/>
                        </a:rPr>
                        <a:t>Use Case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</a:rPr>
                        <a:t>Example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464436129"/>
                  </a:ext>
                </a:extLst>
              </a:tr>
              <a:tr h="394573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1" u="none" strike="noStrike">
                          <a:effectLst/>
                        </a:rPr>
                        <a:t>t-test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Compare means between two groups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>
                          <a:effectLst/>
                        </a:rPr>
                        <a:t>Treatment vs. Control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339487441"/>
                  </a:ext>
                </a:extLst>
              </a:tr>
              <a:tr h="347472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1" u="none" strike="noStrike">
                          <a:effectLst/>
                        </a:rPr>
                        <a:t>ANOVA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Compare means across multiple groups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>
                          <a:effectLst/>
                        </a:rPr>
                        <a:t>Life expectancy by continent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695191092"/>
                  </a:ext>
                </a:extLst>
              </a:tr>
              <a:tr h="374904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1" u="none" strike="noStrike">
                          <a:effectLst/>
                        </a:rPr>
                        <a:t>Chi-square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Test association between categorical variables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>
                          <a:effectLst/>
                        </a:rPr>
                        <a:t>Gender vs. Preference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2605554588"/>
                  </a:ext>
                </a:extLst>
              </a:tr>
              <a:tr h="512840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1" u="none" strike="noStrike" dirty="0">
                          <a:effectLst/>
                        </a:rPr>
                        <a:t>Correlation (Pearson)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Measure strength/direction of linear relationship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HDI rank vs. Life expectancy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21095027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77B0646-706E-A0D6-3B52-3226494354A2}"/>
              </a:ext>
            </a:extLst>
          </p:cNvPr>
          <p:cNvSpPr txBox="1"/>
          <p:nvPr/>
        </p:nvSpPr>
        <p:spPr>
          <a:xfrm>
            <a:off x="827532" y="5071030"/>
            <a:ext cx="79827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You will learn to choose the test based on data type and research question.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63215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0901"/>
            <a:ext cx="8229600" cy="1143000"/>
          </a:xfrm>
        </p:spPr>
        <p:txBody>
          <a:bodyPr>
            <a:normAutofit/>
          </a:bodyPr>
          <a:lstStyle/>
          <a:p>
            <a:r>
              <a:rPr sz="3600" dirty="0"/>
              <a:t>The Role of Programming in Statistics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15571"/>
            <a:ext cx="7150608" cy="877821"/>
          </a:xfrm>
        </p:spPr>
        <p:txBody>
          <a:bodyPr/>
          <a:lstStyle/>
          <a:p>
            <a:r>
              <a:rPr sz="1800" dirty="0">
                <a:solidFill>
                  <a:schemeClr val="tx2"/>
                </a:solidFill>
              </a:rPr>
              <a:t>Traditional stats</a:t>
            </a:r>
            <a:r>
              <a:rPr sz="1800" dirty="0"/>
              <a:t>: manual, calculator-based</a:t>
            </a:r>
            <a:endParaRPr lang="en-GB" sz="1800" dirty="0"/>
          </a:p>
          <a:p>
            <a:r>
              <a:rPr sz="1800" dirty="0">
                <a:solidFill>
                  <a:schemeClr val="tx2"/>
                </a:solidFill>
              </a:rPr>
              <a:t>Modern stats</a:t>
            </a:r>
            <a:r>
              <a:rPr sz="1800" dirty="0"/>
              <a:t>: automated, programmable</a:t>
            </a:r>
            <a:endParaRPr lang="en-GB" sz="1800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26282598-9732-4DC3-227E-2A592D4CA7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6153034"/>
              </p:ext>
            </p:extLst>
          </p:nvPr>
        </p:nvGraphicFramePr>
        <p:xfrm>
          <a:off x="685800" y="1847094"/>
          <a:ext cx="8229600" cy="3996835"/>
        </p:xfrm>
        <a:graphic>
          <a:graphicData uri="http://schemas.openxmlformats.org/drawingml/2006/table">
            <a:tbl>
              <a:tblPr>
                <a:tableStyleId>{F5AB1C69-6EDB-4FF4-983F-18BD219EF322}</a:tableStyleId>
              </a:tblPr>
              <a:tblGrid>
                <a:gridCol w="1297056">
                  <a:extLst>
                    <a:ext uri="{9D8B030D-6E8A-4147-A177-3AD203B41FA5}">
                      <a16:colId xmlns:a16="http://schemas.microsoft.com/office/drawing/2014/main" val="42440133"/>
                    </a:ext>
                  </a:extLst>
                </a:gridCol>
                <a:gridCol w="3644484">
                  <a:extLst>
                    <a:ext uri="{9D8B030D-6E8A-4147-A177-3AD203B41FA5}">
                      <a16:colId xmlns:a16="http://schemas.microsoft.com/office/drawing/2014/main" val="933469420"/>
                    </a:ext>
                  </a:extLst>
                </a:gridCol>
                <a:gridCol w="3288060">
                  <a:extLst>
                    <a:ext uri="{9D8B030D-6E8A-4147-A177-3AD203B41FA5}">
                      <a16:colId xmlns:a16="http://schemas.microsoft.com/office/drawing/2014/main" val="3316129912"/>
                    </a:ext>
                  </a:extLst>
                </a:gridCol>
              </a:tblGrid>
              <a:tr h="240794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GB" sz="1600" b="1" u="none" strike="noStrike" dirty="0">
                          <a:effectLst/>
                        </a:rPr>
                        <a:t>Traditional vs. Modern Statistics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2713856874"/>
                  </a:ext>
                </a:extLst>
              </a:tr>
              <a:tr h="350580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400" b="1" u="none" strike="noStrike" dirty="0">
                          <a:effectLst/>
                        </a:rPr>
                        <a:t>Aspect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>
                          <a:effectLst/>
                        </a:rPr>
                        <a:t>Traditional Statistics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</a:rPr>
                        <a:t>Modern Statistics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079629469"/>
                  </a:ext>
                </a:extLst>
              </a:tr>
              <a:tr h="417930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1" u="none" strike="noStrike">
                          <a:effectLst/>
                        </a:rPr>
                        <a:t>Data Size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>
                          <a:effectLst/>
                        </a:rPr>
                        <a:t>Small to medium datasets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>
                          <a:effectLst/>
                        </a:rPr>
                        <a:t>Large-scale, high-dimensional datasets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406973775"/>
                  </a:ext>
                </a:extLst>
              </a:tr>
              <a:tr h="417930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1" u="none" strike="noStrike">
                          <a:effectLst/>
                        </a:rPr>
                        <a:t>Focus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 dirty="0">
                          <a:effectLst/>
                        </a:rPr>
                        <a:t>Hypothesis testing, estimation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 dirty="0">
                          <a:effectLst/>
                        </a:rPr>
                        <a:t>Prediction, pattern recognition, inference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735817814"/>
                  </a:ext>
                </a:extLst>
              </a:tr>
              <a:tr h="417930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1" u="none" strike="noStrike">
                          <a:effectLst/>
                        </a:rPr>
                        <a:t>Tools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Manual or simple software (e.g. SPSS, Excel)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>
                          <a:effectLst/>
                        </a:rPr>
                        <a:t>Programming languages (e.g. R, Python)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4149924563"/>
                  </a:ext>
                </a:extLst>
              </a:tr>
              <a:tr h="417930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1" u="none" strike="noStrike">
                          <a:effectLst/>
                        </a:rPr>
                        <a:t>Methods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>
                          <a:effectLst/>
                        </a:rPr>
                        <a:t>Parametric models (e.g. t-tests, ANOVA)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>
                          <a:effectLst/>
                        </a:rPr>
                        <a:t>Flexible, non-parametric &amp; machine learning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4059955304"/>
                  </a:ext>
                </a:extLst>
              </a:tr>
              <a:tr h="417930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1" u="none" strike="noStrike">
                          <a:effectLst/>
                        </a:rPr>
                        <a:t>Assumptions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Strong assumptions (e.g. normality, homogeneity)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>
                          <a:effectLst/>
                        </a:rPr>
                        <a:t>Fewer or data-driven assumptions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993218383"/>
                  </a:ext>
                </a:extLst>
              </a:tr>
              <a:tr h="417930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1" u="none" strike="noStrike">
                          <a:effectLst/>
                        </a:rPr>
                        <a:t>Output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>
                          <a:effectLst/>
                        </a:rPr>
                        <a:t>p-values, confidence intervals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>
                          <a:effectLst/>
                        </a:rPr>
                        <a:t>Visualisations, predictive accuracy, interpretability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517448786"/>
                  </a:ext>
                </a:extLst>
              </a:tr>
              <a:tr h="417930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1" u="none" strike="noStrike">
                          <a:effectLst/>
                        </a:rPr>
                        <a:t>Reproducibility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>
                          <a:effectLst/>
                        </a:rPr>
                        <a:t>Often manual and static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>
                          <a:effectLst/>
                        </a:rPr>
                        <a:t>Code-based, dynamic, version-controlled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226491438"/>
                  </a:ext>
                </a:extLst>
              </a:tr>
              <a:tr h="417930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1" u="none" strike="noStrike" dirty="0">
                          <a:effectLst/>
                        </a:rPr>
                        <a:t>Application Areas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>
                          <a:effectLst/>
                        </a:rPr>
                        <a:t>Experimental sciences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it-IT" sz="1400" u="none" strike="noStrike" dirty="0">
                          <a:effectLst/>
                        </a:rPr>
                        <a:t>Data science, </a:t>
                      </a:r>
                      <a:r>
                        <a:rPr lang="it-IT" sz="1400" u="none" strike="noStrike" dirty="0" err="1">
                          <a:effectLst/>
                        </a:rPr>
                        <a:t>bioinformatics</a:t>
                      </a:r>
                      <a:r>
                        <a:rPr lang="it-IT" sz="1400" u="none" strike="noStrike" dirty="0">
                          <a:effectLst/>
                        </a:rPr>
                        <a:t>, </a:t>
                      </a:r>
                      <a:r>
                        <a:rPr lang="it-IT" sz="1400" u="none" strike="noStrike" dirty="0" err="1">
                          <a:effectLst/>
                        </a:rPr>
                        <a:t>finance</a:t>
                      </a:r>
                      <a:r>
                        <a:rPr lang="it-IT" sz="1400" u="none" strike="noStrike" dirty="0">
                          <a:effectLst/>
                        </a:rPr>
                        <a:t>, AI </a:t>
                      </a:r>
                      <a:endParaRPr lang="it-IT" sz="1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68038314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3973A-560E-01FC-7419-F8FDD8C2FD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" y="274638"/>
            <a:ext cx="8229600" cy="883423"/>
          </a:xfrm>
        </p:spPr>
        <p:txBody>
          <a:bodyPr/>
          <a:lstStyle/>
          <a:p>
            <a:r>
              <a:rPr lang="en-GB" dirty="0"/>
              <a:t>Why R?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3AF1578-BDC5-C81E-D51F-A5B84F6B2EE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1573558"/>
            <a:ext cx="8010144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🧪 Designed for Statistics: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 was built specifically for statistical computing and data analysis.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📦 Rich Package Ecosystem: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Thousands of packages (e.g.,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Unicode MS"/>
              </a:rPr>
              <a:t>ggplot2</a:t>
            </a:r>
            <a:r>
              <a:rPr kumimoji="0" lang="en-US" altLang="en-US" sz="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</a:t>
            </a: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 Unicode MS"/>
              </a:rPr>
              <a:t>dplyr</a:t>
            </a:r>
            <a:r>
              <a:rPr kumimoji="0" lang="en-US" altLang="en-US" sz="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</a:t>
            </a: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 Unicode MS"/>
              </a:rPr>
              <a:t>tidyverse</a:t>
            </a:r>
            <a:r>
              <a:rPr kumimoji="0" lang="en-US" altLang="en-US" sz="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)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 advanced analysis, modelling, and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visualisation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📊 Powerful </a:t>
            </a: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Visualisation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Tools: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 excels in creating high-quality,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customisable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plots and interactive graphics.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💡 Active Community &amp; Resources: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Strong community support, extensive documentation, and learning resources.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🔄 Integration &amp; Reproducibility: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Works well with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RMarkdown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Shiny, and version control for reproducible workflows.</a:t>
            </a:r>
          </a:p>
        </p:txBody>
      </p:sp>
    </p:spTree>
    <p:extLst>
      <p:ext uri="{BB962C8B-B14F-4D97-AF65-F5344CB8AC3E}">
        <p14:creationId xmlns:p14="http://schemas.microsoft.com/office/powerpoint/2010/main" val="9298591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How It All Fits Together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8640" y="1243902"/>
            <a:ext cx="8311896" cy="4809743"/>
          </a:xfrm>
        </p:spPr>
        <p:txBody>
          <a:bodyPr/>
          <a:lstStyle/>
          <a:p>
            <a:pPr marL="0" indent="0">
              <a:buNone/>
            </a:pPr>
            <a:r>
              <a:rPr dirty="0"/>
              <a:t>Programming + Statistics = Insight at Scale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dirty="0"/>
              <a:t>Workflow:</a:t>
            </a:r>
          </a:p>
          <a:p>
            <a:pPr marL="400050" lvl="1" indent="0">
              <a:buNone/>
            </a:pPr>
            <a:r>
              <a:rPr dirty="0"/>
              <a:t>1. Import and </a:t>
            </a:r>
            <a:r>
              <a:rPr i="1" dirty="0"/>
              <a:t>clean</a:t>
            </a:r>
            <a:r>
              <a:rPr dirty="0"/>
              <a:t> data</a:t>
            </a:r>
          </a:p>
          <a:p>
            <a:pPr marL="400050" lvl="1" indent="0">
              <a:buNone/>
            </a:pPr>
            <a:r>
              <a:rPr dirty="0"/>
              <a:t>2. Explore patterns (EDA)</a:t>
            </a:r>
          </a:p>
          <a:p>
            <a:pPr marL="400050" lvl="1" indent="0">
              <a:buNone/>
            </a:pPr>
            <a:r>
              <a:rPr dirty="0"/>
              <a:t>3. Apply statistical tests/models</a:t>
            </a:r>
          </a:p>
          <a:p>
            <a:pPr marL="400050" lvl="1" indent="0">
              <a:buNone/>
            </a:pPr>
            <a:r>
              <a:rPr dirty="0"/>
              <a:t>4. </a:t>
            </a:r>
            <a:r>
              <a:rPr dirty="0" err="1"/>
              <a:t>Visualise</a:t>
            </a:r>
            <a:r>
              <a:rPr dirty="0"/>
              <a:t> and interpret</a:t>
            </a:r>
            <a:endParaRPr lang="en-GB" dirty="0"/>
          </a:p>
          <a:p>
            <a:pPr marL="400050" lvl="1" indent="0">
              <a:buNone/>
            </a:pPr>
            <a:r>
              <a:rPr dirty="0"/>
              <a:t>5. Report findings reproducibly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Learning Goals of This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0976" y="1728217"/>
            <a:ext cx="7982712" cy="3099815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sz="2800" dirty="0"/>
              <a:t>Implement statistical techniques in R</a:t>
            </a:r>
          </a:p>
          <a:p>
            <a:pPr marL="514350" indent="-514350">
              <a:buFont typeface="+mj-lt"/>
              <a:buAutoNum type="arabicPeriod"/>
            </a:pPr>
            <a:r>
              <a:rPr sz="2800" dirty="0"/>
              <a:t>Work with real-world</a:t>
            </a:r>
            <a:r>
              <a:rPr lang="en-GB" sz="2800" dirty="0"/>
              <a:t>, large </a:t>
            </a:r>
            <a:r>
              <a:rPr sz="2800" dirty="0"/>
              <a:t>datasets</a:t>
            </a:r>
          </a:p>
          <a:p>
            <a:pPr marL="514350" indent="-514350">
              <a:buFont typeface="+mj-lt"/>
              <a:buAutoNum type="arabicPeriod"/>
            </a:pPr>
            <a:r>
              <a:rPr sz="2800" dirty="0"/>
              <a:t>Select and justify statistical methods</a:t>
            </a:r>
          </a:p>
          <a:p>
            <a:pPr marL="514350" indent="-514350">
              <a:buFont typeface="+mj-lt"/>
              <a:buAutoNum type="arabicPeriod"/>
            </a:pPr>
            <a:r>
              <a:rPr sz="2800" dirty="0"/>
              <a:t>Communicate data visually and analytically</a:t>
            </a:r>
          </a:p>
          <a:p>
            <a:pPr marL="514350" indent="-514350">
              <a:buFont typeface="+mj-lt"/>
              <a:buAutoNum type="arabicPeriod"/>
            </a:pPr>
            <a:r>
              <a:rPr sz="2800" dirty="0"/>
              <a:t>Build reusable, documented code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76FBA-5FC6-4904-915D-3BBA68FCB5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May Involve Data </a:t>
            </a:r>
            <a:r>
              <a:rPr lang="en-US" dirty="0" err="1"/>
              <a:t>Visualisation</a:t>
            </a:r>
            <a:br>
              <a:rPr lang="en-US" dirty="0"/>
            </a:b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152" y="2949718"/>
            <a:ext cx="3479006" cy="212169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30808" y="5048723"/>
            <a:ext cx="27236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Normal (Gaussian) Distribution</a:t>
            </a:r>
          </a:p>
        </p:txBody>
      </p:sp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CBCAA8A6-3E7A-4826-85B1-EC96CE63A38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668212" y="3042262"/>
            <a:ext cx="1640177" cy="1124789"/>
          </a:xfrm>
          <a:prstGeom prst="rect">
            <a:avLst/>
          </a:prstGeom>
        </p:spPr>
      </p:pic>
      <p:pic>
        <p:nvPicPr>
          <p:cNvPr id="9" name="Content Placeholder 3">
            <a:extLst>
              <a:ext uri="{FF2B5EF4-FFF2-40B4-BE49-F238E27FC236}">
                <a16:creationId xmlns:a16="http://schemas.microsoft.com/office/drawing/2014/main" id="{C3251E27-1541-4B70-97C5-2E3415DF2E7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551370" y="1407231"/>
            <a:ext cx="1408805" cy="2704070"/>
          </a:xfrm>
          <a:prstGeom prst="rect">
            <a:avLst/>
          </a:prstGeom>
        </p:spPr>
      </p:pic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F65EE888-B524-4055-93A5-1AD767A807F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997900" y="4544160"/>
            <a:ext cx="2856743" cy="1124789"/>
          </a:xfrm>
          <a:prstGeom prst="rect">
            <a:avLst/>
          </a:prstGeom>
        </p:spPr>
      </p:pic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43B741F4-E1D6-4C18-AB43-8F694223FB3C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60494" y="1839393"/>
            <a:ext cx="1836395" cy="82576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F0E01EA-41A3-4452-A53B-366918E44F55}"/>
              </a:ext>
            </a:extLst>
          </p:cNvPr>
          <p:cNvSpPr/>
          <p:nvPr/>
        </p:nvSpPr>
        <p:spPr>
          <a:xfrm>
            <a:off x="397425" y="2125266"/>
            <a:ext cx="3553627" cy="7848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57175" indent="-257175">
              <a:buFont typeface="Arial" panose="020B0604020202020204" pitchFamily="34" charset="0"/>
              <a:buChar char="•"/>
            </a:pPr>
            <a:r>
              <a:rPr lang="en-US" sz="1500" dirty="0">
                <a:latin typeface="CheltenhamStd-Book"/>
              </a:rPr>
              <a:t>Numerical data.</a:t>
            </a:r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US" sz="1500" dirty="0">
                <a:latin typeface="CheltenhamStd-Book"/>
              </a:rPr>
              <a:t>Broken into numerically ordered groups.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96276D3-5CE4-446E-8EDA-85CE36761C60}"/>
              </a:ext>
            </a:extLst>
          </p:cNvPr>
          <p:cNvSpPr txBox="1"/>
          <p:nvPr/>
        </p:nvSpPr>
        <p:spPr>
          <a:xfrm>
            <a:off x="5097984" y="1216576"/>
            <a:ext cx="26565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Wealth distribution.</a:t>
            </a:r>
          </a:p>
          <a:p>
            <a:pPr algn="ctr"/>
            <a:r>
              <a:rPr lang="en-US" dirty="0"/>
              <a:t>What do the charts say? </a:t>
            </a:r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72908D0-DD2D-431C-8EFF-E1E588807B8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63049" y="3916096"/>
            <a:ext cx="3475022" cy="2542253"/>
          </a:xfrm>
          <a:prstGeom prst="rect">
            <a:avLst/>
          </a:prstGeom>
        </p:spPr>
      </p:pic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ED9B4E02-7EE6-47DE-A9E6-D069B506EA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018" y="1338129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Example 1: Histograms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6866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57562-3769-41CF-BC11-76426748C9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907" y="155646"/>
            <a:ext cx="7886700" cy="994172"/>
          </a:xfrm>
        </p:spPr>
        <p:txBody>
          <a:bodyPr/>
          <a:lstStyle/>
          <a:p>
            <a:r>
              <a:rPr lang="en-US" sz="4000" dirty="0"/>
              <a:t>Example 2: Boxplot</a:t>
            </a:r>
            <a:endParaRPr lang="en-GB" sz="4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723" y="1824999"/>
            <a:ext cx="3542867" cy="253971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82" t="41287" r="2061" b="18335"/>
          <a:stretch/>
        </p:blipFill>
        <p:spPr>
          <a:xfrm>
            <a:off x="628651" y="4673476"/>
            <a:ext cx="3453014" cy="11715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794"/>
          <a:stretch/>
        </p:blipFill>
        <p:spPr>
          <a:xfrm>
            <a:off x="5359057" y="4095242"/>
            <a:ext cx="3288219" cy="178072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6387" y="1180505"/>
            <a:ext cx="2991789" cy="2560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538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38926-F407-4ED6-BF34-4015DAC1C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30" y="457518"/>
            <a:ext cx="8983540" cy="1143000"/>
          </a:xfrm>
        </p:spPr>
        <p:txBody>
          <a:bodyPr/>
          <a:lstStyle/>
          <a:p>
            <a:r>
              <a:rPr lang="en-US" sz="4000" dirty="0"/>
              <a:t>Example 3: Correlations between variables</a:t>
            </a:r>
            <a:endParaRPr lang="en-GB" sz="40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3678" y="2261314"/>
            <a:ext cx="4578564" cy="2804582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460" y="2337151"/>
            <a:ext cx="3723542" cy="2659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003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4000" dirty="0"/>
              <a:t>References and Further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25296" y="1600201"/>
            <a:ext cx="7306056" cy="3917032"/>
          </a:xfrm>
        </p:spPr>
        <p:txBody>
          <a:bodyPr/>
          <a:lstStyle/>
          <a:p>
            <a:r>
              <a:rPr sz="2400" i="1" dirty="0"/>
              <a:t>R for Data Science – Wickham &amp; Grolemund (2017)</a:t>
            </a:r>
          </a:p>
          <a:p>
            <a:r>
              <a:rPr sz="2400" i="1" dirty="0"/>
              <a:t>Discovering Statistics Using R – Field et al. (2012)</a:t>
            </a:r>
          </a:p>
          <a:p>
            <a:r>
              <a:rPr sz="2400" i="1" dirty="0"/>
              <a:t>The Art of Statistics – Spiegelhalter (2019)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E9907-476C-AEA3-15A4-5EE4C856B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A40256-B7BC-CAB0-EE64-72924C2935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1445070"/>
            <a:ext cx="8366760" cy="4014215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sz="2800" dirty="0"/>
              <a:t>Quiz 1 – Introduction to Statistical Programming</a:t>
            </a:r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Install R &amp; RStudio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Create an Account with Online RStudio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Install and Use </a:t>
            </a:r>
            <a:r>
              <a:rPr lang="en-GB" sz="2800" b="1" i="1" dirty="0"/>
              <a:t>Swirl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E04145-35A3-601F-597E-893910CB44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1224" y="1934398"/>
            <a:ext cx="2317254" cy="2219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0537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352A9-19D5-57BC-DA5B-549855731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Rstudio</a:t>
            </a:r>
            <a:r>
              <a:rPr lang="en-GB" dirty="0"/>
              <a:t> Online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60BB40-F145-C855-0EF0-70BDBE4659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Rstudio</a:t>
            </a:r>
            <a:r>
              <a:rPr lang="en-GB" dirty="0"/>
              <a:t> Online: </a:t>
            </a: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hlinkClick r:id="rId2"/>
              </a:rPr>
              <a:t>https://posit.cloud/</a:t>
            </a: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E94FB4-CACB-F563-0891-3622A4320D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629" y="2317898"/>
            <a:ext cx="5122609" cy="2413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23143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_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Theme1" id="{A5D8390F-7E0A-45BE-B39C-0DFDE26FF461}" vid="{16500B77-7187-4C1B-A680-3D708B182E1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UWTSD_Theme1</Template>
  <TotalTime>87</TotalTime>
  <Words>1066</Words>
  <Application>Microsoft Office PowerPoint</Application>
  <PresentationFormat>On-screen Show (4:3)</PresentationFormat>
  <Paragraphs>173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9" baseType="lpstr">
      <vt:lpstr>Arial Unicode MS</vt:lpstr>
      <vt:lpstr>CheltenhamStd-Book</vt:lpstr>
      <vt:lpstr>Google Sans</vt:lpstr>
      <vt:lpstr>Myriad Pro</vt:lpstr>
      <vt:lpstr>Aptos</vt:lpstr>
      <vt:lpstr>Aptos Narrow</vt:lpstr>
      <vt:lpstr>Arial</vt:lpstr>
      <vt:lpstr>Times New Roman</vt:lpstr>
      <vt:lpstr>UWTSD_Theme1</vt:lpstr>
      <vt:lpstr>Advanced Statistical Programming (ACCA7022)</vt:lpstr>
      <vt:lpstr>What is Statistics?</vt:lpstr>
      <vt:lpstr>Why is Statistics Important in Science?</vt:lpstr>
      <vt:lpstr>How Statistics Supports the Scientific Method</vt:lpstr>
      <vt:lpstr>Statistics – An Early Example</vt:lpstr>
      <vt:lpstr>Statistics in the Age of Data</vt:lpstr>
      <vt:lpstr>Two Major Areas of Statistics</vt:lpstr>
      <vt:lpstr>Key Statistical Concepts We’ll Cover</vt:lpstr>
      <vt:lpstr>Coming Soon: Statistical Testing</vt:lpstr>
      <vt:lpstr>Coming Soon: Statistical Testing</vt:lpstr>
      <vt:lpstr>The Role of Programming in Statistics</vt:lpstr>
      <vt:lpstr>Why R?</vt:lpstr>
      <vt:lpstr>How It All Fits Together</vt:lpstr>
      <vt:lpstr>Learning Goals of This Module</vt:lpstr>
      <vt:lpstr>May Involve Data Visualisation </vt:lpstr>
      <vt:lpstr>Example 2: Boxplot</vt:lpstr>
      <vt:lpstr>Example 3: Correlations between variables</vt:lpstr>
      <vt:lpstr>References and Further Reading</vt:lpstr>
      <vt:lpstr>Class Activities</vt:lpstr>
      <vt:lpstr>Rstudio Online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aliyu</dc:creator>
  <cp:keywords/>
  <dc:description>generated using python-pptx</dc:description>
  <cp:lastModifiedBy>Aliyu Sambo</cp:lastModifiedBy>
  <cp:revision>4</cp:revision>
  <dcterms:created xsi:type="dcterms:W3CDTF">2013-01-27T09:14:16Z</dcterms:created>
  <dcterms:modified xsi:type="dcterms:W3CDTF">2026-01-13T15:53:03Z</dcterms:modified>
  <cp:category/>
</cp:coreProperties>
</file>