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8" r:id="rId3"/>
    <p:sldId id="257" r:id="rId4"/>
    <p:sldId id="259" r:id="rId5"/>
    <p:sldId id="262" r:id="rId6"/>
    <p:sldId id="263" r:id="rId7"/>
    <p:sldId id="266" r:id="rId8"/>
    <p:sldId id="267" r:id="rId9"/>
    <p:sldId id="265" r:id="rId10"/>
    <p:sldId id="268" r:id="rId11"/>
    <p:sldId id="269" r:id="rId12"/>
    <p:sldId id="270" r:id="rId13"/>
    <p:sldId id="271" r:id="rId14"/>
    <p:sldId id="272" r:id="rId15"/>
    <p:sldId id="274" r:id="rId16"/>
    <p:sldId id="273" r:id="rId17"/>
    <p:sldId id="275" r:id="rId18"/>
    <p:sldId id="276" r:id="rId19"/>
    <p:sldId id="277" r:id="rId20"/>
    <p:sldId id="279" r:id="rId21"/>
    <p:sldId id="280" r:id="rId22"/>
    <p:sldId id="26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470" autoAdjust="0"/>
  </p:normalViewPr>
  <p:slideViewPr>
    <p:cSldViewPr>
      <p:cViewPr varScale="1">
        <p:scale>
          <a:sx n="65" d="100"/>
          <a:sy n="65" d="100"/>
        </p:scale>
        <p:origin x="-209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D43002-8D1B-4D1F-BA56-66934202779F}" type="datetimeFigureOut">
              <a:rPr lang="en-GB" smtClean="0"/>
              <a:t>21/09/2017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11DED4-C4C5-445F-8EAE-F631FFE71C84}" type="slidenum">
              <a:rPr lang="en-GB" smtClean="0"/>
              <a:t>‹#›</a:t>
            </a:fld>
            <a:endParaRPr lang="en-GB"/>
          </a:p>
        </p:txBody>
      </p:sp>
    </p:spTree>
    <p:extLst>
      <p:ext uri="{BB962C8B-B14F-4D97-AF65-F5344CB8AC3E}">
        <p14:creationId xmlns:p14="http://schemas.microsoft.com/office/powerpoint/2010/main" val="94819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4</a:t>
            </a:fld>
            <a:endParaRPr lang="en-GB"/>
          </a:p>
        </p:txBody>
      </p:sp>
    </p:spTree>
    <p:extLst>
      <p:ext uri="{BB962C8B-B14F-4D97-AF65-F5344CB8AC3E}">
        <p14:creationId xmlns:p14="http://schemas.microsoft.com/office/powerpoint/2010/main" val="2702259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5</a:t>
            </a:fld>
            <a:endParaRPr lang="en-GB"/>
          </a:p>
        </p:txBody>
      </p:sp>
    </p:spTree>
    <p:extLst>
      <p:ext uri="{BB962C8B-B14F-4D97-AF65-F5344CB8AC3E}">
        <p14:creationId xmlns:p14="http://schemas.microsoft.com/office/powerpoint/2010/main" val="367275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6</a:t>
            </a:fld>
            <a:endParaRPr lang="en-GB"/>
          </a:p>
        </p:txBody>
      </p:sp>
    </p:spTree>
    <p:extLst>
      <p:ext uri="{BB962C8B-B14F-4D97-AF65-F5344CB8AC3E}">
        <p14:creationId xmlns:p14="http://schemas.microsoft.com/office/powerpoint/2010/main" val="2863928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7</a:t>
            </a:fld>
            <a:endParaRPr lang="en-GB"/>
          </a:p>
        </p:txBody>
      </p:sp>
    </p:spTree>
    <p:extLst>
      <p:ext uri="{BB962C8B-B14F-4D97-AF65-F5344CB8AC3E}">
        <p14:creationId xmlns:p14="http://schemas.microsoft.com/office/powerpoint/2010/main" val="405239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8</a:t>
            </a:fld>
            <a:endParaRPr lang="en-GB"/>
          </a:p>
        </p:txBody>
      </p:sp>
    </p:spTree>
    <p:extLst>
      <p:ext uri="{BB962C8B-B14F-4D97-AF65-F5344CB8AC3E}">
        <p14:creationId xmlns:p14="http://schemas.microsoft.com/office/powerpoint/2010/main" val="3825764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9</a:t>
            </a:fld>
            <a:endParaRPr lang="en-GB"/>
          </a:p>
        </p:txBody>
      </p:sp>
    </p:spTree>
    <p:extLst>
      <p:ext uri="{BB962C8B-B14F-4D97-AF65-F5344CB8AC3E}">
        <p14:creationId xmlns:p14="http://schemas.microsoft.com/office/powerpoint/2010/main" val="1831248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10</a:t>
            </a:fld>
            <a:endParaRPr lang="en-GB"/>
          </a:p>
        </p:txBody>
      </p:sp>
    </p:spTree>
    <p:extLst>
      <p:ext uri="{BB962C8B-B14F-4D97-AF65-F5344CB8AC3E}">
        <p14:creationId xmlns:p14="http://schemas.microsoft.com/office/powerpoint/2010/main" val="3495158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11</a:t>
            </a:fld>
            <a:endParaRPr lang="en-GB"/>
          </a:p>
        </p:txBody>
      </p:sp>
    </p:spTree>
    <p:extLst>
      <p:ext uri="{BB962C8B-B14F-4D97-AF65-F5344CB8AC3E}">
        <p14:creationId xmlns:p14="http://schemas.microsoft.com/office/powerpoint/2010/main" val="2584010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12</a:t>
            </a:fld>
            <a:endParaRPr lang="en-GB"/>
          </a:p>
        </p:txBody>
      </p:sp>
    </p:spTree>
    <p:extLst>
      <p:ext uri="{BB962C8B-B14F-4D97-AF65-F5344CB8AC3E}">
        <p14:creationId xmlns:p14="http://schemas.microsoft.com/office/powerpoint/2010/main" val="712051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13</a:t>
            </a:fld>
            <a:endParaRPr lang="en-GB"/>
          </a:p>
        </p:txBody>
      </p:sp>
    </p:spTree>
    <p:extLst>
      <p:ext uri="{BB962C8B-B14F-4D97-AF65-F5344CB8AC3E}">
        <p14:creationId xmlns:p14="http://schemas.microsoft.com/office/powerpoint/2010/main" val="219522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11DED4-C4C5-445F-8EAE-F631FFE71C84}" type="slidenum">
              <a:rPr lang="en-GB" smtClean="0"/>
              <a:t>14</a:t>
            </a:fld>
            <a:endParaRPr lang="en-GB"/>
          </a:p>
        </p:txBody>
      </p:sp>
    </p:spTree>
    <p:extLst>
      <p:ext uri="{BB962C8B-B14F-4D97-AF65-F5344CB8AC3E}">
        <p14:creationId xmlns:p14="http://schemas.microsoft.com/office/powerpoint/2010/main" val="1798308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18</a:t>
            </a:fld>
            <a:endParaRPr lang="en-GB"/>
          </a:p>
        </p:txBody>
      </p:sp>
    </p:spTree>
    <p:extLst>
      <p:ext uri="{BB962C8B-B14F-4D97-AF65-F5344CB8AC3E}">
        <p14:creationId xmlns:p14="http://schemas.microsoft.com/office/powerpoint/2010/main" val="202511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11DED4-C4C5-445F-8EAE-F631FFE71C84}" type="slidenum">
              <a:rPr lang="en-GB" smtClean="0"/>
              <a:t>21</a:t>
            </a:fld>
            <a:endParaRPr lang="en-GB"/>
          </a:p>
        </p:txBody>
      </p:sp>
    </p:spTree>
    <p:extLst>
      <p:ext uri="{BB962C8B-B14F-4D97-AF65-F5344CB8AC3E}">
        <p14:creationId xmlns:p14="http://schemas.microsoft.com/office/powerpoint/2010/main" val="803416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126FBBD-5471-4DD9-A766-E49C677B66A5}"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2044206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26FBBD-5471-4DD9-A766-E49C677B66A5}"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330968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26FBBD-5471-4DD9-A766-E49C677B66A5}"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3907957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126FBBD-5471-4DD9-A766-E49C677B66A5}"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3340233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126FBBD-5471-4DD9-A766-E49C677B66A5}" type="datetimeFigureOut">
              <a:rPr lang="en-GB" smtClean="0"/>
              <a:t>21/09/2017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442779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126FBBD-5471-4DD9-A766-E49C677B66A5}" type="datetimeFigureOut">
              <a:rPr lang="en-GB" smtClean="0"/>
              <a:t>21/09/2017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2850288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26FBBD-5471-4DD9-A766-E49C677B66A5}" type="datetimeFigureOut">
              <a:rPr lang="en-GB" smtClean="0"/>
              <a:t>21/09/2017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1144922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26FBBD-5471-4DD9-A766-E49C677B66A5}"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413466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26FBBD-5471-4DD9-A766-E49C677B66A5}"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338512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26FBBD-5471-4DD9-A766-E49C677B66A5}"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2905959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26FBBD-5471-4DD9-A766-E49C677B66A5}"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F0DA8F-B2C6-4B3F-925B-728173C4326A}" type="slidenum">
              <a:rPr lang="en-GB" smtClean="0"/>
              <a:t>‹#›</a:t>
            </a:fld>
            <a:endParaRPr lang="en-GB"/>
          </a:p>
        </p:txBody>
      </p:sp>
    </p:spTree>
    <p:extLst>
      <p:ext uri="{BB962C8B-B14F-4D97-AF65-F5344CB8AC3E}">
        <p14:creationId xmlns:p14="http://schemas.microsoft.com/office/powerpoint/2010/main" val="107540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26FBBD-5471-4DD9-A766-E49C677B66A5}" type="datetimeFigureOut">
              <a:rPr lang="en-GB" smtClean="0"/>
              <a:t>21/09/2017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F0DA8F-B2C6-4B3F-925B-728173C4326A}" type="slidenum">
              <a:rPr lang="en-GB" smtClean="0"/>
              <a:t>‹#›</a:t>
            </a:fld>
            <a:endParaRPr lang="en-GB"/>
          </a:p>
        </p:txBody>
      </p:sp>
    </p:spTree>
    <p:extLst>
      <p:ext uri="{BB962C8B-B14F-4D97-AF65-F5344CB8AC3E}">
        <p14:creationId xmlns:p14="http://schemas.microsoft.com/office/powerpoint/2010/main" val="13197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pRSio5j3Iy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eSb06mh7EH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vimeo.com/4626191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qvrD2Po3uUY" TargetMode="External"/><Relationship Id="rId2" Type="http://schemas.openxmlformats.org/officeDocument/2006/relationships/hyperlink" Target="http://learning.gov.wales/resources/learningpacks/mep/leadership/thinking-about-leadership-and-leadership-styles/trait-theory/?lang=en#/resources/learningpacks/mep/leadership/thinking-about-leadership-and-leadership-styles/leaders-as-heroes-and-hosts/?lang=en" TargetMode="External"/><Relationship Id="rId1" Type="http://schemas.openxmlformats.org/officeDocument/2006/relationships/slideLayout" Target="../slideLayouts/slideLayout2.xml"/><Relationship Id="rId4" Type="http://schemas.openxmlformats.org/officeDocument/2006/relationships/hyperlink" Target="http://www.youtube.com/watch?feature=player_detailpage&amp;v=vTgm0yfzz-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feature=player_detailpage&amp;v=Yj3XYrvjkZ8" TargetMode="External"/><Relationship Id="rId2" Type="http://schemas.openxmlformats.org/officeDocument/2006/relationships/hyperlink" Target="http://www.ewc.wales/site/index.php/en/about/staff-room/son/43-english/about/blog-archive/92-jacquie-turnbull-the-challenge-of-leadership-in-educa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rap.warwick.ac.uk/426/1/WRAP_Bush_107_366_1_PB1.pdf" TargetMode="External"/><Relationship Id="rId2" Type="http://schemas.openxmlformats.org/officeDocument/2006/relationships/hyperlink" Target="http://article.sapub.org/10.5923.j.mm.20150501.02.html" TargetMode="External"/><Relationship Id="rId1" Type="http://schemas.openxmlformats.org/officeDocument/2006/relationships/slideLayout" Target="../slideLayouts/slideLayout2.xml"/><Relationship Id="rId6" Type="http://schemas.openxmlformats.org/officeDocument/2006/relationships/hyperlink" Target="http://www.le.ac.uk/oerresources/psychology/organising/page_04.htm" TargetMode="External"/><Relationship Id="rId5" Type="http://schemas.openxmlformats.org/officeDocument/2006/relationships/hyperlink" Target="https://www.mindtools.com/pages/article/leadership-theories.htm" TargetMode="External"/><Relationship Id="rId4" Type="http://schemas.openxmlformats.org/officeDocument/2006/relationships/hyperlink" Target="http://learning.gov.wales/resources/learningpacks/mep/leadership/thinking-about-leadership-and-leadership-styles/trait-theory/?lang=en#/resources/learningpacks/mep/leadershi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SJED7040</a:t>
            </a:r>
            <a:endParaRPr lang="en-GB" dirty="0"/>
          </a:p>
        </p:txBody>
      </p:sp>
      <p:sp>
        <p:nvSpPr>
          <p:cNvPr id="3" name="Subtitle 2"/>
          <p:cNvSpPr>
            <a:spLocks noGrp="1"/>
          </p:cNvSpPr>
          <p:nvPr>
            <p:ph type="subTitle" idx="1"/>
          </p:nvPr>
        </p:nvSpPr>
        <p:spPr/>
        <p:txBody>
          <a:bodyPr/>
          <a:lstStyle/>
          <a:p>
            <a:r>
              <a:rPr lang="en-GB" dirty="0" smtClean="0"/>
              <a:t>Transforming Education</a:t>
            </a:r>
          </a:p>
          <a:p>
            <a:r>
              <a:rPr lang="en-GB" dirty="0" smtClean="0"/>
              <a:t>Session 2 </a:t>
            </a:r>
            <a:endParaRPr lang="en-GB" dirty="0"/>
          </a:p>
        </p:txBody>
      </p:sp>
    </p:spTree>
    <p:extLst>
      <p:ext uri="{BB962C8B-B14F-4D97-AF65-F5344CB8AC3E}">
        <p14:creationId xmlns:p14="http://schemas.microsoft.com/office/powerpoint/2010/main" val="2456319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pPr algn="ctr"/>
            <a:r>
              <a:rPr lang="en-GB" dirty="0" smtClean="0"/>
              <a:t>Learning Outcomes</a:t>
            </a:r>
            <a:endParaRPr lang="en-GB" dirty="0"/>
          </a:p>
        </p:txBody>
      </p:sp>
      <p:sp>
        <p:nvSpPr>
          <p:cNvPr id="3" name="Content Placeholder 2"/>
          <p:cNvSpPr>
            <a:spLocks noGrp="1"/>
          </p:cNvSpPr>
          <p:nvPr>
            <p:ph idx="1"/>
          </p:nvPr>
        </p:nvSpPr>
        <p:spPr>
          <a:xfrm>
            <a:off x="457200" y="1600200"/>
            <a:ext cx="8229600" cy="499715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a:t>Critically analyse the macro-contents of change in education; models of change; nature and elements of change in educational institutions; leading and management of change</a:t>
            </a:r>
          </a:p>
          <a:p>
            <a:r>
              <a:rPr lang="en-GB" dirty="0" smtClean="0"/>
              <a:t>Critically </a:t>
            </a:r>
            <a:r>
              <a:rPr lang="en-GB" dirty="0"/>
              <a:t>review some of the main theories of the management and leadership of change</a:t>
            </a:r>
          </a:p>
          <a:p>
            <a:r>
              <a:rPr lang="en-GB" dirty="0" smtClean="0"/>
              <a:t>Analyse </a:t>
            </a:r>
            <a:r>
              <a:rPr lang="en-GB" dirty="0"/>
              <a:t>and evaluate the management and leadership of change in an educational institution with which they are familiar</a:t>
            </a:r>
          </a:p>
          <a:p>
            <a:r>
              <a:rPr lang="en-GB" dirty="0" smtClean="0"/>
              <a:t>Critically </a:t>
            </a:r>
            <a:r>
              <a:rPr lang="en-GB" dirty="0"/>
              <a:t>reflect upon and challenge the relationship between theory and practice with educational leadership and management and transformation</a:t>
            </a:r>
          </a:p>
          <a:p>
            <a:r>
              <a:rPr lang="en-GB" dirty="0" smtClean="0"/>
              <a:t>Formulate</a:t>
            </a:r>
            <a:r>
              <a:rPr lang="en-GB" dirty="0"/>
              <a:t>, analyse and solve contemporary problems within education in Wales and U.K.</a:t>
            </a:r>
          </a:p>
          <a:p>
            <a:endParaRPr lang="en-GB" b="1" dirty="0"/>
          </a:p>
        </p:txBody>
      </p:sp>
    </p:spTree>
    <p:extLst>
      <p:ext uri="{BB962C8B-B14F-4D97-AF65-F5344CB8AC3E}">
        <p14:creationId xmlns:p14="http://schemas.microsoft.com/office/powerpoint/2010/main" val="1260058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755576" y="692696"/>
            <a:ext cx="3744416" cy="2736304"/>
          </a:xfrm>
          <a:prstGeom prst="cloudCallout">
            <a:avLst>
              <a:gd name="adj1" fmla="val 28589"/>
              <a:gd name="adj2" fmla="val 102283"/>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800" dirty="0" smtClean="0"/>
              <a:t>Leaders are born, not made. </a:t>
            </a:r>
            <a:endParaRPr lang="en-GB" sz="2800" dirty="0"/>
          </a:p>
        </p:txBody>
      </p:sp>
      <p:sp>
        <p:nvSpPr>
          <p:cNvPr id="5" name="Cloud Callout 4"/>
          <p:cNvSpPr/>
          <p:nvPr/>
        </p:nvSpPr>
        <p:spPr>
          <a:xfrm>
            <a:off x="4932040" y="476672"/>
            <a:ext cx="3744416" cy="2736304"/>
          </a:xfrm>
          <a:prstGeom prst="cloudCallout">
            <a:avLst>
              <a:gd name="adj1" fmla="val -51359"/>
              <a:gd name="adj2" fmla="val 132518"/>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200" dirty="0" smtClean="0"/>
              <a:t>Leaders are made, not born. </a:t>
            </a:r>
            <a:endParaRPr lang="en-GB" sz="3200" dirty="0"/>
          </a:p>
        </p:txBody>
      </p:sp>
      <p:sp>
        <p:nvSpPr>
          <p:cNvPr id="8" name="Title 7"/>
          <p:cNvSpPr>
            <a:spLocks noGrp="1"/>
          </p:cNvSpPr>
          <p:nvPr>
            <p:ph type="title"/>
          </p:nvPr>
        </p:nvSpPr>
        <p:spPr>
          <a:xfrm>
            <a:off x="539552" y="5589240"/>
            <a:ext cx="8229600" cy="1143000"/>
          </a:xfrm>
        </p:spPr>
        <p:txBody>
          <a:bodyPr>
            <a:normAutofit fontScale="90000"/>
          </a:bodyPr>
          <a:lstStyle/>
          <a:p>
            <a:r>
              <a:rPr lang="en-GB" dirty="0" smtClean="0"/>
              <a:t>With which do you agree the most?</a:t>
            </a:r>
            <a:endParaRPr lang="en-GB" dirty="0"/>
          </a:p>
        </p:txBody>
      </p:sp>
    </p:spTree>
    <p:extLst>
      <p:ext uri="{BB962C8B-B14F-4D97-AF65-F5344CB8AC3E}">
        <p14:creationId xmlns:p14="http://schemas.microsoft.com/office/powerpoint/2010/main" val="3622409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A Relatively New Discipline</a:t>
            </a:r>
            <a:endParaRPr lang="en-GB" dirty="0"/>
          </a:p>
        </p:txBody>
      </p:sp>
      <p:sp>
        <p:nvSpPr>
          <p:cNvPr id="3" name="Content Placeholder 2"/>
          <p:cNvSpPr>
            <a:spLocks noGrp="1"/>
          </p:cNvSpPr>
          <p:nvPr>
            <p:ph idx="1"/>
          </p:nvPr>
        </p:nvSpPr>
        <p:spPr>
          <a:xfrm>
            <a:off x="457200" y="1600200"/>
            <a:ext cx="8229600" cy="4925144"/>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Leadership and management emerged from psychology in the 1930s e.g. Kurt Lewin. </a:t>
            </a:r>
          </a:p>
          <a:p>
            <a:r>
              <a:rPr lang="en-GB" dirty="0" smtClean="0"/>
              <a:t>Began to become a discipline in its own right in the 1960s – </a:t>
            </a:r>
            <a:r>
              <a:rPr lang="en-GB" b="1" dirty="0" smtClean="0"/>
              <a:t>Traditional</a:t>
            </a:r>
            <a:r>
              <a:rPr lang="en-GB" dirty="0" smtClean="0"/>
              <a:t> Theory </a:t>
            </a:r>
          </a:p>
          <a:p>
            <a:r>
              <a:rPr lang="en-GB" dirty="0" smtClean="0"/>
              <a:t>1980s – Business focus, turbulence, change – </a:t>
            </a:r>
            <a:r>
              <a:rPr lang="en-GB" b="1" dirty="0" smtClean="0"/>
              <a:t>New</a:t>
            </a:r>
            <a:r>
              <a:rPr lang="en-GB" dirty="0" smtClean="0"/>
              <a:t> Theory </a:t>
            </a:r>
          </a:p>
          <a:p>
            <a:endParaRPr lang="en-GB" dirty="0"/>
          </a:p>
          <a:p>
            <a:r>
              <a:rPr lang="en-GB" dirty="0" smtClean="0"/>
              <a:t>So, where does </a:t>
            </a:r>
            <a:r>
              <a:rPr lang="en-GB" b="1" dirty="0" smtClean="0"/>
              <a:t>education</a:t>
            </a:r>
            <a:r>
              <a:rPr lang="en-GB" dirty="0" smtClean="0"/>
              <a:t> fit in?</a:t>
            </a:r>
          </a:p>
          <a:p>
            <a:pPr lvl="1"/>
            <a:r>
              <a:rPr lang="en-GB" dirty="0" smtClean="0"/>
              <a:t>Is educational theory </a:t>
            </a:r>
            <a:r>
              <a:rPr lang="en-GB" b="1" dirty="0" smtClean="0"/>
              <a:t>separate to </a:t>
            </a:r>
            <a:r>
              <a:rPr lang="en-GB" dirty="0" smtClean="0"/>
              <a:t>or a </a:t>
            </a:r>
            <a:r>
              <a:rPr lang="en-GB" b="1" dirty="0" smtClean="0"/>
              <a:t>branch of </a:t>
            </a:r>
            <a:r>
              <a:rPr lang="en-GB" dirty="0" smtClean="0"/>
              <a:t>general leadership and management theory? </a:t>
            </a:r>
          </a:p>
          <a:p>
            <a:endParaRPr lang="en-GB" dirty="0"/>
          </a:p>
        </p:txBody>
      </p:sp>
    </p:spTree>
    <p:extLst>
      <p:ext uri="{BB962C8B-B14F-4D97-AF65-F5344CB8AC3E}">
        <p14:creationId xmlns:p14="http://schemas.microsoft.com/office/powerpoint/2010/main" val="2979479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normAutofit fontScale="90000"/>
          </a:bodyPr>
          <a:lstStyle/>
          <a:p>
            <a:r>
              <a:rPr lang="en-GB" sz="3600" dirty="0" smtClean="0"/>
              <a:t>What Distinguishes </a:t>
            </a:r>
            <a:r>
              <a:rPr lang="en-GB" sz="3600" dirty="0"/>
              <a:t>E</a:t>
            </a:r>
            <a:r>
              <a:rPr lang="en-GB" sz="3600" dirty="0" smtClean="0"/>
              <a:t>ducational Leadership? </a:t>
            </a:r>
            <a:endParaRPr lang="en-GB" sz="3600" dirty="0"/>
          </a:p>
        </p:txBody>
      </p:sp>
      <p:sp>
        <p:nvSpPr>
          <p:cNvPr id="3" name="Content Placeholder 2"/>
          <p:cNvSpPr>
            <a:spLocks noGrp="1"/>
          </p:cNvSpPr>
          <p:nvPr>
            <p:ph idx="1"/>
          </p:nvPr>
        </p:nvSpPr>
        <p:spPr/>
        <p:style>
          <a:lnRef idx="2">
            <a:schemeClr val="accent5"/>
          </a:lnRef>
          <a:fillRef idx="1">
            <a:schemeClr val="lt1"/>
          </a:fillRef>
          <a:effectRef idx="0">
            <a:schemeClr val="accent5"/>
          </a:effectRef>
          <a:fontRef idx="minor">
            <a:schemeClr val="dk1"/>
          </a:fontRef>
        </p:style>
        <p:txBody>
          <a:bodyPr/>
          <a:lstStyle/>
          <a:p>
            <a:r>
              <a:rPr lang="en-GB" dirty="0" smtClean="0"/>
              <a:t>Quality matters</a:t>
            </a:r>
          </a:p>
          <a:p>
            <a:r>
              <a:rPr lang="en-GB" dirty="0" smtClean="0"/>
              <a:t>Schools need leaders</a:t>
            </a:r>
          </a:p>
          <a:p>
            <a:r>
              <a:rPr lang="en-GB" dirty="0" smtClean="0"/>
              <a:t>Increasing politicisation of education</a:t>
            </a:r>
          </a:p>
          <a:p>
            <a:r>
              <a:rPr lang="en-GB" dirty="0" smtClean="0"/>
              <a:t>Central aims are different – aims of education must be key </a:t>
            </a:r>
          </a:p>
          <a:p>
            <a:pPr lvl="1"/>
            <a:r>
              <a:rPr lang="en-GB" dirty="0" smtClean="0"/>
              <a:t>Who decides the aims?</a:t>
            </a:r>
          </a:p>
          <a:p>
            <a:r>
              <a:rPr lang="en-GB" dirty="0" smtClean="0"/>
              <a:t>Risks of ‘managerialism’</a:t>
            </a:r>
          </a:p>
          <a:p>
            <a:pPr marL="0" indent="0" algn="r">
              <a:buNone/>
            </a:pPr>
            <a:r>
              <a:rPr lang="en-GB" dirty="0" smtClean="0"/>
              <a:t>Bush, 2007  </a:t>
            </a:r>
          </a:p>
        </p:txBody>
      </p:sp>
    </p:spTree>
    <p:extLst>
      <p:ext uri="{BB962C8B-B14F-4D97-AF65-F5344CB8AC3E}">
        <p14:creationId xmlns:p14="http://schemas.microsoft.com/office/powerpoint/2010/main" val="2853753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normAutofit fontScale="90000"/>
          </a:bodyPr>
          <a:lstStyle/>
          <a:p>
            <a:r>
              <a:rPr lang="en-GB" dirty="0" smtClean="0"/>
              <a:t>Do schools need </a:t>
            </a:r>
            <a:r>
              <a:rPr lang="en-GB" b="1" dirty="0" smtClean="0"/>
              <a:t>leaders</a:t>
            </a:r>
            <a:r>
              <a:rPr lang="en-GB" dirty="0" smtClean="0"/>
              <a:t> or </a:t>
            </a:r>
            <a:r>
              <a:rPr lang="en-GB" b="1" dirty="0" smtClean="0"/>
              <a:t>managers</a:t>
            </a:r>
            <a:r>
              <a:rPr lang="en-GB" dirty="0" smtClean="0"/>
              <a:t>?</a:t>
            </a:r>
            <a:endParaRPr lang="en-GB" dirty="0"/>
          </a:p>
        </p:txBody>
      </p:sp>
      <p:sp>
        <p:nvSpPr>
          <p:cNvPr id="3" name="Content Placeholder 2"/>
          <p:cNvSpPr>
            <a:spLocks noGrp="1"/>
          </p:cNvSpPr>
          <p:nvPr>
            <p:ph idx="1"/>
          </p:nvPr>
        </p:nvSpPr>
        <p:spPr>
          <a:xfrm>
            <a:off x="457200" y="1600200"/>
            <a:ext cx="8229600" cy="5141168"/>
          </a:xfrm>
        </p:spPr>
        <p:style>
          <a:lnRef idx="2">
            <a:schemeClr val="accent5"/>
          </a:lnRef>
          <a:fillRef idx="1">
            <a:schemeClr val="lt1"/>
          </a:fillRef>
          <a:effectRef idx="0">
            <a:schemeClr val="accent5"/>
          </a:effectRef>
          <a:fontRef idx="minor">
            <a:schemeClr val="dk1"/>
          </a:fontRef>
        </p:style>
        <p:txBody>
          <a:bodyPr>
            <a:noAutofit/>
          </a:bodyPr>
          <a:lstStyle/>
          <a:p>
            <a:r>
              <a:rPr lang="en-GB" sz="2400" dirty="0"/>
              <a:t>By leadership, I mean influencing others’ actions in achieving desirable ends. Leaders are people who shape the goals, motivations, and actions of others. Frequently they initiate change to reach existing and new goals ... Leadership ... takes ... much ingenuity, energy and skill</a:t>
            </a:r>
            <a:r>
              <a:rPr lang="en-GB" sz="2400" dirty="0" smtClean="0"/>
              <a:t>.</a:t>
            </a:r>
          </a:p>
          <a:p>
            <a:endParaRPr lang="en-GB" sz="2400" dirty="0"/>
          </a:p>
          <a:p>
            <a:pPr marL="400050" lvl="1" indent="0">
              <a:buNone/>
            </a:pPr>
            <a:r>
              <a:rPr lang="en-GB" sz="2400" dirty="0" smtClean="0"/>
              <a:t>Managing </a:t>
            </a:r>
            <a:r>
              <a:rPr lang="en-GB" sz="2400" dirty="0"/>
              <a:t>is maintaining efficiently and effectively current organisational arrangements. While managing well often exhibits leadership skills, the overall function is toward maintenance rather than change. I prize both managing and leading and attach no special value to either since different settings and times call for varied responses</a:t>
            </a:r>
            <a:r>
              <a:rPr lang="en-GB" sz="2400" dirty="0" smtClean="0"/>
              <a:t>.”</a:t>
            </a:r>
          </a:p>
          <a:p>
            <a:pPr marL="400050" lvl="1" indent="0" algn="r">
              <a:buNone/>
            </a:pPr>
            <a:r>
              <a:rPr lang="en-GB" sz="2400" dirty="0" smtClean="0"/>
              <a:t>Cuban, 1988 in Bush, 2007</a:t>
            </a:r>
          </a:p>
          <a:p>
            <a:pPr marL="400050" lvl="1" indent="0">
              <a:buNone/>
            </a:pPr>
            <a:endParaRPr lang="en-GB" sz="2400" dirty="0"/>
          </a:p>
        </p:txBody>
      </p:sp>
    </p:spTree>
    <p:extLst>
      <p:ext uri="{BB962C8B-B14F-4D97-AF65-F5344CB8AC3E}">
        <p14:creationId xmlns:p14="http://schemas.microsoft.com/office/powerpoint/2010/main" val="1183789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normAutofit fontScale="90000"/>
          </a:bodyPr>
          <a:lstStyle/>
          <a:p>
            <a:r>
              <a:rPr lang="en-GB" dirty="0" smtClean="0"/>
              <a:t>Leadership and Management Theory (</a:t>
            </a:r>
            <a:r>
              <a:rPr lang="en-GB" dirty="0" err="1" smtClean="0"/>
              <a:t>LaMT</a:t>
            </a:r>
            <a:r>
              <a:rPr lang="en-GB" dirty="0" smtClean="0"/>
              <a:t>)</a:t>
            </a:r>
            <a:endParaRPr lang="en-GB" dirty="0"/>
          </a:p>
        </p:txBody>
      </p:sp>
      <p:sp>
        <p:nvSpPr>
          <p:cNvPr id="3" name="Content Placeholder 2"/>
          <p:cNvSpPr>
            <a:spLocks noGrp="1"/>
          </p:cNvSpPr>
          <p:nvPr>
            <p:ph idx="1"/>
          </p:nvPr>
        </p:nvSpPr>
        <p:spPr>
          <a:xfrm>
            <a:off x="457198" y="3573016"/>
            <a:ext cx="8229600" cy="298519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sz="3600" dirty="0" err="1" smtClean="0"/>
              <a:t>LaMT</a:t>
            </a:r>
            <a:r>
              <a:rPr lang="en-GB" sz="3600" dirty="0" smtClean="0"/>
              <a:t> often falls into one of four categories:</a:t>
            </a:r>
          </a:p>
          <a:p>
            <a:endParaRPr lang="en-GB" sz="3600" dirty="0"/>
          </a:p>
          <a:p>
            <a:pPr lvl="1"/>
            <a:r>
              <a:rPr lang="en-GB" sz="3200" dirty="0" smtClean="0"/>
              <a:t>Trait Theories</a:t>
            </a:r>
          </a:p>
          <a:p>
            <a:pPr lvl="1"/>
            <a:r>
              <a:rPr lang="en-GB" sz="3200" dirty="0" smtClean="0"/>
              <a:t>Behavioural Theory</a:t>
            </a:r>
          </a:p>
          <a:p>
            <a:pPr lvl="1"/>
            <a:r>
              <a:rPr lang="en-GB" sz="3200" dirty="0" smtClean="0"/>
              <a:t>Contingency Theory </a:t>
            </a:r>
          </a:p>
          <a:p>
            <a:pPr lvl="1"/>
            <a:r>
              <a:rPr lang="en-GB" sz="3200" dirty="0" smtClean="0"/>
              <a:t>Power and Influence Theory </a:t>
            </a:r>
          </a:p>
          <a:p>
            <a:pPr lvl="1"/>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1700808"/>
            <a:ext cx="3133725"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0590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899592" y="4797152"/>
            <a:ext cx="7571184" cy="1152128"/>
          </a:xfrm>
        </p:spPr>
        <p:style>
          <a:lnRef idx="2">
            <a:schemeClr val="accent4"/>
          </a:lnRef>
          <a:fillRef idx="1">
            <a:schemeClr val="lt1"/>
          </a:fillRef>
          <a:effectRef idx="0">
            <a:schemeClr val="accent4"/>
          </a:effectRef>
          <a:fontRef idx="minor">
            <a:schemeClr val="dk1"/>
          </a:fontRef>
        </p:style>
        <p:txBody>
          <a:bodyPr>
            <a:normAutofit/>
          </a:bodyPr>
          <a:lstStyle/>
          <a:p>
            <a:r>
              <a:rPr lang="en-GB" sz="4000" dirty="0" smtClean="0"/>
              <a:t>List 5 qualities of a good leader. </a:t>
            </a:r>
            <a:endParaRPr lang="en-GB" sz="40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1700808"/>
            <a:ext cx="4125469" cy="2571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5513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852936"/>
            <a:ext cx="8229600" cy="3744416"/>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b="1" dirty="0" smtClean="0"/>
              <a:t>Trait theory </a:t>
            </a:r>
            <a:r>
              <a:rPr lang="en-GB" dirty="0" smtClean="0"/>
              <a:t>explores the idea that some people have qualities which make them better suited to leadership</a:t>
            </a:r>
          </a:p>
          <a:p>
            <a:pPr marL="0" indent="0">
              <a:buNone/>
            </a:pPr>
            <a:endParaRPr lang="en-GB" dirty="0"/>
          </a:p>
          <a:p>
            <a:r>
              <a:rPr lang="en-GB" dirty="0" smtClean="0"/>
              <a:t>Great Man Theory </a:t>
            </a:r>
          </a:p>
          <a:p>
            <a:pPr lvl="1"/>
            <a:r>
              <a:rPr lang="en-GB" dirty="0" smtClean="0"/>
              <a:t>“Great leaders are born, not made”</a:t>
            </a:r>
          </a:p>
          <a:p>
            <a:pPr lvl="1"/>
            <a:r>
              <a:rPr lang="en-GB" dirty="0" smtClean="0"/>
              <a:t>Leadership is an inherent trait</a:t>
            </a:r>
          </a:p>
          <a:p>
            <a:pPr lvl="1"/>
            <a:r>
              <a:rPr lang="en-GB" dirty="0" smtClean="0"/>
              <a:t>Arises from a male perspective of leadership, often militaristic in style </a:t>
            </a:r>
          </a:p>
          <a:p>
            <a:pPr lvl="1"/>
            <a:endParaRPr lang="en-GB" dirty="0"/>
          </a:p>
          <a:p>
            <a:pPr lvl="1"/>
            <a:r>
              <a:rPr lang="en-GB" b="1" dirty="0" smtClean="0"/>
              <a:t>We have moved away significantly from very early theories such as this! </a:t>
            </a:r>
            <a:endParaRPr lang="en-GB"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116632"/>
            <a:ext cx="4027713" cy="25202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4728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smtClean="0"/>
              <a:t>Behavioural Theory </a:t>
            </a:r>
            <a:endParaRPr lang="en-GB" dirty="0"/>
          </a:p>
        </p:txBody>
      </p:sp>
      <p:pic>
        <p:nvPicPr>
          <p:cNvPr id="4098" name="Picture 2"/>
          <p:cNvPicPr>
            <a:picLocks noChangeAspect="1" noChangeArrowheads="1"/>
          </p:cNvPicPr>
          <p:nvPr/>
        </p:nvPicPr>
        <p:blipFill>
          <a:blip r:embed="rId3">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1691680" y="1772816"/>
            <a:ext cx="5616624"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9256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normAutofit fontScale="90000"/>
          </a:bodyPr>
          <a:lstStyle/>
          <a:p>
            <a:r>
              <a:rPr lang="en-GB" dirty="0" smtClean="0"/>
              <a:t>Kurt Lewin’s Three Styles of Leadership</a:t>
            </a:r>
            <a:endParaRPr lang="en-GB" dirty="0"/>
          </a:p>
        </p:txBody>
      </p:sp>
      <p:pic>
        <p:nvPicPr>
          <p:cNvPr id="5122" name="Picture 2" descr="Image result for kurt lewin three types of leadersh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530403"/>
            <a:ext cx="6624736"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77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Contingency Theory </a:t>
            </a:r>
            <a:endParaRPr lang="en-GB" dirty="0"/>
          </a:p>
        </p:txBody>
      </p:sp>
      <p:sp>
        <p:nvSpPr>
          <p:cNvPr id="3" name="Content Placeholder 2"/>
          <p:cNvSpPr>
            <a:spLocks noGrp="1"/>
          </p:cNvSpPr>
          <p:nvPr>
            <p:ph idx="1"/>
          </p:nvPr>
        </p:nvSpPr>
        <p:spPr>
          <a:xfrm>
            <a:off x="457200" y="1600200"/>
            <a:ext cx="8229600" cy="4925144"/>
          </a:xfrm>
        </p:spPr>
        <p:style>
          <a:lnRef idx="2">
            <a:schemeClr val="accent5"/>
          </a:lnRef>
          <a:fillRef idx="1">
            <a:schemeClr val="lt1"/>
          </a:fillRef>
          <a:effectRef idx="0">
            <a:schemeClr val="accent5"/>
          </a:effectRef>
          <a:fontRef idx="minor">
            <a:schemeClr val="dk1"/>
          </a:fontRef>
        </p:style>
        <p:txBody>
          <a:bodyPr>
            <a:normAutofit/>
          </a:bodyPr>
          <a:lstStyle/>
          <a:p>
            <a:r>
              <a:rPr lang="en-GB" dirty="0" smtClean="0"/>
              <a:t>An example of contingency theory:</a:t>
            </a:r>
          </a:p>
          <a:p>
            <a:pPr lvl="1"/>
            <a:r>
              <a:rPr lang="en-GB" dirty="0" smtClean="0">
                <a:hlinkClick r:id="rId3"/>
              </a:rPr>
              <a:t>House’s Path Goal Theory </a:t>
            </a:r>
            <a:endParaRPr lang="en-GB" dirty="0" smtClean="0"/>
          </a:p>
          <a:p>
            <a:endParaRPr lang="en-GB" dirty="0" smtClean="0"/>
          </a:p>
          <a:p>
            <a:r>
              <a:rPr lang="en-GB" dirty="0" smtClean="0"/>
              <a:t>Questions for reflection:</a:t>
            </a:r>
          </a:p>
          <a:p>
            <a:pPr lvl="1"/>
            <a:r>
              <a:rPr lang="en-GB" dirty="0" smtClean="0"/>
              <a:t>How useful is this theory in an educational setting? </a:t>
            </a:r>
          </a:p>
          <a:p>
            <a:pPr lvl="1"/>
            <a:r>
              <a:rPr lang="en-GB" dirty="0" smtClean="0"/>
              <a:t>Which leadership style is most appropriate in an educational setting (supportive; directive; participative; achievement-oriented)</a:t>
            </a:r>
          </a:p>
          <a:p>
            <a:pPr lvl="1"/>
            <a:endParaRPr lang="en-GB" dirty="0"/>
          </a:p>
        </p:txBody>
      </p:sp>
    </p:spTree>
    <p:extLst>
      <p:ext uri="{BB962C8B-B14F-4D97-AF65-F5344CB8AC3E}">
        <p14:creationId xmlns:p14="http://schemas.microsoft.com/office/powerpoint/2010/main" val="3751243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smtClean="0"/>
              <a:t>Power and </a:t>
            </a:r>
            <a:r>
              <a:rPr lang="en-GB" dirty="0" smtClean="0"/>
              <a:t>Influence Theory  </a:t>
            </a:r>
            <a:endParaRPr lang="en-GB" dirty="0"/>
          </a:p>
        </p:txBody>
      </p:sp>
      <p:sp>
        <p:nvSpPr>
          <p:cNvPr id="3" name="Content Placeholder 2"/>
          <p:cNvSpPr>
            <a:spLocks noGrp="1"/>
          </p:cNvSpPr>
          <p:nvPr>
            <p:ph idx="1"/>
          </p:nvPr>
        </p:nvSpPr>
        <p:spPr>
          <a:xfrm>
            <a:off x="457200" y="1600200"/>
            <a:ext cx="8229600" cy="5069160"/>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smtClean="0"/>
              <a:t>What kinds of ‘power’ do we have?</a:t>
            </a:r>
          </a:p>
          <a:p>
            <a:r>
              <a:rPr lang="en-GB" dirty="0" smtClean="0"/>
              <a:t>How do we respond to people who have ‘power’ (over us)?</a:t>
            </a:r>
          </a:p>
          <a:p>
            <a:endParaRPr lang="en-GB" dirty="0"/>
          </a:p>
          <a:p>
            <a:r>
              <a:rPr lang="en-GB" dirty="0" smtClean="0"/>
              <a:t>Think about someone who you have admired as a leader.</a:t>
            </a:r>
          </a:p>
          <a:p>
            <a:pPr lvl="1"/>
            <a:r>
              <a:rPr lang="en-GB" dirty="0" smtClean="0"/>
              <a:t>How did it feel to work for them?</a:t>
            </a:r>
          </a:p>
          <a:p>
            <a:pPr lvl="1"/>
            <a:r>
              <a:rPr lang="en-GB" dirty="0" smtClean="0"/>
              <a:t>How did they get you to get things done? </a:t>
            </a:r>
          </a:p>
          <a:p>
            <a:pPr lvl="1"/>
            <a:r>
              <a:rPr lang="en-GB" dirty="0" smtClean="0"/>
              <a:t>Now ask the same questions again, this time considering someone you did not admire. </a:t>
            </a:r>
            <a:endParaRPr lang="en-GB" dirty="0"/>
          </a:p>
        </p:txBody>
      </p:sp>
    </p:spTree>
    <p:extLst>
      <p:ext uri="{BB962C8B-B14F-4D97-AF65-F5344CB8AC3E}">
        <p14:creationId xmlns:p14="http://schemas.microsoft.com/office/powerpoint/2010/main" val="3546823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smtClean="0"/>
              <a:t>French and Raven, 1959</a:t>
            </a:r>
            <a:endParaRPr lang="en-GB" dirty="0"/>
          </a:p>
        </p:txBody>
      </p:sp>
      <p:sp>
        <p:nvSpPr>
          <p:cNvPr id="3" name="Content Placeholder 2"/>
          <p:cNvSpPr>
            <a:spLocks noGrp="1"/>
          </p:cNvSpPr>
          <p:nvPr>
            <p:ph idx="1"/>
          </p:nvPr>
        </p:nvSpPr>
        <p:spPr/>
        <p:txBody>
          <a:bodyPr>
            <a:normAutofit/>
          </a:bodyPr>
          <a:lstStyle/>
          <a:p>
            <a:r>
              <a:rPr lang="en-GB" dirty="0" smtClean="0">
                <a:hlinkClick r:id="rId3"/>
              </a:rPr>
              <a:t>Five types of power</a:t>
            </a:r>
            <a:endParaRPr lang="en-GB" dirty="0" smtClean="0"/>
          </a:p>
          <a:p>
            <a:endParaRPr lang="en-GB" dirty="0"/>
          </a:p>
          <a:p>
            <a:endParaRPr lang="en-GB"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688" y="2708920"/>
            <a:ext cx="5893034"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2904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smtClean="0"/>
              <a:t>‘New’ Leadership Theory </a:t>
            </a:r>
            <a:endParaRPr lang="en-GB" dirty="0"/>
          </a:p>
        </p:txBody>
      </p:sp>
      <p:sp>
        <p:nvSpPr>
          <p:cNvPr id="3" name="Content Placeholder 2"/>
          <p:cNvSpPr>
            <a:spLocks noGrp="1"/>
          </p:cNvSpPr>
          <p:nvPr>
            <p:ph idx="1"/>
          </p:nvPr>
        </p:nvSpPr>
        <p:spPr/>
        <p:style>
          <a:lnRef idx="2">
            <a:schemeClr val="accent4"/>
          </a:lnRef>
          <a:fillRef idx="1">
            <a:schemeClr val="lt1"/>
          </a:fillRef>
          <a:effectRef idx="0">
            <a:schemeClr val="accent4"/>
          </a:effectRef>
          <a:fontRef idx="minor">
            <a:schemeClr val="dk1"/>
          </a:fontRef>
        </p:style>
        <p:txBody>
          <a:bodyPr/>
          <a:lstStyle/>
          <a:p>
            <a:r>
              <a:rPr lang="en-GB" dirty="0" smtClean="0"/>
              <a:t>Develops from the 80s onwards as a response to fast-paced change and periods of crisis (recession!) </a:t>
            </a:r>
          </a:p>
          <a:p>
            <a:endParaRPr lang="en-GB" dirty="0"/>
          </a:p>
          <a:p>
            <a:r>
              <a:rPr lang="en-GB" dirty="0" smtClean="0"/>
              <a:t>Includes theories such as:</a:t>
            </a:r>
          </a:p>
          <a:p>
            <a:pPr lvl="1"/>
            <a:r>
              <a:rPr lang="en-GB" dirty="0" smtClean="0"/>
              <a:t>Charismatic leadership </a:t>
            </a:r>
          </a:p>
          <a:p>
            <a:pPr lvl="1"/>
            <a:r>
              <a:rPr lang="en-GB" dirty="0" smtClean="0"/>
              <a:t>Transformational theory (to be considered later)</a:t>
            </a:r>
          </a:p>
        </p:txBody>
      </p:sp>
    </p:spTree>
    <p:extLst>
      <p:ext uri="{BB962C8B-B14F-4D97-AF65-F5344CB8AC3E}">
        <p14:creationId xmlns:p14="http://schemas.microsoft.com/office/powerpoint/2010/main" val="434664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dirty="0" smtClean="0"/>
              <a:t>Back to Education</a:t>
            </a:r>
            <a:endParaRPr lang="en-GB" dirty="0"/>
          </a:p>
        </p:txBody>
      </p:sp>
      <p:sp>
        <p:nvSpPr>
          <p:cNvPr id="3" name="Content Placeholder 2"/>
          <p:cNvSpPr>
            <a:spLocks noGrp="1"/>
          </p:cNvSpPr>
          <p:nvPr>
            <p:ph idx="1"/>
          </p:nvPr>
        </p:nvSpPr>
        <p:spPr/>
        <p:style>
          <a:lnRef idx="2">
            <a:schemeClr val="accent4"/>
          </a:lnRef>
          <a:fillRef idx="1">
            <a:schemeClr val="lt1"/>
          </a:fillRef>
          <a:effectRef idx="0">
            <a:schemeClr val="accent4"/>
          </a:effectRef>
          <a:fontRef idx="minor">
            <a:schemeClr val="dk1"/>
          </a:fontRef>
        </p:style>
        <p:txBody>
          <a:bodyPr/>
          <a:lstStyle/>
          <a:p>
            <a:r>
              <a:rPr lang="en-GB" dirty="0" smtClean="0"/>
              <a:t>Which leadership approaches have an impact on education?</a:t>
            </a:r>
          </a:p>
          <a:p>
            <a:pPr lvl="1"/>
            <a:r>
              <a:rPr lang="en-GB" dirty="0" smtClean="0">
                <a:hlinkClick r:id="rId2"/>
              </a:rPr>
              <a:t>As you watch</a:t>
            </a:r>
            <a:r>
              <a:rPr lang="en-GB" dirty="0" smtClean="0"/>
              <a:t>, note the five most effective leadership practices in education. </a:t>
            </a:r>
          </a:p>
          <a:p>
            <a:pPr marL="457200" lvl="1" indent="0">
              <a:buNone/>
            </a:pPr>
            <a:endParaRPr lang="en-GB" dirty="0" smtClean="0"/>
          </a:p>
          <a:p>
            <a:r>
              <a:rPr lang="en-GB" dirty="0" smtClean="0"/>
              <a:t>What links can you make to the ‘traditional’ theory considered? </a:t>
            </a:r>
          </a:p>
          <a:p>
            <a:pPr lvl="1"/>
            <a:endParaRPr lang="en-GB" dirty="0"/>
          </a:p>
          <a:p>
            <a:endParaRPr lang="en-GB" dirty="0" smtClean="0"/>
          </a:p>
        </p:txBody>
      </p:sp>
    </p:spTree>
    <p:extLst>
      <p:ext uri="{BB962C8B-B14F-4D97-AF65-F5344CB8AC3E}">
        <p14:creationId xmlns:p14="http://schemas.microsoft.com/office/powerpoint/2010/main" val="1006802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To what extent do you agree?</a:t>
            </a:r>
            <a:endParaRPr lang="en-GB" dirty="0"/>
          </a:p>
        </p:txBody>
      </p:sp>
      <p:sp>
        <p:nvSpPr>
          <p:cNvPr id="3" name="Content Placeholder 2"/>
          <p:cNvSpPr>
            <a:spLocks noGrp="1"/>
          </p:cNvSpPr>
          <p:nvPr>
            <p:ph idx="1"/>
          </p:nvPr>
        </p:nvSpPr>
        <p:spPr>
          <a:xfrm>
            <a:off x="467544" y="1772816"/>
            <a:ext cx="8229600" cy="4853136"/>
          </a:xfrm>
        </p:spPr>
        <p:style>
          <a:lnRef idx="2">
            <a:schemeClr val="accent5"/>
          </a:lnRef>
          <a:fillRef idx="1">
            <a:schemeClr val="lt1"/>
          </a:fillRef>
          <a:effectRef idx="0">
            <a:schemeClr val="accent5"/>
          </a:effectRef>
          <a:fontRef idx="minor">
            <a:schemeClr val="dk1"/>
          </a:fontRef>
        </p:style>
        <p:txBody>
          <a:bodyPr>
            <a:normAutofit/>
          </a:bodyPr>
          <a:lstStyle/>
          <a:p>
            <a:r>
              <a:rPr lang="en-GB" dirty="0" smtClean="0"/>
              <a:t>The task of leading a school in the twenty first century can no longer be carried out by the heroic individual leader single </a:t>
            </a:r>
            <a:r>
              <a:rPr lang="en-GB" dirty="0" err="1" smtClean="0"/>
              <a:t>handedly</a:t>
            </a:r>
            <a:r>
              <a:rPr lang="en-GB" dirty="0" smtClean="0"/>
              <a:t> turning schools around. It is greedy work, all consuming, demanding, unrelenting peak performance from super leaders and no longer a sustainable notion.</a:t>
            </a:r>
          </a:p>
          <a:p>
            <a:endParaRPr lang="en-GB" dirty="0" smtClean="0"/>
          </a:p>
          <a:p>
            <a:pPr marL="0" indent="0" algn="r">
              <a:buNone/>
            </a:pPr>
            <a:r>
              <a:rPr lang="en-GB" dirty="0" smtClean="0"/>
              <a:t>(</a:t>
            </a:r>
            <a:r>
              <a:rPr lang="en-GB" dirty="0" err="1" smtClean="0"/>
              <a:t>Gronn</a:t>
            </a:r>
            <a:r>
              <a:rPr lang="en-GB" dirty="0" smtClean="0"/>
              <a:t>, 2003 in Learning Wales, 2016)</a:t>
            </a:r>
          </a:p>
          <a:p>
            <a:endParaRPr lang="en-GB" dirty="0"/>
          </a:p>
        </p:txBody>
      </p:sp>
    </p:spTree>
    <p:extLst>
      <p:ext uri="{BB962C8B-B14F-4D97-AF65-F5344CB8AC3E}">
        <p14:creationId xmlns:p14="http://schemas.microsoft.com/office/powerpoint/2010/main" val="4160343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r>
              <a:rPr lang="en-GB" dirty="0" smtClean="0"/>
              <a:t>From Hero to Host</a:t>
            </a:r>
            <a:endParaRPr lang="en-GB" dirty="0"/>
          </a:p>
        </p:txBody>
      </p:sp>
      <p:sp>
        <p:nvSpPr>
          <p:cNvPr id="3" name="Content Placeholder 2"/>
          <p:cNvSpPr>
            <a:spLocks noGrp="1"/>
          </p:cNvSpPr>
          <p:nvPr>
            <p:ph idx="1"/>
          </p:nvPr>
        </p:nvSpPr>
        <p:spPr>
          <a:xfrm>
            <a:off x="467544" y="1772816"/>
            <a:ext cx="8229600" cy="492514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fontAlgn="base"/>
            <a:r>
              <a:rPr lang="en-GB" dirty="0"/>
              <a:t>You’re acting as a hero when you believe that if you just work harder, you’ll fix things; that if you just get smarter or learn a new technique, you’ll be able to solve problems for others. You’re acting as a hero if you take on more and more projects and causes and have less time for relationships. You’re playing the hero if you believe that you can save the situation, the person, the world</a:t>
            </a:r>
            <a:r>
              <a:rPr lang="en-GB" dirty="0" smtClean="0"/>
              <a:t>.</a:t>
            </a:r>
          </a:p>
          <a:p>
            <a:pPr marL="0" indent="0" fontAlgn="base">
              <a:buNone/>
            </a:pPr>
            <a:endParaRPr lang="en-GB" dirty="0"/>
          </a:p>
          <a:p>
            <a:pPr marL="0" indent="0" algn="r" fontAlgn="base">
              <a:buNone/>
            </a:pPr>
            <a:r>
              <a:rPr lang="en-GB" sz="2600" dirty="0"/>
              <a:t>(Wheatley and Frieze, 2011; </a:t>
            </a:r>
            <a:r>
              <a:rPr lang="en-GB" sz="2600" dirty="0" smtClean="0"/>
              <a:t>p.4 in Learning Wales, 2016)</a:t>
            </a:r>
            <a:r>
              <a:rPr lang="en-GB" sz="2600" dirty="0"/>
              <a:t/>
            </a:r>
            <a:br>
              <a:rPr lang="en-GB" sz="2600" dirty="0"/>
            </a:br>
            <a:endParaRPr lang="en-GB" sz="2600" dirty="0"/>
          </a:p>
          <a:p>
            <a:pPr algn="r"/>
            <a:endParaRPr lang="en-GB" dirty="0"/>
          </a:p>
        </p:txBody>
      </p:sp>
    </p:spTree>
    <p:extLst>
      <p:ext uri="{BB962C8B-B14F-4D97-AF65-F5344CB8AC3E}">
        <p14:creationId xmlns:p14="http://schemas.microsoft.com/office/powerpoint/2010/main" val="40720843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normAutofit fontScale="90000"/>
          </a:bodyPr>
          <a:lstStyle/>
          <a:p>
            <a:r>
              <a:rPr lang="en-GB" dirty="0" smtClean="0"/>
              <a:t>Activity 2.2.1 </a:t>
            </a:r>
            <a:br>
              <a:rPr lang="en-GB" dirty="0" smtClean="0"/>
            </a:br>
            <a:r>
              <a:rPr lang="en-GB" sz="2700" i="1" dirty="0" smtClean="0"/>
              <a:t>(Taken from Learning Wales, 2016)</a:t>
            </a:r>
            <a:endParaRPr lang="en-GB" sz="2700" dirty="0"/>
          </a:p>
        </p:txBody>
      </p:sp>
      <p:sp>
        <p:nvSpPr>
          <p:cNvPr id="3" name="Content Placeholder 2"/>
          <p:cNvSpPr>
            <a:spLocks noGrp="1"/>
          </p:cNvSpPr>
          <p:nvPr>
            <p:ph idx="1"/>
          </p:nvPr>
        </p:nvSpPr>
        <p:spPr>
          <a:xfrm>
            <a:off x="457200" y="1600200"/>
            <a:ext cx="8229600" cy="4853136"/>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fontAlgn="base"/>
            <a:r>
              <a:rPr lang="en-GB" dirty="0"/>
              <a:t>Read </a:t>
            </a:r>
            <a:r>
              <a:rPr lang="en-GB" dirty="0">
                <a:hlinkClick r:id="rId2"/>
              </a:rPr>
              <a:t>the following extract </a:t>
            </a:r>
            <a:r>
              <a:rPr lang="en-GB" dirty="0"/>
              <a:t>and view the two short video clips of Wheatley explaining the argument for leaders moving from hero to host.</a:t>
            </a:r>
          </a:p>
          <a:p>
            <a:pPr lvl="1" fontAlgn="base"/>
            <a:r>
              <a:rPr lang="en-GB" dirty="0">
                <a:hlinkClick r:id="rId3"/>
              </a:rPr>
              <a:t>Controlling chaos</a:t>
            </a:r>
            <a:r>
              <a:rPr lang="en-GB" dirty="0"/>
              <a:t> </a:t>
            </a:r>
            <a:endParaRPr lang="en-GB" dirty="0" smtClean="0"/>
          </a:p>
          <a:p>
            <a:pPr lvl="1" fontAlgn="base"/>
            <a:r>
              <a:rPr lang="en-GB" dirty="0" smtClean="0">
                <a:hlinkClick r:id="rId4"/>
              </a:rPr>
              <a:t>From </a:t>
            </a:r>
            <a:r>
              <a:rPr lang="en-GB" dirty="0">
                <a:hlinkClick r:id="rId4"/>
              </a:rPr>
              <a:t>hero to host</a:t>
            </a:r>
            <a:r>
              <a:rPr lang="en-GB" dirty="0"/>
              <a:t> </a:t>
            </a:r>
            <a:endParaRPr lang="en-GB" dirty="0" smtClean="0"/>
          </a:p>
          <a:p>
            <a:pPr marL="457200" lvl="1" indent="0" fontAlgn="base">
              <a:buNone/>
            </a:pPr>
            <a:endParaRPr lang="en-GB" dirty="0" smtClean="0"/>
          </a:p>
          <a:p>
            <a:pPr fontAlgn="base"/>
            <a:r>
              <a:rPr lang="en-GB" dirty="0" smtClean="0"/>
              <a:t>How </a:t>
            </a:r>
            <a:r>
              <a:rPr lang="en-GB" dirty="0"/>
              <a:t>convincing do you find this portrayal of leaders as hosts? </a:t>
            </a:r>
            <a:endParaRPr lang="en-GB" dirty="0" smtClean="0"/>
          </a:p>
          <a:p>
            <a:pPr fontAlgn="base"/>
            <a:r>
              <a:rPr lang="en-GB" dirty="0" smtClean="0"/>
              <a:t>Drawing </a:t>
            </a:r>
            <a:r>
              <a:rPr lang="en-GB" dirty="0"/>
              <a:t>from your own experience what are the potential and pitfalls of this image of leadership?</a:t>
            </a:r>
          </a:p>
          <a:p>
            <a:endParaRPr lang="en-GB" dirty="0"/>
          </a:p>
        </p:txBody>
      </p:sp>
    </p:spTree>
    <p:extLst>
      <p:ext uri="{BB962C8B-B14F-4D97-AF65-F5344CB8AC3E}">
        <p14:creationId xmlns:p14="http://schemas.microsoft.com/office/powerpoint/2010/main" val="21855852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DIRECTED STUDY</a:t>
            </a:r>
            <a:br>
              <a:rPr lang="en-GB" dirty="0" smtClean="0"/>
            </a:br>
            <a:r>
              <a:rPr lang="en-GB" dirty="0" smtClean="0"/>
              <a:t>What </a:t>
            </a:r>
            <a:r>
              <a:rPr lang="en-GB" dirty="0" smtClean="0"/>
              <a:t>is distributed leadership? </a:t>
            </a:r>
            <a:endParaRPr lang="en-GB" dirty="0"/>
          </a:p>
        </p:txBody>
      </p:sp>
      <p:sp>
        <p:nvSpPr>
          <p:cNvPr id="3" name="Content Placeholder 2"/>
          <p:cNvSpPr>
            <a:spLocks noGrp="1"/>
          </p:cNvSpPr>
          <p:nvPr>
            <p:ph idx="1"/>
          </p:nvPr>
        </p:nvSpPr>
        <p:spPr>
          <a:xfrm>
            <a:off x="628650" y="4025900"/>
            <a:ext cx="7886700" cy="2151062"/>
          </a:xfrm>
        </p:spPr>
        <p:txBody>
          <a:bodyPr>
            <a:normAutofit fontScale="92500" lnSpcReduction="20000"/>
          </a:bodyPr>
          <a:lstStyle/>
          <a:p>
            <a:pPr marL="0" indent="0">
              <a:buNone/>
            </a:pPr>
            <a:endParaRPr lang="en-GB" b="1" u="sng" dirty="0">
              <a:hlinkClick r:id="rId2"/>
            </a:endParaRPr>
          </a:p>
          <a:p>
            <a:r>
              <a:rPr lang="en-GB" sz="1600" dirty="0" smtClean="0">
                <a:hlinkClick r:id="rId2"/>
              </a:rPr>
              <a:t>http://learning.gov.wales/resources/learningpacks/mep/leadership/leadership-for-all-everyone-a-leader/distributed-leadership/?lang=en</a:t>
            </a:r>
          </a:p>
          <a:p>
            <a:endParaRPr lang="en-GB" sz="1600" dirty="0">
              <a:hlinkClick r:id="rId2"/>
            </a:endParaRPr>
          </a:p>
          <a:p>
            <a:r>
              <a:rPr lang="en-GB" sz="1600" dirty="0" smtClean="0">
                <a:hlinkClick r:id="rId3"/>
              </a:rPr>
              <a:t>https://www.youtube.com/watch?feature=player_detailpage&amp;v=Yj3XYrvjkZ8</a:t>
            </a:r>
            <a:endParaRPr lang="en-GB" sz="1600" dirty="0" smtClean="0"/>
          </a:p>
          <a:p>
            <a:pPr marL="0" indent="0">
              <a:buNone/>
            </a:pPr>
            <a:endParaRPr lang="en-GB" sz="1600" dirty="0" smtClean="0"/>
          </a:p>
          <a:p>
            <a:r>
              <a:rPr lang="en-GB" sz="1600" dirty="0" smtClean="0">
                <a:hlinkClick r:id="rId2"/>
              </a:rPr>
              <a:t>http://www.ewc.wales/site/index.php/en/about/staff-room/son/43-english/about/blog-archive/92-jacquie-turnbull-the-challenge-of-leadership-in-education</a:t>
            </a:r>
            <a:r>
              <a:rPr lang="en-GB" sz="1600" dirty="0" smtClean="0"/>
              <a:t> </a:t>
            </a:r>
            <a:endParaRPr lang="en-GB" sz="1600" dirty="0"/>
          </a:p>
        </p:txBody>
      </p:sp>
      <p:sp>
        <p:nvSpPr>
          <p:cNvPr id="4" name="Rounded Rectangle 3"/>
          <p:cNvSpPr/>
          <p:nvPr/>
        </p:nvSpPr>
        <p:spPr>
          <a:xfrm>
            <a:off x="381000" y="1576388"/>
            <a:ext cx="8382000" cy="262731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2400" dirty="0" smtClean="0"/>
              <a:t>Read the articles in the links below. As you read/watch, answer the following questions: </a:t>
            </a:r>
          </a:p>
          <a:p>
            <a:pPr algn="ctr"/>
            <a:endParaRPr lang="en-GB" sz="2400" dirty="0"/>
          </a:p>
          <a:p>
            <a:pPr marL="285750" indent="-285750">
              <a:buFont typeface="Arial" panose="020B0604020202020204" pitchFamily="34" charset="0"/>
              <a:buChar char="•"/>
            </a:pPr>
            <a:r>
              <a:rPr lang="en-GB" sz="2400" dirty="0" smtClean="0"/>
              <a:t>What is distributed leadership?</a:t>
            </a:r>
          </a:p>
          <a:p>
            <a:pPr marL="285750" indent="-285750">
              <a:buFont typeface="Arial" panose="020B0604020202020204" pitchFamily="34" charset="0"/>
              <a:buChar char="•"/>
            </a:pPr>
            <a:r>
              <a:rPr lang="en-GB" sz="2400" dirty="0" smtClean="0"/>
              <a:t>What are the benefits of this approach?</a:t>
            </a:r>
          </a:p>
          <a:p>
            <a:pPr marL="285750" indent="-285750">
              <a:buFont typeface="Arial" panose="020B0604020202020204" pitchFamily="34" charset="0"/>
              <a:buChar char="•"/>
            </a:pPr>
            <a:r>
              <a:rPr lang="en-GB" sz="2400" dirty="0" smtClean="0"/>
              <a:t>What are the possible drawbacks of this approach?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53063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r>
              <a:rPr lang="en-GB" i="1" dirty="0" smtClean="0"/>
              <a:t>Useful Follow Up Reading</a:t>
            </a:r>
            <a:endParaRPr lang="en-GB" i="1" dirty="0"/>
          </a:p>
        </p:txBody>
      </p:sp>
      <p:sp>
        <p:nvSpPr>
          <p:cNvPr id="3" name="Content Placeholder 2"/>
          <p:cNvSpPr>
            <a:spLocks noGrp="1"/>
          </p:cNvSpPr>
          <p:nvPr>
            <p:ph idx="1"/>
          </p:nvPr>
        </p:nvSpPr>
        <p:spPr/>
        <p:txBody>
          <a:bodyPr/>
          <a:lstStyle/>
          <a:p>
            <a:r>
              <a:rPr lang="en-GB" dirty="0" smtClean="0"/>
              <a:t>Chapter 5 in </a:t>
            </a:r>
            <a:r>
              <a:rPr lang="en-GB" dirty="0" err="1" smtClean="0"/>
              <a:t>Brundrett</a:t>
            </a:r>
            <a:r>
              <a:rPr lang="en-GB" dirty="0" smtClean="0"/>
              <a:t>, M., Burton, N., Smith, R. (</a:t>
            </a:r>
            <a:r>
              <a:rPr lang="en-GB" dirty="0" err="1" smtClean="0"/>
              <a:t>eds</a:t>
            </a:r>
            <a:r>
              <a:rPr lang="en-GB" dirty="0" smtClean="0"/>
              <a:t>) (2003), </a:t>
            </a:r>
            <a:r>
              <a:rPr lang="en-GB" i="1" dirty="0" smtClean="0"/>
              <a:t>Leadership in Education, </a:t>
            </a:r>
            <a:r>
              <a:rPr lang="en-GB" dirty="0" smtClean="0"/>
              <a:t>London: Sage.  </a:t>
            </a:r>
          </a:p>
          <a:p>
            <a:endParaRPr lang="en-GB" dirty="0"/>
          </a:p>
          <a:p>
            <a:r>
              <a:rPr lang="en-GB" dirty="0" smtClean="0"/>
              <a:t>Chapter 1 in Gunter, H. (2001) </a:t>
            </a:r>
            <a:r>
              <a:rPr lang="en-GB" i="1" dirty="0" smtClean="0"/>
              <a:t>Leaders and Leadership in Education, </a:t>
            </a:r>
            <a:r>
              <a:rPr lang="en-GB" dirty="0" smtClean="0"/>
              <a:t>London: Paul Chapman Publishing. </a:t>
            </a:r>
            <a:endParaRPr lang="en-GB" dirty="0"/>
          </a:p>
        </p:txBody>
      </p:sp>
    </p:spTree>
    <p:extLst>
      <p:ext uri="{BB962C8B-B14F-4D97-AF65-F5344CB8AC3E}">
        <p14:creationId xmlns:p14="http://schemas.microsoft.com/office/powerpoint/2010/main" val="189653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style>
          <a:lnRef idx="2">
            <a:schemeClr val="accent4"/>
          </a:lnRef>
          <a:fillRef idx="1">
            <a:schemeClr val="lt1"/>
          </a:fillRef>
          <a:effectRef idx="0">
            <a:schemeClr val="accent4"/>
          </a:effectRef>
          <a:fontRef idx="minor">
            <a:schemeClr val="dk1"/>
          </a:fontRef>
        </p:style>
        <p:txBody>
          <a:bodyPr/>
          <a:lstStyle/>
          <a:p>
            <a:r>
              <a:rPr lang="en-GB" dirty="0" smtClean="0"/>
              <a:t>Bibliography</a:t>
            </a:r>
            <a:endParaRPr lang="en-GB" dirty="0"/>
          </a:p>
        </p:txBody>
      </p:sp>
      <p:sp>
        <p:nvSpPr>
          <p:cNvPr id="3" name="Content Placeholder 2"/>
          <p:cNvSpPr>
            <a:spLocks noGrp="1"/>
          </p:cNvSpPr>
          <p:nvPr>
            <p:ph idx="1"/>
          </p:nvPr>
        </p:nvSpPr>
        <p:spPr>
          <a:xfrm>
            <a:off x="251520" y="1412776"/>
            <a:ext cx="8640960" cy="5445224"/>
          </a:xfrm>
        </p:spPr>
        <p:txBody>
          <a:bodyPr>
            <a:normAutofit fontScale="55000" lnSpcReduction="20000"/>
          </a:bodyPr>
          <a:lstStyle/>
          <a:p>
            <a:r>
              <a:rPr lang="en-GB" dirty="0" err="1" smtClean="0"/>
              <a:t>Amanchukwu</a:t>
            </a:r>
            <a:r>
              <a:rPr lang="en-GB" dirty="0" smtClean="0"/>
              <a:t> </a:t>
            </a:r>
            <a:r>
              <a:rPr lang="en-GB" dirty="0"/>
              <a:t>, R.,  Stanley, G., </a:t>
            </a:r>
            <a:r>
              <a:rPr lang="en-GB" dirty="0" err="1"/>
              <a:t>Ololube</a:t>
            </a:r>
            <a:r>
              <a:rPr lang="en-GB" dirty="0"/>
              <a:t>, N., (2015)  ‘A Review of Leadership Theories, Principles and Styles and Their Relevance to Educational Management’, </a:t>
            </a:r>
            <a:r>
              <a:rPr lang="en-GB" i="1" dirty="0"/>
              <a:t>Management</a:t>
            </a:r>
            <a:r>
              <a:rPr lang="en-GB" dirty="0"/>
              <a:t>, Vol. 5 No. 1, 2015, pp. 6-14. Available at: </a:t>
            </a:r>
            <a:r>
              <a:rPr lang="en-GB" dirty="0">
                <a:hlinkClick r:id="rId2"/>
              </a:rPr>
              <a:t>http://article.sapub.org/10.5923.j.mm.20150501.02.html</a:t>
            </a:r>
            <a:r>
              <a:rPr lang="en-GB" dirty="0"/>
              <a:t> </a:t>
            </a:r>
          </a:p>
          <a:p>
            <a:r>
              <a:rPr lang="en-GB" dirty="0" smtClean="0"/>
              <a:t>Bush</a:t>
            </a:r>
            <a:r>
              <a:rPr lang="en-GB" dirty="0" smtClean="0"/>
              <a:t>, T. (2007) ‘Educational Leadership and Management: theory, policy and practice’ </a:t>
            </a:r>
            <a:r>
              <a:rPr lang="en-GB" i="1" dirty="0" smtClean="0"/>
              <a:t>South African Journal of Education, </a:t>
            </a:r>
            <a:r>
              <a:rPr lang="en-GB" dirty="0" smtClean="0"/>
              <a:t>Vol.27(3), 391-406. </a:t>
            </a:r>
            <a:r>
              <a:rPr lang="en-GB" dirty="0"/>
              <a:t>Available at: </a:t>
            </a:r>
            <a:r>
              <a:rPr lang="en-GB" dirty="0">
                <a:hlinkClick r:id="rId3"/>
              </a:rPr>
              <a:t>http://</a:t>
            </a:r>
            <a:r>
              <a:rPr lang="en-GB" dirty="0" smtClean="0">
                <a:hlinkClick r:id="rId3"/>
              </a:rPr>
              <a:t>wrap.warwick.ac.uk/426/1/WRAP_Bush_107_366_1_PB1.pdf</a:t>
            </a:r>
            <a:r>
              <a:rPr lang="en-GB" dirty="0" smtClean="0"/>
              <a:t>  (Accessed 19/9/17). </a:t>
            </a:r>
            <a:endParaRPr lang="en-GB" dirty="0" smtClean="0"/>
          </a:p>
          <a:p>
            <a:r>
              <a:rPr lang="en-GB" dirty="0" smtClean="0"/>
              <a:t>Bush, T. (2009) </a:t>
            </a:r>
            <a:r>
              <a:rPr lang="en-GB" i="1" dirty="0" smtClean="0"/>
              <a:t>Leadership and Management Development in Education, </a:t>
            </a:r>
            <a:r>
              <a:rPr lang="en-GB" dirty="0" smtClean="0"/>
              <a:t>London: Sage. </a:t>
            </a:r>
          </a:p>
          <a:p>
            <a:r>
              <a:rPr lang="en-GB" dirty="0"/>
              <a:t>MEP Learning Pack (2016) </a:t>
            </a:r>
            <a:r>
              <a:rPr lang="en-GB" i="1" dirty="0"/>
              <a:t>Masters in Education Practice:  Leadership, </a:t>
            </a:r>
            <a:r>
              <a:rPr lang="en-GB" dirty="0"/>
              <a:t>Available at: </a:t>
            </a:r>
            <a:r>
              <a:rPr lang="en-GB" dirty="0">
                <a:hlinkClick r:id="rId4"/>
              </a:rPr>
              <a:t>http://learning.gov.wales/resources/learningpacks/mep/leadership/thinking-about-leadership-and-leadership-styles/trait-theory/?lang=en#/resources/learningpacks/mep/leadership/?lang=en</a:t>
            </a:r>
            <a:r>
              <a:rPr lang="en-GB" dirty="0"/>
              <a:t> Accessed 19/9/17). </a:t>
            </a:r>
            <a:endParaRPr lang="en-GB" dirty="0" smtClean="0"/>
          </a:p>
          <a:p>
            <a:r>
              <a:rPr lang="en-GB" dirty="0" err="1" smtClean="0"/>
              <a:t>Mindtools</a:t>
            </a:r>
            <a:r>
              <a:rPr lang="en-GB" dirty="0" smtClean="0"/>
              <a:t> (ND), </a:t>
            </a:r>
            <a:r>
              <a:rPr lang="en-GB" i="1" dirty="0" smtClean="0"/>
              <a:t>Core Leadership Theories, </a:t>
            </a:r>
            <a:r>
              <a:rPr lang="en-GB" dirty="0"/>
              <a:t>Available at: </a:t>
            </a:r>
            <a:r>
              <a:rPr lang="en-GB" dirty="0">
                <a:hlinkClick r:id="rId5"/>
              </a:rPr>
              <a:t>https://</a:t>
            </a:r>
            <a:r>
              <a:rPr lang="en-GB" dirty="0" smtClean="0">
                <a:hlinkClick r:id="rId5"/>
              </a:rPr>
              <a:t>www.mindtools.com/pages/article/leadership-theories.htm</a:t>
            </a:r>
            <a:r>
              <a:rPr lang="en-GB" dirty="0"/>
              <a:t> (Accessed 19/9/17). </a:t>
            </a:r>
            <a:endParaRPr lang="en-GB" dirty="0" smtClean="0"/>
          </a:p>
          <a:p>
            <a:r>
              <a:rPr lang="en-GB" dirty="0" smtClean="0"/>
              <a:t>University </a:t>
            </a:r>
            <a:r>
              <a:rPr lang="en-GB" dirty="0"/>
              <a:t>of Leicester (ND) </a:t>
            </a:r>
            <a:r>
              <a:rPr lang="en-GB" i="1" dirty="0"/>
              <a:t>ORG: Module Unit 6: Leadership, </a:t>
            </a:r>
            <a:r>
              <a:rPr lang="en-GB" dirty="0"/>
              <a:t>Available at: </a:t>
            </a:r>
            <a:r>
              <a:rPr lang="en-GB" dirty="0">
                <a:hlinkClick r:id="rId6"/>
              </a:rPr>
              <a:t>http://www.le.ac.uk/oerresources/psychology/organising/page_04.htm</a:t>
            </a:r>
            <a:r>
              <a:rPr lang="en-GB" dirty="0"/>
              <a:t> (Accessed 19/9/17). </a:t>
            </a:r>
          </a:p>
          <a:p>
            <a:endParaRPr lang="en-GB" dirty="0"/>
          </a:p>
          <a:p>
            <a:endParaRPr lang="en-GB" dirty="0" smtClean="0"/>
          </a:p>
          <a:p>
            <a:endParaRPr lang="en-GB" dirty="0"/>
          </a:p>
        </p:txBody>
      </p:sp>
    </p:spTree>
    <p:extLst>
      <p:ext uri="{BB962C8B-B14F-4D97-AF65-F5344CB8AC3E}">
        <p14:creationId xmlns:p14="http://schemas.microsoft.com/office/powerpoint/2010/main" val="36844099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184</TotalTime>
  <Words>998</Words>
  <Application>Microsoft Office PowerPoint</Application>
  <PresentationFormat>On-screen Show (4:3)</PresentationFormat>
  <Paragraphs>131</Paragraphs>
  <Slides>22</Slides>
  <Notes>13</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SJED7040</vt:lpstr>
      <vt:lpstr>Learning Outcomes</vt:lpstr>
      <vt:lpstr>With which do you agree the most?</vt:lpstr>
      <vt:lpstr>A Relatively New Discipline</vt:lpstr>
      <vt:lpstr>What Distinguishes Educational Leadership? </vt:lpstr>
      <vt:lpstr>Do schools need leaders or managers?</vt:lpstr>
      <vt:lpstr>Leadership and Management Theory (LaMT)</vt:lpstr>
      <vt:lpstr>Task</vt:lpstr>
      <vt:lpstr>PowerPoint Presentation</vt:lpstr>
      <vt:lpstr>Behavioural Theory </vt:lpstr>
      <vt:lpstr>Kurt Lewin’s Three Styles of Leadership</vt:lpstr>
      <vt:lpstr>Contingency Theory </vt:lpstr>
      <vt:lpstr>Power and Influence Theory  </vt:lpstr>
      <vt:lpstr>French and Raven, 1959</vt:lpstr>
      <vt:lpstr>‘New’ Leadership Theory </vt:lpstr>
      <vt:lpstr>Back to Education</vt:lpstr>
      <vt:lpstr>To what extent do you agree?</vt:lpstr>
      <vt:lpstr>From Hero to Host</vt:lpstr>
      <vt:lpstr>Activity 2.2.1  (Taken from Learning Wales, 2016)</vt:lpstr>
      <vt:lpstr>DIRECTED STUDY What is distributed leadership? </vt:lpstr>
      <vt:lpstr>Useful Follow Up Reading</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SJED7040</dc:title>
  <dc:creator>Sarah Stewart</dc:creator>
  <cp:lastModifiedBy>Sarah Stewart</cp:lastModifiedBy>
  <cp:revision>47</cp:revision>
  <dcterms:created xsi:type="dcterms:W3CDTF">2017-09-21T10:46:36Z</dcterms:created>
  <dcterms:modified xsi:type="dcterms:W3CDTF">2017-09-21T14:09:56Z</dcterms:modified>
</cp:coreProperties>
</file>