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77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ayleigh Marie Roberts (1708243)" initials="KMR(" lastIdx="1" clrIdx="0">
    <p:extLst>
      <p:ext uri="{19B8F6BF-5375-455C-9EA6-DF929625EA0E}">
        <p15:presenceInfo xmlns:p15="http://schemas.microsoft.com/office/powerpoint/2012/main" userId="S::1708243@student.uwtsd.ac.uk::2150a4d7-2782-45e4-a22e-24609a33f13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66"/>
    <p:restoredTop sz="94641"/>
  </p:normalViewPr>
  <p:slideViewPr>
    <p:cSldViewPr snapToGrid="0" snapToObjects="1">
      <p:cViewPr>
        <p:scale>
          <a:sx n="140" d="100"/>
          <a:sy n="140" d="100"/>
        </p:scale>
        <p:origin x="136" y="18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5-31T20:27:09.849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CF3CF8-E9A3-446E-8245-23696776352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7FC801-0F18-40E0-9FCC-150407186D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dirty="0"/>
            <a:t>Teddy and I took turns answering all thirty questions and then examined our results.</a:t>
          </a:r>
        </a:p>
      </dgm:t>
    </dgm:pt>
    <dgm:pt modelId="{F74599EA-EEA0-46DE-ABEC-B027DAEA15CF}" type="parTrans" cxnId="{D0050EC5-245C-4F88-929C-7B33603F0781}">
      <dgm:prSet/>
      <dgm:spPr/>
      <dgm:t>
        <a:bodyPr/>
        <a:lstStyle/>
        <a:p>
          <a:endParaRPr lang="en-US"/>
        </a:p>
      </dgm:t>
    </dgm:pt>
    <dgm:pt modelId="{BDC23BDF-6630-4E04-8E5B-8808D8C4A2BA}" type="sibTrans" cxnId="{D0050EC5-245C-4F88-929C-7B33603F0781}">
      <dgm:prSet/>
      <dgm:spPr/>
      <dgm:t>
        <a:bodyPr/>
        <a:lstStyle/>
        <a:p>
          <a:endParaRPr lang="en-US"/>
        </a:p>
      </dgm:t>
    </dgm:pt>
    <dgm:pt modelId="{8E64EB28-7C9C-4745-A6E7-44810784E1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dirty="0"/>
            <a:t>My Results displayed: High openness, high agreeableness, high conscientiousness, high negative emotionality, and high extraversion. </a:t>
          </a:r>
          <a:endParaRPr lang="en-US" b="0" dirty="0"/>
        </a:p>
      </dgm:t>
    </dgm:pt>
    <dgm:pt modelId="{65566F7F-096E-4F8F-8E45-FED873C88358}" type="parTrans" cxnId="{9B0E745C-1E38-4D60-B062-29D875D60216}">
      <dgm:prSet/>
      <dgm:spPr/>
      <dgm:t>
        <a:bodyPr/>
        <a:lstStyle/>
        <a:p>
          <a:endParaRPr lang="en-US"/>
        </a:p>
      </dgm:t>
    </dgm:pt>
    <dgm:pt modelId="{B7AB3C3B-2FC0-43B9-8FB6-98A2FC55090C}" type="sibTrans" cxnId="{9B0E745C-1E38-4D60-B062-29D875D60216}">
      <dgm:prSet/>
      <dgm:spPr/>
      <dgm:t>
        <a:bodyPr/>
        <a:lstStyle/>
        <a:p>
          <a:endParaRPr lang="en-US"/>
        </a:p>
      </dgm:t>
    </dgm:pt>
    <dgm:pt modelId="{FAFAA9AC-6EBF-49D5-90D7-B04C8D0566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dirty="0"/>
            <a:t>Teddy’s results displayed: </a:t>
          </a:r>
          <a:r>
            <a:rPr lang="en-GB" b="0" dirty="0"/>
            <a:t>High openness, high agreeableness, high conscientiousness, low negative emotionality, and high extraversion.</a:t>
          </a:r>
          <a:endParaRPr lang="en-US" b="0" dirty="0"/>
        </a:p>
      </dgm:t>
    </dgm:pt>
    <dgm:pt modelId="{D46AE2A5-99C5-4E0C-B6E7-4107AC5AF09A}" type="parTrans" cxnId="{3B86CD46-C219-48A1-A367-3E4A15111969}">
      <dgm:prSet/>
      <dgm:spPr/>
      <dgm:t>
        <a:bodyPr/>
        <a:lstStyle/>
        <a:p>
          <a:endParaRPr lang="en-US"/>
        </a:p>
      </dgm:t>
    </dgm:pt>
    <dgm:pt modelId="{35346B39-A421-46D7-B480-6BCBD15BBC62}" type="sibTrans" cxnId="{3B86CD46-C219-48A1-A367-3E4A15111969}">
      <dgm:prSet/>
      <dgm:spPr/>
      <dgm:t>
        <a:bodyPr/>
        <a:lstStyle/>
        <a:p>
          <a:endParaRPr lang="en-US"/>
        </a:p>
      </dgm:t>
    </dgm:pt>
    <dgm:pt modelId="{9F960719-B290-3C40-B26A-2753F80F7164}">
      <dgm:prSet/>
      <dgm:spPr/>
      <dgm:t>
        <a:bodyPr/>
        <a:lstStyle/>
        <a:p>
          <a:r>
            <a:rPr lang="en-GB" b="0" dirty="0"/>
            <a:t>The end results give you a rundown of how you rate on a scale of 1-100 in each personality trait category of The Big Five.</a:t>
          </a:r>
        </a:p>
      </dgm:t>
    </dgm:pt>
    <dgm:pt modelId="{F99B54C0-20E9-8C4D-AD3A-891C58F109F5}" type="parTrans" cxnId="{21858CC1-040C-2C43-8474-753C59A32FD4}">
      <dgm:prSet/>
      <dgm:spPr/>
      <dgm:t>
        <a:bodyPr/>
        <a:lstStyle/>
        <a:p>
          <a:endParaRPr lang="en-GB"/>
        </a:p>
      </dgm:t>
    </dgm:pt>
    <dgm:pt modelId="{C4874091-1BDC-174A-ABA2-88A958EE3CC8}" type="sibTrans" cxnId="{21858CC1-040C-2C43-8474-753C59A32FD4}">
      <dgm:prSet/>
      <dgm:spPr/>
      <dgm:t>
        <a:bodyPr/>
        <a:lstStyle/>
        <a:p>
          <a:endParaRPr lang="en-GB"/>
        </a:p>
      </dgm:t>
    </dgm:pt>
    <dgm:pt modelId="{716312CD-1BE8-414D-95A4-B283578E7FD6}">
      <dgm:prSet/>
      <dgm:spPr/>
      <dgm:t>
        <a:bodyPr/>
        <a:lstStyle/>
        <a:p>
          <a:r>
            <a:rPr lang="en-GB" b="0" dirty="0"/>
            <a:t>I feel that the quiz felt generic and could hold some personal truths for most people. i.e., Barnam effect.</a:t>
          </a:r>
        </a:p>
      </dgm:t>
    </dgm:pt>
    <dgm:pt modelId="{8353B27D-3DF6-F346-B8BA-73008C39C067}" type="parTrans" cxnId="{997E7CC4-47E1-4E43-A47C-228ACD87106B}">
      <dgm:prSet/>
      <dgm:spPr/>
      <dgm:t>
        <a:bodyPr/>
        <a:lstStyle/>
        <a:p>
          <a:endParaRPr lang="en-GB"/>
        </a:p>
      </dgm:t>
    </dgm:pt>
    <dgm:pt modelId="{8D8F0809-A597-6749-B295-6D29FE8C1619}" type="sibTrans" cxnId="{997E7CC4-47E1-4E43-A47C-228ACD87106B}">
      <dgm:prSet/>
      <dgm:spPr/>
      <dgm:t>
        <a:bodyPr/>
        <a:lstStyle/>
        <a:p>
          <a:endParaRPr lang="en-GB"/>
        </a:p>
      </dgm:t>
    </dgm:pt>
    <dgm:pt modelId="{60674BC2-87F3-A64A-A2C4-4AB663008FF8}" type="pres">
      <dgm:prSet presAssocID="{F7CF3CF8-E9A3-446E-8245-236967763525}" presName="vert0" presStyleCnt="0">
        <dgm:presLayoutVars>
          <dgm:dir/>
          <dgm:animOne val="branch"/>
          <dgm:animLvl val="lvl"/>
        </dgm:presLayoutVars>
      </dgm:prSet>
      <dgm:spPr/>
    </dgm:pt>
    <dgm:pt modelId="{3888B881-023D-9144-BBA9-C7324A979B5D}" type="pres">
      <dgm:prSet presAssocID="{077FC801-0F18-40E0-9FCC-150407186D55}" presName="thickLine" presStyleLbl="alignNode1" presStyleIdx="0" presStyleCnt="5"/>
      <dgm:spPr/>
    </dgm:pt>
    <dgm:pt modelId="{BD1001BB-B153-064C-851D-84E8A42251D6}" type="pres">
      <dgm:prSet presAssocID="{077FC801-0F18-40E0-9FCC-150407186D55}" presName="horz1" presStyleCnt="0"/>
      <dgm:spPr/>
    </dgm:pt>
    <dgm:pt modelId="{EB069FC3-BDD0-7A43-A4B8-FF858A547738}" type="pres">
      <dgm:prSet presAssocID="{077FC801-0F18-40E0-9FCC-150407186D55}" presName="tx1" presStyleLbl="revTx" presStyleIdx="0" presStyleCnt="5"/>
      <dgm:spPr/>
    </dgm:pt>
    <dgm:pt modelId="{60E1C2AF-0063-B847-80E5-7D4352286987}" type="pres">
      <dgm:prSet presAssocID="{077FC801-0F18-40E0-9FCC-150407186D55}" presName="vert1" presStyleCnt="0"/>
      <dgm:spPr/>
    </dgm:pt>
    <dgm:pt modelId="{91C72813-30AB-C44B-A1CE-A919C02B53F4}" type="pres">
      <dgm:prSet presAssocID="{8E64EB28-7C9C-4745-A6E7-44810784E1B4}" presName="thickLine" presStyleLbl="alignNode1" presStyleIdx="1" presStyleCnt="5"/>
      <dgm:spPr/>
    </dgm:pt>
    <dgm:pt modelId="{66DE30C8-BE4B-8049-A290-D1574EC5B12E}" type="pres">
      <dgm:prSet presAssocID="{8E64EB28-7C9C-4745-A6E7-44810784E1B4}" presName="horz1" presStyleCnt="0"/>
      <dgm:spPr/>
    </dgm:pt>
    <dgm:pt modelId="{33F4689F-6ABD-2845-9727-15EA6851CB58}" type="pres">
      <dgm:prSet presAssocID="{8E64EB28-7C9C-4745-A6E7-44810784E1B4}" presName="tx1" presStyleLbl="revTx" presStyleIdx="1" presStyleCnt="5"/>
      <dgm:spPr/>
    </dgm:pt>
    <dgm:pt modelId="{F81BAA93-7A79-8241-AFEF-D45BDC323B5E}" type="pres">
      <dgm:prSet presAssocID="{8E64EB28-7C9C-4745-A6E7-44810784E1B4}" presName="vert1" presStyleCnt="0"/>
      <dgm:spPr/>
    </dgm:pt>
    <dgm:pt modelId="{697220BA-F833-D64C-8765-B96B7D9B08C9}" type="pres">
      <dgm:prSet presAssocID="{FAFAA9AC-6EBF-49D5-90D7-B04C8D0566E5}" presName="thickLine" presStyleLbl="alignNode1" presStyleIdx="2" presStyleCnt="5"/>
      <dgm:spPr/>
    </dgm:pt>
    <dgm:pt modelId="{52F0036C-B39B-6347-A337-9BDEC4B41C35}" type="pres">
      <dgm:prSet presAssocID="{FAFAA9AC-6EBF-49D5-90D7-B04C8D0566E5}" presName="horz1" presStyleCnt="0"/>
      <dgm:spPr/>
    </dgm:pt>
    <dgm:pt modelId="{0EFFB2EC-4642-1C40-A90B-F958FE7A0042}" type="pres">
      <dgm:prSet presAssocID="{FAFAA9AC-6EBF-49D5-90D7-B04C8D0566E5}" presName="tx1" presStyleLbl="revTx" presStyleIdx="2" presStyleCnt="5"/>
      <dgm:spPr/>
    </dgm:pt>
    <dgm:pt modelId="{A0E1E732-63AA-BE42-9DEA-D5DED916AE0E}" type="pres">
      <dgm:prSet presAssocID="{FAFAA9AC-6EBF-49D5-90D7-B04C8D0566E5}" presName="vert1" presStyleCnt="0"/>
      <dgm:spPr/>
    </dgm:pt>
    <dgm:pt modelId="{8374C9F1-5A72-BA4A-80E3-2E6E898F3F94}" type="pres">
      <dgm:prSet presAssocID="{9F960719-B290-3C40-B26A-2753F80F7164}" presName="thickLine" presStyleLbl="alignNode1" presStyleIdx="3" presStyleCnt="5"/>
      <dgm:spPr/>
    </dgm:pt>
    <dgm:pt modelId="{642E9A1C-0594-C940-9EFB-513509A0229F}" type="pres">
      <dgm:prSet presAssocID="{9F960719-B290-3C40-B26A-2753F80F7164}" presName="horz1" presStyleCnt="0"/>
      <dgm:spPr/>
    </dgm:pt>
    <dgm:pt modelId="{4DFFE9EB-364F-A347-B9BF-A4E7802C5E22}" type="pres">
      <dgm:prSet presAssocID="{9F960719-B290-3C40-B26A-2753F80F7164}" presName="tx1" presStyleLbl="revTx" presStyleIdx="3" presStyleCnt="5"/>
      <dgm:spPr/>
    </dgm:pt>
    <dgm:pt modelId="{485CC068-5D06-B74A-A7FD-E73C5ACE7D1E}" type="pres">
      <dgm:prSet presAssocID="{9F960719-B290-3C40-B26A-2753F80F7164}" presName="vert1" presStyleCnt="0"/>
      <dgm:spPr/>
    </dgm:pt>
    <dgm:pt modelId="{039EFD86-3519-8041-99CA-6ECAE98C6859}" type="pres">
      <dgm:prSet presAssocID="{716312CD-1BE8-414D-95A4-B283578E7FD6}" presName="thickLine" presStyleLbl="alignNode1" presStyleIdx="4" presStyleCnt="5"/>
      <dgm:spPr/>
    </dgm:pt>
    <dgm:pt modelId="{5DDD3B3A-D509-3F4D-9E1D-AAC5D20B2E25}" type="pres">
      <dgm:prSet presAssocID="{716312CD-1BE8-414D-95A4-B283578E7FD6}" presName="horz1" presStyleCnt="0"/>
      <dgm:spPr/>
    </dgm:pt>
    <dgm:pt modelId="{2B874CC3-FF98-B241-A70F-BBBAE0647F53}" type="pres">
      <dgm:prSet presAssocID="{716312CD-1BE8-414D-95A4-B283578E7FD6}" presName="tx1" presStyleLbl="revTx" presStyleIdx="4" presStyleCnt="5"/>
      <dgm:spPr/>
    </dgm:pt>
    <dgm:pt modelId="{19FDD87C-9E67-334B-BF69-FDF189C88FB8}" type="pres">
      <dgm:prSet presAssocID="{716312CD-1BE8-414D-95A4-B283578E7FD6}" presName="vert1" presStyleCnt="0"/>
      <dgm:spPr/>
    </dgm:pt>
  </dgm:ptLst>
  <dgm:cxnLst>
    <dgm:cxn modelId="{3B86CD46-C219-48A1-A367-3E4A15111969}" srcId="{F7CF3CF8-E9A3-446E-8245-236967763525}" destId="{FAFAA9AC-6EBF-49D5-90D7-B04C8D0566E5}" srcOrd="2" destOrd="0" parTransId="{D46AE2A5-99C5-4E0C-B6E7-4107AC5AF09A}" sibTransId="{35346B39-A421-46D7-B480-6BCBD15BBC62}"/>
    <dgm:cxn modelId="{9B0E745C-1E38-4D60-B062-29D875D60216}" srcId="{F7CF3CF8-E9A3-446E-8245-236967763525}" destId="{8E64EB28-7C9C-4745-A6E7-44810784E1B4}" srcOrd="1" destOrd="0" parTransId="{65566F7F-096E-4F8F-8E45-FED873C88358}" sibTransId="{B7AB3C3B-2FC0-43B9-8FB6-98A2FC55090C}"/>
    <dgm:cxn modelId="{8B3CD85E-F79B-F040-BBE7-DC09762C39A4}" type="presOf" srcId="{FAFAA9AC-6EBF-49D5-90D7-B04C8D0566E5}" destId="{0EFFB2EC-4642-1C40-A90B-F958FE7A0042}" srcOrd="0" destOrd="0" presId="urn:microsoft.com/office/officeart/2008/layout/LinedList"/>
    <dgm:cxn modelId="{FFA04E69-3FAB-0E4E-8097-B2C6F363F246}" type="presOf" srcId="{8E64EB28-7C9C-4745-A6E7-44810784E1B4}" destId="{33F4689F-6ABD-2845-9727-15EA6851CB58}" srcOrd="0" destOrd="0" presId="urn:microsoft.com/office/officeart/2008/layout/LinedList"/>
    <dgm:cxn modelId="{15032283-36CB-594D-A039-FA0A32A38A53}" type="presOf" srcId="{716312CD-1BE8-414D-95A4-B283578E7FD6}" destId="{2B874CC3-FF98-B241-A70F-BBBAE0647F53}" srcOrd="0" destOrd="0" presId="urn:microsoft.com/office/officeart/2008/layout/LinedList"/>
    <dgm:cxn modelId="{1A0997B7-C28E-3146-BECE-A4CDE2697BDA}" type="presOf" srcId="{9F960719-B290-3C40-B26A-2753F80F7164}" destId="{4DFFE9EB-364F-A347-B9BF-A4E7802C5E22}" srcOrd="0" destOrd="0" presId="urn:microsoft.com/office/officeart/2008/layout/LinedList"/>
    <dgm:cxn modelId="{FAA9E6B9-90D3-6349-A5B0-57B7BE7E1D44}" type="presOf" srcId="{077FC801-0F18-40E0-9FCC-150407186D55}" destId="{EB069FC3-BDD0-7A43-A4B8-FF858A547738}" srcOrd="0" destOrd="0" presId="urn:microsoft.com/office/officeart/2008/layout/LinedList"/>
    <dgm:cxn modelId="{21858CC1-040C-2C43-8474-753C59A32FD4}" srcId="{F7CF3CF8-E9A3-446E-8245-236967763525}" destId="{9F960719-B290-3C40-B26A-2753F80F7164}" srcOrd="3" destOrd="0" parTransId="{F99B54C0-20E9-8C4D-AD3A-891C58F109F5}" sibTransId="{C4874091-1BDC-174A-ABA2-88A958EE3CC8}"/>
    <dgm:cxn modelId="{997E7CC4-47E1-4E43-A47C-228ACD87106B}" srcId="{F7CF3CF8-E9A3-446E-8245-236967763525}" destId="{716312CD-1BE8-414D-95A4-B283578E7FD6}" srcOrd="4" destOrd="0" parTransId="{8353B27D-3DF6-F346-B8BA-73008C39C067}" sibTransId="{8D8F0809-A597-6749-B295-6D29FE8C1619}"/>
    <dgm:cxn modelId="{D0050EC5-245C-4F88-929C-7B33603F0781}" srcId="{F7CF3CF8-E9A3-446E-8245-236967763525}" destId="{077FC801-0F18-40E0-9FCC-150407186D55}" srcOrd="0" destOrd="0" parTransId="{F74599EA-EEA0-46DE-ABEC-B027DAEA15CF}" sibTransId="{BDC23BDF-6630-4E04-8E5B-8808D8C4A2BA}"/>
    <dgm:cxn modelId="{4FA49AED-85B4-BB45-B9FA-7CED8132F871}" type="presOf" srcId="{F7CF3CF8-E9A3-446E-8245-236967763525}" destId="{60674BC2-87F3-A64A-A2C4-4AB663008FF8}" srcOrd="0" destOrd="0" presId="urn:microsoft.com/office/officeart/2008/layout/LinedList"/>
    <dgm:cxn modelId="{43B06E6E-D103-A64D-AE20-57CEBD0221E4}" type="presParOf" srcId="{60674BC2-87F3-A64A-A2C4-4AB663008FF8}" destId="{3888B881-023D-9144-BBA9-C7324A979B5D}" srcOrd="0" destOrd="0" presId="urn:microsoft.com/office/officeart/2008/layout/LinedList"/>
    <dgm:cxn modelId="{757C81AF-968F-B64A-BF24-007C9314ED3F}" type="presParOf" srcId="{60674BC2-87F3-A64A-A2C4-4AB663008FF8}" destId="{BD1001BB-B153-064C-851D-84E8A42251D6}" srcOrd="1" destOrd="0" presId="urn:microsoft.com/office/officeart/2008/layout/LinedList"/>
    <dgm:cxn modelId="{E34C8078-C4AB-8744-B3CD-3F20F4809A9D}" type="presParOf" srcId="{BD1001BB-B153-064C-851D-84E8A42251D6}" destId="{EB069FC3-BDD0-7A43-A4B8-FF858A547738}" srcOrd="0" destOrd="0" presId="urn:microsoft.com/office/officeart/2008/layout/LinedList"/>
    <dgm:cxn modelId="{28FFEF54-8955-2945-8E66-271439A012FE}" type="presParOf" srcId="{BD1001BB-B153-064C-851D-84E8A42251D6}" destId="{60E1C2AF-0063-B847-80E5-7D4352286987}" srcOrd="1" destOrd="0" presId="urn:microsoft.com/office/officeart/2008/layout/LinedList"/>
    <dgm:cxn modelId="{1427A09B-A5AA-B34B-A2CA-DCF159C99129}" type="presParOf" srcId="{60674BC2-87F3-A64A-A2C4-4AB663008FF8}" destId="{91C72813-30AB-C44B-A1CE-A919C02B53F4}" srcOrd="2" destOrd="0" presId="urn:microsoft.com/office/officeart/2008/layout/LinedList"/>
    <dgm:cxn modelId="{975F29D9-EB32-3C48-B96B-22D56CF9A947}" type="presParOf" srcId="{60674BC2-87F3-A64A-A2C4-4AB663008FF8}" destId="{66DE30C8-BE4B-8049-A290-D1574EC5B12E}" srcOrd="3" destOrd="0" presId="urn:microsoft.com/office/officeart/2008/layout/LinedList"/>
    <dgm:cxn modelId="{C4A57F16-D43A-734C-8739-2621E9780779}" type="presParOf" srcId="{66DE30C8-BE4B-8049-A290-D1574EC5B12E}" destId="{33F4689F-6ABD-2845-9727-15EA6851CB58}" srcOrd="0" destOrd="0" presId="urn:microsoft.com/office/officeart/2008/layout/LinedList"/>
    <dgm:cxn modelId="{2BFDFE74-8892-FB46-ACB6-BCEBF013A07C}" type="presParOf" srcId="{66DE30C8-BE4B-8049-A290-D1574EC5B12E}" destId="{F81BAA93-7A79-8241-AFEF-D45BDC323B5E}" srcOrd="1" destOrd="0" presId="urn:microsoft.com/office/officeart/2008/layout/LinedList"/>
    <dgm:cxn modelId="{AF9E9F5E-AC07-2A4A-ACDB-2DE3920BFB20}" type="presParOf" srcId="{60674BC2-87F3-A64A-A2C4-4AB663008FF8}" destId="{697220BA-F833-D64C-8765-B96B7D9B08C9}" srcOrd="4" destOrd="0" presId="urn:microsoft.com/office/officeart/2008/layout/LinedList"/>
    <dgm:cxn modelId="{81B8655D-5643-344A-A772-7533A42F6959}" type="presParOf" srcId="{60674BC2-87F3-A64A-A2C4-4AB663008FF8}" destId="{52F0036C-B39B-6347-A337-9BDEC4B41C35}" srcOrd="5" destOrd="0" presId="urn:microsoft.com/office/officeart/2008/layout/LinedList"/>
    <dgm:cxn modelId="{D61CDBAB-67E9-1F4F-93AB-B36D992A8639}" type="presParOf" srcId="{52F0036C-B39B-6347-A337-9BDEC4B41C35}" destId="{0EFFB2EC-4642-1C40-A90B-F958FE7A0042}" srcOrd="0" destOrd="0" presId="urn:microsoft.com/office/officeart/2008/layout/LinedList"/>
    <dgm:cxn modelId="{7AE85724-2113-BC46-A757-F161E3A386EE}" type="presParOf" srcId="{52F0036C-B39B-6347-A337-9BDEC4B41C35}" destId="{A0E1E732-63AA-BE42-9DEA-D5DED916AE0E}" srcOrd="1" destOrd="0" presId="urn:microsoft.com/office/officeart/2008/layout/LinedList"/>
    <dgm:cxn modelId="{D5163C92-0C04-F64F-A5F6-D99B8F42AF17}" type="presParOf" srcId="{60674BC2-87F3-A64A-A2C4-4AB663008FF8}" destId="{8374C9F1-5A72-BA4A-80E3-2E6E898F3F94}" srcOrd="6" destOrd="0" presId="urn:microsoft.com/office/officeart/2008/layout/LinedList"/>
    <dgm:cxn modelId="{013F2B62-0EB6-AC4F-889F-3973A04BBD8E}" type="presParOf" srcId="{60674BC2-87F3-A64A-A2C4-4AB663008FF8}" destId="{642E9A1C-0594-C940-9EFB-513509A0229F}" srcOrd="7" destOrd="0" presId="urn:microsoft.com/office/officeart/2008/layout/LinedList"/>
    <dgm:cxn modelId="{D98658A2-F1D7-7E47-98C8-B61A5D928A7A}" type="presParOf" srcId="{642E9A1C-0594-C940-9EFB-513509A0229F}" destId="{4DFFE9EB-364F-A347-B9BF-A4E7802C5E22}" srcOrd="0" destOrd="0" presId="urn:microsoft.com/office/officeart/2008/layout/LinedList"/>
    <dgm:cxn modelId="{EAAD2B86-C124-134D-A4EE-FE268DBDD029}" type="presParOf" srcId="{642E9A1C-0594-C940-9EFB-513509A0229F}" destId="{485CC068-5D06-B74A-A7FD-E73C5ACE7D1E}" srcOrd="1" destOrd="0" presId="urn:microsoft.com/office/officeart/2008/layout/LinedList"/>
    <dgm:cxn modelId="{94C888E0-961C-4847-A1F4-B888A276216D}" type="presParOf" srcId="{60674BC2-87F3-A64A-A2C4-4AB663008FF8}" destId="{039EFD86-3519-8041-99CA-6ECAE98C6859}" srcOrd="8" destOrd="0" presId="urn:microsoft.com/office/officeart/2008/layout/LinedList"/>
    <dgm:cxn modelId="{88935D43-46B7-BB4F-A67D-A33FD484A068}" type="presParOf" srcId="{60674BC2-87F3-A64A-A2C4-4AB663008FF8}" destId="{5DDD3B3A-D509-3F4D-9E1D-AAC5D20B2E25}" srcOrd="9" destOrd="0" presId="urn:microsoft.com/office/officeart/2008/layout/LinedList"/>
    <dgm:cxn modelId="{91309C66-B691-A746-B1BA-9C207BB74E82}" type="presParOf" srcId="{5DDD3B3A-D509-3F4D-9E1D-AAC5D20B2E25}" destId="{2B874CC3-FF98-B241-A70F-BBBAE0647F53}" srcOrd="0" destOrd="0" presId="urn:microsoft.com/office/officeart/2008/layout/LinedList"/>
    <dgm:cxn modelId="{241D62EC-CE3A-5140-B70B-2227D42B4DDF}" type="presParOf" srcId="{5DDD3B3A-D509-3F4D-9E1D-AAC5D20B2E25}" destId="{19FDD87C-9E67-334B-BF69-FDF189C88FB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636D33-D6EB-473E-AFCF-1F1BEAE166C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AAF9554-CD30-47DD-B528-FCA147AD17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whole test is designed using Costa and McCray's Big Five personality trait model. (</a:t>
          </a:r>
          <a:r>
            <a:rPr lang="en-GB" dirty="0"/>
            <a:t>Costa and McCrae 1992)</a:t>
          </a:r>
          <a:endParaRPr lang="en-US" dirty="0"/>
        </a:p>
      </dgm:t>
    </dgm:pt>
    <dgm:pt modelId="{7526E347-8CED-4E3C-9AFD-0503D88995D0}" type="parTrans" cxnId="{52A8C93F-B3AE-4E66-B1BC-41DF2E33C4D3}">
      <dgm:prSet/>
      <dgm:spPr/>
      <dgm:t>
        <a:bodyPr/>
        <a:lstStyle/>
        <a:p>
          <a:endParaRPr lang="en-US"/>
        </a:p>
      </dgm:t>
    </dgm:pt>
    <dgm:pt modelId="{9EAD613F-1A83-42E1-8C92-6135B8436635}" type="sibTrans" cxnId="{52A8C93F-B3AE-4E66-B1BC-41DF2E33C4D3}">
      <dgm:prSet/>
      <dgm:spPr/>
      <dgm:t>
        <a:bodyPr/>
        <a:lstStyle/>
        <a:p>
          <a:endParaRPr lang="en-US"/>
        </a:p>
      </dgm:t>
    </dgm:pt>
    <dgm:pt modelId="{682B6848-456C-44DD-A70E-97C01174A5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OCEAN – Openness to Experience, Conscientiousness, Extraversion, Agreeableness and Neuroticism. </a:t>
          </a:r>
        </a:p>
      </dgm:t>
    </dgm:pt>
    <dgm:pt modelId="{EA55971B-7056-420E-AC47-66AC184D5ED4}" type="parTrans" cxnId="{5BC62840-D729-4596-9699-31B8A789BCDF}">
      <dgm:prSet/>
      <dgm:spPr/>
      <dgm:t>
        <a:bodyPr/>
        <a:lstStyle/>
        <a:p>
          <a:endParaRPr lang="en-US"/>
        </a:p>
      </dgm:t>
    </dgm:pt>
    <dgm:pt modelId="{C47901B1-47EC-46CA-B7E9-F49950B43C93}" type="sibTrans" cxnId="{5BC62840-D729-4596-9699-31B8A789BCDF}">
      <dgm:prSet/>
      <dgm:spPr/>
      <dgm:t>
        <a:bodyPr/>
        <a:lstStyle/>
        <a:p>
          <a:endParaRPr lang="en-US"/>
        </a:p>
      </dgm:t>
    </dgm:pt>
    <dgm:pt modelId="{71359601-E93A-4E6E-9C2B-292BA9F2664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Each letter of the acronym consists of many more descriptive personality traits. i.e., high agreeableness suggests friendly, considerate, and honest. </a:t>
          </a:r>
        </a:p>
      </dgm:t>
    </dgm:pt>
    <dgm:pt modelId="{4D895357-7B3A-4894-930F-2A15958CB502}" type="parTrans" cxnId="{6543B972-E787-4615-BD70-304F7B8A3FBD}">
      <dgm:prSet/>
      <dgm:spPr/>
      <dgm:t>
        <a:bodyPr/>
        <a:lstStyle/>
        <a:p>
          <a:endParaRPr lang="en-US"/>
        </a:p>
      </dgm:t>
    </dgm:pt>
    <dgm:pt modelId="{59FB4650-F53D-45E5-89FE-24879C5A7479}" type="sibTrans" cxnId="{6543B972-E787-4615-BD70-304F7B8A3FBD}">
      <dgm:prSet/>
      <dgm:spPr/>
      <dgm:t>
        <a:bodyPr/>
        <a:lstStyle/>
        <a:p>
          <a:endParaRPr lang="en-US"/>
        </a:p>
      </dgm:t>
    </dgm:pt>
    <dgm:pt modelId="{715C9696-3942-4BD5-AA99-E2DC63B936E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results are shown as a spectrum, just as you would expect the big 5 results to be visalised. </a:t>
          </a:r>
        </a:p>
      </dgm:t>
    </dgm:pt>
    <dgm:pt modelId="{D3BA1189-F00C-463D-AACD-DC41275DD1DB}" type="parTrans" cxnId="{69DF7683-8B72-4D9B-8E9D-89E17C9600B0}">
      <dgm:prSet/>
      <dgm:spPr/>
      <dgm:t>
        <a:bodyPr/>
        <a:lstStyle/>
        <a:p>
          <a:endParaRPr lang="en-US"/>
        </a:p>
      </dgm:t>
    </dgm:pt>
    <dgm:pt modelId="{EBAD2FAF-EE5E-4041-8550-D2BE5A413DA5}" type="sibTrans" cxnId="{69DF7683-8B72-4D9B-8E9D-89E17C9600B0}">
      <dgm:prSet/>
      <dgm:spPr/>
      <dgm:t>
        <a:bodyPr/>
        <a:lstStyle/>
        <a:p>
          <a:endParaRPr lang="en-US"/>
        </a:p>
      </dgm:t>
    </dgm:pt>
    <dgm:pt modelId="{CB63B114-CDE0-4715-831B-E994408DEC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No links to any other multi-factor personality trait models, although the questions hold no specific relevance to the Big Five specifically and could be used/ adapted to explore many more of the models. </a:t>
          </a:r>
        </a:p>
      </dgm:t>
    </dgm:pt>
    <dgm:pt modelId="{AD852256-C588-46BA-8AA9-8A28443F0736}" type="parTrans" cxnId="{5E27610B-14E9-464D-8E35-E84D51AAC5C3}">
      <dgm:prSet/>
      <dgm:spPr/>
      <dgm:t>
        <a:bodyPr/>
        <a:lstStyle/>
        <a:p>
          <a:endParaRPr lang="en-US"/>
        </a:p>
      </dgm:t>
    </dgm:pt>
    <dgm:pt modelId="{F3576290-088D-414E-9466-49A0F4CCAEA8}" type="sibTrans" cxnId="{5E27610B-14E9-464D-8E35-E84D51AAC5C3}">
      <dgm:prSet/>
      <dgm:spPr/>
      <dgm:t>
        <a:bodyPr/>
        <a:lstStyle/>
        <a:p>
          <a:endParaRPr lang="en-US"/>
        </a:p>
      </dgm:t>
    </dgm:pt>
    <dgm:pt modelId="{FCE388D8-56CB-544A-B27C-A56992D309B4}" type="pres">
      <dgm:prSet presAssocID="{81636D33-D6EB-473E-AFCF-1F1BEAE166C8}" presName="diagram" presStyleCnt="0">
        <dgm:presLayoutVars>
          <dgm:dir/>
          <dgm:resizeHandles val="exact"/>
        </dgm:presLayoutVars>
      </dgm:prSet>
      <dgm:spPr/>
    </dgm:pt>
    <dgm:pt modelId="{807FF6A5-F29F-9144-8688-EE7DBD173C31}" type="pres">
      <dgm:prSet presAssocID="{3AAF9554-CD30-47DD-B528-FCA147AD17F8}" presName="node" presStyleLbl="node1" presStyleIdx="0" presStyleCnt="5">
        <dgm:presLayoutVars>
          <dgm:bulletEnabled val="1"/>
        </dgm:presLayoutVars>
      </dgm:prSet>
      <dgm:spPr/>
    </dgm:pt>
    <dgm:pt modelId="{82AD721D-C87C-E442-8391-ADE4E7E8EA1A}" type="pres">
      <dgm:prSet presAssocID="{9EAD613F-1A83-42E1-8C92-6135B8436635}" presName="sibTrans" presStyleCnt="0"/>
      <dgm:spPr/>
    </dgm:pt>
    <dgm:pt modelId="{051C03B8-F2DC-4E4B-ACC0-8957ECA51169}" type="pres">
      <dgm:prSet presAssocID="{682B6848-456C-44DD-A70E-97C01174A53E}" presName="node" presStyleLbl="node1" presStyleIdx="1" presStyleCnt="5">
        <dgm:presLayoutVars>
          <dgm:bulletEnabled val="1"/>
        </dgm:presLayoutVars>
      </dgm:prSet>
      <dgm:spPr/>
    </dgm:pt>
    <dgm:pt modelId="{BB5CA9DD-BCC2-D745-8714-BC86DDA9CD12}" type="pres">
      <dgm:prSet presAssocID="{C47901B1-47EC-46CA-B7E9-F49950B43C93}" presName="sibTrans" presStyleCnt="0"/>
      <dgm:spPr/>
    </dgm:pt>
    <dgm:pt modelId="{1A88C47F-CAD9-5C43-8C77-3DDD59479A44}" type="pres">
      <dgm:prSet presAssocID="{71359601-E93A-4E6E-9C2B-292BA9F2664E}" presName="node" presStyleLbl="node1" presStyleIdx="2" presStyleCnt="5">
        <dgm:presLayoutVars>
          <dgm:bulletEnabled val="1"/>
        </dgm:presLayoutVars>
      </dgm:prSet>
      <dgm:spPr/>
    </dgm:pt>
    <dgm:pt modelId="{B2C3DA52-D05F-7444-8135-DE5E413EA39A}" type="pres">
      <dgm:prSet presAssocID="{59FB4650-F53D-45E5-89FE-24879C5A7479}" presName="sibTrans" presStyleCnt="0"/>
      <dgm:spPr/>
    </dgm:pt>
    <dgm:pt modelId="{7AA2965D-46DB-264D-B364-6812F68A3BFA}" type="pres">
      <dgm:prSet presAssocID="{715C9696-3942-4BD5-AA99-E2DC63B936ED}" presName="node" presStyleLbl="node1" presStyleIdx="3" presStyleCnt="5">
        <dgm:presLayoutVars>
          <dgm:bulletEnabled val="1"/>
        </dgm:presLayoutVars>
      </dgm:prSet>
      <dgm:spPr/>
    </dgm:pt>
    <dgm:pt modelId="{3F3E6E87-5863-084E-94F3-16876D7AF123}" type="pres">
      <dgm:prSet presAssocID="{EBAD2FAF-EE5E-4041-8550-D2BE5A413DA5}" presName="sibTrans" presStyleCnt="0"/>
      <dgm:spPr/>
    </dgm:pt>
    <dgm:pt modelId="{F979C4AF-B1D7-5849-A07E-1AAB78B1F5F6}" type="pres">
      <dgm:prSet presAssocID="{CB63B114-CDE0-4715-831B-E994408DEC50}" presName="node" presStyleLbl="node1" presStyleIdx="4" presStyleCnt="5" custScaleX="136020">
        <dgm:presLayoutVars>
          <dgm:bulletEnabled val="1"/>
        </dgm:presLayoutVars>
      </dgm:prSet>
      <dgm:spPr/>
    </dgm:pt>
  </dgm:ptLst>
  <dgm:cxnLst>
    <dgm:cxn modelId="{F8FA6501-628D-754B-BC9D-056AC80756B8}" type="presOf" srcId="{81636D33-D6EB-473E-AFCF-1F1BEAE166C8}" destId="{FCE388D8-56CB-544A-B27C-A56992D309B4}" srcOrd="0" destOrd="0" presId="urn:microsoft.com/office/officeart/2005/8/layout/default"/>
    <dgm:cxn modelId="{5E27610B-14E9-464D-8E35-E84D51AAC5C3}" srcId="{81636D33-D6EB-473E-AFCF-1F1BEAE166C8}" destId="{CB63B114-CDE0-4715-831B-E994408DEC50}" srcOrd="4" destOrd="0" parTransId="{AD852256-C588-46BA-8AA9-8A28443F0736}" sibTransId="{F3576290-088D-414E-9466-49A0F4CCAEA8}"/>
    <dgm:cxn modelId="{6486551F-3327-6641-B40F-17B69AE9F388}" type="presOf" srcId="{CB63B114-CDE0-4715-831B-E994408DEC50}" destId="{F979C4AF-B1D7-5849-A07E-1AAB78B1F5F6}" srcOrd="0" destOrd="0" presId="urn:microsoft.com/office/officeart/2005/8/layout/default"/>
    <dgm:cxn modelId="{544DE322-6AD3-3045-8524-2C10DA043495}" type="presOf" srcId="{3AAF9554-CD30-47DD-B528-FCA147AD17F8}" destId="{807FF6A5-F29F-9144-8688-EE7DBD173C31}" srcOrd="0" destOrd="0" presId="urn:microsoft.com/office/officeart/2005/8/layout/default"/>
    <dgm:cxn modelId="{BB21103A-E826-1143-81A3-71F79AAC5465}" type="presOf" srcId="{715C9696-3942-4BD5-AA99-E2DC63B936ED}" destId="{7AA2965D-46DB-264D-B364-6812F68A3BFA}" srcOrd="0" destOrd="0" presId="urn:microsoft.com/office/officeart/2005/8/layout/default"/>
    <dgm:cxn modelId="{52A8C93F-B3AE-4E66-B1BC-41DF2E33C4D3}" srcId="{81636D33-D6EB-473E-AFCF-1F1BEAE166C8}" destId="{3AAF9554-CD30-47DD-B528-FCA147AD17F8}" srcOrd="0" destOrd="0" parTransId="{7526E347-8CED-4E3C-9AFD-0503D88995D0}" sibTransId="{9EAD613F-1A83-42E1-8C92-6135B8436635}"/>
    <dgm:cxn modelId="{5BC62840-D729-4596-9699-31B8A789BCDF}" srcId="{81636D33-D6EB-473E-AFCF-1F1BEAE166C8}" destId="{682B6848-456C-44DD-A70E-97C01174A53E}" srcOrd="1" destOrd="0" parTransId="{EA55971B-7056-420E-AC47-66AC184D5ED4}" sibTransId="{C47901B1-47EC-46CA-B7E9-F49950B43C93}"/>
    <dgm:cxn modelId="{6543B972-E787-4615-BD70-304F7B8A3FBD}" srcId="{81636D33-D6EB-473E-AFCF-1F1BEAE166C8}" destId="{71359601-E93A-4E6E-9C2B-292BA9F2664E}" srcOrd="2" destOrd="0" parTransId="{4D895357-7B3A-4894-930F-2A15958CB502}" sibTransId="{59FB4650-F53D-45E5-89FE-24879C5A7479}"/>
    <dgm:cxn modelId="{69DF7683-8B72-4D9B-8E9D-89E17C9600B0}" srcId="{81636D33-D6EB-473E-AFCF-1F1BEAE166C8}" destId="{715C9696-3942-4BD5-AA99-E2DC63B936ED}" srcOrd="3" destOrd="0" parTransId="{D3BA1189-F00C-463D-AACD-DC41275DD1DB}" sibTransId="{EBAD2FAF-EE5E-4041-8550-D2BE5A413DA5}"/>
    <dgm:cxn modelId="{20209F8E-EC60-8745-B649-ED89535ED32B}" type="presOf" srcId="{71359601-E93A-4E6E-9C2B-292BA9F2664E}" destId="{1A88C47F-CAD9-5C43-8C77-3DDD59479A44}" srcOrd="0" destOrd="0" presId="urn:microsoft.com/office/officeart/2005/8/layout/default"/>
    <dgm:cxn modelId="{5A3012EE-C17F-B149-B106-8252E242BD90}" type="presOf" srcId="{682B6848-456C-44DD-A70E-97C01174A53E}" destId="{051C03B8-F2DC-4E4B-ACC0-8957ECA51169}" srcOrd="0" destOrd="0" presId="urn:microsoft.com/office/officeart/2005/8/layout/default"/>
    <dgm:cxn modelId="{38D611A9-14C5-734E-ACFA-EBDEBC6485D4}" type="presParOf" srcId="{FCE388D8-56CB-544A-B27C-A56992D309B4}" destId="{807FF6A5-F29F-9144-8688-EE7DBD173C31}" srcOrd="0" destOrd="0" presId="urn:microsoft.com/office/officeart/2005/8/layout/default"/>
    <dgm:cxn modelId="{BB5547F2-94C0-5E48-B8A8-1CD7A28E040A}" type="presParOf" srcId="{FCE388D8-56CB-544A-B27C-A56992D309B4}" destId="{82AD721D-C87C-E442-8391-ADE4E7E8EA1A}" srcOrd="1" destOrd="0" presId="urn:microsoft.com/office/officeart/2005/8/layout/default"/>
    <dgm:cxn modelId="{8505CE61-935F-444C-9799-0547FA3FB609}" type="presParOf" srcId="{FCE388D8-56CB-544A-B27C-A56992D309B4}" destId="{051C03B8-F2DC-4E4B-ACC0-8957ECA51169}" srcOrd="2" destOrd="0" presId="urn:microsoft.com/office/officeart/2005/8/layout/default"/>
    <dgm:cxn modelId="{93AB084A-936B-4144-B6AA-7EB7EDB38947}" type="presParOf" srcId="{FCE388D8-56CB-544A-B27C-A56992D309B4}" destId="{BB5CA9DD-BCC2-D745-8714-BC86DDA9CD12}" srcOrd="3" destOrd="0" presId="urn:microsoft.com/office/officeart/2005/8/layout/default"/>
    <dgm:cxn modelId="{083A7EE9-4C57-0042-8500-347784DA6B1E}" type="presParOf" srcId="{FCE388D8-56CB-544A-B27C-A56992D309B4}" destId="{1A88C47F-CAD9-5C43-8C77-3DDD59479A44}" srcOrd="4" destOrd="0" presId="urn:microsoft.com/office/officeart/2005/8/layout/default"/>
    <dgm:cxn modelId="{DFCD8507-D640-E842-8813-2DD980A6B782}" type="presParOf" srcId="{FCE388D8-56CB-544A-B27C-A56992D309B4}" destId="{B2C3DA52-D05F-7444-8135-DE5E413EA39A}" srcOrd="5" destOrd="0" presId="urn:microsoft.com/office/officeart/2005/8/layout/default"/>
    <dgm:cxn modelId="{C9D01CD5-4C39-A14B-8226-E9B53C2A7603}" type="presParOf" srcId="{FCE388D8-56CB-544A-B27C-A56992D309B4}" destId="{7AA2965D-46DB-264D-B364-6812F68A3BFA}" srcOrd="6" destOrd="0" presId="urn:microsoft.com/office/officeart/2005/8/layout/default"/>
    <dgm:cxn modelId="{7334AED8-5158-9645-B1D4-149F3FCACC61}" type="presParOf" srcId="{FCE388D8-56CB-544A-B27C-A56992D309B4}" destId="{3F3E6E87-5863-084E-94F3-16876D7AF123}" srcOrd="7" destOrd="0" presId="urn:microsoft.com/office/officeart/2005/8/layout/default"/>
    <dgm:cxn modelId="{9E7A2923-AFBE-7943-BB82-DF777E1C22EB}" type="presParOf" srcId="{FCE388D8-56CB-544A-B27C-A56992D309B4}" destId="{F979C4AF-B1D7-5849-A07E-1AAB78B1F5F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8B7437-B680-4204-87EF-61BB7E8CB5D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0B61F5A-D86A-4E9E-8BFC-D6DEF1041699}">
      <dgm:prSet/>
      <dgm:spPr/>
      <dgm:t>
        <a:bodyPr/>
        <a:lstStyle/>
        <a:p>
          <a:r>
            <a:rPr lang="en-US" dirty="0"/>
            <a:t>Costa and McCray’s Big five Model. (</a:t>
          </a:r>
          <a:r>
            <a:rPr lang="en-GB" dirty="0"/>
            <a:t>Costa and McCrae. 1992)</a:t>
          </a:r>
          <a:endParaRPr lang="en-US" dirty="0"/>
        </a:p>
      </dgm:t>
    </dgm:pt>
    <dgm:pt modelId="{590AB33F-9E7A-45D8-A02A-22ED44565BEA}" type="parTrans" cxnId="{7BA91E73-1F68-4BBF-B77B-6C20BA423E7C}">
      <dgm:prSet/>
      <dgm:spPr/>
      <dgm:t>
        <a:bodyPr/>
        <a:lstStyle/>
        <a:p>
          <a:endParaRPr lang="en-US"/>
        </a:p>
      </dgm:t>
    </dgm:pt>
    <dgm:pt modelId="{3A20F3F3-26A0-47DE-8771-A776274E705A}" type="sibTrans" cxnId="{7BA91E73-1F68-4BBF-B77B-6C20BA423E7C}">
      <dgm:prSet/>
      <dgm:spPr/>
      <dgm:t>
        <a:bodyPr/>
        <a:lstStyle/>
        <a:p>
          <a:endParaRPr lang="en-US"/>
        </a:p>
      </dgm:t>
    </dgm:pt>
    <dgm:pt modelId="{0AB0D3B3-0A81-4E92-AB53-C7A994C34842}">
      <dgm:prSet/>
      <dgm:spPr/>
      <dgm:t>
        <a:bodyPr/>
        <a:lstStyle/>
        <a:p>
          <a:r>
            <a:rPr lang="en-US" dirty="0"/>
            <a:t>Possibly the most popular model used in the world. (</a:t>
          </a:r>
          <a:r>
            <a:rPr lang="en-GB" dirty="0"/>
            <a:t>Corr and Matthews. 2009) </a:t>
          </a:r>
          <a:r>
            <a:rPr lang="en-US" dirty="0"/>
            <a:t> </a:t>
          </a:r>
        </a:p>
      </dgm:t>
    </dgm:pt>
    <dgm:pt modelId="{989E6735-01A7-405F-AE35-DBA91B88A5DF}" type="parTrans" cxnId="{AA704E59-B77F-4E2F-9F96-345CC4F429F8}">
      <dgm:prSet/>
      <dgm:spPr/>
      <dgm:t>
        <a:bodyPr/>
        <a:lstStyle/>
        <a:p>
          <a:endParaRPr lang="en-US"/>
        </a:p>
      </dgm:t>
    </dgm:pt>
    <dgm:pt modelId="{34ACE7FE-9306-48BB-BA21-E4C439FDB360}" type="sibTrans" cxnId="{AA704E59-B77F-4E2F-9F96-345CC4F429F8}">
      <dgm:prSet/>
      <dgm:spPr/>
      <dgm:t>
        <a:bodyPr/>
        <a:lstStyle/>
        <a:p>
          <a:endParaRPr lang="en-US"/>
        </a:p>
      </dgm:t>
    </dgm:pt>
    <dgm:pt modelId="{00D43B2B-DECE-4A6B-A5FF-42577087374F}">
      <dgm:prSet/>
      <dgm:spPr/>
      <dgm:t>
        <a:bodyPr/>
        <a:lstStyle/>
        <a:p>
          <a:r>
            <a:rPr lang="en-US"/>
            <a:t>Uses five different categories to distinguish what a person's personality traits compile of. </a:t>
          </a:r>
        </a:p>
      </dgm:t>
    </dgm:pt>
    <dgm:pt modelId="{A4A388B1-7630-4F72-8EC4-93F379F42FEB}" type="parTrans" cxnId="{EABA3933-C6E8-4F8F-911B-1288500B6F27}">
      <dgm:prSet/>
      <dgm:spPr/>
      <dgm:t>
        <a:bodyPr/>
        <a:lstStyle/>
        <a:p>
          <a:endParaRPr lang="en-US"/>
        </a:p>
      </dgm:t>
    </dgm:pt>
    <dgm:pt modelId="{15C9309B-8E64-4FC6-9374-7E1420716254}" type="sibTrans" cxnId="{EABA3933-C6E8-4F8F-911B-1288500B6F27}">
      <dgm:prSet/>
      <dgm:spPr/>
      <dgm:t>
        <a:bodyPr/>
        <a:lstStyle/>
        <a:p>
          <a:endParaRPr lang="en-US"/>
        </a:p>
      </dgm:t>
    </dgm:pt>
    <dgm:pt modelId="{F6FBF88D-67AC-4080-A90B-03110C3C4CA2}">
      <dgm:prSet/>
      <dgm:spPr/>
      <dgm:t>
        <a:bodyPr/>
        <a:lstStyle/>
        <a:p>
          <a:r>
            <a:rPr lang="en-US" dirty="0"/>
            <a:t>This method is designed to not categories people by their personality traits , putting them in a little box, but rather that all five categories are present in most people to some degree. (</a:t>
          </a:r>
          <a:r>
            <a:rPr lang="en-GB" dirty="0"/>
            <a:t>Boyle and Matthews, 2008) </a:t>
          </a:r>
          <a:endParaRPr lang="en-US" dirty="0"/>
        </a:p>
      </dgm:t>
    </dgm:pt>
    <dgm:pt modelId="{AAA9A06D-6BA4-4508-B7ED-FDC0A8EC3387}" type="parTrans" cxnId="{26441F96-F6C5-41D4-B588-54AABDEAA723}">
      <dgm:prSet/>
      <dgm:spPr/>
      <dgm:t>
        <a:bodyPr/>
        <a:lstStyle/>
        <a:p>
          <a:endParaRPr lang="en-US"/>
        </a:p>
      </dgm:t>
    </dgm:pt>
    <dgm:pt modelId="{722127FE-D05D-4161-B331-E8F690E6224A}" type="sibTrans" cxnId="{26441F96-F6C5-41D4-B588-54AABDEAA723}">
      <dgm:prSet/>
      <dgm:spPr/>
      <dgm:t>
        <a:bodyPr/>
        <a:lstStyle/>
        <a:p>
          <a:endParaRPr lang="en-US"/>
        </a:p>
      </dgm:t>
    </dgm:pt>
    <dgm:pt modelId="{838F6745-202E-42A7-AD72-62359DE7DAA1}">
      <dgm:prSet/>
      <dgm:spPr/>
      <dgm:t>
        <a:bodyPr/>
        <a:lstStyle/>
        <a:p>
          <a:r>
            <a:rPr lang="en-US" dirty="0"/>
            <a:t>Results form a spectrum collating all data from each Big Five category allowing for an overarching display of one's personality tendencies and traits.  </a:t>
          </a:r>
        </a:p>
      </dgm:t>
    </dgm:pt>
    <dgm:pt modelId="{F8FABF99-18CD-4953-9B8B-9113AD339796}" type="parTrans" cxnId="{CFF92F0C-0819-4EB6-9D17-CA9E6005B304}">
      <dgm:prSet/>
      <dgm:spPr/>
      <dgm:t>
        <a:bodyPr/>
        <a:lstStyle/>
        <a:p>
          <a:endParaRPr lang="en-US"/>
        </a:p>
      </dgm:t>
    </dgm:pt>
    <dgm:pt modelId="{D671B9E3-65D6-498B-B587-6DFB7A788563}" type="sibTrans" cxnId="{CFF92F0C-0819-4EB6-9D17-CA9E6005B304}">
      <dgm:prSet/>
      <dgm:spPr/>
      <dgm:t>
        <a:bodyPr/>
        <a:lstStyle/>
        <a:p>
          <a:endParaRPr lang="en-US"/>
        </a:p>
      </dgm:t>
    </dgm:pt>
    <dgm:pt modelId="{FCC4A40F-A3D0-0946-BDC2-7254EB62087C}" type="pres">
      <dgm:prSet presAssocID="{D58B7437-B680-4204-87EF-61BB7E8CB5D6}" presName="vert0" presStyleCnt="0">
        <dgm:presLayoutVars>
          <dgm:dir/>
          <dgm:animOne val="branch"/>
          <dgm:animLvl val="lvl"/>
        </dgm:presLayoutVars>
      </dgm:prSet>
      <dgm:spPr/>
    </dgm:pt>
    <dgm:pt modelId="{E1BD482E-50D2-104A-B609-51D22DA7321B}" type="pres">
      <dgm:prSet presAssocID="{70B61F5A-D86A-4E9E-8BFC-D6DEF1041699}" presName="thickLine" presStyleLbl="alignNode1" presStyleIdx="0" presStyleCnt="5"/>
      <dgm:spPr/>
    </dgm:pt>
    <dgm:pt modelId="{E4CF4E66-BE54-6448-965B-543B1052701C}" type="pres">
      <dgm:prSet presAssocID="{70B61F5A-D86A-4E9E-8BFC-D6DEF1041699}" presName="horz1" presStyleCnt="0"/>
      <dgm:spPr/>
    </dgm:pt>
    <dgm:pt modelId="{53A590F8-F28C-1148-970A-4B791A803244}" type="pres">
      <dgm:prSet presAssocID="{70B61F5A-D86A-4E9E-8BFC-D6DEF1041699}" presName="tx1" presStyleLbl="revTx" presStyleIdx="0" presStyleCnt="5"/>
      <dgm:spPr/>
    </dgm:pt>
    <dgm:pt modelId="{0C03A0D1-43DE-2E44-857B-B11609432C1F}" type="pres">
      <dgm:prSet presAssocID="{70B61F5A-D86A-4E9E-8BFC-D6DEF1041699}" presName="vert1" presStyleCnt="0"/>
      <dgm:spPr/>
    </dgm:pt>
    <dgm:pt modelId="{23E9C66A-9FEB-6543-A1E9-8EF9022CD882}" type="pres">
      <dgm:prSet presAssocID="{0AB0D3B3-0A81-4E92-AB53-C7A994C34842}" presName="thickLine" presStyleLbl="alignNode1" presStyleIdx="1" presStyleCnt="5"/>
      <dgm:spPr/>
    </dgm:pt>
    <dgm:pt modelId="{9D47316D-C7D6-484A-A68C-6962F63C5008}" type="pres">
      <dgm:prSet presAssocID="{0AB0D3B3-0A81-4E92-AB53-C7A994C34842}" presName="horz1" presStyleCnt="0"/>
      <dgm:spPr/>
    </dgm:pt>
    <dgm:pt modelId="{B162DA73-2A30-7044-B31B-E0FA47AAC1F0}" type="pres">
      <dgm:prSet presAssocID="{0AB0D3B3-0A81-4E92-AB53-C7A994C34842}" presName="tx1" presStyleLbl="revTx" presStyleIdx="1" presStyleCnt="5"/>
      <dgm:spPr/>
    </dgm:pt>
    <dgm:pt modelId="{549C8A82-59B5-C04D-8D23-DAB609D2873D}" type="pres">
      <dgm:prSet presAssocID="{0AB0D3B3-0A81-4E92-AB53-C7A994C34842}" presName="vert1" presStyleCnt="0"/>
      <dgm:spPr/>
    </dgm:pt>
    <dgm:pt modelId="{65F29ADA-A837-754E-89ED-8CF62AECB04D}" type="pres">
      <dgm:prSet presAssocID="{00D43B2B-DECE-4A6B-A5FF-42577087374F}" presName="thickLine" presStyleLbl="alignNode1" presStyleIdx="2" presStyleCnt="5"/>
      <dgm:spPr/>
    </dgm:pt>
    <dgm:pt modelId="{193A90C7-F29C-F041-842F-89ACE0A56558}" type="pres">
      <dgm:prSet presAssocID="{00D43B2B-DECE-4A6B-A5FF-42577087374F}" presName="horz1" presStyleCnt="0"/>
      <dgm:spPr/>
    </dgm:pt>
    <dgm:pt modelId="{692123B0-2DB0-3E40-A7B0-6FB6DBEE2672}" type="pres">
      <dgm:prSet presAssocID="{00D43B2B-DECE-4A6B-A5FF-42577087374F}" presName="tx1" presStyleLbl="revTx" presStyleIdx="2" presStyleCnt="5"/>
      <dgm:spPr/>
    </dgm:pt>
    <dgm:pt modelId="{D399F3C2-1034-284B-84A2-7CF51BB63131}" type="pres">
      <dgm:prSet presAssocID="{00D43B2B-DECE-4A6B-A5FF-42577087374F}" presName="vert1" presStyleCnt="0"/>
      <dgm:spPr/>
    </dgm:pt>
    <dgm:pt modelId="{A9990E2F-E248-4A43-944F-D89D4DAD1E95}" type="pres">
      <dgm:prSet presAssocID="{F6FBF88D-67AC-4080-A90B-03110C3C4CA2}" presName="thickLine" presStyleLbl="alignNode1" presStyleIdx="3" presStyleCnt="5"/>
      <dgm:spPr/>
    </dgm:pt>
    <dgm:pt modelId="{354F246E-7353-264F-A3C8-88984B668805}" type="pres">
      <dgm:prSet presAssocID="{F6FBF88D-67AC-4080-A90B-03110C3C4CA2}" presName="horz1" presStyleCnt="0"/>
      <dgm:spPr/>
    </dgm:pt>
    <dgm:pt modelId="{E8B38DD9-C91F-4246-AB2F-E5E25CA22EC2}" type="pres">
      <dgm:prSet presAssocID="{F6FBF88D-67AC-4080-A90B-03110C3C4CA2}" presName="tx1" presStyleLbl="revTx" presStyleIdx="3" presStyleCnt="5"/>
      <dgm:spPr/>
    </dgm:pt>
    <dgm:pt modelId="{B05B304D-60CE-D247-85A0-24696501F2C5}" type="pres">
      <dgm:prSet presAssocID="{F6FBF88D-67AC-4080-A90B-03110C3C4CA2}" presName="vert1" presStyleCnt="0"/>
      <dgm:spPr/>
    </dgm:pt>
    <dgm:pt modelId="{5C1774D2-4F5E-8640-91B0-976A293AC1A5}" type="pres">
      <dgm:prSet presAssocID="{838F6745-202E-42A7-AD72-62359DE7DAA1}" presName="thickLine" presStyleLbl="alignNode1" presStyleIdx="4" presStyleCnt="5"/>
      <dgm:spPr/>
    </dgm:pt>
    <dgm:pt modelId="{20B44793-C5A4-E64F-B9B6-6434C48E2558}" type="pres">
      <dgm:prSet presAssocID="{838F6745-202E-42A7-AD72-62359DE7DAA1}" presName="horz1" presStyleCnt="0"/>
      <dgm:spPr/>
    </dgm:pt>
    <dgm:pt modelId="{5D353FAE-3B69-8547-BA7D-2873ED93A1E0}" type="pres">
      <dgm:prSet presAssocID="{838F6745-202E-42A7-AD72-62359DE7DAA1}" presName="tx1" presStyleLbl="revTx" presStyleIdx="4" presStyleCnt="5"/>
      <dgm:spPr/>
    </dgm:pt>
    <dgm:pt modelId="{CE2C716B-388A-5D47-89C3-D72853587DAC}" type="pres">
      <dgm:prSet presAssocID="{838F6745-202E-42A7-AD72-62359DE7DAA1}" presName="vert1" presStyleCnt="0"/>
      <dgm:spPr/>
    </dgm:pt>
  </dgm:ptLst>
  <dgm:cxnLst>
    <dgm:cxn modelId="{CFF92F0C-0819-4EB6-9D17-CA9E6005B304}" srcId="{D58B7437-B680-4204-87EF-61BB7E8CB5D6}" destId="{838F6745-202E-42A7-AD72-62359DE7DAA1}" srcOrd="4" destOrd="0" parTransId="{F8FABF99-18CD-4953-9B8B-9113AD339796}" sibTransId="{D671B9E3-65D6-498B-B587-6DFB7A788563}"/>
    <dgm:cxn modelId="{EABA3933-C6E8-4F8F-911B-1288500B6F27}" srcId="{D58B7437-B680-4204-87EF-61BB7E8CB5D6}" destId="{00D43B2B-DECE-4A6B-A5FF-42577087374F}" srcOrd="2" destOrd="0" parTransId="{A4A388B1-7630-4F72-8EC4-93F379F42FEB}" sibTransId="{15C9309B-8E64-4FC6-9374-7E1420716254}"/>
    <dgm:cxn modelId="{61314342-A7DE-A249-8E3F-5131CEBDB0CE}" type="presOf" srcId="{D58B7437-B680-4204-87EF-61BB7E8CB5D6}" destId="{FCC4A40F-A3D0-0946-BDC2-7254EB62087C}" srcOrd="0" destOrd="0" presId="urn:microsoft.com/office/officeart/2008/layout/LinedList"/>
    <dgm:cxn modelId="{AA704E59-B77F-4E2F-9F96-345CC4F429F8}" srcId="{D58B7437-B680-4204-87EF-61BB7E8CB5D6}" destId="{0AB0D3B3-0A81-4E92-AB53-C7A994C34842}" srcOrd="1" destOrd="0" parTransId="{989E6735-01A7-405F-AE35-DBA91B88A5DF}" sibTransId="{34ACE7FE-9306-48BB-BA21-E4C439FDB360}"/>
    <dgm:cxn modelId="{7BA91E73-1F68-4BBF-B77B-6C20BA423E7C}" srcId="{D58B7437-B680-4204-87EF-61BB7E8CB5D6}" destId="{70B61F5A-D86A-4E9E-8BFC-D6DEF1041699}" srcOrd="0" destOrd="0" parTransId="{590AB33F-9E7A-45D8-A02A-22ED44565BEA}" sibTransId="{3A20F3F3-26A0-47DE-8771-A776274E705A}"/>
    <dgm:cxn modelId="{CA3D7E80-BE79-4845-8E05-7FCF91C622F5}" type="presOf" srcId="{838F6745-202E-42A7-AD72-62359DE7DAA1}" destId="{5D353FAE-3B69-8547-BA7D-2873ED93A1E0}" srcOrd="0" destOrd="0" presId="urn:microsoft.com/office/officeart/2008/layout/LinedList"/>
    <dgm:cxn modelId="{26441F96-F6C5-41D4-B588-54AABDEAA723}" srcId="{D58B7437-B680-4204-87EF-61BB7E8CB5D6}" destId="{F6FBF88D-67AC-4080-A90B-03110C3C4CA2}" srcOrd="3" destOrd="0" parTransId="{AAA9A06D-6BA4-4508-B7ED-FDC0A8EC3387}" sibTransId="{722127FE-D05D-4161-B331-E8F690E6224A}"/>
    <dgm:cxn modelId="{ED0ADAA3-EAC9-1346-BE6A-17E07CD65433}" type="presOf" srcId="{00D43B2B-DECE-4A6B-A5FF-42577087374F}" destId="{692123B0-2DB0-3E40-A7B0-6FB6DBEE2672}" srcOrd="0" destOrd="0" presId="urn:microsoft.com/office/officeart/2008/layout/LinedList"/>
    <dgm:cxn modelId="{8FBEFEA7-F162-B647-BAAE-6DE8E9ABD033}" type="presOf" srcId="{70B61F5A-D86A-4E9E-8BFC-D6DEF1041699}" destId="{53A590F8-F28C-1148-970A-4B791A803244}" srcOrd="0" destOrd="0" presId="urn:microsoft.com/office/officeart/2008/layout/LinedList"/>
    <dgm:cxn modelId="{EBF483B7-AD36-6049-A074-7F6DB10E70A0}" type="presOf" srcId="{0AB0D3B3-0A81-4E92-AB53-C7A994C34842}" destId="{B162DA73-2A30-7044-B31B-E0FA47AAC1F0}" srcOrd="0" destOrd="0" presId="urn:microsoft.com/office/officeart/2008/layout/LinedList"/>
    <dgm:cxn modelId="{56F5DDEB-A494-D14A-A86D-3B2997C46EDD}" type="presOf" srcId="{F6FBF88D-67AC-4080-A90B-03110C3C4CA2}" destId="{E8B38DD9-C91F-4246-AB2F-E5E25CA22EC2}" srcOrd="0" destOrd="0" presId="urn:microsoft.com/office/officeart/2008/layout/LinedList"/>
    <dgm:cxn modelId="{384B6DDE-D514-5243-AC98-0D5CBBE88C4E}" type="presParOf" srcId="{FCC4A40F-A3D0-0946-BDC2-7254EB62087C}" destId="{E1BD482E-50D2-104A-B609-51D22DA7321B}" srcOrd="0" destOrd="0" presId="urn:microsoft.com/office/officeart/2008/layout/LinedList"/>
    <dgm:cxn modelId="{62307294-A235-9241-9E05-7002B0A3716B}" type="presParOf" srcId="{FCC4A40F-A3D0-0946-BDC2-7254EB62087C}" destId="{E4CF4E66-BE54-6448-965B-543B1052701C}" srcOrd="1" destOrd="0" presId="urn:microsoft.com/office/officeart/2008/layout/LinedList"/>
    <dgm:cxn modelId="{D97AD0F3-E7C7-5E42-9E62-48C5E7E4CF11}" type="presParOf" srcId="{E4CF4E66-BE54-6448-965B-543B1052701C}" destId="{53A590F8-F28C-1148-970A-4B791A803244}" srcOrd="0" destOrd="0" presId="urn:microsoft.com/office/officeart/2008/layout/LinedList"/>
    <dgm:cxn modelId="{F10C788A-65B7-924A-A9ED-DF2E9B8D56B8}" type="presParOf" srcId="{E4CF4E66-BE54-6448-965B-543B1052701C}" destId="{0C03A0D1-43DE-2E44-857B-B11609432C1F}" srcOrd="1" destOrd="0" presId="urn:microsoft.com/office/officeart/2008/layout/LinedList"/>
    <dgm:cxn modelId="{CBC0E570-834E-0B4B-BFA7-3144AE2A6B84}" type="presParOf" srcId="{FCC4A40F-A3D0-0946-BDC2-7254EB62087C}" destId="{23E9C66A-9FEB-6543-A1E9-8EF9022CD882}" srcOrd="2" destOrd="0" presId="urn:microsoft.com/office/officeart/2008/layout/LinedList"/>
    <dgm:cxn modelId="{6E74AC54-E94E-6141-9274-1B371DBDC180}" type="presParOf" srcId="{FCC4A40F-A3D0-0946-BDC2-7254EB62087C}" destId="{9D47316D-C7D6-484A-A68C-6962F63C5008}" srcOrd="3" destOrd="0" presId="urn:microsoft.com/office/officeart/2008/layout/LinedList"/>
    <dgm:cxn modelId="{72564EFA-5929-DD48-93AF-F2E980B1853F}" type="presParOf" srcId="{9D47316D-C7D6-484A-A68C-6962F63C5008}" destId="{B162DA73-2A30-7044-B31B-E0FA47AAC1F0}" srcOrd="0" destOrd="0" presId="urn:microsoft.com/office/officeart/2008/layout/LinedList"/>
    <dgm:cxn modelId="{BF687151-4394-BA4C-B874-F657B6C82164}" type="presParOf" srcId="{9D47316D-C7D6-484A-A68C-6962F63C5008}" destId="{549C8A82-59B5-C04D-8D23-DAB609D2873D}" srcOrd="1" destOrd="0" presId="urn:microsoft.com/office/officeart/2008/layout/LinedList"/>
    <dgm:cxn modelId="{A5A03369-A344-C14A-8FED-7504B2272A6D}" type="presParOf" srcId="{FCC4A40F-A3D0-0946-BDC2-7254EB62087C}" destId="{65F29ADA-A837-754E-89ED-8CF62AECB04D}" srcOrd="4" destOrd="0" presId="urn:microsoft.com/office/officeart/2008/layout/LinedList"/>
    <dgm:cxn modelId="{C9785862-D840-B94C-A5EE-186FFD87B23B}" type="presParOf" srcId="{FCC4A40F-A3D0-0946-BDC2-7254EB62087C}" destId="{193A90C7-F29C-F041-842F-89ACE0A56558}" srcOrd="5" destOrd="0" presId="urn:microsoft.com/office/officeart/2008/layout/LinedList"/>
    <dgm:cxn modelId="{9EBBE3AF-B5AD-044B-8899-159AD0C2F682}" type="presParOf" srcId="{193A90C7-F29C-F041-842F-89ACE0A56558}" destId="{692123B0-2DB0-3E40-A7B0-6FB6DBEE2672}" srcOrd="0" destOrd="0" presId="urn:microsoft.com/office/officeart/2008/layout/LinedList"/>
    <dgm:cxn modelId="{784A6B05-E88A-5A44-A8A8-06D3327E35E6}" type="presParOf" srcId="{193A90C7-F29C-F041-842F-89ACE0A56558}" destId="{D399F3C2-1034-284B-84A2-7CF51BB63131}" srcOrd="1" destOrd="0" presId="urn:microsoft.com/office/officeart/2008/layout/LinedList"/>
    <dgm:cxn modelId="{FFB3529D-A047-9B46-BB63-32E0A9C8A4C0}" type="presParOf" srcId="{FCC4A40F-A3D0-0946-BDC2-7254EB62087C}" destId="{A9990E2F-E248-4A43-944F-D89D4DAD1E95}" srcOrd="6" destOrd="0" presId="urn:microsoft.com/office/officeart/2008/layout/LinedList"/>
    <dgm:cxn modelId="{763BB311-B627-8641-98DE-0071CB9E5795}" type="presParOf" srcId="{FCC4A40F-A3D0-0946-BDC2-7254EB62087C}" destId="{354F246E-7353-264F-A3C8-88984B668805}" srcOrd="7" destOrd="0" presId="urn:microsoft.com/office/officeart/2008/layout/LinedList"/>
    <dgm:cxn modelId="{33BAB47B-5414-AA42-8CE1-3CD6F687FF2F}" type="presParOf" srcId="{354F246E-7353-264F-A3C8-88984B668805}" destId="{E8B38DD9-C91F-4246-AB2F-E5E25CA22EC2}" srcOrd="0" destOrd="0" presId="urn:microsoft.com/office/officeart/2008/layout/LinedList"/>
    <dgm:cxn modelId="{BDD6A6D0-D2A2-5240-94AA-327DA9299982}" type="presParOf" srcId="{354F246E-7353-264F-A3C8-88984B668805}" destId="{B05B304D-60CE-D247-85A0-24696501F2C5}" srcOrd="1" destOrd="0" presId="urn:microsoft.com/office/officeart/2008/layout/LinedList"/>
    <dgm:cxn modelId="{1ACC6010-1836-D244-A4E1-CAF39763C226}" type="presParOf" srcId="{FCC4A40F-A3D0-0946-BDC2-7254EB62087C}" destId="{5C1774D2-4F5E-8640-91B0-976A293AC1A5}" srcOrd="8" destOrd="0" presId="urn:microsoft.com/office/officeart/2008/layout/LinedList"/>
    <dgm:cxn modelId="{E2848B5E-0019-A449-8B12-D4931E4DAFB4}" type="presParOf" srcId="{FCC4A40F-A3D0-0946-BDC2-7254EB62087C}" destId="{20B44793-C5A4-E64F-B9B6-6434C48E2558}" srcOrd="9" destOrd="0" presId="urn:microsoft.com/office/officeart/2008/layout/LinedList"/>
    <dgm:cxn modelId="{4B1484A1-C29B-074A-A7C2-A18F9FA50C26}" type="presParOf" srcId="{20B44793-C5A4-E64F-B9B6-6434C48E2558}" destId="{5D353FAE-3B69-8547-BA7D-2873ED93A1E0}" srcOrd="0" destOrd="0" presId="urn:microsoft.com/office/officeart/2008/layout/LinedList"/>
    <dgm:cxn modelId="{09C2AF53-E7CB-6449-BE5E-0FEEBC5364A2}" type="presParOf" srcId="{20B44793-C5A4-E64F-B9B6-6434C48E2558}" destId="{CE2C716B-388A-5D47-89C3-D72853587DA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02FF504-9794-42BC-984D-558583C13C1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DA4D8C4-1F36-4A0C-8FA2-DC1424C80F7C}">
      <dgm:prSet/>
      <dgm:spPr/>
      <dgm:t>
        <a:bodyPr/>
        <a:lstStyle/>
        <a:p>
          <a:r>
            <a:rPr lang="en-US"/>
            <a:t>Agreed with lots of statements in results, although both came away feeling like it was just another generic online personality quiz. </a:t>
          </a:r>
        </a:p>
      </dgm:t>
    </dgm:pt>
    <dgm:pt modelId="{94957883-198E-4049-917F-C334E82DAC7C}" type="parTrans" cxnId="{66F37770-5409-4324-A99D-96B7464572DF}">
      <dgm:prSet/>
      <dgm:spPr/>
      <dgm:t>
        <a:bodyPr/>
        <a:lstStyle/>
        <a:p>
          <a:endParaRPr lang="en-US"/>
        </a:p>
      </dgm:t>
    </dgm:pt>
    <dgm:pt modelId="{1F813B8B-7D7C-4469-8DE3-C1C9B0894320}" type="sibTrans" cxnId="{66F37770-5409-4324-A99D-96B7464572DF}">
      <dgm:prSet/>
      <dgm:spPr/>
      <dgm:t>
        <a:bodyPr/>
        <a:lstStyle/>
        <a:p>
          <a:endParaRPr lang="en-US"/>
        </a:p>
      </dgm:t>
    </dgm:pt>
    <dgm:pt modelId="{E6338A2E-AA06-4682-AC5A-6DBB85F0A5FE}">
      <dgm:prSet/>
      <dgm:spPr/>
      <dgm:t>
        <a:bodyPr/>
        <a:lstStyle/>
        <a:p>
          <a:r>
            <a:rPr lang="en-US"/>
            <a:t>Test mentions it does not categories personality types yet that’s all I feel the test has done.</a:t>
          </a:r>
        </a:p>
      </dgm:t>
    </dgm:pt>
    <dgm:pt modelId="{F84A164B-2896-42E9-91BC-EC02BA82E17B}" type="parTrans" cxnId="{5E358E54-0318-4075-BC6B-027DA8E5372D}">
      <dgm:prSet/>
      <dgm:spPr/>
      <dgm:t>
        <a:bodyPr/>
        <a:lstStyle/>
        <a:p>
          <a:endParaRPr lang="en-US"/>
        </a:p>
      </dgm:t>
    </dgm:pt>
    <dgm:pt modelId="{333881F8-DAAE-4161-93EA-79183BEF60E6}" type="sibTrans" cxnId="{5E358E54-0318-4075-BC6B-027DA8E5372D}">
      <dgm:prSet/>
      <dgm:spPr/>
      <dgm:t>
        <a:bodyPr/>
        <a:lstStyle/>
        <a:p>
          <a:endParaRPr lang="en-US"/>
        </a:p>
      </dgm:t>
    </dgm:pt>
    <dgm:pt modelId="{198156AA-7DEC-474F-942F-29318999F74E}">
      <dgm:prSet/>
      <dgm:spPr/>
      <dgm:t>
        <a:bodyPr/>
        <a:lstStyle/>
        <a:p>
          <a:r>
            <a:rPr lang="en-US"/>
            <a:t>The quiz was fun, it was also fun to be able to compare your results with someone you are very familiar with. </a:t>
          </a:r>
        </a:p>
      </dgm:t>
    </dgm:pt>
    <dgm:pt modelId="{CEF97743-DA34-4D50-9ECF-D60D45B389C5}" type="parTrans" cxnId="{789DC191-3CDB-46D3-8A9A-8E1193262249}">
      <dgm:prSet/>
      <dgm:spPr/>
      <dgm:t>
        <a:bodyPr/>
        <a:lstStyle/>
        <a:p>
          <a:endParaRPr lang="en-US"/>
        </a:p>
      </dgm:t>
    </dgm:pt>
    <dgm:pt modelId="{112E33C7-5BC2-44E3-A29F-C524DB219A6B}" type="sibTrans" cxnId="{789DC191-3CDB-46D3-8A9A-8E1193262249}">
      <dgm:prSet/>
      <dgm:spPr/>
      <dgm:t>
        <a:bodyPr/>
        <a:lstStyle/>
        <a:p>
          <a:endParaRPr lang="en-US"/>
        </a:p>
      </dgm:t>
    </dgm:pt>
    <dgm:pt modelId="{DBDDCDA7-FBD4-47B5-AF98-5E075AE368AD}">
      <dgm:prSet/>
      <dgm:spPr/>
      <dgm:t>
        <a:bodyPr/>
        <a:lstStyle/>
        <a:p>
          <a:r>
            <a:rPr lang="en-US"/>
            <a:t>I feel the results demonstrated the Barnam effect, producing generic descriptions of each result.</a:t>
          </a:r>
        </a:p>
      </dgm:t>
    </dgm:pt>
    <dgm:pt modelId="{76E2CF72-B284-4968-8348-773364AB8796}" type="parTrans" cxnId="{A8F89402-9AA8-43EA-AD32-F4891EBD06AF}">
      <dgm:prSet/>
      <dgm:spPr/>
      <dgm:t>
        <a:bodyPr/>
        <a:lstStyle/>
        <a:p>
          <a:endParaRPr lang="en-US"/>
        </a:p>
      </dgm:t>
    </dgm:pt>
    <dgm:pt modelId="{BF74D8CE-3003-4F18-ABB3-7FF3C2FAE9CE}" type="sibTrans" cxnId="{A8F89402-9AA8-43EA-AD32-F4891EBD06AF}">
      <dgm:prSet/>
      <dgm:spPr/>
      <dgm:t>
        <a:bodyPr/>
        <a:lstStyle/>
        <a:p>
          <a:endParaRPr lang="en-US"/>
        </a:p>
      </dgm:t>
    </dgm:pt>
    <dgm:pt modelId="{440DD2E8-10C6-3F4F-BD98-0B572A1BC323}" type="pres">
      <dgm:prSet presAssocID="{D02FF504-9794-42BC-984D-558583C13C18}" presName="linear" presStyleCnt="0">
        <dgm:presLayoutVars>
          <dgm:animLvl val="lvl"/>
          <dgm:resizeHandles val="exact"/>
        </dgm:presLayoutVars>
      </dgm:prSet>
      <dgm:spPr/>
    </dgm:pt>
    <dgm:pt modelId="{25B87DC1-C137-D345-A89E-B2585E0CE6C1}" type="pres">
      <dgm:prSet presAssocID="{8DA4D8C4-1F36-4A0C-8FA2-DC1424C80F7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9CF68D8-CBC2-3A49-920B-6A7FF606C567}" type="pres">
      <dgm:prSet presAssocID="{1F813B8B-7D7C-4469-8DE3-C1C9B0894320}" presName="spacer" presStyleCnt="0"/>
      <dgm:spPr/>
    </dgm:pt>
    <dgm:pt modelId="{5236A8AE-65B3-8549-840A-4BA04288414E}" type="pres">
      <dgm:prSet presAssocID="{E6338A2E-AA06-4682-AC5A-6DBB85F0A5F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D1743BA-F800-6342-9C6A-3CD279FA7099}" type="pres">
      <dgm:prSet presAssocID="{333881F8-DAAE-4161-93EA-79183BEF60E6}" presName="spacer" presStyleCnt="0"/>
      <dgm:spPr/>
    </dgm:pt>
    <dgm:pt modelId="{8E5ACC1D-3D0B-DC4A-98CE-3CDBF4C819C7}" type="pres">
      <dgm:prSet presAssocID="{198156AA-7DEC-474F-942F-29318999F74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DF3FE3D-E95D-3142-A352-9B179126F474}" type="pres">
      <dgm:prSet presAssocID="{112E33C7-5BC2-44E3-A29F-C524DB219A6B}" presName="spacer" presStyleCnt="0"/>
      <dgm:spPr/>
    </dgm:pt>
    <dgm:pt modelId="{4C2289ED-E96C-D44C-9123-4CFA2ECA65F9}" type="pres">
      <dgm:prSet presAssocID="{DBDDCDA7-FBD4-47B5-AF98-5E075AE368A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8F89402-9AA8-43EA-AD32-F4891EBD06AF}" srcId="{D02FF504-9794-42BC-984D-558583C13C18}" destId="{DBDDCDA7-FBD4-47B5-AF98-5E075AE368AD}" srcOrd="3" destOrd="0" parTransId="{76E2CF72-B284-4968-8348-773364AB8796}" sibTransId="{BF74D8CE-3003-4F18-ABB3-7FF3C2FAE9CE}"/>
    <dgm:cxn modelId="{0ED4FE02-29E1-6744-AFE8-1AC27E66C60F}" type="presOf" srcId="{E6338A2E-AA06-4682-AC5A-6DBB85F0A5FE}" destId="{5236A8AE-65B3-8549-840A-4BA04288414E}" srcOrd="0" destOrd="0" presId="urn:microsoft.com/office/officeart/2005/8/layout/vList2"/>
    <dgm:cxn modelId="{4AFEF420-E0E0-A549-97B9-939BD6C45661}" type="presOf" srcId="{D02FF504-9794-42BC-984D-558583C13C18}" destId="{440DD2E8-10C6-3F4F-BD98-0B572A1BC323}" srcOrd="0" destOrd="0" presId="urn:microsoft.com/office/officeart/2005/8/layout/vList2"/>
    <dgm:cxn modelId="{5E358E54-0318-4075-BC6B-027DA8E5372D}" srcId="{D02FF504-9794-42BC-984D-558583C13C18}" destId="{E6338A2E-AA06-4682-AC5A-6DBB85F0A5FE}" srcOrd="1" destOrd="0" parTransId="{F84A164B-2896-42E9-91BC-EC02BA82E17B}" sibTransId="{333881F8-DAAE-4161-93EA-79183BEF60E6}"/>
    <dgm:cxn modelId="{66F37770-5409-4324-A99D-96B7464572DF}" srcId="{D02FF504-9794-42BC-984D-558583C13C18}" destId="{8DA4D8C4-1F36-4A0C-8FA2-DC1424C80F7C}" srcOrd="0" destOrd="0" parTransId="{94957883-198E-4049-917F-C334E82DAC7C}" sibTransId="{1F813B8B-7D7C-4469-8DE3-C1C9B0894320}"/>
    <dgm:cxn modelId="{789DC191-3CDB-46D3-8A9A-8E1193262249}" srcId="{D02FF504-9794-42BC-984D-558583C13C18}" destId="{198156AA-7DEC-474F-942F-29318999F74E}" srcOrd="2" destOrd="0" parTransId="{CEF97743-DA34-4D50-9ECF-D60D45B389C5}" sibTransId="{112E33C7-5BC2-44E3-A29F-C524DB219A6B}"/>
    <dgm:cxn modelId="{E055CFB3-9833-CB4A-AF69-2C740871578F}" type="presOf" srcId="{198156AA-7DEC-474F-942F-29318999F74E}" destId="{8E5ACC1D-3D0B-DC4A-98CE-3CDBF4C819C7}" srcOrd="0" destOrd="0" presId="urn:microsoft.com/office/officeart/2005/8/layout/vList2"/>
    <dgm:cxn modelId="{72BB55D3-D2DC-5A4D-B667-6857CEBC6AD1}" type="presOf" srcId="{8DA4D8C4-1F36-4A0C-8FA2-DC1424C80F7C}" destId="{25B87DC1-C137-D345-A89E-B2585E0CE6C1}" srcOrd="0" destOrd="0" presId="urn:microsoft.com/office/officeart/2005/8/layout/vList2"/>
    <dgm:cxn modelId="{41A52ADD-E0D3-2A4C-9F29-7E196E9F524F}" type="presOf" srcId="{DBDDCDA7-FBD4-47B5-AF98-5E075AE368AD}" destId="{4C2289ED-E96C-D44C-9123-4CFA2ECA65F9}" srcOrd="0" destOrd="0" presId="urn:microsoft.com/office/officeart/2005/8/layout/vList2"/>
    <dgm:cxn modelId="{9278682F-66D3-6E4C-B74C-F830CFFB0402}" type="presParOf" srcId="{440DD2E8-10C6-3F4F-BD98-0B572A1BC323}" destId="{25B87DC1-C137-D345-A89E-B2585E0CE6C1}" srcOrd="0" destOrd="0" presId="urn:microsoft.com/office/officeart/2005/8/layout/vList2"/>
    <dgm:cxn modelId="{91CA4D17-ACEE-9749-8398-E7CFE3A28804}" type="presParOf" srcId="{440DD2E8-10C6-3F4F-BD98-0B572A1BC323}" destId="{39CF68D8-CBC2-3A49-920B-6A7FF606C567}" srcOrd="1" destOrd="0" presId="urn:microsoft.com/office/officeart/2005/8/layout/vList2"/>
    <dgm:cxn modelId="{D9DC4DDC-6357-E242-BA2B-D4A7844AA0E9}" type="presParOf" srcId="{440DD2E8-10C6-3F4F-BD98-0B572A1BC323}" destId="{5236A8AE-65B3-8549-840A-4BA04288414E}" srcOrd="2" destOrd="0" presId="urn:microsoft.com/office/officeart/2005/8/layout/vList2"/>
    <dgm:cxn modelId="{8A397879-03D9-2442-A339-0E6E35630174}" type="presParOf" srcId="{440DD2E8-10C6-3F4F-BD98-0B572A1BC323}" destId="{AD1743BA-F800-6342-9C6A-3CD279FA7099}" srcOrd="3" destOrd="0" presId="urn:microsoft.com/office/officeart/2005/8/layout/vList2"/>
    <dgm:cxn modelId="{628602BE-042B-504D-9EA8-3AF7FF3E6B35}" type="presParOf" srcId="{440DD2E8-10C6-3F4F-BD98-0B572A1BC323}" destId="{8E5ACC1D-3D0B-DC4A-98CE-3CDBF4C819C7}" srcOrd="4" destOrd="0" presId="urn:microsoft.com/office/officeart/2005/8/layout/vList2"/>
    <dgm:cxn modelId="{42324829-D72A-1147-ACBD-6B0782695ED9}" type="presParOf" srcId="{440DD2E8-10C6-3F4F-BD98-0B572A1BC323}" destId="{ADF3FE3D-E95D-3142-A352-9B179126F474}" srcOrd="5" destOrd="0" presId="urn:microsoft.com/office/officeart/2005/8/layout/vList2"/>
    <dgm:cxn modelId="{669F6F1C-A98A-2A4A-9A67-1A1BCE73AC8B}" type="presParOf" srcId="{440DD2E8-10C6-3F4F-BD98-0B572A1BC323}" destId="{4C2289ED-E96C-D44C-9123-4CFA2ECA65F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92BEAD1-DB71-4359-9132-8772BADA3B9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C8A2DC-D1A3-454A-A191-D1F1527686B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Test didn’t provide me with enough information on the Big Five theory to be able to analyse my results in-depth, so had to source information elsewhere. </a:t>
          </a:r>
        </a:p>
      </dgm:t>
    </dgm:pt>
    <dgm:pt modelId="{B9FE09BB-3302-4E1B-9341-96EC2F030DAF}" type="parTrans" cxnId="{2D4E27F3-C577-431E-BB5B-BEB53D7BFA6F}">
      <dgm:prSet/>
      <dgm:spPr/>
      <dgm:t>
        <a:bodyPr/>
        <a:lstStyle/>
        <a:p>
          <a:endParaRPr lang="en-US"/>
        </a:p>
      </dgm:t>
    </dgm:pt>
    <dgm:pt modelId="{ED40878B-1475-43B3-9638-6886886F00FE}" type="sibTrans" cxnId="{2D4E27F3-C577-431E-BB5B-BEB53D7BFA6F}">
      <dgm:prSet/>
      <dgm:spPr/>
      <dgm:t>
        <a:bodyPr/>
        <a:lstStyle/>
        <a:p>
          <a:endParaRPr lang="en-US"/>
        </a:p>
      </dgm:t>
    </dgm:pt>
    <dgm:pt modelId="{B465F161-E62A-4CA3-9707-FE59DC6351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Big Five theory holds some validity but can not solely determine someone’s complete profile of personality traits with 30 questions alone but perhaps could be used alongside other multi-factor personality trait models to get a clearer, more whole picture.</a:t>
          </a:r>
        </a:p>
      </dgm:t>
    </dgm:pt>
    <dgm:pt modelId="{1D27BFFC-DB59-4981-BB71-F59ADB208A39}" type="parTrans" cxnId="{35703FD7-B752-4841-971B-1561F9D0EB99}">
      <dgm:prSet/>
      <dgm:spPr/>
      <dgm:t>
        <a:bodyPr/>
        <a:lstStyle/>
        <a:p>
          <a:endParaRPr lang="en-US"/>
        </a:p>
      </dgm:t>
    </dgm:pt>
    <dgm:pt modelId="{0AC48CF1-B805-4B96-A463-E5377677339B}" type="sibTrans" cxnId="{35703FD7-B752-4841-971B-1561F9D0EB99}">
      <dgm:prSet/>
      <dgm:spPr/>
      <dgm:t>
        <a:bodyPr/>
        <a:lstStyle/>
        <a:p>
          <a:endParaRPr lang="en-US"/>
        </a:p>
      </dgm:t>
    </dgm:pt>
    <dgm:pt modelId="{28E73C1B-1C88-B146-9CEA-5290800377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conclude the test initially grabbed my attention due to title but came away feeling the same as any other personality test, underwhelmed. </a:t>
          </a:r>
        </a:p>
      </dgm:t>
    </dgm:pt>
    <dgm:pt modelId="{F6A8960B-0FAF-1D48-ACBB-7C48AD8F93A5}" type="parTrans" cxnId="{E517A0BD-666D-B247-9924-7FEE008FA76A}">
      <dgm:prSet/>
      <dgm:spPr/>
      <dgm:t>
        <a:bodyPr/>
        <a:lstStyle/>
        <a:p>
          <a:endParaRPr lang="en-GB"/>
        </a:p>
      </dgm:t>
    </dgm:pt>
    <dgm:pt modelId="{151AE1EC-1918-9441-963E-E1311B94F18F}" type="sibTrans" cxnId="{E517A0BD-666D-B247-9924-7FEE008FA76A}">
      <dgm:prSet/>
      <dgm:spPr/>
      <dgm:t>
        <a:bodyPr/>
        <a:lstStyle/>
        <a:p>
          <a:endParaRPr lang="en-GB"/>
        </a:p>
      </dgm:t>
    </dgm:pt>
    <dgm:pt modelId="{7638ABA6-5CB0-4696-8F60-86FA489C9A18}" type="pres">
      <dgm:prSet presAssocID="{892BEAD1-DB71-4359-9132-8772BADA3B97}" presName="root" presStyleCnt="0">
        <dgm:presLayoutVars>
          <dgm:dir/>
          <dgm:resizeHandles val="exact"/>
        </dgm:presLayoutVars>
      </dgm:prSet>
      <dgm:spPr/>
    </dgm:pt>
    <dgm:pt modelId="{5413FA74-5E9C-41B0-B7F0-A1E67CEE8A8B}" type="pres">
      <dgm:prSet presAssocID="{E0C8A2DC-D1A3-454A-A191-D1F1527686B0}" presName="compNode" presStyleCnt="0"/>
      <dgm:spPr/>
    </dgm:pt>
    <dgm:pt modelId="{9E5E8725-4824-4658-9373-026BE8554230}" type="pres">
      <dgm:prSet presAssocID="{E0C8A2DC-D1A3-454A-A191-D1F1527686B0}" presName="bgRect" presStyleLbl="bgShp" presStyleIdx="0" presStyleCnt="3"/>
      <dgm:spPr/>
    </dgm:pt>
    <dgm:pt modelId="{24B0AAD0-7A03-4AD6-B4C2-B7DD7F550E13}" type="pres">
      <dgm:prSet presAssocID="{E0C8A2DC-D1A3-454A-A191-D1F1527686B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ipboard All Crosses with solid fill"/>
        </a:ext>
      </dgm:extLst>
    </dgm:pt>
    <dgm:pt modelId="{66DC3443-853C-45D1-BE65-D5EAED115ED3}" type="pres">
      <dgm:prSet presAssocID="{E0C8A2DC-D1A3-454A-A191-D1F1527686B0}" presName="spaceRect" presStyleCnt="0"/>
      <dgm:spPr/>
    </dgm:pt>
    <dgm:pt modelId="{A3D8DF27-12D0-4063-B1DA-66A7DAD7303E}" type="pres">
      <dgm:prSet presAssocID="{E0C8A2DC-D1A3-454A-A191-D1F1527686B0}" presName="parTx" presStyleLbl="revTx" presStyleIdx="0" presStyleCnt="3">
        <dgm:presLayoutVars>
          <dgm:chMax val="0"/>
          <dgm:chPref val="0"/>
        </dgm:presLayoutVars>
      </dgm:prSet>
      <dgm:spPr/>
    </dgm:pt>
    <dgm:pt modelId="{DCB33F19-6F74-4455-B075-7602E2A67F17}" type="pres">
      <dgm:prSet presAssocID="{ED40878B-1475-43B3-9638-6886886F00FE}" presName="sibTrans" presStyleCnt="0"/>
      <dgm:spPr/>
    </dgm:pt>
    <dgm:pt modelId="{8505E642-6798-4535-970B-1E91F378DDED}" type="pres">
      <dgm:prSet presAssocID="{B465F161-E62A-4CA3-9707-FE59DC6351C6}" presName="compNode" presStyleCnt="0"/>
      <dgm:spPr/>
    </dgm:pt>
    <dgm:pt modelId="{199B9535-438C-44E5-9C7A-4C8E7DBC09B2}" type="pres">
      <dgm:prSet presAssocID="{B465F161-E62A-4CA3-9707-FE59DC6351C6}" presName="bgRect" presStyleLbl="bgShp" presStyleIdx="1" presStyleCnt="3"/>
      <dgm:spPr/>
    </dgm:pt>
    <dgm:pt modelId="{237B0302-9228-4331-A4BB-DAD4E49D4473}" type="pres">
      <dgm:prSet presAssocID="{B465F161-E62A-4CA3-9707-FE59DC6351C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1636C01-B174-4404-AEA1-5B0DA7E773CC}" type="pres">
      <dgm:prSet presAssocID="{B465F161-E62A-4CA3-9707-FE59DC6351C6}" presName="spaceRect" presStyleCnt="0"/>
      <dgm:spPr/>
    </dgm:pt>
    <dgm:pt modelId="{8824DE80-9FF0-4A4D-A6F6-5243692B76A5}" type="pres">
      <dgm:prSet presAssocID="{B465F161-E62A-4CA3-9707-FE59DC6351C6}" presName="parTx" presStyleLbl="revTx" presStyleIdx="1" presStyleCnt="3">
        <dgm:presLayoutVars>
          <dgm:chMax val="0"/>
          <dgm:chPref val="0"/>
        </dgm:presLayoutVars>
      </dgm:prSet>
      <dgm:spPr/>
    </dgm:pt>
    <dgm:pt modelId="{0DF266AD-7EB4-5442-8B64-E0C5215AC3B4}" type="pres">
      <dgm:prSet presAssocID="{0AC48CF1-B805-4B96-A463-E5377677339B}" presName="sibTrans" presStyleCnt="0"/>
      <dgm:spPr/>
    </dgm:pt>
    <dgm:pt modelId="{677FAA82-8329-9641-9C2D-BBD370A52B33}" type="pres">
      <dgm:prSet presAssocID="{28E73C1B-1C88-B146-9CEA-52908003771E}" presName="compNode" presStyleCnt="0"/>
      <dgm:spPr/>
    </dgm:pt>
    <dgm:pt modelId="{71A28A58-E7EE-1E4C-BD5F-26B76462DA82}" type="pres">
      <dgm:prSet presAssocID="{28E73C1B-1C88-B146-9CEA-52908003771E}" presName="bgRect" presStyleLbl="bgShp" presStyleIdx="2" presStyleCnt="3"/>
      <dgm:spPr/>
    </dgm:pt>
    <dgm:pt modelId="{D39241D7-D4AD-3C45-81D4-482DA97D8D15}" type="pres">
      <dgm:prSet presAssocID="{28E73C1B-1C88-B146-9CEA-52908003771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cellent with solid fill"/>
        </a:ext>
      </dgm:extLst>
    </dgm:pt>
    <dgm:pt modelId="{55A3BAE8-AA1D-CA49-8E26-CB8314CA1E55}" type="pres">
      <dgm:prSet presAssocID="{28E73C1B-1C88-B146-9CEA-52908003771E}" presName="spaceRect" presStyleCnt="0"/>
      <dgm:spPr/>
    </dgm:pt>
    <dgm:pt modelId="{EEF9032E-4CEB-284A-AE1A-0854CFEF07F9}" type="pres">
      <dgm:prSet presAssocID="{28E73C1B-1C88-B146-9CEA-52908003771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74D4A41-F88F-3947-B244-EAB5D6253675}" type="presOf" srcId="{28E73C1B-1C88-B146-9CEA-52908003771E}" destId="{EEF9032E-4CEB-284A-AE1A-0854CFEF07F9}" srcOrd="0" destOrd="0" presId="urn:microsoft.com/office/officeart/2018/2/layout/IconVerticalSolidList"/>
    <dgm:cxn modelId="{B5DC0D61-8BBC-432C-AD8E-6C60DDE215DA}" type="presOf" srcId="{E0C8A2DC-D1A3-454A-A191-D1F1527686B0}" destId="{A3D8DF27-12D0-4063-B1DA-66A7DAD7303E}" srcOrd="0" destOrd="0" presId="urn:microsoft.com/office/officeart/2018/2/layout/IconVerticalSolidList"/>
    <dgm:cxn modelId="{E517A0BD-666D-B247-9924-7FEE008FA76A}" srcId="{892BEAD1-DB71-4359-9132-8772BADA3B97}" destId="{28E73C1B-1C88-B146-9CEA-52908003771E}" srcOrd="2" destOrd="0" parTransId="{F6A8960B-0FAF-1D48-ACBB-7C48AD8F93A5}" sibTransId="{151AE1EC-1918-9441-963E-E1311B94F18F}"/>
    <dgm:cxn modelId="{BD7183C4-819C-4DE3-B455-463C7192D085}" type="presOf" srcId="{892BEAD1-DB71-4359-9132-8772BADA3B97}" destId="{7638ABA6-5CB0-4696-8F60-86FA489C9A18}" srcOrd="0" destOrd="0" presId="urn:microsoft.com/office/officeart/2018/2/layout/IconVerticalSolidList"/>
    <dgm:cxn modelId="{AEC85FC6-ADA7-4B86-AAAC-10DD4677F29D}" type="presOf" srcId="{B465F161-E62A-4CA3-9707-FE59DC6351C6}" destId="{8824DE80-9FF0-4A4D-A6F6-5243692B76A5}" srcOrd="0" destOrd="0" presId="urn:microsoft.com/office/officeart/2018/2/layout/IconVerticalSolidList"/>
    <dgm:cxn modelId="{35703FD7-B752-4841-971B-1561F9D0EB99}" srcId="{892BEAD1-DB71-4359-9132-8772BADA3B97}" destId="{B465F161-E62A-4CA3-9707-FE59DC6351C6}" srcOrd="1" destOrd="0" parTransId="{1D27BFFC-DB59-4981-BB71-F59ADB208A39}" sibTransId="{0AC48CF1-B805-4B96-A463-E5377677339B}"/>
    <dgm:cxn modelId="{2D4E27F3-C577-431E-BB5B-BEB53D7BFA6F}" srcId="{892BEAD1-DB71-4359-9132-8772BADA3B97}" destId="{E0C8A2DC-D1A3-454A-A191-D1F1527686B0}" srcOrd="0" destOrd="0" parTransId="{B9FE09BB-3302-4E1B-9341-96EC2F030DAF}" sibTransId="{ED40878B-1475-43B3-9638-6886886F00FE}"/>
    <dgm:cxn modelId="{F9286FD5-4CE3-421A-810D-EBC6D19E4803}" type="presParOf" srcId="{7638ABA6-5CB0-4696-8F60-86FA489C9A18}" destId="{5413FA74-5E9C-41B0-B7F0-A1E67CEE8A8B}" srcOrd="0" destOrd="0" presId="urn:microsoft.com/office/officeart/2018/2/layout/IconVerticalSolidList"/>
    <dgm:cxn modelId="{46C637A9-D73F-4F81-B776-EA5E9411F406}" type="presParOf" srcId="{5413FA74-5E9C-41B0-B7F0-A1E67CEE8A8B}" destId="{9E5E8725-4824-4658-9373-026BE8554230}" srcOrd="0" destOrd="0" presId="urn:microsoft.com/office/officeart/2018/2/layout/IconVerticalSolidList"/>
    <dgm:cxn modelId="{9F85B265-8FF8-474D-976A-0D219F0C13E5}" type="presParOf" srcId="{5413FA74-5E9C-41B0-B7F0-A1E67CEE8A8B}" destId="{24B0AAD0-7A03-4AD6-B4C2-B7DD7F550E13}" srcOrd="1" destOrd="0" presId="urn:microsoft.com/office/officeart/2018/2/layout/IconVerticalSolidList"/>
    <dgm:cxn modelId="{7C2BE1D4-8400-4F22-A780-980B338E1F0C}" type="presParOf" srcId="{5413FA74-5E9C-41B0-B7F0-A1E67CEE8A8B}" destId="{66DC3443-853C-45D1-BE65-D5EAED115ED3}" srcOrd="2" destOrd="0" presId="urn:microsoft.com/office/officeart/2018/2/layout/IconVerticalSolidList"/>
    <dgm:cxn modelId="{6D5C28F6-44C6-41FC-B105-5B6A73B0BAC2}" type="presParOf" srcId="{5413FA74-5E9C-41B0-B7F0-A1E67CEE8A8B}" destId="{A3D8DF27-12D0-4063-B1DA-66A7DAD7303E}" srcOrd="3" destOrd="0" presId="urn:microsoft.com/office/officeart/2018/2/layout/IconVerticalSolidList"/>
    <dgm:cxn modelId="{2DC0D7B4-17A3-4968-9960-C294A32FCE9D}" type="presParOf" srcId="{7638ABA6-5CB0-4696-8F60-86FA489C9A18}" destId="{DCB33F19-6F74-4455-B075-7602E2A67F17}" srcOrd="1" destOrd="0" presId="urn:microsoft.com/office/officeart/2018/2/layout/IconVerticalSolidList"/>
    <dgm:cxn modelId="{C740D7BA-36C8-4143-9ACB-BB7287903406}" type="presParOf" srcId="{7638ABA6-5CB0-4696-8F60-86FA489C9A18}" destId="{8505E642-6798-4535-970B-1E91F378DDED}" srcOrd="2" destOrd="0" presId="urn:microsoft.com/office/officeart/2018/2/layout/IconVerticalSolidList"/>
    <dgm:cxn modelId="{748A43A6-65BA-4445-8934-ADFBB006A9A6}" type="presParOf" srcId="{8505E642-6798-4535-970B-1E91F378DDED}" destId="{199B9535-438C-44E5-9C7A-4C8E7DBC09B2}" srcOrd="0" destOrd="0" presId="urn:microsoft.com/office/officeart/2018/2/layout/IconVerticalSolidList"/>
    <dgm:cxn modelId="{EBE8FDED-70A6-4D06-9867-2B04D1D9F76B}" type="presParOf" srcId="{8505E642-6798-4535-970B-1E91F378DDED}" destId="{237B0302-9228-4331-A4BB-DAD4E49D4473}" srcOrd="1" destOrd="0" presId="urn:microsoft.com/office/officeart/2018/2/layout/IconVerticalSolidList"/>
    <dgm:cxn modelId="{AA891413-AF98-479A-AF8D-5679CA5087C3}" type="presParOf" srcId="{8505E642-6798-4535-970B-1E91F378DDED}" destId="{C1636C01-B174-4404-AEA1-5B0DA7E773CC}" srcOrd="2" destOrd="0" presId="urn:microsoft.com/office/officeart/2018/2/layout/IconVerticalSolidList"/>
    <dgm:cxn modelId="{B864B992-D4FE-40C2-AB58-9227232A09BB}" type="presParOf" srcId="{8505E642-6798-4535-970B-1E91F378DDED}" destId="{8824DE80-9FF0-4A4D-A6F6-5243692B76A5}" srcOrd="3" destOrd="0" presId="urn:microsoft.com/office/officeart/2018/2/layout/IconVerticalSolidList"/>
    <dgm:cxn modelId="{83F1CDD9-3AAE-274C-B6B8-E7D158D6C7D8}" type="presParOf" srcId="{7638ABA6-5CB0-4696-8F60-86FA489C9A18}" destId="{0DF266AD-7EB4-5442-8B64-E0C5215AC3B4}" srcOrd="3" destOrd="0" presId="urn:microsoft.com/office/officeart/2018/2/layout/IconVerticalSolidList"/>
    <dgm:cxn modelId="{1F83F45F-5A3E-FA4B-BD57-6BD1CDC7A7BB}" type="presParOf" srcId="{7638ABA6-5CB0-4696-8F60-86FA489C9A18}" destId="{677FAA82-8329-9641-9C2D-BBD370A52B33}" srcOrd="4" destOrd="0" presId="urn:microsoft.com/office/officeart/2018/2/layout/IconVerticalSolidList"/>
    <dgm:cxn modelId="{43F2AC48-14F2-6E47-8378-7FB65F895D36}" type="presParOf" srcId="{677FAA82-8329-9641-9C2D-BBD370A52B33}" destId="{71A28A58-E7EE-1E4C-BD5F-26B76462DA82}" srcOrd="0" destOrd="0" presId="urn:microsoft.com/office/officeart/2018/2/layout/IconVerticalSolidList"/>
    <dgm:cxn modelId="{AC1E04F2-71B8-1C46-BFAF-4E16F1577C5F}" type="presParOf" srcId="{677FAA82-8329-9641-9C2D-BBD370A52B33}" destId="{D39241D7-D4AD-3C45-81D4-482DA97D8D15}" srcOrd="1" destOrd="0" presId="urn:microsoft.com/office/officeart/2018/2/layout/IconVerticalSolidList"/>
    <dgm:cxn modelId="{971D3F0F-2C6A-074E-9504-03F76A7FDCC2}" type="presParOf" srcId="{677FAA82-8329-9641-9C2D-BBD370A52B33}" destId="{55A3BAE8-AA1D-CA49-8E26-CB8314CA1E55}" srcOrd="2" destOrd="0" presId="urn:microsoft.com/office/officeart/2018/2/layout/IconVerticalSolidList"/>
    <dgm:cxn modelId="{9FBA53FB-646F-6A48-B7B3-CABE28D60D89}" type="presParOf" srcId="{677FAA82-8329-9641-9C2D-BBD370A52B33}" destId="{EEF9032E-4CEB-284A-AE1A-0854CFEF07F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88B881-023D-9144-BBA9-C7324A979B5D}">
      <dsp:nvSpPr>
        <dsp:cNvPr id="0" name=""/>
        <dsp:cNvSpPr/>
      </dsp:nvSpPr>
      <dsp:spPr>
        <a:xfrm>
          <a:off x="0" y="587"/>
          <a:ext cx="59346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069FC3-BDD0-7A43-A4B8-FF858A547738}">
      <dsp:nvSpPr>
        <dsp:cNvPr id="0" name=""/>
        <dsp:cNvSpPr/>
      </dsp:nvSpPr>
      <dsp:spPr>
        <a:xfrm>
          <a:off x="0" y="587"/>
          <a:ext cx="5934635" cy="962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kern="1200" dirty="0"/>
            <a:t>Teddy and I took turns answering all thirty questions and then examined our results.</a:t>
          </a:r>
        </a:p>
      </dsp:txBody>
      <dsp:txXfrm>
        <a:off x="0" y="587"/>
        <a:ext cx="5934635" cy="962947"/>
      </dsp:txXfrm>
    </dsp:sp>
    <dsp:sp modelId="{91C72813-30AB-C44B-A1CE-A919C02B53F4}">
      <dsp:nvSpPr>
        <dsp:cNvPr id="0" name=""/>
        <dsp:cNvSpPr/>
      </dsp:nvSpPr>
      <dsp:spPr>
        <a:xfrm>
          <a:off x="0" y="963535"/>
          <a:ext cx="59346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F4689F-6ABD-2845-9727-15EA6851CB58}">
      <dsp:nvSpPr>
        <dsp:cNvPr id="0" name=""/>
        <dsp:cNvSpPr/>
      </dsp:nvSpPr>
      <dsp:spPr>
        <a:xfrm>
          <a:off x="0" y="963535"/>
          <a:ext cx="5934635" cy="962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/>
            <a:t>My Results displayed: High openness, high agreeableness, high conscientiousness, high negative emotionality, and high extraversion. </a:t>
          </a:r>
          <a:endParaRPr lang="en-US" sz="1700" b="0" kern="1200" dirty="0"/>
        </a:p>
      </dsp:txBody>
      <dsp:txXfrm>
        <a:off x="0" y="963535"/>
        <a:ext cx="5934635" cy="962947"/>
      </dsp:txXfrm>
    </dsp:sp>
    <dsp:sp modelId="{697220BA-F833-D64C-8765-B96B7D9B08C9}">
      <dsp:nvSpPr>
        <dsp:cNvPr id="0" name=""/>
        <dsp:cNvSpPr/>
      </dsp:nvSpPr>
      <dsp:spPr>
        <a:xfrm>
          <a:off x="0" y="1926483"/>
          <a:ext cx="59346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FFB2EC-4642-1C40-A90B-F958FE7A0042}">
      <dsp:nvSpPr>
        <dsp:cNvPr id="0" name=""/>
        <dsp:cNvSpPr/>
      </dsp:nvSpPr>
      <dsp:spPr>
        <a:xfrm>
          <a:off x="0" y="1926483"/>
          <a:ext cx="5934635" cy="962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kern="1200" dirty="0"/>
            <a:t>Teddy’s results displayed: </a:t>
          </a:r>
          <a:r>
            <a:rPr lang="en-GB" sz="1700" b="0" kern="1200" dirty="0"/>
            <a:t>High openness, high agreeableness, high conscientiousness, low negative emotionality, and high extraversion.</a:t>
          </a:r>
          <a:endParaRPr lang="en-US" sz="1700" b="0" kern="1200" dirty="0"/>
        </a:p>
      </dsp:txBody>
      <dsp:txXfrm>
        <a:off x="0" y="1926483"/>
        <a:ext cx="5934635" cy="962947"/>
      </dsp:txXfrm>
    </dsp:sp>
    <dsp:sp modelId="{8374C9F1-5A72-BA4A-80E3-2E6E898F3F94}">
      <dsp:nvSpPr>
        <dsp:cNvPr id="0" name=""/>
        <dsp:cNvSpPr/>
      </dsp:nvSpPr>
      <dsp:spPr>
        <a:xfrm>
          <a:off x="0" y="2889431"/>
          <a:ext cx="59346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FE9EB-364F-A347-B9BF-A4E7802C5E22}">
      <dsp:nvSpPr>
        <dsp:cNvPr id="0" name=""/>
        <dsp:cNvSpPr/>
      </dsp:nvSpPr>
      <dsp:spPr>
        <a:xfrm>
          <a:off x="0" y="2889431"/>
          <a:ext cx="5934635" cy="962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/>
            <a:t>The end results give you a rundown of how you rate on a scale of 1-100 in each personality trait category of The Big Five.</a:t>
          </a:r>
        </a:p>
      </dsp:txBody>
      <dsp:txXfrm>
        <a:off x="0" y="2889431"/>
        <a:ext cx="5934635" cy="962947"/>
      </dsp:txXfrm>
    </dsp:sp>
    <dsp:sp modelId="{039EFD86-3519-8041-99CA-6ECAE98C6859}">
      <dsp:nvSpPr>
        <dsp:cNvPr id="0" name=""/>
        <dsp:cNvSpPr/>
      </dsp:nvSpPr>
      <dsp:spPr>
        <a:xfrm>
          <a:off x="0" y="3852379"/>
          <a:ext cx="59346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874CC3-FF98-B241-A70F-BBBAE0647F53}">
      <dsp:nvSpPr>
        <dsp:cNvPr id="0" name=""/>
        <dsp:cNvSpPr/>
      </dsp:nvSpPr>
      <dsp:spPr>
        <a:xfrm>
          <a:off x="0" y="3852379"/>
          <a:ext cx="5934635" cy="9629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/>
            <a:t>I feel that the quiz felt generic and could hold some personal truths for most people. i.e., Barnam effect.</a:t>
          </a:r>
        </a:p>
      </dsp:txBody>
      <dsp:txXfrm>
        <a:off x="0" y="3852379"/>
        <a:ext cx="5934635" cy="9629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7FF6A5-F29F-9144-8688-EE7DBD173C31}">
      <dsp:nvSpPr>
        <dsp:cNvPr id="0" name=""/>
        <dsp:cNvSpPr/>
      </dsp:nvSpPr>
      <dsp:spPr>
        <a:xfrm>
          <a:off x="464939" y="3050"/>
          <a:ext cx="3090788" cy="18544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 whole test is designed using Costa and McCray's Big Five personality trait model. (</a:t>
          </a:r>
          <a:r>
            <a:rPr lang="en-GB" sz="1700" kern="1200" dirty="0"/>
            <a:t>Costa and McCrae 1992)</a:t>
          </a:r>
          <a:endParaRPr lang="en-US" sz="1700" kern="1200" dirty="0"/>
        </a:p>
      </dsp:txBody>
      <dsp:txXfrm>
        <a:off x="464939" y="3050"/>
        <a:ext cx="3090788" cy="1854472"/>
      </dsp:txXfrm>
    </dsp:sp>
    <dsp:sp modelId="{051C03B8-F2DC-4E4B-ACC0-8957ECA51169}">
      <dsp:nvSpPr>
        <dsp:cNvPr id="0" name=""/>
        <dsp:cNvSpPr/>
      </dsp:nvSpPr>
      <dsp:spPr>
        <a:xfrm>
          <a:off x="3864805" y="3050"/>
          <a:ext cx="3090788" cy="18544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OCEAN – Openness to Experience, Conscientiousness, Extraversion, Agreeableness and Neuroticism. </a:t>
          </a:r>
        </a:p>
      </dsp:txBody>
      <dsp:txXfrm>
        <a:off x="3864805" y="3050"/>
        <a:ext cx="3090788" cy="1854472"/>
      </dsp:txXfrm>
    </dsp:sp>
    <dsp:sp modelId="{1A88C47F-CAD9-5C43-8C77-3DDD59479A44}">
      <dsp:nvSpPr>
        <dsp:cNvPr id="0" name=""/>
        <dsp:cNvSpPr/>
      </dsp:nvSpPr>
      <dsp:spPr>
        <a:xfrm>
          <a:off x="7264672" y="3050"/>
          <a:ext cx="3090788" cy="18544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Each letter of the acronym consists of many more descriptive personality traits. i.e., high agreeableness suggests friendly, considerate, and honest. </a:t>
          </a:r>
        </a:p>
      </dsp:txBody>
      <dsp:txXfrm>
        <a:off x="7264672" y="3050"/>
        <a:ext cx="3090788" cy="1854472"/>
      </dsp:txXfrm>
    </dsp:sp>
    <dsp:sp modelId="{7AA2965D-46DB-264D-B364-6812F68A3BFA}">
      <dsp:nvSpPr>
        <dsp:cNvPr id="0" name=""/>
        <dsp:cNvSpPr/>
      </dsp:nvSpPr>
      <dsp:spPr>
        <a:xfrm>
          <a:off x="1608221" y="2166601"/>
          <a:ext cx="3090788" cy="18544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results are shown as a spectrum, just as you would expect the big 5 results to be visalised. </a:t>
          </a:r>
        </a:p>
      </dsp:txBody>
      <dsp:txXfrm>
        <a:off x="1608221" y="2166601"/>
        <a:ext cx="3090788" cy="1854472"/>
      </dsp:txXfrm>
    </dsp:sp>
    <dsp:sp modelId="{F979C4AF-B1D7-5849-A07E-1AAB78B1F5F6}">
      <dsp:nvSpPr>
        <dsp:cNvPr id="0" name=""/>
        <dsp:cNvSpPr/>
      </dsp:nvSpPr>
      <dsp:spPr>
        <a:xfrm>
          <a:off x="5008088" y="2166601"/>
          <a:ext cx="4204089" cy="18544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No links to any other multi-factor personality trait models, although the questions hold no specific relevance to the Big Five specifically and could be used/ adapted to explore many more of the models. </a:t>
          </a:r>
        </a:p>
      </dsp:txBody>
      <dsp:txXfrm>
        <a:off x="5008088" y="2166601"/>
        <a:ext cx="4204089" cy="18544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BD482E-50D2-104A-B609-51D22DA7321B}">
      <dsp:nvSpPr>
        <dsp:cNvPr id="0" name=""/>
        <dsp:cNvSpPr/>
      </dsp:nvSpPr>
      <dsp:spPr>
        <a:xfrm>
          <a:off x="0" y="491"/>
          <a:ext cx="833350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A590F8-F28C-1148-970A-4B791A803244}">
      <dsp:nvSpPr>
        <dsp:cNvPr id="0" name=""/>
        <dsp:cNvSpPr/>
      </dsp:nvSpPr>
      <dsp:spPr>
        <a:xfrm>
          <a:off x="0" y="491"/>
          <a:ext cx="8333509" cy="80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Costa and McCray’s Big five Model. (</a:t>
          </a:r>
          <a:r>
            <a:rPr lang="en-GB" sz="1600" kern="1200" dirty="0"/>
            <a:t>Costa and McCrae. 1992)</a:t>
          </a:r>
          <a:endParaRPr lang="en-US" sz="1600" kern="1200" dirty="0"/>
        </a:p>
      </dsp:txBody>
      <dsp:txXfrm>
        <a:off x="0" y="491"/>
        <a:ext cx="8333509" cy="804628"/>
      </dsp:txXfrm>
    </dsp:sp>
    <dsp:sp modelId="{23E9C66A-9FEB-6543-A1E9-8EF9022CD882}">
      <dsp:nvSpPr>
        <dsp:cNvPr id="0" name=""/>
        <dsp:cNvSpPr/>
      </dsp:nvSpPr>
      <dsp:spPr>
        <a:xfrm>
          <a:off x="0" y="805119"/>
          <a:ext cx="833350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62DA73-2A30-7044-B31B-E0FA47AAC1F0}">
      <dsp:nvSpPr>
        <dsp:cNvPr id="0" name=""/>
        <dsp:cNvSpPr/>
      </dsp:nvSpPr>
      <dsp:spPr>
        <a:xfrm>
          <a:off x="0" y="805119"/>
          <a:ext cx="8333509" cy="80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Possibly the most popular model used in the world. (</a:t>
          </a:r>
          <a:r>
            <a:rPr lang="en-GB" sz="1600" kern="1200" dirty="0"/>
            <a:t>Corr and Matthews. 2009) </a:t>
          </a:r>
          <a:r>
            <a:rPr lang="en-US" sz="1600" kern="1200" dirty="0"/>
            <a:t> </a:t>
          </a:r>
        </a:p>
      </dsp:txBody>
      <dsp:txXfrm>
        <a:off x="0" y="805119"/>
        <a:ext cx="8333509" cy="804628"/>
      </dsp:txXfrm>
    </dsp:sp>
    <dsp:sp modelId="{65F29ADA-A837-754E-89ED-8CF62AECB04D}">
      <dsp:nvSpPr>
        <dsp:cNvPr id="0" name=""/>
        <dsp:cNvSpPr/>
      </dsp:nvSpPr>
      <dsp:spPr>
        <a:xfrm>
          <a:off x="0" y="1609748"/>
          <a:ext cx="833350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2123B0-2DB0-3E40-A7B0-6FB6DBEE2672}">
      <dsp:nvSpPr>
        <dsp:cNvPr id="0" name=""/>
        <dsp:cNvSpPr/>
      </dsp:nvSpPr>
      <dsp:spPr>
        <a:xfrm>
          <a:off x="0" y="1609748"/>
          <a:ext cx="8333509" cy="80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Uses five different categories to distinguish what a person's personality traits compile of. </a:t>
          </a:r>
        </a:p>
      </dsp:txBody>
      <dsp:txXfrm>
        <a:off x="0" y="1609748"/>
        <a:ext cx="8333509" cy="804628"/>
      </dsp:txXfrm>
    </dsp:sp>
    <dsp:sp modelId="{A9990E2F-E248-4A43-944F-D89D4DAD1E95}">
      <dsp:nvSpPr>
        <dsp:cNvPr id="0" name=""/>
        <dsp:cNvSpPr/>
      </dsp:nvSpPr>
      <dsp:spPr>
        <a:xfrm>
          <a:off x="0" y="2414376"/>
          <a:ext cx="833350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B38DD9-C91F-4246-AB2F-E5E25CA22EC2}">
      <dsp:nvSpPr>
        <dsp:cNvPr id="0" name=""/>
        <dsp:cNvSpPr/>
      </dsp:nvSpPr>
      <dsp:spPr>
        <a:xfrm>
          <a:off x="0" y="2414376"/>
          <a:ext cx="8333509" cy="80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This method is designed to not categories people by their personality traits , putting them in a little box, but rather that all five categories are present in most people to some degree. (</a:t>
          </a:r>
          <a:r>
            <a:rPr lang="en-GB" sz="1600" kern="1200" dirty="0"/>
            <a:t>Boyle and Matthews, 2008) </a:t>
          </a:r>
          <a:endParaRPr lang="en-US" sz="1600" kern="1200" dirty="0"/>
        </a:p>
      </dsp:txBody>
      <dsp:txXfrm>
        <a:off x="0" y="2414376"/>
        <a:ext cx="8333509" cy="804628"/>
      </dsp:txXfrm>
    </dsp:sp>
    <dsp:sp modelId="{5C1774D2-4F5E-8640-91B0-976A293AC1A5}">
      <dsp:nvSpPr>
        <dsp:cNvPr id="0" name=""/>
        <dsp:cNvSpPr/>
      </dsp:nvSpPr>
      <dsp:spPr>
        <a:xfrm>
          <a:off x="0" y="3219005"/>
          <a:ext cx="833350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353FAE-3B69-8547-BA7D-2873ED93A1E0}">
      <dsp:nvSpPr>
        <dsp:cNvPr id="0" name=""/>
        <dsp:cNvSpPr/>
      </dsp:nvSpPr>
      <dsp:spPr>
        <a:xfrm>
          <a:off x="0" y="3219005"/>
          <a:ext cx="8333509" cy="80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Results form a spectrum collating all data from each Big Five category allowing for an overarching display of one's personality tendencies and traits.  </a:t>
          </a:r>
        </a:p>
      </dsp:txBody>
      <dsp:txXfrm>
        <a:off x="0" y="3219005"/>
        <a:ext cx="8333509" cy="8046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B87DC1-C137-D345-A89E-B2585E0CE6C1}">
      <dsp:nvSpPr>
        <dsp:cNvPr id="0" name=""/>
        <dsp:cNvSpPr/>
      </dsp:nvSpPr>
      <dsp:spPr>
        <a:xfrm>
          <a:off x="0" y="82822"/>
          <a:ext cx="10820400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Agreed with lots of statements in results, although both came away feeling like it was just another generic online personality quiz. </a:t>
          </a:r>
        </a:p>
      </dsp:txBody>
      <dsp:txXfrm>
        <a:off x="44664" y="127486"/>
        <a:ext cx="10731072" cy="825612"/>
      </dsp:txXfrm>
    </dsp:sp>
    <dsp:sp modelId="{5236A8AE-65B3-8549-840A-4BA04288414E}">
      <dsp:nvSpPr>
        <dsp:cNvPr id="0" name=""/>
        <dsp:cNvSpPr/>
      </dsp:nvSpPr>
      <dsp:spPr>
        <a:xfrm>
          <a:off x="0" y="1064002"/>
          <a:ext cx="10820400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Test mentions it does not categories personality types yet that’s all I feel the test has done.</a:t>
          </a:r>
        </a:p>
      </dsp:txBody>
      <dsp:txXfrm>
        <a:off x="44664" y="1108666"/>
        <a:ext cx="10731072" cy="825612"/>
      </dsp:txXfrm>
    </dsp:sp>
    <dsp:sp modelId="{8E5ACC1D-3D0B-DC4A-98CE-3CDBF4C819C7}">
      <dsp:nvSpPr>
        <dsp:cNvPr id="0" name=""/>
        <dsp:cNvSpPr/>
      </dsp:nvSpPr>
      <dsp:spPr>
        <a:xfrm>
          <a:off x="0" y="2045182"/>
          <a:ext cx="10820400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 quiz was fun, it was also fun to be able to compare your results with someone you are very familiar with. </a:t>
          </a:r>
        </a:p>
      </dsp:txBody>
      <dsp:txXfrm>
        <a:off x="44664" y="2089846"/>
        <a:ext cx="10731072" cy="825612"/>
      </dsp:txXfrm>
    </dsp:sp>
    <dsp:sp modelId="{4C2289ED-E96C-D44C-9123-4CFA2ECA65F9}">
      <dsp:nvSpPr>
        <dsp:cNvPr id="0" name=""/>
        <dsp:cNvSpPr/>
      </dsp:nvSpPr>
      <dsp:spPr>
        <a:xfrm>
          <a:off x="0" y="3026362"/>
          <a:ext cx="10820400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 feel the results demonstrated the Barnam effect, producing generic descriptions of each result.</a:t>
          </a:r>
        </a:p>
      </dsp:txBody>
      <dsp:txXfrm>
        <a:off x="44664" y="3071026"/>
        <a:ext cx="10731072" cy="8256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5E8725-4824-4658-9373-026BE8554230}">
      <dsp:nvSpPr>
        <dsp:cNvPr id="0" name=""/>
        <dsp:cNvSpPr/>
      </dsp:nvSpPr>
      <dsp:spPr>
        <a:xfrm>
          <a:off x="0" y="491"/>
          <a:ext cx="10820400" cy="11494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B0AAD0-7A03-4AD6-B4C2-B7DD7F550E13}">
      <dsp:nvSpPr>
        <dsp:cNvPr id="0" name=""/>
        <dsp:cNvSpPr/>
      </dsp:nvSpPr>
      <dsp:spPr>
        <a:xfrm>
          <a:off x="347714" y="259121"/>
          <a:ext cx="632208" cy="6322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D8DF27-12D0-4063-B1DA-66A7DAD7303E}">
      <dsp:nvSpPr>
        <dsp:cNvPr id="0" name=""/>
        <dsp:cNvSpPr/>
      </dsp:nvSpPr>
      <dsp:spPr>
        <a:xfrm>
          <a:off x="1327637" y="491"/>
          <a:ext cx="9492762" cy="114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52" tIns="121652" rIns="121652" bIns="12165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Test didn’t provide me with enough information on the Big Five theory to be able to analyse my results in-depth, so had to source information elsewhere. </a:t>
          </a:r>
        </a:p>
      </dsp:txBody>
      <dsp:txXfrm>
        <a:off x="1327637" y="491"/>
        <a:ext cx="9492762" cy="1149469"/>
      </dsp:txXfrm>
    </dsp:sp>
    <dsp:sp modelId="{199B9535-438C-44E5-9C7A-4C8E7DBC09B2}">
      <dsp:nvSpPr>
        <dsp:cNvPr id="0" name=""/>
        <dsp:cNvSpPr/>
      </dsp:nvSpPr>
      <dsp:spPr>
        <a:xfrm>
          <a:off x="0" y="1437327"/>
          <a:ext cx="10820400" cy="11494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7B0302-9228-4331-A4BB-DAD4E49D4473}">
      <dsp:nvSpPr>
        <dsp:cNvPr id="0" name=""/>
        <dsp:cNvSpPr/>
      </dsp:nvSpPr>
      <dsp:spPr>
        <a:xfrm>
          <a:off x="347714" y="1695958"/>
          <a:ext cx="632208" cy="6322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24DE80-9FF0-4A4D-A6F6-5243692B76A5}">
      <dsp:nvSpPr>
        <dsp:cNvPr id="0" name=""/>
        <dsp:cNvSpPr/>
      </dsp:nvSpPr>
      <dsp:spPr>
        <a:xfrm>
          <a:off x="1327637" y="1437327"/>
          <a:ext cx="9492762" cy="114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52" tIns="121652" rIns="121652" bIns="12165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Big Five theory holds some validity but can not solely determine someone’s complete profile of personality traits with 30 questions alone but perhaps could be used alongside other multi-factor personality trait models to get a clearer, more whole picture.</a:t>
          </a:r>
        </a:p>
      </dsp:txBody>
      <dsp:txXfrm>
        <a:off x="1327637" y="1437327"/>
        <a:ext cx="9492762" cy="1149469"/>
      </dsp:txXfrm>
    </dsp:sp>
    <dsp:sp modelId="{71A28A58-E7EE-1E4C-BD5F-26B76462DA82}">
      <dsp:nvSpPr>
        <dsp:cNvPr id="0" name=""/>
        <dsp:cNvSpPr/>
      </dsp:nvSpPr>
      <dsp:spPr>
        <a:xfrm>
          <a:off x="0" y="2874164"/>
          <a:ext cx="10820400" cy="11494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9241D7-D4AD-3C45-81D4-482DA97D8D15}">
      <dsp:nvSpPr>
        <dsp:cNvPr id="0" name=""/>
        <dsp:cNvSpPr/>
      </dsp:nvSpPr>
      <dsp:spPr>
        <a:xfrm>
          <a:off x="347714" y="3132795"/>
          <a:ext cx="632208" cy="6322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F9032E-4CEB-284A-AE1A-0854CFEF07F9}">
      <dsp:nvSpPr>
        <dsp:cNvPr id="0" name=""/>
        <dsp:cNvSpPr/>
      </dsp:nvSpPr>
      <dsp:spPr>
        <a:xfrm>
          <a:off x="1327637" y="2874164"/>
          <a:ext cx="9492762" cy="1149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52" tIns="121652" rIns="121652" bIns="12165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To conclude the test initially grabbed my attention due to title but came away feeling the same as any other personality test, underwhelmed. </a:t>
          </a:r>
        </a:p>
      </dsp:txBody>
      <dsp:txXfrm>
        <a:off x="1327637" y="2874164"/>
        <a:ext cx="9492762" cy="11494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4674B8-A69F-E741-AD32-2500917DFBD0}" type="datetimeFigureOut">
              <a:rPr lang="en-US" smtClean="0"/>
              <a:t>5/31/21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D406D9-FD3E-9143-94BD-E5691C8261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627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D406D9-FD3E-9143-94BD-E5691C82618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3165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D406D9-FD3E-9143-94BD-E5691C82618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2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655A5808-3B61-48CC-92EF-85AC2E0DFA56}" type="datetime2">
              <a:rPr lang="en-US" smtClean="0"/>
              <a:t>Monday, May 31,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535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May 31, 2021</a:t>
            </a:fld>
            <a:endParaRPr lang="en-US" cap="all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31724374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6807482-8128-47C6-A8DD-6452B0291CFF}" type="datetime2">
              <a:rPr lang="en-US" smtClean="0"/>
              <a:t>Monday, May 31,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May 31, 2021</a:t>
            </a:fld>
            <a:endParaRPr lang="en-US" cap="all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91228602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May 31, 2021</a:t>
            </a:fld>
            <a:endParaRPr lang="en-US" cap="all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46631629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Monday, May 31,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871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Monday, May 31,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729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May 31, 2021</a:t>
            </a:fld>
            <a:endParaRPr lang="en-US" cap="all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72069706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Monday, May 31,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023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May 31, 2021</a:t>
            </a:fld>
            <a:endParaRPr lang="en-US" cap="all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25172991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E0C963C-C1DB-4AFD-9DDC-0691666BF49B}" type="datetime2">
              <a:rPr lang="en-US" smtClean="0"/>
              <a:pPr/>
              <a:t>Monday, May 31, 2021</a:t>
            </a:fld>
            <a:endParaRPr lang="en-US" cap="all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77627875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E0C963C-C1DB-4AFD-9DDC-0691666BF49B}" type="datetime2">
              <a:rPr lang="en-US" smtClean="0"/>
              <a:pPr/>
              <a:t>Monday, May 31, 2021</a:t>
            </a:fld>
            <a:endParaRPr lang="en-US" cap="all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7310472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E0C963C-C1DB-4AFD-9DDC-0691666BF49B}" type="datetime2">
              <a:rPr lang="en-US" smtClean="0"/>
              <a:pPr/>
              <a:t>Monday, May 31, 2021</a:t>
            </a:fld>
            <a:endParaRPr lang="en-US" cap="all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30736201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May 31, 2021</a:t>
            </a:fld>
            <a:endParaRPr lang="en-US" cap="all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38572041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May 31, 2021</a:t>
            </a:fld>
            <a:endParaRPr lang="en-US" cap="all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71445649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May 31, 2021</a:t>
            </a:fld>
            <a:endParaRPr lang="en-US" cap="all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339882939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E0C963C-C1DB-4AFD-9DDC-0691666BF49B}" type="datetime2">
              <a:rPr lang="en-US" smtClean="0"/>
              <a:pPr/>
              <a:t>Monday, May 31, 2021</a:t>
            </a:fld>
            <a:endParaRPr lang="en-US" cap="all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pPr algn="l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718415172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Monday, May 31, 2021</a:t>
            </a:fld>
            <a:endParaRPr lang="en-US" cap="all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698081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  <p:sldLayoutId id="2147483889" r:id="rId12"/>
    <p:sldLayoutId id="2147483890" r:id="rId13"/>
    <p:sldLayoutId id="2147483891" r:id="rId14"/>
    <p:sldLayoutId id="2147483892" r:id="rId15"/>
    <p:sldLayoutId id="2147483893" r:id="rId16"/>
    <p:sldLayoutId id="2147483894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tiff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tif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.png"/><Relationship Id="rId7" Type="http://schemas.openxmlformats.org/officeDocument/2006/relationships/diagramLayout" Target="../diagrams/layout1.xml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11" Type="http://schemas.openxmlformats.org/officeDocument/2006/relationships/comments" Target="../comments/comment1.xml"/><Relationship Id="rId5" Type="http://schemas.openxmlformats.org/officeDocument/2006/relationships/image" Target="../media/image7.tiff"/><Relationship Id="rId10" Type="http://schemas.microsoft.com/office/2007/relationships/diagramDrawing" Target="../diagrams/drawing1.xml"/><Relationship Id="rId4" Type="http://schemas.openxmlformats.org/officeDocument/2006/relationships/image" Target="../media/image6.tiff"/><Relationship Id="rId9" Type="http://schemas.openxmlformats.org/officeDocument/2006/relationships/diagramColors" Target="../diagrams/colors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0191-8869(92)90236-I" TargetMode="External"/><Relationship Id="rId3" Type="http://schemas.openxmlformats.org/officeDocument/2006/relationships/image" Target="../media/image4.tiff"/><Relationship Id="rId7" Type="http://schemas.openxmlformats.org/officeDocument/2006/relationships/hyperlink" Target="https://psycnet.apa.org/doi/10.1037/h005476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oodle.uwtsd.ac.uk/pluginfile.php/142013/mod_resource/content/1/Personality%20Theories%20and%20models%20An%20Overview%20%28Boyle%20et%20al%2C%202008%29.pdf" TargetMode="External"/><Relationship Id="rId11" Type="http://schemas.openxmlformats.org/officeDocument/2006/relationships/hyperlink" Target="https://en.wikipedia.org/wiki/Big_Five_personality_traits" TargetMode="External"/><Relationship Id="rId5" Type="http://schemas.openxmlformats.org/officeDocument/2006/relationships/hyperlink" Target="https://moodle.uwtsd.ac.uk/pluginfile.php/148419/mod_resource/content/1/The%20Five%20Factor%20Model%20of%20Personality%20and%20Intelligence.%20A%20Twin%20Study%20on%20the%20Relationship%20between%20the%20Two%20Constructs%20%28Bartels%20et%20al%2C%202012%29.pdf" TargetMode="External"/><Relationship Id="rId10" Type="http://schemas.openxmlformats.org/officeDocument/2006/relationships/hyperlink" Target="https://projects.fivethirtyeight.com/personality-quiz/?fbclid=IwAR2khXTvIKFKdosnkLK7RLsHKzm70rliSsq5vVgXVs4GbCrKZV3Hi8DO0vY#result-charts" TargetMode="External"/><Relationship Id="rId4" Type="http://schemas.openxmlformats.org/officeDocument/2006/relationships/image" Target="../media/image1.png"/><Relationship Id="rId9" Type="http://schemas.openxmlformats.org/officeDocument/2006/relationships/hyperlink" Target="https://fivethirtyeight.com/features/most-personality-quizzes-are-junk-science-i-found-one-that-is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21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0496C6C-A85F-426B-9ED1-3444166C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854EFC-38C6-0A4C-87F0-71CA4F4CAC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2483" y="821265"/>
            <a:ext cx="6098705" cy="5222117"/>
          </a:xfrm>
        </p:spPr>
        <p:txBody>
          <a:bodyPr anchor="ctr">
            <a:normAutofit/>
          </a:bodyPr>
          <a:lstStyle/>
          <a:p>
            <a:pPr algn="r"/>
            <a:r>
              <a:rPr lang="en-US" sz="5400" dirty="0"/>
              <a:t>‘Most personality quizzes are junk science. Take one that isn’t.’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D0EF22F-5D3C-4240-8C32-1B20803E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97108" y="1923563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3C686525-A4A6-4614-8AEE-CF21B8F2A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30"/>
          <a:stretch/>
        </p:blipFill>
        <p:spPr>
          <a:xfrm rot="16200000">
            <a:off x="7520388" y="2188762"/>
            <a:ext cx="6860373" cy="248285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5DEB93D-BE76-0844-8E29-660249DB2C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03028" y="821265"/>
            <a:ext cx="3265713" cy="5222117"/>
          </a:xfrm>
        </p:spPr>
        <p:txBody>
          <a:bodyPr anchor="ctr">
            <a:normAutofit/>
          </a:bodyPr>
          <a:lstStyle/>
          <a:p>
            <a:r>
              <a:rPr lang="en-US"/>
              <a:t>The Personality quiz that fooled me into thinking it was different. </a:t>
            </a:r>
          </a:p>
        </p:txBody>
      </p:sp>
    </p:spTree>
    <p:extLst>
      <p:ext uri="{BB962C8B-B14F-4D97-AF65-F5344CB8AC3E}">
        <p14:creationId xmlns:p14="http://schemas.microsoft.com/office/powerpoint/2010/main" val="41415181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41DE4D3E-80C7-48B7-B8E5-B1B5A62C9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90F852-FF99-BD44-A4FA-3F708320881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</a:blip>
          <a:srcRect l="2" t="22158" r="-3" b="33068"/>
          <a:stretch/>
        </p:blipFill>
        <p:spPr>
          <a:xfrm>
            <a:off x="130649" y="1"/>
            <a:ext cx="12191980" cy="685800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400942-DADC-1F48-AF72-9FA749E2A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8825" y="148422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Introduction to Quiz. 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9798C1D7-B3E7-45FC-BC11-C49DA8C1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7BD29274-22F2-4B71-BE0E-8FCDAFA938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7230649" cy="5458843"/>
          </a:xfrm>
        </p:spPr>
        <p:txBody>
          <a:bodyPr>
            <a:normAutofit/>
          </a:bodyPr>
          <a:lstStyle/>
          <a:p>
            <a:r>
              <a:rPr lang="en-US" sz="1700" dirty="0"/>
              <a:t>The website FiveThirtyEight is a website that focuses on issues surrounding Sports, Politics and Science. </a:t>
            </a:r>
          </a:p>
          <a:p>
            <a:endParaRPr lang="en-US" sz="1700" dirty="0"/>
          </a:p>
          <a:p>
            <a:r>
              <a:rPr lang="en-US" sz="1700" dirty="0"/>
              <a:t>This is where I happened to stumble upon a personality quiz that instantly caught my attention. </a:t>
            </a:r>
          </a:p>
          <a:p>
            <a:endParaRPr lang="en-US" sz="1700" dirty="0"/>
          </a:p>
          <a:p>
            <a:r>
              <a:rPr lang="en-US" sz="1700" dirty="0"/>
              <a:t>Gives detailed description of how it is backed by science.</a:t>
            </a:r>
          </a:p>
          <a:p>
            <a:endParaRPr lang="en-US" sz="1700" dirty="0"/>
          </a:p>
          <a:p>
            <a:r>
              <a:rPr lang="en-US" sz="1700" dirty="0"/>
              <a:t>Published and written by Maggie </a:t>
            </a:r>
            <a:r>
              <a:rPr lang="en-US" sz="1700" dirty="0" err="1"/>
              <a:t>Koerth</a:t>
            </a:r>
            <a:r>
              <a:rPr lang="en-US" sz="1700" dirty="0"/>
              <a:t> and Julia Wolfe in 2019</a:t>
            </a:r>
            <a:r>
              <a:rPr lang="en-US" sz="1700" b="1" dirty="0"/>
              <a:t>. (</a:t>
            </a:r>
            <a:r>
              <a:rPr lang="en-GB" sz="1700" dirty="0" err="1"/>
              <a:t>Koerth</a:t>
            </a:r>
            <a:r>
              <a:rPr lang="en-GB" sz="1700" dirty="0"/>
              <a:t> and Wolfe 2019) </a:t>
            </a:r>
            <a:endParaRPr lang="en-US" sz="1700" b="1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857A17-F4C8-5B4B-9534-F7215224AC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75167" y="2091055"/>
            <a:ext cx="3221496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216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1DE4D3E-80C7-48B7-B8E5-B1B5A62C9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0E95EB68-CBE1-7E41-BB26-CE604249E5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l="2" t="22186" r="-3" b="32701"/>
          <a:stretch/>
        </p:blipFill>
        <p:spPr>
          <a:xfrm>
            <a:off x="-64008" y="54"/>
            <a:ext cx="12191980" cy="670957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499D21-ACBE-5F42-AB98-36B8A2C15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48422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Quiz Details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798C1D7-B3E7-45FC-BC11-C49DA8C1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924FF224-3F3E-4183-B5C9-329C343CD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7568852" cy="4024125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The title immediately caught my attention. </a:t>
            </a:r>
          </a:p>
          <a:p>
            <a:endParaRPr lang="en-US" dirty="0"/>
          </a:p>
          <a:p>
            <a:r>
              <a:rPr lang="en-US" dirty="0"/>
              <a:t>There was a clear structure to the quiz, with easily to follow questions. </a:t>
            </a:r>
          </a:p>
          <a:p>
            <a:endParaRPr lang="en-US" dirty="0"/>
          </a:p>
          <a:p>
            <a:r>
              <a:rPr lang="en-US" dirty="0"/>
              <a:t>Doesn’t categories  people by putting their personality traits into neat little boxes.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Explains what the Big Five topics are: </a:t>
            </a:r>
            <a:r>
              <a:rPr lang="en-GB" dirty="0"/>
              <a:t>Extraversion, Agreeableness, Conscientiousness and Negative Emotionality and Openness. </a:t>
            </a:r>
          </a:p>
          <a:p>
            <a:endParaRPr lang="en-GB" dirty="0"/>
          </a:p>
          <a:p>
            <a:r>
              <a:rPr lang="en-US" dirty="0"/>
              <a:t>Test consists of 30 Questions with 5 response answers:</a:t>
            </a:r>
          </a:p>
          <a:p>
            <a:pPr marL="0" indent="0">
              <a:buNone/>
            </a:pPr>
            <a:r>
              <a:rPr lang="en-US" dirty="0">
                <a:solidFill>
                  <a:schemeClr val="accent3">
                    <a:lumMod val="75000"/>
                  </a:schemeClr>
                </a:solidFill>
              </a:rPr>
              <a:t>Disagree a lot</a:t>
            </a:r>
            <a:r>
              <a:rPr lang="en-US" dirty="0">
                <a:solidFill>
                  <a:schemeClr val="accent3"/>
                </a:solidFill>
              </a:rPr>
              <a:t>, </a:t>
            </a:r>
            <a:r>
              <a:rPr lang="en-US" dirty="0">
                <a:solidFill>
                  <a:schemeClr val="accent4"/>
                </a:solidFill>
              </a:rPr>
              <a:t>Disagree a little</a:t>
            </a:r>
            <a:r>
              <a:rPr lang="en-US" dirty="0"/>
              <a:t>, </a:t>
            </a:r>
            <a:r>
              <a:rPr lang="en-US" dirty="0">
                <a:solidFill>
                  <a:schemeClr val="accent5"/>
                </a:solidFill>
              </a:rPr>
              <a:t>Neutral</a:t>
            </a:r>
            <a:r>
              <a:rPr lang="en-US" dirty="0"/>
              <a:t>, </a:t>
            </a:r>
            <a:r>
              <a:rPr 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Agree a little</a:t>
            </a:r>
            <a:r>
              <a:rPr lang="en-US" dirty="0"/>
              <a:t>, </a:t>
            </a:r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Agree a lot. 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4039039-BB81-3748-8D99-D159E8852E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05107" y="1742716"/>
            <a:ext cx="3301093" cy="429410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5A5EA94-7A31-A34B-AD59-4E7EF58E955F}"/>
              </a:ext>
            </a:extLst>
          </p:cNvPr>
          <p:cNvSpPr txBox="1"/>
          <p:nvPr/>
        </p:nvSpPr>
        <p:spPr>
          <a:xfrm>
            <a:off x="8205107" y="6071716"/>
            <a:ext cx="32515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Picture of how questions are presented.      (</a:t>
            </a:r>
            <a:r>
              <a:rPr lang="en-GB" sz="1000" dirty="0" err="1"/>
              <a:t>Koerth</a:t>
            </a:r>
            <a:r>
              <a:rPr lang="en-GB" sz="1000" dirty="0"/>
              <a:t> and Wolfe  (2019) 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488354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DE4D3E-80C7-48B7-B8E5-B1B5A62C9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4920EF49-DE2A-C045-B5E3-B3BA1180ED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l="2" t="22186" r="-3" b="32166"/>
          <a:stretch/>
        </p:blipFill>
        <p:spPr>
          <a:xfrm>
            <a:off x="197224" y="0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2859C4-73C9-F944-883E-DAB0D1204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5638" y="148422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How the quiz tested. 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798C1D7-B3E7-45FC-BC11-C49DA8C1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7" name="Picture 6" descr="Shape, radar chart, polygon&#10;&#10;Description automatically generated">
            <a:extLst>
              <a:ext uri="{FF2B5EF4-FFF2-40B4-BE49-F238E27FC236}">
                <a16:creationId xmlns:a16="http://schemas.microsoft.com/office/drawing/2014/main" id="{72AEFE78-B731-C940-AECF-713F14F11F6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39725"/>
          <a:stretch/>
        </p:blipFill>
        <p:spPr>
          <a:xfrm>
            <a:off x="461309" y="1638743"/>
            <a:ext cx="2197100" cy="3580511"/>
          </a:xfrm>
          <a:prstGeom prst="rect">
            <a:avLst/>
          </a:prstGeom>
        </p:spPr>
      </p:pic>
      <p:pic>
        <p:nvPicPr>
          <p:cNvPr id="13" name="Picture 12" descr="Shape, radar chart&#10;&#10;Description automatically generated">
            <a:extLst>
              <a:ext uri="{FF2B5EF4-FFF2-40B4-BE49-F238E27FC236}">
                <a16:creationId xmlns:a16="http://schemas.microsoft.com/office/drawing/2014/main" id="{00D086B2-AF5A-E149-9C52-EF222E748FD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37535"/>
          <a:stretch/>
        </p:blipFill>
        <p:spPr>
          <a:xfrm>
            <a:off x="2922494" y="1638744"/>
            <a:ext cx="2197100" cy="358051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283B314-6A55-464A-9B80-2C9335091AFD}"/>
              </a:ext>
            </a:extLst>
          </p:cNvPr>
          <p:cNvSpPr txBox="1"/>
          <p:nvPr/>
        </p:nvSpPr>
        <p:spPr>
          <a:xfrm>
            <a:off x="461309" y="5219254"/>
            <a:ext cx="21971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My test results.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44FD23C-88A4-4946-8F7B-2A2B6E009C88}"/>
              </a:ext>
            </a:extLst>
          </p:cNvPr>
          <p:cNvSpPr txBox="1"/>
          <p:nvPr/>
        </p:nvSpPr>
        <p:spPr>
          <a:xfrm>
            <a:off x="2922494" y="5305399"/>
            <a:ext cx="20633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Teddy’s test results.</a:t>
            </a:r>
          </a:p>
        </p:txBody>
      </p:sp>
      <p:graphicFrame>
        <p:nvGraphicFramePr>
          <p:cNvPr id="21" name="TextBox 18">
            <a:extLst>
              <a:ext uri="{FF2B5EF4-FFF2-40B4-BE49-F238E27FC236}">
                <a16:creationId xmlns:a16="http://schemas.microsoft.com/office/drawing/2014/main" id="{6C90B433-5FD2-41C4-AD3C-E3D4DEAFC0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0741952"/>
              </p:ext>
            </p:extLst>
          </p:nvPr>
        </p:nvGraphicFramePr>
        <p:xfrm>
          <a:off x="5647765" y="1441450"/>
          <a:ext cx="5934635" cy="4815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946100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1DE4D3E-80C7-48B7-B8E5-B1B5A62C9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Text&#10;&#10;Description automatically generated">
            <a:extLst>
              <a:ext uri="{FF2B5EF4-FFF2-40B4-BE49-F238E27FC236}">
                <a16:creationId xmlns:a16="http://schemas.microsoft.com/office/drawing/2014/main" id="{DDC61FC7-7488-484A-BE73-E9256F95AB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l="4" t="22185" r="-5" b="35285"/>
          <a:stretch/>
        </p:blipFill>
        <p:spPr>
          <a:xfrm>
            <a:off x="128337" y="135487"/>
            <a:ext cx="12191980" cy="671336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D7405C-4BE5-E845-A37C-04D107DD5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6224" y="673773"/>
            <a:ext cx="7419976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How the test links to multi-factor personality trait models </a:t>
            </a:r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798C1D7-B3E7-45FC-BC11-C49DA8C1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graphicFrame>
        <p:nvGraphicFramePr>
          <p:cNvPr id="15" name="Content Placeholder 7">
            <a:extLst>
              <a:ext uri="{FF2B5EF4-FFF2-40B4-BE49-F238E27FC236}">
                <a16:creationId xmlns:a16="http://schemas.microsoft.com/office/drawing/2014/main" id="{FCAF4155-114B-427A-B6AE-2B2B4BDF2F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4782352"/>
              </p:ext>
            </p:extLst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26367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1DE4D3E-80C7-48B7-B8E5-B1B5A62C9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421EAC17-05B3-CF46-9C05-76B5847526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l="2" t="22187" r="-3" b="32745"/>
          <a:stretch/>
        </p:blipFill>
        <p:spPr>
          <a:xfrm>
            <a:off x="0" y="306389"/>
            <a:ext cx="12199401" cy="65556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66DFB5-D953-F14E-BDCA-A66B41876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The big 5 theory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798C1D7-B3E7-45FC-BC11-C49DA8C1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2173A7C5-2F7F-432C-958C-B8F83CF115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4796870"/>
              </p:ext>
            </p:extLst>
          </p:nvPr>
        </p:nvGraphicFramePr>
        <p:xfrm>
          <a:off x="259773" y="2075318"/>
          <a:ext cx="8333509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26" name="Picture 2">
            <a:extLst>
              <a:ext uri="{FF2B5EF4-FFF2-40B4-BE49-F238E27FC236}">
                <a16:creationId xmlns:a16="http://schemas.microsoft.com/office/drawing/2014/main" id="{86A8B2D4-66C3-0347-8623-8665871A7C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3283" y="2057401"/>
            <a:ext cx="3598718" cy="3823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8BC851-BD26-9045-B5F0-69AE1C561D06}"/>
              </a:ext>
            </a:extLst>
          </p:cNvPr>
          <p:cNvSpPr txBox="1"/>
          <p:nvPr/>
        </p:nvSpPr>
        <p:spPr>
          <a:xfrm>
            <a:off x="10271760" y="5750450"/>
            <a:ext cx="24688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(Picture: Wikipedia. 2021)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3390604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1DE4D3E-80C7-48B7-B8E5-B1B5A62C9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8B763377-DC44-B744-AEEE-93C8097245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0000"/>
          </a:blip>
          <a:srcRect l="2" t="22187" r="-3" b="33431"/>
          <a:stretch/>
        </p:blipFill>
        <p:spPr>
          <a:xfrm>
            <a:off x="0" y="159621"/>
            <a:ext cx="12191980" cy="669837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65E7D5-562E-754B-AE17-434CD7ACD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20" y="468080"/>
            <a:ext cx="9296380" cy="1293028"/>
          </a:xfrm>
        </p:spPr>
        <p:txBody>
          <a:bodyPr>
            <a:normAutofit/>
          </a:bodyPr>
          <a:lstStyle/>
          <a:p>
            <a:r>
              <a:rPr lang="en-US" dirty="0"/>
              <a:t>Critical Exploration of the test.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798C1D7-B3E7-45FC-BC11-C49DA8C1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20F20D96-0CB4-4559-AED4-4EE3D3D5244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94942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01BF6373-9140-EE42-AEFC-F79073A7FB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0000"/>
          </a:blip>
          <a:srcRect l="2" t="22187" r="-3" b="33431"/>
          <a:stretch/>
        </p:blipFill>
        <p:spPr>
          <a:xfrm>
            <a:off x="-1" y="290944"/>
            <a:ext cx="12201344" cy="6775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CEBC1A-00FE-7D42-9A6B-83CCF1D66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2873" y="674444"/>
            <a:ext cx="9989127" cy="1293028"/>
          </a:xfrm>
        </p:spPr>
        <p:txBody>
          <a:bodyPr/>
          <a:lstStyle/>
          <a:p>
            <a:r>
              <a:rPr lang="en-US" dirty="0"/>
              <a:t>Critical Exploration of the theory.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36C0D39-7436-409C-9AB7-9A77D742E0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724222"/>
              </p:ext>
            </p:extLst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296517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DE4D3E-80C7-48B7-B8E5-B1B5A62C9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5EFCEE-17B8-5C46-A36F-5011BBFD7E4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l="2" t="22186" r="-3" b="32166"/>
          <a:stretch/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AC9A77-12B2-384B-BE48-67AFE06A0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128838" y="2782486"/>
            <a:ext cx="10977563" cy="1293028"/>
          </a:xfrm>
        </p:spPr>
        <p:txBody>
          <a:bodyPr>
            <a:normAutofit fontScale="90000"/>
          </a:bodyPr>
          <a:lstStyle/>
          <a:p>
            <a:r>
              <a:rPr lang="en-US" sz="7200" b="1" dirty="0"/>
              <a:t>Thank you for Listening!</a:t>
            </a:r>
            <a:br>
              <a:rPr lang="en-US" sz="7200" b="1" dirty="0"/>
            </a:br>
            <a:endParaRPr lang="en-US" sz="7200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798C1D7-B3E7-45FC-BC11-C49DA8C1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FFF106-256B-8A4A-976B-9C5C12E10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5606" y="4913313"/>
            <a:ext cx="4186238" cy="6286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133022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DE4D3E-80C7-48B7-B8E5-B1B5A62C9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1C45F2-7FFA-424A-87CB-EE3264DC221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</a:blip>
          <a:srcRect l="2" t="22186" r="-3" b="33051"/>
          <a:stretch/>
        </p:blipFill>
        <p:spPr>
          <a:xfrm>
            <a:off x="-130155" y="0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68473B-95BD-D742-B1DD-C3E1D37A1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241" y="0"/>
            <a:ext cx="8610600" cy="1293028"/>
          </a:xfrm>
        </p:spPr>
        <p:txBody>
          <a:bodyPr>
            <a:normAutofit/>
          </a:bodyPr>
          <a:lstStyle/>
          <a:p>
            <a:r>
              <a:rPr lang="en-US" dirty="0"/>
              <a:t>Reference list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798C1D7-B3E7-45FC-BC11-C49DA8C1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55096-1D8A-3842-9BC8-57F601688F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87" y="1441450"/>
            <a:ext cx="12061825" cy="5849536"/>
          </a:xfrm>
        </p:spPr>
        <p:txBody>
          <a:bodyPr>
            <a:normAutofit/>
          </a:bodyPr>
          <a:lstStyle/>
          <a:p>
            <a:r>
              <a:rPr lang="en-GB" sz="1200" b="1" dirty="0"/>
              <a:t>Bartels, M. et al. (2012) ‘The five-factor model of personality and intelligence: A twin study on the relationship between the two constructs’, </a:t>
            </a:r>
            <a:r>
              <a:rPr lang="en-GB" sz="1200" b="1" i="1" dirty="0"/>
              <a:t>Personality and Individual Differences, vol. 53, pp. 368-373. Available at: </a:t>
            </a:r>
            <a:r>
              <a:rPr lang="en-GB" sz="1200" b="1" i="1" u="sng" dirty="0">
                <a:hlinkClick r:id="rId5"/>
              </a:rPr>
              <a:t>https://moodle.uwtsd.ac.uk/pluginfile.php/148419/mod_resource/content/1/The%20Five%20Factor%20Model%20of%20Personality%20and%20Intelligence.%20A%20Twin%20Study%20on%20the%20Relationship%20between%20the%20Two%20Constructs%20%28Bartels%20et%20al%2C%202012%29.pdf</a:t>
            </a:r>
            <a:r>
              <a:rPr lang="en-GB" sz="1200" b="1" i="1" dirty="0"/>
              <a:t> (Accessed on: 18</a:t>
            </a:r>
            <a:r>
              <a:rPr lang="en-GB" sz="1200" b="1" i="1" baseline="30000" dirty="0"/>
              <a:t>th</a:t>
            </a:r>
            <a:r>
              <a:rPr lang="en-GB" sz="1200" b="1" i="1" dirty="0"/>
              <a:t> May 2021) </a:t>
            </a:r>
            <a:endParaRPr lang="en-GB" sz="1200" b="1" dirty="0"/>
          </a:p>
          <a:p>
            <a:r>
              <a:rPr lang="en-GB" sz="1200" b="1" dirty="0"/>
              <a:t>Boyle, G. and Matthews, G. (2008) ‘Personality theories and models: An overview’, </a:t>
            </a:r>
            <a:r>
              <a:rPr lang="en-GB" sz="1200" b="1" i="1" dirty="0"/>
              <a:t>Humanities and Social Sciences Papers. </a:t>
            </a:r>
            <a:r>
              <a:rPr lang="en-GB" sz="1200" b="1" dirty="0"/>
              <a:t>Pp. 9-10. </a:t>
            </a:r>
            <a:r>
              <a:rPr lang="en-GB" sz="1200" b="1" i="1" dirty="0"/>
              <a:t> </a:t>
            </a:r>
            <a:r>
              <a:rPr lang="en-GB" sz="1200" b="1" dirty="0"/>
              <a:t>Available at: </a:t>
            </a:r>
            <a:r>
              <a:rPr lang="en-GB" sz="1200" b="1" u="sng" dirty="0">
                <a:hlinkClick r:id="rId6"/>
              </a:rPr>
              <a:t>https://moodle.uwtsd.ac.uk/pluginfile.php/142013/mod_resource/content/1/Personality%20Theories%20and%20models%20An%20Overview%20%28Boyle%20et%20al%2C%202008%29.pdf</a:t>
            </a:r>
            <a:r>
              <a:rPr lang="en-GB" sz="1200" b="1" dirty="0"/>
              <a:t> (Accessed on: 20</a:t>
            </a:r>
            <a:r>
              <a:rPr lang="en-GB" sz="1200" b="1" baseline="30000" dirty="0"/>
              <a:t>th</a:t>
            </a:r>
            <a:r>
              <a:rPr lang="en-GB" sz="1200" b="1" dirty="0"/>
              <a:t> May 2021)  </a:t>
            </a:r>
          </a:p>
          <a:p>
            <a:r>
              <a:rPr lang="en-GB" sz="1200" b="1" dirty="0"/>
              <a:t>Cattell, R. (1949) ‘The dimensions of culture patterns by factorization of national characters.’ </a:t>
            </a:r>
            <a:r>
              <a:rPr lang="en-GB" sz="1200" b="1" i="1" dirty="0"/>
              <a:t>The Journal of Abnormal and Social Psychology, vol. 44</a:t>
            </a:r>
            <a:r>
              <a:rPr lang="en-GB" sz="1200" b="1" dirty="0"/>
              <a:t>(4), pp. 443–469. Available at:  </a:t>
            </a:r>
            <a:r>
              <a:rPr lang="en-GB" sz="1200" b="1" u="sng" dirty="0">
                <a:hlinkClick r:id="rId7"/>
              </a:rPr>
              <a:t>https://doi.org/10.1037/h0054760</a:t>
            </a:r>
            <a:r>
              <a:rPr lang="en-GB" sz="1200" b="1" dirty="0"/>
              <a:t> (Accessed on 20th May 2021) </a:t>
            </a:r>
          </a:p>
          <a:p>
            <a:r>
              <a:rPr lang="en-GB" sz="1200" b="1" dirty="0"/>
              <a:t>Corr, P. and Matthews, G. (2009) </a:t>
            </a:r>
            <a:r>
              <a:rPr lang="en-GB" sz="1200" b="1" i="1" dirty="0"/>
              <a:t>The Cambridge Handbook of Personality Psychology, </a:t>
            </a:r>
            <a:r>
              <a:rPr lang="en-GB" sz="1200" b="1" dirty="0"/>
              <a:t>Cambridge: Cambridge University Press. </a:t>
            </a:r>
          </a:p>
          <a:p>
            <a:r>
              <a:rPr lang="en-GB" sz="1200" b="1" dirty="0"/>
              <a:t>Costa, P. &amp; McCrae, R. (1992), 'Four ways five factors are basic', </a:t>
            </a:r>
            <a:r>
              <a:rPr lang="en-GB" sz="1200" b="1" i="1" dirty="0"/>
              <a:t>Personality and Individual Differences</a:t>
            </a:r>
            <a:r>
              <a:rPr lang="en-GB" sz="1200" b="1" dirty="0"/>
              <a:t>, vol. 13(6), pp. 653-665. Available at:  </a:t>
            </a:r>
            <a:r>
              <a:rPr lang="en-GB" sz="1200" b="1" u="sng" dirty="0">
                <a:hlinkClick r:id="rId8"/>
              </a:rPr>
              <a:t>https://doi.org/10.1016/0191-8869(92)90236-I</a:t>
            </a:r>
            <a:r>
              <a:rPr lang="en-GB" sz="1200" b="1" dirty="0"/>
              <a:t> (Accessed on 19</a:t>
            </a:r>
            <a:r>
              <a:rPr lang="en-GB" sz="1200" b="1" baseline="30000" dirty="0"/>
              <a:t>th</a:t>
            </a:r>
            <a:r>
              <a:rPr lang="en-GB" sz="1200" b="1" dirty="0"/>
              <a:t> May 2021)  </a:t>
            </a:r>
          </a:p>
          <a:p>
            <a:r>
              <a:rPr lang="en-GB" sz="1200" b="1" dirty="0" err="1"/>
              <a:t>Koerth</a:t>
            </a:r>
            <a:r>
              <a:rPr lang="en-GB" sz="1200" b="1" dirty="0"/>
              <a:t>, M. (2018) ‘Most Personality Quizzes Are Junk Science. I Found One That Isn’t.’, </a:t>
            </a:r>
            <a:r>
              <a:rPr lang="en-GB" sz="1200" b="1" i="1" dirty="0"/>
              <a:t>FiveThirtyEight. </a:t>
            </a:r>
            <a:r>
              <a:rPr lang="en-GB" sz="1200" b="1" dirty="0"/>
              <a:t>Available at: </a:t>
            </a:r>
            <a:r>
              <a:rPr lang="en-GB" sz="1200" b="1" u="sng" dirty="0">
                <a:hlinkClick r:id="rId9"/>
              </a:rPr>
              <a:t>https://fivethirtyeight.com/features/most-personality-quizzes-are-junk-science-i-found-one-that-isnt/</a:t>
            </a:r>
            <a:r>
              <a:rPr lang="en-GB" sz="1200" b="1" dirty="0"/>
              <a:t>  (Accessed on: 19</a:t>
            </a:r>
            <a:r>
              <a:rPr lang="en-GB" sz="1200" b="1" baseline="30000" dirty="0"/>
              <a:t>th</a:t>
            </a:r>
            <a:r>
              <a:rPr lang="en-GB" sz="1200" b="1" dirty="0"/>
              <a:t> May 2021) </a:t>
            </a:r>
          </a:p>
          <a:p>
            <a:r>
              <a:rPr lang="en-GB" sz="1200" b="1" dirty="0" err="1"/>
              <a:t>Koerth</a:t>
            </a:r>
            <a:r>
              <a:rPr lang="en-GB" sz="1200" b="1" dirty="0"/>
              <a:t>, M. and Wolfe, J. (2019) ‘Most Personality Quizzes Are Junk Science. Take One That Isn’t.’, </a:t>
            </a:r>
            <a:r>
              <a:rPr lang="en-GB" sz="1200" b="1" i="1" dirty="0"/>
              <a:t>FiveThirtyEight.</a:t>
            </a:r>
            <a:r>
              <a:rPr lang="en-GB" sz="1200" b="1" dirty="0"/>
              <a:t> Available at </a:t>
            </a:r>
            <a:r>
              <a:rPr lang="en-GB" sz="1200" b="1" u="sng" dirty="0">
                <a:hlinkClick r:id="rId10"/>
              </a:rPr>
              <a:t>https://projects.fivethirtyeight.com/personality-quiz/?fbclid=IwAR2khXTvIKFKdosnkLK7RLsHKzm70rliSsq5vVgXVs4GbCrKZV3Hi8DO0vY#result-charts</a:t>
            </a:r>
            <a:r>
              <a:rPr lang="en-GB" sz="1200" b="1" dirty="0"/>
              <a:t> (Accessed on: 18</a:t>
            </a:r>
            <a:r>
              <a:rPr lang="en-GB" sz="1200" b="1" baseline="30000" dirty="0"/>
              <a:t>th</a:t>
            </a:r>
            <a:r>
              <a:rPr lang="en-GB" sz="1200" b="1" dirty="0"/>
              <a:t> May 2021) </a:t>
            </a:r>
          </a:p>
          <a:p>
            <a:pPr marL="0" indent="0">
              <a:buNone/>
            </a:pPr>
            <a:r>
              <a:rPr lang="en-GB" sz="1400" b="1" u="sng" dirty="0"/>
              <a:t>Images</a:t>
            </a:r>
          </a:p>
          <a:p>
            <a:r>
              <a:rPr lang="en-GB" sz="1200" b="1" dirty="0" err="1"/>
              <a:t>Koerth</a:t>
            </a:r>
            <a:r>
              <a:rPr lang="en-GB" sz="1200" b="1" dirty="0"/>
              <a:t>, M. and Wolfe, J. (2019) ‘Most Personality Quizzes Are Junk Science. Take One That Isn’t.’, </a:t>
            </a:r>
            <a:r>
              <a:rPr lang="en-GB" sz="1200" b="1" i="1" dirty="0"/>
              <a:t>FiveThirtyEight. </a:t>
            </a:r>
            <a:r>
              <a:rPr lang="en-GB" sz="1200" b="1" dirty="0"/>
              <a:t>Available at </a:t>
            </a:r>
            <a:r>
              <a:rPr lang="en-GB" sz="1200" b="1" u="sng" dirty="0">
                <a:hlinkClick r:id="rId10"/>
              </a:rPr>
              <a:t>https://projects.fivethirtyeight.com/personality-quiz/?fbclid=IwAR2khXTvIKFKdosnkLK7RLsHKzm70rliSsq5vVgXVs4GbCrKZV3Hi8DO0vY#result-charts</a:t>
            </a:r>
            <a:r>
              <a:rPr lang="en-GB" sz="1200" b="1" dirty="0"/>
              <a:t> (Accessed on: 18</a:t>
            </a:r>
            <a:r>
              <a:rPr lang="en-GB" sz="1200" b="1" baseline="30000" dirty="0"/>
              <a:t>th</a:t>
            </a:r>
            <a:r>
              <a:rPr lang="en-GB" sz="1200" b="1" dirty="0"/>
              <a:t> May 2021) </a:t>
            </a:r>
          </a:p>
          <a:p>
            <a:r>
              <a:rPr lang="en-GB" sz="1200" b="1" dirty="0"/>
              <a:t>Wikipedia. (2021) </a:t>
            </a:r>
            <a:r>
              <a:rPr lang="en-GB" sz="1200" b="1" i="1" dirty="0"/>
              <a:t>Big Five Personality Traits. </a:t>
            </a:r>
            <a:r>
              <a:rPr lang="en-GB" sz="1200" b="1" dirty="0"/>
              <a:t>Available at: </a:t>
            </a:r>
            <a:r>
              <a:rPr lang="en-GB" sz="1200" b="1" u="sng" dirty="0">
                <a:hlinkClick r:id="rId11"/>
              </a:rPr>
              <a:t>https://en.wikipedia.org/wiki/Big_Five_personality_traits</a:t>
            </a:r>
            <a:r>
              <a:rPr lang="en-GB" sz="1200" b="1" dirty="0"/>
              <a:t> (Accessed on: 30th May 2021) </a:t>
            </a:r>
          </a:p>
        </p:txBody>
      </p:sp>
    </p:spTree>
    <p:extLst>
      <p:ext uri="{BB962C8B-B14F-4D97-AF65-F5344CB8AC3E}">
        <p14:creationId xmlns:p14="http://schemas.microsoft.com/office/powerpoint/2010/main" val="482623607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{1856364F-90BB-B249-AF9C-EB6965E518B1}tf10001079</Template>
  <TotalTime>5293</TotalTime>
  <Words>1289</Words>
  <Application>Microsoft Macintosh PowerPoint</Application>
  <PresentationFormat>Widescreen</PresentationFormat>
  <Paragraphs>69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Century Gothic</vt:lpstr>
      <vt:lpstr>Vapor Trail</vt:lpstr>
      <vt:lpstr>‘Most personality quizzes are junk science. Take one that isn’t.’ </vt:lpstr>
      <vt:lpstr>Introduction to Quiz. </vt:lpstr>
      <vt:lpstr>Quiz Details </vt:lpstr>
      <vt:lpstr>How the quiz tested.  </vt:lpstr>
      <vt:lpstr>How the test links to multi-factor personality trait models </vt:lpstr>
      <vt:lpstr>The big 5 theory</vt:lpstr>
      <vt:lpstr>Critical Exploration of the test.</vt:lpstr>
      <vt:lpstr>Critical Exploration of the theory.</vt:lpstr>
      <vt:lpstr>Thank you for Listening!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‘Most personality quizzes are junk science. Take one that isn’t.’ </dc:title>
  <dc:creator>Kayleigh Marie Roberts (1708243)</dc:creator>
  <cp:lastModifiedBy>Kayleigh Marie Roberts (1708243)</cp:lastModifiedBy>
  <cp:revision>28</cp:revision>
  <dcterms:created xsi:type="dcterms:W3CDTF">2021-05-25T15:31:06Z</dcterms:created>
  <dcterms:modified xsi:type="dcterms:W3CDTF">2021-06-01T09:19:12Z</dcterms:modified>
</cp:coreProperties>
</file>