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82" r:id="rId2"/>
    <p:sldId id="286" r:id="rId3"/>
    <p:sldId id="287" r:id="rId4"/>
    <p:sldId id="288" r:id="rId5"/>
    <p:sldId id="311" r:id="rId6"/>
    <p:sldId id="289" r:id="rId7"/>
    <p:sldId id="290" r:id="rId8"/>
    <p:sldId id="291" r:id="rId9"/>
    <p:sldId id="292" r:id="rId10"/>
    <p:sldId id="293" r:id="rId11"/>
    <p:sldId id="294" r:id="rId12"/>
    <p:sldId id="298" r:id="rId13"/>
    <p:sldId id="310" r:id="rId14"/>
    <p:sldId id="309" r:id="rId15"/>
    <p:sldId id="312" r:id="rId16"/>
    <p:sldId id="330" r:id="rId17"/>
    <p:sldId id="299" r:id="rId18"/>
    <p:sldId id="331" r:id="rId19"/>
    <p:sldId id="332" r:id="rId20"/>
    <p:sldId id="333" r:id="rId21"/>
    <p:sldId id="300" r:id="rId22"/>
    <p:sldId id="322" r:id="rId23"/>
    <p:sldId id="301" r:id="rId24"/>
    <p:sldId id="302" r:id="rId25"/>
    <p:sldId id="304" r:id="rId26"/>
    <p:sldId id="305" r:id="rId27"/>
    <p:sldId id="307" r:id="rId28"/>
    <p:sldId id="276" r:id="rId29"/>
    <p:sldId id="324" r:id="rId30"/>
    <p:sldId id="325" r:id="rId31"/>
    <p:sldId id="326" r:id="rId32"/>
    <p:sldId id="327" r:id="rId33"/>
    <p:sldId id="328" r:id="rId34"/>
    <p:sldId id="32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sorterViewPr>
    <p:cViewPr>
      <p:scale>
        <a:sx n="100" d="100"/>
        <a:sy n="100" d="100"/>
      </p:scale>
      <p:origin x="0" y="184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D0674A-DB50-4C86-BFCA-24EF472C5EB2}" type="datetimeFigureOut">
              <a:rPr lang="en-GB" smtClean="0"/>
              <a:t>28/10/2017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8B2F722-5990-43F9-9B78-47A42CA596E2}" type="slidenum">
              <a:rPr lang="en-GB" smtClean="0"/>
              <a:t>‹#›</a:t>
            </a:fld>
            <a:endParaRPr lang="en-GB"/>
          </a:p>
        </p:txBody>
      </p:sp>
    </p:spTree>
    <p:extLst>
      <p:ext uri="{BB962C8B-B14F-4D97-AF65-F5344CB8AC3E}">
        <p14:creationId xmlns:p14="http://schemas.microsoft.com/office/powerpoint/2010/main" val="231602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85000" lnSpcReduction="10000"/>
          </a:bodyPr>
          <a:lstStyle/>
          <a:p>
            <a:pPr eaLnBrk="1" fontAlgn="auto" hangingPunct="1">
              <a:spcBef>
                <a:spcPts val="0"/>
              </a:spcBef>
              <a:spcAft>
                <a:spcPts val="0"/>
              </a:spcAft>
              <a:defRPr/>
            </a:pPr>
            <a:r>
              <a:rPr lang="en-GB" sz="2400" dirty="0" smtClean="0">
                <a:latin typeface="Arial" pitchFamily="34" charset="0"/>
                <a:cs typeface="Arial" pitchFamily="34" charset="0"/>
              </a:rPr>
              <a:t>In step one, Illness representations explained 23% of the variance in cancer-specific distress at Time 2</a:t>
            </a:r>
          </a:p>
          <a:p>
            <a:pPr lvl="1" eaLnBrk="1" fontAlgn="auto" hangingPunct="1">
              <a:spcBef>
                <a:spcPts val="0"/>
              </a:spcBef>
              <a:spcAft>
                <a:spcPts val="0"/>
              </a:spcAft>
              <a:defRPr/>
            </a:pPr>
            <a:r>
              <a:rPr lang="en-GB" sz="2000" dirty="0" smtClean="0">
                <a:latin typeface="Arial" pitchFamily="34" charset="0"/>
                <a:cs typeface="Arial" pitchFamily="34" charset="0"/>
              </a:rPr>
              <a:t>strong beliefs about the consequences of being at risk of cancer uniquely contributing to psychological distress.  </a:t>
            </a:r>
          </a:p>
          <a:p>
            <a:pPr lvl="1" eaLnBrk="1" fontAlgn="auto" hangingPunct="1">
              <a:spcBef>
                <a:spcPts val="0"/>
              </a:spcBef>
              <a:spcAft>
                <a:spcPts val="0"/>
              </a:spcAft>
              <a:defRPr/>
            </a:pPr>
            <a:endParaRPr lang="en-GB" sz="2000" dirty="0" smtClean="0">
              <a:latin typeface="Arial" pitchFamily="34" charset="0"/>
              <a:cs typeface="Arial" pitchFamily="34" charset="0"/>
            </a:endParaRPr>
          </a:p>
          <a:p>
            <a:pPr eaLnBrk="1" fontAlgn="auto" hangingPunct="1">
              <a:spcBef>
                <a:spcPts val="0"/>
              </a:spcBef>
              <a:spcAft>
                <a:spcPts val="0"/>
              </a:spcAft>
              <a:defRPr/>
            </a:pPr>
            <a:r>
              <a:rPr lang="en-GB" sz="2400" dirty="0" smtClean="0">
                <a:latin typeface="Arial" pitchFamily="34" charset="0"/>
                <a:cs typeface="Arial" pitchFamily="34" charset="0"/>
              </a:rPr>
              <a:t>In step two, no causal items uniquely contributed/no sig change overall</a:t>
            </a:r>
          </a:p>
          <a:p>
            <a:pPr eaLnBrk="1" fontAlgn="auto" hangingPunct="1">
              <a:spcBef>
                <a:spcPts val="0"/>
              </a:spcBef>
              <a:spcAft>
                <a:spcPts val="0"/>
              </a:spcAft>
              <a:defRPr/>
            </a:pPr>
            <a:endParaRPr lang="en-GB" sz="2400" dirty="0" smtClean="0">
              <a:latin typeface="Arial" pitchFamily="34" charset="0"/>
              <a:cs typeface="Arial" pitchFamily="34" charset="0"/>
            </a:endParaRPr>
          </a:p>
          <a:p>
            <a:pPr eaLnBrk="1" fontAlgn="auto" hangingPunct="1">
              <a:spcBef>
                <a:spcPts val="0"/>
              </a:spcBef>
              <a:spcAft>
                <a:spcPts val="0"/>
              </a:spcAft>
              <a:defRPr/>
            </a:pPr>
            <a:r>
              <a:rPr lang="en-GB" sz="2400" dirty="0" smtClean="0">
                <a:latin typeface="Arial" pitchFamily="34" charset="0"/>
                <a:cs typeface="Arial" pitchFamily="34" charset="0"/>
              </a:rPr>
              <a:t>In Step three, consequences and baseline distress made significant contribution.</a:t>
            </a:r>
          </a:p>
          <a:p>
            <a:pPr eaLnBrk="1" fontAlgn="auto" hangingPunct="1">
              <a:spcBef>
                <a:spcPts val="0"/>
              </a:spcBef>
              <a:spcAft>
                <a:spcPts val="0"/>
              </a:spcAft>
              <a:defRPr/>
            </a:pPr>
            <a:endParaRPr lang="en-GB" sz="2400" dirty="0" smtClean="0">
              <a:latin typeface="Arial" pitchFamily="34" charset="0"/>
              <a:cs typeface="Arial" pitchFamily="34" charset="0"/>
            </a:endParaRPr>
          </a:p>
          <a:p>
            <a:pPr eaLnBrk="1" fontAlgn="auto" hangingPunct="1">
              <a:spcBef>
                <a:spcPts val="0"/>
              </a:spcBef>
              <a:spcAft>
                <a:spcPts val="0"/>
              </a:spcAft>
              <a:defRPr/>
            </a:pPr>
            <a:r>
              <a:rPr lang="en-GB" sz="2400" dirty="0" smtClean="0">
                <a:latin typeface="Arial" pitchFamily="34" charset="0"/>
                <a:cs typeface="Arial" pitchFamily="34" charset="0"/>
              </a:rPr>
              <a:t>Model overall explained 53% of the variance in cancer specific distress at Time 2</a:t>
            </a:r>
          </a:p>
          <a:p>
            <a:pPr eaLnBrk="1" fontAlgn="auto" hangingPunct="1">
              <a:spcBef>
                <a:spcPts val="0"/>
              </a:spcBef>
              <a:spcAft>
                <a:spcPts val="0"/>
              </a:spcAft>
              <a:defRPr/>
            </a:pPr>
            <a:endParaRPr lang="en-GB" dirty="0"/>
          </a:p>
        </p:txBody>
      </p:sp>
      <p:sp>
        <p:nvSpPr>
          <p:cNvPr id="4" name="Slide Number Placeholder 3"/>
          <p:cNvSpPr>
            <a:spLocks noGrp="1"/>
          </p:cNvSpPr>
          <p:nvPr>
            <p:ph type="sldNum" sz="quarter" idx="5"/>
          </p:nvPr>
        </p:nvSpPr>
        <p:spPr/>
        <p:txBody>
          <a:bodyPr/>
          <a:lstStyle/>
          <a:p>
            <a:pPr>
              <a:defRPr/>
            </a:pPr>
            <a:fld id="{96976610-77F4-41AF-870E-70B352FDE7C0}" type="slidenum">
              <a:rPr lang="en-GB">
                <a:solidFill>
                  <a:prstClr val="black"/>
                </a:solidFill>
                <a:latin typeface="Calibri"/>
                <a:cs typeface="+mn-cs"/>
              </a:rPr>
              <a:pPr>
                <a:defRPr/>
              </a:pPr>
              <a:t>27</a:t>
            </a:fld>
            <a:endParaRPr lang="en-GB">
              <a:solidFill>
                <a:prstClr val="black"/>
              </a:solidFill>
              <a:latin typeface="Calibri"/>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latin typeface="Arial" charset="0"/>
                <a:cs typeface="Arial" charset="0"/>
              </a:rPr>
              <a:t>Step One: IPQ-r variables explained 12% of the variance in positive affect at Time 2</a:t>
            </a:r>
          </a:p>
          <a:p>
            <a:pPr eaLnBrk="1" hangingPunct="1">
              <a:spcBef>
                <a:spcPct val="0"/>
              </a:spcBef>
            </a:pPr>
            <a:endParaRPr lang="en-GB" altLang="en-US" smtClean="0">
              <a:latin typeface="Arial" charset="0"/>
              <a:cs typeface="Arial" charset="0"/>
            </a:endParaRPr>
          </a:p>
          <a:p>
            <a:pPr eaLnBrk="1" hangingPunct="1">
              <a:spcBef>
                <a:spcPct val="0"/>
              </a:spcBef>
            </a:pPr>
            <a:r>
              <a:rPr lang="en-GB" altLang="en-US" smtClean="0">
                <a:latin typeface="Arial" charset="0"/>
                <a:cs typeface="Arial" charset="0"/>
              </a:rPr>
              <a:t>stronger beliefs in screening/surgery being able to control their chances of getting cancer(p=&lt;0.01) uniquely contributing to PA in step one, two and three</a:t>
            </a:r>
          </a:p>
          <a:p>
            <a:pPr eaLnBrk="1" hangingPunct="1">
              <a:spcBef>
                <a:spcPct val="0"/>
              </a:spcBef>
            </a:pPr>
            <a:endParaRPr lang="en-GB" altLang="en-US" smtClean="0">
              <a:latin typeface="Arial" charset="0"/>
              <a:cs typeface="Arial" charset="0"/>
            </a:endParaRPr>
          </a:p>
          <a:p>
            <a:pPr eaLnBrk="1" hangingPunct="1">
              <a:spcBef>
                <a:spcPct val="0"/>
              </a:spcBef>
            </a:pPr>
            <a:r>
              <a:rPr lang="en-GB" altLang="en-US" smtClean="0">
                <a:latin typeface="Arial" charset="0"/>
                <a:cs typeface="Arial" charset="0"/>
              </a:rPr>
              <a:t>Model as a whole explained 16.3% of variance in PA at Time 2</a:t>
            </a:r>
          </a:p>
          <a:p>
            <a:pPr eaLnBrk="1" hangingPunct="1">
              <a:spcBef>
                <a:spcPct val="0"/>
              </a:spcBef>
            </a:pPr>
            <a:endParaRPr lang="en-GB" altLang="en-US" smtClean="0"/>
          </a:p>
        </p:txBody>
      </p:sp>
      <p:sp>
        <p:nvSpPr>
          <p:cNvPr id="4" name="Slide Number Placeholder 3"/>
          <p:cNvSpPr>
            <a:spLocks noGrp="1"/>
          </p:cNvSpPr>
          <p:nvPr>
            <p:ph type="sldNum" sz="quarter" idx="5"/>
          </p:nvPr>
        </p:nvSpPr>
        <p:spPr/>
        <p:txBody>
          <a:bodyPr/>
          <a:lstStyle/>
          <a:p>
            <a:pPr>
              <a:defRPr/>
            </a:pPr>
            <a:fld id="{3E0F5043-B52E-4624-A4D7-5AC1CCD04EE0}" type="slidenum">
              <a:rPr lang="en-GB">
                <a:solidFill>
                  <a:prstClr val="black"/>
                </a:solidFill>
                <a:latin typeface="Calibri"/>
                <a:cs typeface="+mn-cs"/>
              </a:rPr>
              <a:pPr>
                <a:defRPr/>
              </a:pPr>
              <a:t>28</a:t>
            </a:fld>
            <a:endParaRPr lang="en-GB">
              <a:solidFill>
                <a:prstClr val="black"/>
              </a:solidFill>
              <a:latin typeface="Calibri"/>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C87E3E-6B79-4F78-BB70-FE02D57057CF}" type="datetimeFigureOut">
              <a:rPr lang="en-GB" smtClean="0"/>
              <a:t>28/10/2017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47578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C87E3E-6B79-4F78-BB70-FE02D57057CF}" type="datetimeFigureOut">
              <a:rPr lang="en-GB" smtClean="0"/>
              <a:t>28/10/2017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1807736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C87E3E-6B79-4F78-BB70-FE02D57057CF}" type="datetimeFigureOut">
              <a:rPr lang="en-GB" smtClean="0"/>
              <a:t>28/10/2017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1753030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C87E3E-6B79-4F78-BB70-FE02D57057CF}" type="datetimeFigureOut">
              <a:rPr lang="en-GB" smtClean="0"/>
              <a:t>28/10/2017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2355544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C87E3E-6B79-4F78-BB70-FE02D57057CF}" type="datetimeFigureOut">
              <a:rPr lang="en-GB" smtClean="0"/>
              <a:t>28/10/2017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2701628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C87E3E-6B79-4F78-BB70-FE02D57057CF}" type="datetimeFigureOut">
              <a:rPr lang="en-GB" smtClean="0"/>
              <a:t>28/10/2017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1732192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C87E3E-6B79-4F78-BB70-FE02D57057CF}" type="datetimeFigureOut">
              <a:rPr lang="en-GB" smtClean="0"/>
              <a:t>28/10/2017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297154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C87E3E-6B79-4F78-BB70-FE02D57057CF}" type="datetimeFigureOut">
              <a:rPr lang="en-GB" smtClean="0"/>
              <a:t>28/10/2017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2733937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C87E3E-6B79-4F78-BB70-FE02D57057CF}" type="datetimeFigureOut">
              <a:rPr lang="en-GB" smtClean="0"/>
              <a:t>28/10/2017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3897243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C87E3E-6B79-4F78-BB70-FE02D57057CF}" type="datetimeFigureOut">
              <a:rPr lang="en-GB" smtClean="0"/>
              <a:t>28/10/2017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1757694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C87E3E-6B79-4F78-BB70-FE02D57057CF}" type="datetimeFigureOut">
              <a:rPr lang="en-GB" smtClean="0"/>
              <a:t>28/10/2017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AA8BA-9ECA-4C2F-81C6-180B0952F3A9}" type="slidenum">
              <a:rPr lang="en-GB" smtClean="0"/>
              <a:t>‹#›</a:t>
            </a:fld>
            <a:endParaRPr lang="en-GB"/>
          </a:p>
        </p:txBody>
      </p:sp>
    </p:spTree>
    <p:extLst>
      <p:ext uri="{BB962C8B-B14F-4D97-AF65-F5344CB8AC3E}">
        <p14:creationId xmlns:p14="http://schemas.microsoft.com/office/powerpoint/2010/main" val="1453526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C87E3E-6B79-4F78-BB70-FE02D57057CF}" type="datetimeFigureOut">
              <a:rPr lang="en-GB" smtClean="0"/>
              <a:t>28/10/2017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AAA8BA-9ECA-4C2F-81C6-180B0952F3A9}" type="slidenum">
              <a:rPr lang="en-GB" smtClean="0"/>
              <a:t>‹#›</a:t>
            </a:fld>
            <a:endParaRPr lang="en-GB"/>
          </a:p>
        </p:txBody>
      </p:sp>
    </p:spTree>
    <p:extLst>
      <p:ext uri="{BB962C8B-B14F-4D97-AF65-F5344CB8AC3E}">
        <p14:creationId xmlns:p14="http://schemas.microsoft.com/office/powerpoint/2010/main" val="3618803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3.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4.emf"/></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4.e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68313" y="2276475"/>
            <a:ext cx="8229600" cy="1143000"/>
          </a:xfrm>
        </p:spPr>
        <p:txBody>
          <a:bodyPr>
            <a:normAutofit fontScale="90000"/>
          </a:bodyPr>
          <a:lstStyle/>
          <a:p>
            <a:pPr eaLnBrk="1" hangingPunct="1"/>
            <a:r>
              <a:rPr lang="en-GB" altLang="en-US" dirty="0" smtClean="0"/>
              <a:t>Research Design &amp; Analysis:</a:t>
            </a:r>
            <a:r>
              <a:rPr lang="en-GB" altLang="en-US" dirty="0" smtClean="0"/>
              <a:t/>
            </a:r>
            <a:br>
              <a:rPr lang="en-GB" altLang="en-US" dirty="0" smtClean="0"/>
            </a:br>
            <a:r>
              <a:rPr lang="en-GB" altLang="en-US" dirty="0" smtClean="0"/>
              <a:t/>
            </a:r>
            <a:br>
              <a:rPr lang="en-GB" altLang="en-US" dirty="0" smtClean="0"/>
            </a:br>
            <a:r>
              <a:rPr lang="en-GB" altLang="en-US" dirty="0" smtClean="0"/>
              <a:t>Lecture 6: Regression </a:t>
            </a:r>
            <a:endParaRPr lang="en-GB" altLang="en-US" dirty="0" smtClean="0"/>
          </a:p>
        </p:txBody>
      </p:sp>
    </p:spTree>
    <p:extLst>
      <p:ext uri="{BB962C8B-B14F-4D97-AF65-F5344CB8AC3E}">
        <p14:creationId xmlns:p14="http://schemas.microsoft.com/office/powerpoint/2010/main" val="14084960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dirty="0" smtClean="0"/>
              <a:t>Recap: Regression</a:t>
            </a:r>
            <a:endParaRPr lang="en-GB" altLang="en-US" dirty="0" smtClean="0"/>
          </a:p>
        </p:txBody>
      </p:sp>
      <p:sp>
        <p:nvSpPr>
          <p:cNvPr id="88067" name="Rectangle 3"/>
          <p:cNvSpPr>
            <a:spLocks noGrp="1" noChangeArrowheads="1"/>
          </p:cNvSpPr>
          <p:nvPr>
            <p:ph type="body" idx="1"/>
          </p:nvPr>
        </p:nvSpPr>
        <p:spPr>
          <a:xfrm>
            <a:off x="468313" y="1412875"/>
            <a:ext cx="8229600" cy="4525963"/>
          </a:xfrm>
        </p:spPr>
        <p:txBody>
          <a:bodyPr/>
          <a:lstStyle/>
          <a:p>
            <a:pPr eaLnBrk="1" hangingPunct="1">
              <a:lnSpc>
                <a:spcPct val="90000"/>
              </a:lnSpc>
            </a:pPr>
            <a:r>
              <a:rPr lang="en-GB" altLang="en-US" sz="2800" smtClean="0"/>
              <a:t>Research questions:</a:t>
            </a:r>
          </a:p>
          <a:p>
            <a:pPr lvl="1" eaLnBrk="1" hangingPunct="1">
              <a:lnSpc>
                <a:spcPct val="90000"/>
              </a:lnSpc>
            </a:pPr>
            <a:r>
              <a:rPr lang="en-GB" altLang="en-US" sz="2400" smtClean="0"/>
              <a:t>Which of a </a:t>
            </a:r>
            <a:r>
              <a:rPr lang="en-GB" altLang="en-US" sz="2400" smtClean="0">
                <a:solidFill>
                  <a:srgbClr val="FFFF00"/>
                </a:solidFill>
              </a:rPr>
              <a:t>range</a:t>
            </a:r>
            <a:r>
              <a:rPr lang="en-GB" altLang="en-US" sz="2400" smtClean="0"/>
              <a:t> of variables are most strongly related to a specific variable of interest?</a:t>
            </a:r>
          </a:p>
          <a:p>
            <a:pPr lvl="1" eaLnBrk="1" hangingPunct="1">
              <a:lnSpc>
                <a:spcPct val="90000"/>
              </a:lnSpc>
            </a:pPr>
            <a:r>
              <a:rPr lang="en-GB" altLang="en-US" sz="2400" smtClean="0"/>
              <a:t>Do these variables do better than chance or simple mean scores at </a:t>
            </a:r>
            <a:r>
              <a:rPr lang="en-GB" altLang="en-US" sz="2400" smtClean="0">
                <a:solidFill>
                  <a:srgbClr val="FFFF00"/>
                </a:solidFill>
              </a:rPr>
              <a:t>predicting</a:t>
            </a:r>
            <a:r>
              <a:rPr lang="en-GB" altLang="en-US" sz="2400" smtClean="0"/>
              <a:t> scores on a variable of interest?</a:t>
            </a:r>
          </a:p>
          <a:p>
            <a:pPr lvl="1" eaLnBrk="1" hangingPunct="1">
              <a:lnSpc>
                <a:spcPct val="90000"/>
              </a:lnSpc>
            </a:pPr>
            <a:r>
              <a:rPr lang="en-GB" altLang="en-US" sz="2400" smtClean="0"/>
              <a:t>How might these variables </a:t>
            </a:r>
            <a:r>
              <a:rPr lang="en-GB" altLang="en-US" sz="2400" smtClean="0">
                <a:solidFill>
                  <a:srgbClr val="FFFF00"/>
                </a:solidFill>
              </a:rPr>
              <a:t>combine</a:t>
            </a:r>
            <a:r>
              <a:rPr lang="en-GB" altLang="en-US" sz="2400" smtClean="0"/>
              <a:t> to predict a variable?</a:t>
            </a:r>
          </a:p>
          <a:p>
            <a:pPr eaLnBrk="1" hangingPunct="1">
              <a:lnSpc>
                <a:spcPct val="90000"/>
              </a:lnSpc>
            </a:pPr>
            <a:r>
              <a:rPr lang="en-GB" altLang="en-US" sz="2800" smtClean="0"/>
              <a:t>Multiple variables:</a:t>
            </a:r>
          </a:p>
          <a:p>
            <a:pPr lvl="1" eaLnBrk="1" hangingPunct="1">
              <a:lnSpc>
                <a:spcPct val="90000"/>
              </a:lnSpc>
            </a:pPr>
            <a:r>
              <a:rPr lang="en-GB" altLang="en-US" sz="2400" smtClean="0"/>
              <a:t>Could just carry out many simple correlations</a:t>
            </a:r>
          </a:p>
          <a:p>
            <a:pPr lvl="2" eaLnBrk="1" hangingPunct="1">
              <a:lnSpc>
                <a:spcPct val="90000"/>
              </a:lnSpc>
            </a:pPr>
            <a:r>
              <a:rPr lang="en-GB" altLang="en-US" sz="2000" smtClean="0"/>
              <a:t>Provide several Bivariate associations (2 variables correlated)</a:t>
            </a:r>
          </a:p>
          <a:p>
            <a:pPr lvl="2" eaLnBrk="1" hangingPunct="1">
              <a:lnSpc>
                <a:spcPct val="90000"/>
              </a:lnSpc>
            </a:pPr>
            <a:r>
              <a:rPr lang="en-GB" altLang="en-US" sz="2000" smtClean="0"/>
              <a:t>Still only a non-causal correlation produced</a:t>
            </a:r>
          </a:p>
          <a:p>
            <a:pPr lvl="2" eaLnBrk="1" hangingPunct="1">
              <a:lnSpc>
                <a:spcPct val="90000"/>
              </a:lnSpc>
            </a:pPr>
            <a:r>
              <a:rPr lang="en-GB" altLang="en-US" sz="2000" smtClean="0"/>
              <a:t>Will not indicate our overall success with all variables used</a:t>
            </a:r>
          </a:p>
        </p:txBody>
      </p:sp>
    </p:spTree>
    <p:extLst>
      <p:ext uri="{BB962C8B-B14F-4D97-AF65-F5344CB8AC3E}">
        <p14:creationId xmlns:p14="http://schemas.microsoft.com/office/powerpoint/2010/main" val="6241766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806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80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80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806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806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80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smtClean="0"/>
              <a:t>Recap: Regression</a:t>
            </a:r>
            <a:endParaRPr lang="en-GB" altLang="en-US" dirty="0" smtClean="0"/>
          </a:p>
        </p:txBody>
      </p:sp>
      <p:sp>
        <p:nvSpPr>
          <p:cNvPr id="91139" name="Rectangle 3"/>
          <p:cNvSpPr>
            <a:spLocks noGrp="1" noChangeArrowheads="1"/>
          </p:cNvSpPr>
          <p:nvPr>
            <p:ph type="body" idx="1"/>
          </p:nvPr>
        </p:nvSpPr>
        <p:spPr>
          <a:xfrm>
            <a:off x="468313" y="1341438"/>
            <a:ext cx="8229600" cy="4525962"/>
          </a:xfrm>
        </p:spPr>
        <p:txBody>
          <a:bodyPr/>
          <a:lstStyle/>
          <a:p>
            <a:pPr eaLnBrk="1" hangingPunct="1">
              <a:lnSpc>
                <a:spcPct val="90000"/>
              </a:lnSpc>
            </a:pPr>
            <a:r>
              <a:rPr lang="en-GB" altLang="en-US" smtClean="0"/>
              <a:t>Important extension of ‘regression’ over ‘correlation’:</a:t>
            </a:r>
          </a:p>
          <a:p>
            <a:pPr lvl="1" eaLnBrk="1" hangingPunct="1">
              <a:lnSpc>
                <a:spcPct val="90000"/>
              </a:lnSpc>
            </a:pPr>
            <a:r>
              <a:rPr lang="en-GB" altLang="en-US" b="1" smtClean="0"/>
              <a:t>Combined</a:t>
            </a:r>
            <a:r>
              <a:rPr lang="en-GB" altLang="en-US" smtClean="0"/>
              <a:t> association effect of the predictor variables</a:t>
            </a:r>
          </a:p>
          <a:p>
            <a:pPr lvl="2" eaLnBrk="1" hangingPunct="1">
              <a:lnSpc>
                <a:spcPct val="90000"/>
              </a:lnSpc>
            </a:pPr>
            <a:r>
              <a:rPr lang="en-GB" altLang="en-US" b="1" smtClean="0"/>
              <a:t>Multiple</a:t>
            </a:r>
            <a:r>
              <a:rPr lang="en-GB" altLang="en-US" smtClean="0"/>
              <a:t> regression</a:t>
            </a:r>
          </a:p>
          <a:p>
            <a:pPr lvl="2" eaLnBrk="1" hangingPunct="1">
              <a:lnSpc>
                <a:spcPct val="90000"/>
              </a:lnSpc>
            </a:pPr>
            <a:r>
              <a:rPr lang="en-GB" altLang="en-US" smtClean="0"/>
              <a:t>Treating the predictors (separate variables) as a combined variable in relation to the dependent variable</a:t>
            </a:r>
          </a:p>
          <a:p>
            <a:pPr lvl="2" eaLnBrk="1" hangingPunct="1">
              <a:lnSpc>
                <a:spcPct val="90000"/>
              </a:lnSpc>
            </a:pPr>
            <a:r>
              <a:rPr lang="en-GB" altLang="en-US" smtClean="0"/>
              <a:t>How ‘associated’ they are as a whole</a:t>
            </a:r>
          </a:p>
          <a:p>
            <a:pPr lvl="2" eaLnBrk="1" hangingPunct="1">
              <a:lnSpc>
                <a:spcPct val="90000"/>
              </a:lnSpc>
            </a:pPr>
            <a:r>
              <a:rPr lang="en-GB" altLang="en-US" smtClean="0"/>
              <a:t>How ‘predictive’ of the DV they are as a whole</a:t>
            </a:r>
          </a:p>
          <a:p>
            <a:pPr lvl="2" eaLnBrk="1" hangingPunct="1">
              <a:lnSpc>
                <a:spcPct val="90000"/>
              </a:lnSpc>
            </a:pPr>
            <a:r>
              <a:rPr lang="en-GB" altLang="en-US" smtClean="0"/>
              <a:t>(nb. Will also look at each in isolation)</a:t>
            </a:r>
          </a:p>
        </p:txBody>
      </p:sp>
    </p:spTree>
    <p:extLst>
      <p:ext uri="{BB962C8B-B14F-4D97-AF65-F5344CB8AC3E}">
        <p14:creationId xmlns:p14="http://schemas.microsoft.com/office/powerpoint/2010/main" val="19386986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113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1139">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91139">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9113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113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11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468313" y="0"/>
            <a:ext cx="8229600" cy="1143000"/>
          </a:xfrm>
        </p:spPr>
        <p:txBody>
          <a:bodyPr/>
          <a:lstStyle/>
          <a:p>
            <a:r>
              <a:rPr lang="en-GB" altLang="en-US" smtClean="0"/>
              <a:t>Assumptions </a:t>
            </a:r>
          </a:p>
        </p:txBody>
      </p:sp>
      <p:sp>
        <p:nvSpPr>
          <p:cNvPr id="22531" name="Content Placeholder 2"/>
          <p:cNvSpPr>
            <a:spLocks noGrp="1"/>
          </p:cNvSpPr>
          <p:nvPr>
            <p:ph idx="1"/>
          </p:nvPr>
        </p:nvSpPr>
        <p:spPr>
          <a:xfrm>
            <a:off x="468313" y="1125538"/>
            <a:ext cx="8229600" cy="4525962"/>
          </a:xfrm>
        </p:spPr>
        <p:txBody>
          <a:bodyPr/>
          <a:lstStyle/>
          <a:p>
            <a:r>
              <a:rPr lang="en-GB" altLang="en-US" smtClean="0"/>
              <a:t>Continuous data (NB: dummy variables) </a:t>
            </a:r>
          </a:p>
          <a:p>
            <a:endParaRPr lang="en-GB" altLang="en-US" smtClean="0"/>
          </a:p>
          <a:p>
            <a:r>
              <a:rPr lang="en-GB" altLang="en-US" smtClean="0"/>
              <a:t>Normal distribution of data</a:t>
            </a:r>
          </a:p>
          <a:p>
            <a:endParaRPr lang="en-GB" altLang="en-US" smtClean="0"/>
          </a:p>
          <a:p>
            <a:r>
              <a:rPr lang="en-GB" altLang="en-US" smtClean="0"/>
              <a:t>Linear relationships between IVs and DVs</a:t>
            </a:r>
          </a:p>
          <a:p>
            <a:endParaRPr lang="en-GB" altLang="en-US" smtClean="0"/>
          </a:p>
          <a:p>
            <a:r>
              <a:rPr lang="en-GB" altLang="en-US" smtClean="0"/>
              <a:t>Homogeneity of variance </a:t>
            </a:r>
          </a:p>
          <a:p>
            <a:endParaRPr lang="en-GB" altLang="en-US" smtClean="0"/>
          </a:p>
          <a:p>
            <a:endParaRPr lang="en-GB" altLang="en-US" smtClean="0"/>
          </a:p>
          <a:p>
            <a:endParaRPr lang="en-GB" altLang="en-US" smtClean="0"/>
          </a:p>
          <a:p>
            <a:endParaRPr lang="en-GB" altLang="en-US" smtClean="0"/>
          </a:p>
          <a:p>
            <a:endParaRPr lang="en-GB" altLang="en-US" smtClean="0"/>
          </a:p>
        </p:txBody>
      </p:sp>
    </p:spTree>
    <p:extLst>
      <p:ext uri="{BB962C8B-B14F-4D97-AF65-F5344CB8AC3E}">
        <p14:creationId xmlns:p14="http://schemas.microsoft.com/office/powerpoint/2010/main" val="33029771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Regression</a:t>
            </a:r>
          </a:p>
        </p:txBody>
      </p:sp>
      <p:sp>
        <p:nvSpPr>
          <p:cNvPr id="97283" name="Rectangle 3"/>
          <p:cNvSpPr>
            <a:spLocks noGrp="1" noChangeArrowheads="1"/>
          </p:cNvSpPr>
          <p:nvPr>
            <p:ph type="body" idx="1"/>
          </p:nvPr>
        </p:nvSpPr>
        <p:spPr>
          <a:xfrm>
            <a:off x="323850" y="1600200"/>
            <a:ext cx="8424863" cy="4525963"/>
          </a:xfrm>
        </p:spPr>
        <p:txBody>
          <a:bodyPr/>
          <a:lstStyle/>
          <a:p>
            <a:pPr eaLnBrk="1" hangingPunct="1"/>
            <a:r>
              <a:rPr lang="en-GB" altLang="en-US" smtClean="0"/>
              <a:t>The concept of collinearity is also important here:</a:t>
            </a:r>
          </a:p>
          <a:p>
            <a:pPr lvl="1" eaLnBrk="1" hangingPunct="1"/>
            <a:r>
              <a:rPr lang="en-GB" altLang="en-US" smtClean="0"/>
              <a:t>The correlation between the </a:t>
            </a:r>
            <a:r>
              <a:rPr lang="en-GB" altLang="en-US" b="1" smtClean="0"/>
              <a:t>independent </a:t>
            </a:r>
            <a:r>
              <a:rPr lang="en-GB" altLang="en-US" smtClean="0"/>
              <a:t>variables</a:t>
            </a:r>
          </a:p>
          <a:p>
            <a:pPr lvl="1" eaLnBrk="1" hangingPunct="1"/>
            <a:r>
              <a:rPr lang="en-GB" altLang="en-US" smtClean="0"/>
              <a:t>If two are highly correlated, the effect of the second variable is greatly reduced</a:t>
            </a:r>
          </a:p>
          <a:p>
            <a:pPr lvl="1" eaLnBrk="1" hangingPunct="1"/>
            <a:r>
              <a:rPr lang="en-GB" altLang="en-US" smtClean="0"/>
              <a:t>The amount of variance the second variable shares with the DV is already explained by the first variable</a:t>
            </a:r>
          </a:p>
          <a:p>
            <a:pPr lvl="2" eaLnBrk="1" hangingPunct="1"/>
            <a:r>
              <a:rPr lang="en-GB" altLang="en-US" smtClean="0"/>
              <a:t>One variable may be ‘redundant’ in the model</a:t>
            </a:r>
          </a:p>
          <a:p>
            <a:pPr eaLnBrk="1" hangingPunct="1"/>
            <a:endParaRPr lang="en-GB" altLang="en-US" smtClean="0"/>
          </a:p>
        </p:txBody>
      </p:sp>
    </p:spTree>
    <p:extLst>
      <p:ext uri="{BB962C8B-B14F-4D97-AF65-F5344CB8AC3E}">
        <p14:creationId xmlns:p14="http://schemas.microsoft.com/office/powerpoint/2010/main" val="27177593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728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728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72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Regression</a:t>
            </a:r>
          </a:p>
        </p:txBody>
      </p:sp>
      <p:sp>
        <p:nvSpPr>
          <p:cNvPr id="89091" name="Rectangle 3"/>
          <p:cNvSpPr>
            <a:spLocks noGrp="1" noChangeArrowheads="1"/>
          </p:cNvSpPr>
          <p:nvPr>
            <p:ph type="body" idx="1"/>
          </p:nvPr>
        </p:nvSpPr>
        <p:spPr/>
        <p:txBody>
          <a:bodyPr/>
          <a:lstStyle/>
          <a:p>
            <a:pPr eaLnBrk="1" hangingPunct="1">
              <a:lnSpc>
                <a:spcPct val="90000"/>
              </a:lnSpc>
            </a:pPr>
            <a:r>
              <a:rPr lang="en-GB" altLang="en-US" sz="2800" smtClean="0"/>
              <a:t>Example: What factors might predict maths ability in children?</a:t>
            </a:r>
          </a:p>
          <a:p>
            <a:pPr lvl="1" eaLnBrk="1" hangingPunct="1">
              <a:lnSpc>
                <a:spcPct val="90000"/>
              </a:lnSpc>
            </a:pPr>
            <a:r>
              <a:rPr lang="en-GB" altLang="en-US" sz="2400" smtClean="0"/>
              <a:t>Study might take following measures</a:t>
            </a:r>
          </a:p>
          <a:p>
            <a:pPr lvl="2" eaLnBrk="1" hangingPunct="1">
              <a:lnSpc>
                <a:spcPct val="90000"/>
              </a:lnSpc>
            </a:pPr>
            <a:r>
              <a:rPr lang="en-GB" altLang="en-US" sz="2000" smtClean="0"/>
              <a:t>Measure of current maths ability</a:t>
            </a:r>
          </a:p>
          <a:p>
            <a:pPr lvl="2" eaLnBrk="1" hangingPunct="1">
              <a:lnSpc>
                <a:spcPct val="90000"/>
              </a:lnSpc>
            </a:pPr>
            <a:r>
              <a:rPr lang="en-GB" altLang="en-US" sz="2000" smtClean="0"/>
              <a:t>Measures of IQ, spoken language development, memory, musical ability etc.</a:t>
            </a:r>
          </a:p>
          <a:p>
            <a:pPr lvl="1" eaLnBrk="1" hangingPunct="1">
              <a:lnSpc>
                <a:spcPct val="90000"/>
              </a:lnSpc>
            </a:pPr>
            <a:r>
              <a:rPr lang="en-GB" altLang="en-US" sz="2400" smtClean="0"/>
              <a:t>Can then examine which of these latter variables are most strongly correlated to the measure of maths achievement</a:t>
            </a:r>
          </a:p>
          <a:p>
            <a:pPr lvl="1" eaLnBrk="1" hangingPunct="1">
              <a:lnSpc>
                <a:spcPct val="90000"/>
              </a:lnSpc>
            </a:pPr>
            <a:r>
              <a:rPr lang="en-GB" altLang="en-US" sz="2400" smtClean="0"/>
              <a:t>Then can examine which of these individual variables is the best </a:t>
            </a:r>
            <a:r>
              <a:rPr lang="en-GB" altLang="en-US" sz="2400" b="1" smtClean="0"/>
              <a:t>predictor</a:t>
            </a:r>
            <a:r>
              <a:rPr lang="en-GB" altLang="en-US" sz="2400" smtClean="0"/>
              <a:t> of maths scores</a:t>
            </a:r>
          </a:p>
          <a:p>
            <a:pPr lvl="1" eaLnBrk="1" hangingPunct="1">
              <a:lnSpc>
                <a:spcPct val="90000"/>
              </a:lnSpc>
            </a:pPr>
            <a:r>
              <a:rPr lang="en-GB" altLang="en-US" sz="2400" smtClean="0"/>
              <a:t>How predictive or explanatory are the predictor variables </a:t>
            </a:r>
            <a:r>
              <a:rPr lang="en-GB" altLang="en-US" sz="2400" b="1" smtClean="0"/>
              <a:t>combined</a:t>
            </a:r>
            <a:r>
              <a:rPr lang="en-GB" altLang="en-US" sz="2400" smtClean="0"/>
              <a:t> in relation to maths achievement</a:t>
            </a:r>
          </a:p>
        </p:txBody>
      </p:sp>
    </p:spTree>
    <p:extLst>
      <p:ext uri="{BB962C8B-B14F-4D97-AF65-F5344CB8AC3E}">
        <p14:creationId xmlns:p14="http://schemas.microsoft.com/office/powerpoint/2010/main" val="34779679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909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9091">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8909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89091">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89091">
                                            <p:txEl>
                                              <p:pRg st="5" end="5"/>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890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Regression</a:t>
            </a:r>
          </a:p>
        </p:txBody>
      </p:sp>
      <p:sp>
        <p:nvSpPr>
          <p:cNvPr id="90115" name="Rectangle 3"/>
          <p:cNvSpPr>
            <a:spLocks noGrp="1" noChangeArrowheads="1"/>
          </p:cNvSpPr>
          <p:nvPr>
            <p:ph type="body" idx="1"/>
          </p:nvPr>
        </p:nvSpPr>
        <p:spPr>
          <a:xfrm>
            <a:off x="214313" y="1600200"/>
            <a:ext cx="8643937" cy="4525963"/>
          </a:xfrm>
        </p:spPr>
        <p:txBody>
          <a:bodyPr/>
          <a:lstStyle/>
          <a:p>
            <a:pPr eaLnBrk="1" hangingPunct="1"/>
            <a:r>
              <a:rPr lang="en-GB" altLang="en-US" smtClean="0"/>
              <a:t>Terminology check:</a:t>
            </a:r>
          </a:p>
          <a:p>
            <a:pPr lvl="1" eaLnBrk="1" hangingPunct="1"/>
            <a:r>
              <a:rPr lang="en-GB" altLang="en-US" smtClean="0"/>
              <a:t>The variable we are trying to predict from scores of other variables:</a:t>
            </a:r>
          </a:p>
          <a:p>
            <a:pPr lvl="2" eaLnBrk="1" hangingPunct="1"/>
            <a:r>
              <a:rPr lang="en-GB" altLang="en-US" smtClean="0"/>
              <a:t>The ‘dependent’ variable (maths achievement score)</a:t>
            </a:r>
          </a:p>
          <a:p>
            <a:pPr lvl="1" eaLnBrk="1" hangingPunct="1"/>
            <a:r>
              <a:rPr lang="en-GB" altLang="en-US" smtClean="0"/>
              <a:t>The variables whose association (and predictive power) with the DV is being investigated:</a:t>
            </a:r>
          </a:p>
          <a:p>
            <a:pPr lvl="2" eaLnBrk="1" hangingPunct="1"/>
            <a:r>
              <a:rPr lang="en-GB" altLang="en-US" smtClean="0"/>
              <a:t>‘Predictor’ or ‘independent’ variables (Measures of IQ, spoken language development, memory, musical ability)</a:t>
            </a:r>
          </a:p>
          <a:p>
            <a:pPr eaLnBrk="1" hangingPunct="1"/>
            <a:endParaRPr lang="en-GB" altLang="en-US" smtClean="0"/>
          </a:p>
        </p:txBody>
      </p:sp>
    </p:spTree>
    <p:extLst>
      <p:ext uri="{BB962C8B-B14F-4D97-AF65-F5344CB8AC3E}">
        <p14:creationId xmlns:p14="http://schemas.microsoft.com/office/powerpoint/2010/main" val="15142037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011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011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01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Correlation and Regression</a:t>
            </a:r>
          </a:p>
        </p:txBody>
      </p:sp>
      <p:sp>
        <p:nvSpPr>
          <p:cNvPr id="78851" name="Rectangle 3"/>
          <p:cNvSpPr>
            <a:spLocks noGrp="1" noChangeArrowheads="1"/>
          </p:cNvSpPr>
          <p:nvPr>
            <p:ph type="body" idx="1"/>
          </p:nvPr>
        </p:nvSpPr>
        <p:spPr>
          <a:xfrm>
            <a:off x="457200" y="1600200"/>
            <a:ext cx="8435975" cy="4525963"/>
          </a:xfrm>
        </p:spPr>
        <p:txBody>
          <a:bodyPr/>
          <a:lstStyle/>
          <a:p>
            <a:pPr eaLnBrk="1" hangingPunct="1">
              <a:lnSpc>
                <a:spcPct val="90000"/>
              </a:lnSpc>
            </a:pPr>
            <a:r>
              <a:rPr lang="en-GB" altLang="en-US" smtClean="0"/>
              <a:t>Regression is an extension of the approach that correlation adopts</a:t>
            </a:r>
          </a:p>
          <a:p>
            <a:pPr eaLnBrk="1" hangingPunct="1">
              <a:lnSpc>
                <a:spcPct val="90000"/>
              </a:lnSpc>
            </a:pPr>
            <a:r>
              <a:rPr lang="en-GB" altLang="en-US" smtClean="0"/>
              <a:t>In SPSS add a ‘line of best fit’ (fit-line) to our scatterplot</a:t>
            </a:r>
          </a:p>
          <a:p>
            <a:pPr eaLnBrk="1" hangingPunct="1">
              <a:lnSpc>
                <a:spcPct val="90000"/>
              </a:lnSpc>
            </a:pPr>
            <a:r>
              <a:rPr lang="en-GB" altLang="en-US" smtClean="0"/>
              <a:t>What can the fit-line show?</a:t>
            </a:r>
          </a:p>
          <a:p>
            <a:pPr lvl="1" eaLnBrk="1" hangingPunct="1">
              <a:lnSpc>
                <a:spcPct val="90000"/>
              </a:lnSpc>
            </a:pPr>
            <a:r>
              <a:rPr lang="en-GB" altLang="en-US" smtClean="0"/>
              <a:t>The best prediction for each variable</a:t>
            </a:r>
          </a:p>
          <a:p>
            <a:pPr lvl="1" eaLnBrk="1" hangingPunct="1">
              <a:lnSpc>
                <a:spcPct val="90000"/>
              </a:lnSpc>
            </a:pPr>
            <a:r>
              <a:rPr lang="en-GB" altLang="en-US" smtClean="0"/>
              <a:t>Based upon the relation between the variables</a:t>
            </a:r>
          </a:p>
          <a:p>
            <a:pPr lvl="1" eaLnBrk="1" hangingPunct="1">
              <a:lnSpc>
                <a:spcPct val="90000"/>
              </a:lnSpc>
            </a:pPr>
            <a:r>
              <a:rPr lang="en-GB" altLang="en-US" smtClean="0"/>
              <a:t>Precise amount of change in one variable based on change in the other variable</a:t>
            </a:r>
          </a:p>
        </p:txBody>
      </p:sp>
    </p:spTree>
    <p:extLst>
      <p:ext uri="{BB962C8B-B14F-4D97-AF65-F5344CB8AC3E}">
        <p14:creationId xmlns:p14="http://schemas.microsoft.com/office/powerpoint/2010/main" val="38259439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885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8851">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7885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885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88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Adding a fit (regression) line</a:t>
            </a:r>
          </a:p>
        </p:txBody>
      </p:sp>
      <p:pic>
        <p:nvPicPr>
          <p:cNvPr id="26627" name="Picture 6"/>
          <p:cNvPicPr>
            <a:picLocks noChangeAspect="1" noChangeArrowheads="1"/>
          </p:cNvPicPr>
          <p:nvPr/>
        </p:nvPicPr>
        <p:blipFill>
          <a:blip r:embed="rId2">
            <a:extLst>
              <a:ext uri="{28A0092B-C50C-407E-A947-70E740481C1C}">
                <a14:useLocalDpi xmlns:a14="http://schemas.microsoft.com/office/drawing/2010/main" val="0"/>
              </a:ext>
            </a:extLst>
          </a:blip>
          <a:srcRect l="24590" t="12587" r="11005" b="6683"/>
          <a:stretch>
            <a:fillRect/>
          </a:stretch>
        </p:blipFill>
        <p:spPr bwMode="auto">
          <a:xfrm>
            <a:off x="827088" y="1268413"/>
            <a:ext cx="4672012" cy="504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Oval 7"/>
          <p:cNvSpPr>
            <a:spLocks noChangeArrowheads="1"/>
          </p:cNvSpPr>
          <p:nvPr/>
        </p:nvSpPr>
        <p:spPr bwMode="auto">
          <a:xfrm>
            <a:off x="1619250" y="1989138"/>
            <a:ext cx="360363" cy="287337"/>
          </a:xfrm>
          <a:prstGeom prst="ellipse">
            <a:avLst/>
          </a:prstGeom>
          <a:noFill/>
          <a:ln w="12700">
            <a:solidFill>
              <a:srgbClr val="FFFF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endParaRPr lang="en-US" altLang="en-US">
              <a:solidFill>
                <a:srgbClr val="FFFF00"/>
              </a:solidFill>
            </a:endParaRPr>
          </a:p>
        </p:txBody>
      </p:sp>
      <p:sp>
        <p:nvSpPr>
          <p:cNvPr id="26629" name="Text Box 8"/>
          <p:cNvSpPr txBox="1">
            <a:spLocks noChangeArrowheads="1"/>
          </p:cNvSpPr>
          <p:nvPr/>
        </p:nvSpPr>
        <p:spPr bwMode="auto">
          <a:xfrm>
            <a:off x="5940425" y="1196975"/>
            <a:ext cx="3024188"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a:solidFill>
                  <a:schemeClr val="bg1"/>
                </a:solidFill>
                <a:latin typeface="Calibri" pitchFamily="34" charset="0"/>
              </a:rPr>
              <a:t>Double click on your scatterplot to add the ‘fit-line’ in the chart editor</a:t>
            </a:r>
          </a:p>
          <a:p>
            <a:pPr eaLnBrk="1" hangingPunct="1">
              <a:spcBef>
                <a:spcPct val="50000"/>
              </a:spcBef>
            </a:pPr>
            <a:r>
              <a:rPr lang="en-GB" altLang="en-US" sz="2000">
                <a:solidFill>
                  <a:schemeClr val="bg1"/>
                </a:solidFill>
                <a:latin typeface="Calibri" pitchFamily="34" charset="0"/>
              </a:rPr>
              <a:t>Click the button indicated (yellow circled) in the menu above the scatterplot</a:t>
            </a:r>
          </a:p>
          <a:p>
            <a:pPr eaLnBrk="1" hangingPunct="1">
              <a:spcBef>
                <a:spcPct val="50000"/>
              </a:spcBef>
            </a:pPr>
            <a:r>
              <a:rPr lang="en-GB" altLang="en-US" sz="2000">
                <a:solidFill>
                  <a:schemeClr val="bg1"/>
                </a:solidFill>
                <a:latin typeface="Calibri" pitchFamily="34" charset="0"/>
              </a:rPr>
              <a:t>Use ‘linear’ option (default option) then close chart editor</a:t>
            </a:r>
          </a:p>
          <a:p>
            <a:pPr eaLnBrk="1" hangingPunct="1">
              <a:spcBef>
                <a:spcPct val="50000"/>
              </a:spcBef>
            </a:pPr>
            <a:r>
              <a:rPr lang="en-GB" altLang="en-US">
                <a:solidFill>
                  <a:schemeClr val="bg1"/>
                </a:solidFill>
                <a:latin typeface="Calibri" pitchFamily="34" charset="0"/>
              </a:rPr>
              <a:t>Line sloping up = positive correlation</a:t>
            </a:r>
          </a:p>
          <a:p>
            <a:pPr eaLnBrk="1" hangingPunct="1">
              <a:spcBef>
                <a:spcPct val="50000"/>
              </a:spcBef>
            </a:pPr>
            <a:r>
              <a:rPr lang="en-GB" altLang="en-US">
                <a:solidFill>
                  <a:schemeClr val="bg1"/>
                </a:solidFill>
                <a:latin typeface="Calibri" pitchFamily="34" charset="0"/>
              </a:rPr>
              <a:t>Line sloping down = negative correlation </a:t>
            </a:r>
          </a:p>
          <a:p>
            <a:pPr eaLnBrk="1" hangingPunct="1">
              <a:spcBef>
                <a:spcPct val="50000"/>
              </a:spcBef>
            </a:pPr>
            <a:endParaRPr lang="en-GB" altLang="en-US">
              <a:solidFill>
                <a:schemeClr val="bg1"/>
              </a:solidFill>
              <a:latin typeface="Calibri" pitchFamily="34" charset="0"/>
            </a:endParaRPr>
          </a:p>
        </p:txBody>
      </p:sp>
    </p:spTree>
    <p:extLst>
      <p:ext uri="{BB962C8B-B14F-4D97-AF65-F5344CB8AC3E}">
        <p14:creationId xmlns:p14="http://schemas.microsoft.com/office/powerpoint/2010/main" val="19720977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Regression</a:t>
            </a:r>
          </a:p>
        </p:txBody>
      </p:sp>
      <p:sp>
        <p:nvSpPr>
          <p:cNvPr id="81923" name="Rectangle 3"/>
          <p:cNvSpPr>
            <a:spLocks noGrp="1" noChangeArrowheads="1"/>
          </p:cNvSpPr>
          <p:nvPr>
            <p:ph type="body" idx="1"/>
          </p:nvPr>
        </p:nvSpPr>
        <p:spPr/>
        <p:txBody>
          <a:bodyPr/>
          <a:lstStyle/>
          <a:p>
            <a:pPr eaLnBrk="1" hangingPunct="1">
              <a:lnSpc>
                <a:spcPct val="90000"/>
              </a:lnSpc>
            </a:pPr>
            <a:r>
              <a:rPr lang="en-GB" altLang="en-US" sz="2800" smtClean="0"/>
              <a:t>Regression can be used to analyse a more ‘causal’ relation between variables</a:t>
            </a:r>
          </a:p>
          <a:p>
            <a:pPr eaLnBrk="1" hangingPunct="1">
              <a:lnSpc>
                <a:spcPct val="90000"/>
              </a:lnSpc>
            </a:pPr>
            <a:r>
              <a:rPr lang="en-GB" altLang="en-US" sz="2800" smtClean="0"/>
              <a:t>Theory suggests a dependent variable and independent (or explanatory) variable(s)</a:t>
            </a:r>
          </a:p>
          <a:p>
            <a:pPr lvl="1" eaLnBrk="1" hangingPunct="1">
              <a:lnSpc>
                <a:spcPct val="90000"/>
              </a:lnSpc>
            </a:pPr>
            <a:r>
              <a:rPr lang="en-GB" altLang="en-US" sz="2400" smtClean="0"/>
              <a:t>Can also use more than one explanatory variable (IV)</a:t>
            </a:r>
          </a:p>
          <a:p>
            <a:pPr eaLnBrk="1" hangingPunct="1">
              <a:lnSpc>
                <a:spcPct val="90000"/>
              </a:lnSpc>
            </a:pPr>
            <a:r>
              <a:rPr lang="en-GB" altLang="en-US" sz="2800" smtClean="0"/>
              <a:t>Regression analyses amount of change in the dependent variable based on change in the explanatory/independent variables</a:t>
            </a:r>
          </a:p>
          <a:p>
            <a:pPr eaLnBrk="1" hangingPunct="1">
              <a:lnSpc>
                <a:spcPct val="90000"/>
              </a:lnSpc>
            </a:pPr>
            <a:r>
              <a:rPr lang="en-GB" altLang="en-US" sz="2800" smtClean="0"/>
              <a:t>Can be used to make </a:t>
            </a:r>
            <a:r>
              <a:rPr lang="en-GB" altLang="en-US" sz="2800" b="1" smtClean="0"/>
              <a:t>predictions</a:t>
            </a:r>
            <a:r>
              <a:rPr lang="en-GB" altLang="en-US" sz="2800" smtClean="0"/>
              <a:t> for the DV based on scores for the IV</a:t>
            </a:r>
          </a:p>
        </p:txBody>
      </p:sp>
    </p:spTree>
    <p:extLst>
      <p:ext uri="{BB962C8B-B14F-4D97-AF65-F5344CB8AC3E}">
        <p14:creationId xmlns:p14="http://schemas.microsoft.com/office/powerpoint/2010/main" val="29058854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2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2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8192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395288" y="0"/>
            <a:ext cx="8229600" cy="1143000"/>
          </a:xfrm>
        </p:spPr>
        <p:txBody>
          <a:bodyPr/>
          <a:lstStyle/>
          <a:p>
            <a:r>
              <a:rPr lang="en-GB" altLang="en-US" smtClean="0"/>
              <a:t>Assessing goodness of fit </a:t>
            </a:r>
          </a:p>
        </p:txBody>
      </p:sp>
      <p:sp>
        <p:nvSpPr>
          <p:cNvPr id="28675" name="Content Placeholder 2"/>
          <p:cNvSpPr>
            <a:spLocks noGrp="1"/>
          </p:cNvSpPr>
          <p:nvPr>
            <p:ph idx="1"/>
          </p:nvPr>
        </p:nvSpPr>
        <p:spPr>
          <a:xfrm>
            <a:off x="468313" y="1268413"/>
            <a:ext cx="8229600" cy="4525962"/>
          </a:xfrm>
        </p:spPr>
        <p:txBody>
          <a:bodyPr>
            <a:normAutofit lnSpcReduction="10000"/>
          </a:bodyPr>
          <a:lstStyle/>
          <a:p>
            <a:r>
              <a:rPr lang="en-GB" altLang="en-US" smtClean="0"/>
              <a:t>R</a:t>
            </a:r>
            <a:r>
              <a:rPr lang="en-GB" altLang="en-US" baseline="30000" smtClean="0"/>
              <a:t>2 </a:t>
            </a:r>
            <a:r>
              <a:rPr lang="en-GB" altLang="en-US" smtClean="0"/>
              <a:t>  - expressed as a percentage</a:t>
            </a:r>
          </a:p>
          <a:p>
            <a:endParaRPr lang="en-GB" altLang="en-US" baseline="30000" smtClean="0"/>
          </a:p>
          <a:p>
            <a:r>
              <a:rPr lang="en-GB" altLang="en-US" smtClean="0"/>
              <a:t>The proportion of the variability in your DV that can be explained by its relationship with:</a:t>
            </a:r>
          </a:p>
          <a:p>
            <a:endParaRPr lang="en-GB" altLang="en-US" smtClean="0"/>
          </a:p>
          <a:p>
            <a:pPr lvl="1"/>
            <a:r>
              <a:rPr lang="en-GB" altLang="en-US" smtClean="0"/>
              <a:t>The combined model (all IVs) together</a:t>
            </a:r>
          </a:p>
          <a:p>
            <a:pPr lvl="1"/>
            <a:r>
              <a:rPr lang="en-GB" altLang="en-US" smtClean="0"/>
              <a:t>Each individual IV (unique variance explained) </a:t>
            </a:r>
          </a:p>
          <a:p>
            <a:pPr lvl="1"/>
            <a:endParaRPr lang="en-GB" altLang="en-US" smtClean="0"/>
          </a:p>
          <a:p>
            <a:pPr lvl="1"/>
            <a:r>
              <a:rPr lang="en-GB" altLang="en-US" i="1" smtClean="0"/>
              <a:t>Predicting the variance explained </a:t>
            </a:r>
          </a:p>
        </p:txBody>
      </p:sp>
    </p:spTree>
    <p:extLst>
      <p:ext uri="{BB962C8B-B14F-4D97-AF65-F5344CB8AC3E}">
        <p14:creationId xmlns:p14="http://schemas.microsoft.com/office/powerpoint/2010/main" val="19254058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68313" y="0"/>
            <a:ext cx="8229600" cy="1143000"/>
          </a:xfrm>
        </p:spPr>
        <p:txBody>
          <a:bodyPr/>
          <a:lstStyle/>
          <a:p>
            <a:pPr eaLnBrk="1" hangingPunct="1"/>
            <a:r>
              <a:rPr lang="en-GB" altLang="en-US" smtClean="0"/>
              <a:t>Regression</a:t>
            </a:r>
          </a:p>
        </p:txBody>
      </p:sp>
      <p:sp>
        <p:nvSpPr>
          <p:cNvPr id="98307" name="Rectangle 3"/>
          <p:cNvSpPr>
            <a:spLocks noGrp="1" noChangeArrowheads="1"/>
          </p:cNvSpPr>
          <p:nvPr>
            <p:ph type="body" idx="1"/>
          </p:nvPr>
        </p:nvSpPr>
        <p:spPr>
          <a:xfrm>
            <a:off x="468313" y="1268413"/>
            <a:ext cx="8229600" cy="4781550"/>
          </a:xfrm>
        </p:spPr>
        <p:txBody>
          <a:bodyPr/>
          <a:lstStyle/>
          <a:p>
            <a:pPr eaLnBrk="1" hangingPunct="1">
              <a:lnSpc>
                <a:spcPct val="90000"/>
              </a:lnSpc>
            </a:pPr>
            <a:r>
              <a:rPr lang="en-GB" altLang="en-US" sz="2400" smtClean="0"/>
              <a:t>Multiple Regression statistics of interest:</a:t>
            </a:r>
          </a:p>
          <a:p>
            <a:pPr lvl="1" eaLnBrk="1" hangingPunct="1">
              <a:lnSpc>
                <a:spcPct val="90000"/>
              </a:lnSpc>
            </a:pPr>
            <a:r>
              <a:rPr lang="en-GB" altLang="en-US" sz="2400" smtClean="0"/>
              <a:t>Multiple regression indicates how good a ‘fit’ all the predictors are in explaining the DV</a:t>
            </a:r>
          </a:p>
          <a:p>
            <a:pPr lvl="2" eaLnBrk="1" hangingPunct="1">
              <a:lnSpc>
                <a:spcPct val="90000"/>
              </a:lnSpc>
            </a:pPr>
            <a:r>
              <a:rPr lang="en-GB" altLang="en-US" sz="2000" smtClean="0"/>
              <a:t>Can assess the degree to which the DV can be predicted from the set of predictors</a:t>
            </a:r>
          </a:p>
          <a:p>
            <a:pPr lvl="1" eaLnBrk="1" hangingPunct="1">
              <a:lnSpc>
                <a:spcPct val="90000"/>
              </a:lnSpc>
            </a:pPr>
            <a:r>
              <a:rPr lang="en-GB" altLang="en-US" sz="2400" smtClean="0"/>
              <a:t>R = multiple correlation coefficient </a:t>
            </a:r>
          </a:p>
          <a:p>
            <a:pPr lvl="2" eaLnBrk="1" hangingPunct="1">
              <a:lnSpc>
                <a:spcPct val="90000"/>
              </a:lnSpc>
            </a:pPr>
            <a:r>
              <a:rPr lang="en-GB" altLang="en-US" sz="2000" smtClean="0"/>
              <a:t>(between 0 and 1)</a:t>
            </a:r>
          </a:p>
          <a:p>
            <a:pPr lvl="1" eaLnBrk="1" hangingPunct="1">
              <a:lnSpc>
                <a:spcPct val="90000"/>
              </a:lnSpc>
            </a:pPr>
            <a:r>
              <a:rPr lang="en-GB" altLang="en-US" sz="2400" smtClean="0"/>
              <a:t>The greater R value, the less residual values </a:t>
            </a:r>
          </a:p>
          <a:p>
            <a:pPr lvl="1" eaLnBrk="1" hangingPunct="1">
              <a:lnSpc>
                <a:spcPct val="90000"/>
              </a:lnSpc>
            </a:pPr>
            <a:r>
              <a:rPr lang="en-GB" altLang="en-US" sz="2400" smtClean="0"/>
              <a:t>As with r, of more use can be R</a:t>
            </a:r>
            <a:r>
              <a:rPr lang="en-GB" altLang="en-US" sz="2400" baseline="30000" smtClean="0"/>
              <a:t>2</a:t>
            </a:r>
            <a:endParaRPr lang="en-GB" altLang="en-US" sz="2400" smtClean="0"/>
          </a:p>
          <a:p>
            <a:pPr lvl="2" eaLnBrk="1" hangingPunct="1">
              <a:lnSpc>
                <a:spcPct val="90000"/>
              </a:lnSpc>
            </a:pPr>
            <a:r>
              <a:rPr lang="en-GB" altLang="en-US" sz="2000" smtClean="0"/>
              <a:t>The % of variance in the DV that ‘model’ explains</a:t>
            </a:r>
          </a:p>
          <a:p>
            <a:pPr lvl="2" eaLnBrk="1" hangingPunct="1">
              <a:lnSpc>
                <a:spcPct val="90000"/>
              </a:lnSpc>
            </a:pPr>
            <a:r>
              <a:rPr lang="en-GB" altLang="en-US" sz="2000" smtClean="0"/>
              <a:t>Adjusted R</a:t>
            </a:r>
            <a:r>
              <a:rPr lang="en-GB" altLang="en-US" sz="2000" baseline="30000" smtClean="0"/>
              <a:t>2 </a:t>
            </a:r>
            <a:r>
              <a:rPr lang="en-GB" altLang="en-US" sz="2000" smtClean="0"/>
              <a:t> - adjusted for sample size</a:t>
            </a:r>
          </a:p>
          <a:p>
            <a:pPr lvl="1" eaLnBrk="1" hangingPunct="1">
              <a:lnSpc>
                <a:spcPct val="90000"/>
              </a:lnSpc>
            </a:pPr>
            <a:r>
              <a:rPr lang="en-GB" altLang="en-US" sz="2400" smtClean="0"/>
              <a:t>Beta values represent amount of contribution (how good a fit) for each of the independent variables</a:t>
            </a:r>
          </a:p>
          <a:p>
            <a:pPr lvl="2" eaLnBrk="1" hangingPunct="1">
              <a:lnSpc>
                <a:spcPct val="90000"/>
              </a:lnSpc>
            </a:pPr>
            <a:endParaRPr lang="en-GB" altLang="en-US" sz="2000" smtClean="0"/>
          </a:p>
        </p:txBody>
      </p:sp>
    </p:spTree>
    <p:extLst>
      <p:ext uri="{BB962C8B-B14F-4D97-AF65-F5344CB8AC3E}">
        <p14:creationId xmlns:p14="http://schemas.microsoft.com/office/powerpoint/2010/main" val="15121215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8307">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830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8307">
                                            <p:txEl>
                                              <p:pRg st="5" end="5"/>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9830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8307">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8307">
                                            <p:txEl>
                                              <p:pRg st="8" end="8"/>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983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09800"/>
            <a:ext cx="8229600" cy="1143000"/>
          </a:xfrm>
        </p:spPr>
        <p:txBody>
          <a:bodyPr/>
          <a:lstStyle/>
          <a:p>
            <a:r>
              <a:rPr lang="en-GB" dirty="0" smtClean="0"/>
              <a:t>Example….</a:t>
            </a:r>
            <a:endParaRPr lang="en-GB" dirty="0"/>
          </a:p>
        </p:txBody>
      </p:sp>
    </p:spTree>
    <p:extLst>
      <p:ext uri="{BB962C8B-B14F-4D97-AF65-F5344CB8AC3E}">
        <p14:creationId xmlns:p14="http://schemas.microsoft.com/office/powerpoint/2010/main" val="2522787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288" y="1268413"/>
            <a:ext cx="8229600" cy="4525962"/>
          </a:xfrm>
        </p:spPr>
        <p:txBody>
          <a:bodyPr>
            <a:normAutofit lnSpcReduction="10000"/>
          </a:bodyPr>
          <a:lstStyle/>
          <a:p>
            <a:pPr>
              <a:buFontTx/>
              <a:buNone/>
              <a:defRPr/>
            </a:pPr>
            <a:r>
              <a:rPr lang="en-GB" sz="2400" dirty="0" smtClean="0">
                <a:latin typeface="Arial" pitchFamily="34" charset="0"/>
              </a:rPr>
              <a:t>Regression</a:t>
            </a:r>
            <a:r>
              <a:rPr lang="en-GB" sz="2000" dirty="0" smtClean="0">
                <a:latin typeface="Arial" pitchFamily="34" charset="0"/>
              </a:rPr>
              <a:t> design: </a:t>
            </a:r>
          </a:p>
          <a:p>
            <a:pPr>
              <a:buFontTx/>
              <a:buNone/>
              <a:defRPr/>
            </a:pPr>
            <a:endParaRPr lang="en-GB" sz="2000" dirty="0" smtClean="0">
              <a:latin typeface="Arial" pitchFamily="34" charset="0"/>
            </a:endParaRPr>
          </a:p>
          <a:p>
            <a:pPr>
              <a:defRPr/>
            </a:pPr>
            <a:r>
              <a:rPr lang="en-GB" sz="2400" dirty="0" smtClean="0">
                <a:latin typeface="Arial" pitchFamily="34" charset="0"/>
              </a:rPr>
              <a:t>Do illness representations  predict distress in people undergoing cancer genetic risk assessment?</a:t>
            </a:r>
          </a:p>
          <a:p>
            <a:pPr>
              <a:defRPr/>
            </a:pPr>
            <a:endParaRPr lang="en-GB" sz="2400" dirty="0" smtClean="0">
              <a:latin typeface="Arial" pitchFamily="34" charset="0"/>
            </a:endParaRPr>
          </a:p>
          <a:p>
            <a:pPr>
              <a:defRPr/>
            </a:pPr>
            <a:r>
              <a:rPr lang="en-GB" sz="2400" dirty="0" smtClean="0">
                <a:latin typeface="Arial" pitchFamily="34" charset="0"/>
              </a:rPr>
              <a:t>Which ones are most predictive?</a:t>
            </a:r>
          </a:p>
          <a:p>
            <a:pPr>
              <a:buFontTx/>
              <a:buNone/>
              <a:defRPr/>
            </a:pPr>
            <a:endParaRPr lang="en-GB" sz="2000" dirty="0" smtClean="0">
              <a:latin typeface="Arial" pitchFamily="34" charset="0"/>
            </a:endParaRPr>
          </a:p>
          <a:p>
            <a:pPr>
              <a:defRPr/>
            </a:pPr>
            <a:r>
              <a:rPr lang="en-GB" sz="2400" dirty="0" smtClean="0">
                <a:latin typeface="Arial" pitchFamily="34" charset="0"/>
              </a:rPr>
              <a:t>Illness representations </a:t>
            </a:r>
          </a:p>
          <a:p>
            <a:pPr lvl="1">
              <a:defRPr/>
            </a:pPr>
            <a:r>
              <a:rPr lang="en-GB" sz="2000" dirty="0" smtClean="0">
                <a:latin typeface="Arial" pitchFamily="34" charset="0"/>
              </a:rPr>
              <a:t>personal control, </a:t>
            </a:r>
          </a:p>
          <a:p>
            <a:pPr lvl="1">
              <a:defRPr/>
            </a:pPr>
            <a:r>
              <a:rPr lang="en-GB" sz="2000" dirty="0" smtClean="0">
                <a:latin typeface="Arial" pitchFamily="34" charset="0"/>
              </a:rPr>
              <a:t>treatment control </a:t>
            </a:r>
          </a:p>
          <a:p>
            <a:pPr lvl="1">
              <a:defRPr/>
            </a:pPr>
            <a:r>
              <a:rPr lang="en-GB" sz="2000" dirty="0" smtClean="0">
                <a:latin typeface="Arial" pitchFamily="34" charset="0"/>
              </a:rPr>
              <a:t>illness coherence</a:t>
            </a:r>
          </a:p>
          <a:p>
            <a:pPr lvl="1">
              <a:defRPr/>
            </a:pPr>
            <a:r>
              <a:rPr lang="en-GB" sz="2000" dirty="0" smtClean="0">
                <a:latin typeface="Arial" pitchFamily="34" charset="0"/>
              </a:rPr>
              <a:t>Consequences</a:t>
            </a:r>
          </a:p>
          <a:p>
            <a:pPr lvl="1">
              <a:defRPr/>
            </a:pPr>
            <a:endParaRPr lang="en-GB" sz="2000" dirty="0" smtClean="0">
              <a:latin typeface="Arial" pitchFamily="34" charset="0"/>
            </a:endParaRPr>
          </a:p>
          <a:p>
            <a:pPr>
              <a:defRPr/>
            </a:pPr>
            <a:endParaRPr lang="en-GB" sz="2400" dirty="0" smtClean="0">
              <a:latin typeface="Arial" pitchFamily="34" charset="0"/>
            </a:endParaRPr>
          </a:p>
          <a:p>
            <a:pPr lvl="1">
              <a:defRPr/>
            </a:pPr>
            <a:endParaRPr lang="en-GB" sz="2000" dirty="0" smtClean="0">
              <a:latin typeface="Arial" pitchFamily="34" charset="0"/>
            </a:endParaRPr>
          </a:p>
          <a:p>
            <a:pPr lvl="1">
              <a:defRPr/>
            </a:pPr>
            <a:endParaRPr lang="en-GB" sz="2000" dirty="0" smtClean="0">
              <a:latin typeface="Arial" pitchFamily="34" charset="0"/>
            </a:endParaRPr>
          </a:p>
          <a:p>
            <a:pPr lvl="1">
              <a:defRPr/>
            </a:pPr>
            <a:endParaRPr lang="en-GB" dirty="0" smtClean="0"/>
          </a:p>
        </p:txBody>
      </p:sp>
      <p:sp>
        <p:nvSpPr>
          <p:cNvPr id="31747" name="Title 2"/>
          <p:cNvSpPr>
            <a:spLocks noGrp="1"/>
          </p:cNvSpPr>
          <p:nvPr>
            <p:ph type="title"/>
          </p:nvPr>
        </p:nvSpPr>
        <p:spPr>
          <a:xfrm>
            <a:off x="468313" y="0"/>
            <a:ext cx="8229600" cy="1143000"/>
          </a:xfrm>
        </p:spPr>
        <p:txBody>
          <a:bodyPr/>
          <a:lstStyle/>
          <a:p>
            <a:r>
              <a:rPr lang="en-GB" altLang="en-US" sz="2400" b="1" dirty="0" smtClean="0">
                <a:latin typeface="Arial" charset="0"/>
              </a:rPr>
              <a:t>Do illness beliefs predict psychological outcomes?</a:t>
            </a:r>
          </a:p>
        </p:txBody>
      </p:sp>
    </p:spTree>
    <p:extLst>
      <p:ext uri="{BB962C8B-B14F-4D97-AF65-F5344CB8AC3E}">
        <p14:creationId xmlns:p14="http://schemas.microsoft.com/office/powerpoint/2010/main" val="31763254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5029200" y="2636838"/>
            <a:ext cx="3384550" cy="12969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600" dirty="0">
                <a:solidFill>
                  <a:schemeClr val="tx1"/>
                </a:solidFill>
              </a:rPr>
              <a:t>Distress</a:t>
            </a:r>
          </a:p>
        </p:txBody>
      </p:sp>
      <p:cxnSp>
        <p:nvCxnSpPr>
          <p:cNvPr id="4" name="Straight Arrow Connector 3"/>
          <p:cNvCxnSpPr/>
          <p:nvPr/>
        </p:nvCxnSpPr>
        <p:spPr>
          <a:xfrm>
            <a:off x="3244850" y="1452563"/>
            <a:ext cx="2701925" cy="123825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3263900" y="2636838"/>
            <a:ext cx="1765300" cy="50482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a:endCxn id="2" idx="3"/>
          </p:cNvCxnSpPr>
          <p:nvPr/>
        </p:nvCxnSpPr>
        <p:spPr>
          <a:xfrm flipV="1">
            <a:off x="2860675" y="3743325"/>
            <a:ext cx="2663825" cy="40640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7177" idx="3"/>
          </p:cNvCxnSpPr>
          <p:nvPr/>
        </p:nvCxnSpPr>
        <p:spPr>
          <a:xfrm flipV="1">
            <a:off x="3184525" y="4027488"/>
            <a:ext cx="3259138" cy="161766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7175" name="Rectangle 8"/>
          <p:cNvSpPr>
            <a:spLocks noChangeArrowheads="1"/>
          </p:cNvSpPr>
          <p:nvPr/>
        </p:nvSpPr>
        <p:spPr bwMode="auto">
          <a:xfrm>
            <a:off x="385763" y="2519363"/>
            <a:ext cx="2817812" cy="40005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lvl="1" eaLnBrk="1" hangingPunct="1"/>
            <a:r>
              <a:rPr lang="en-GB" altLang="en-US" sz="2000"/>
              <a:t>treatment control </a:t>
            </a:r>
          </a:p>
        </p:txBody>
      </p:sp>
      <p:sp>
        <p:nvSpPr>
          <p:cNvPr id="7176" name="Rectangle 9"/>
          <p:cNvSpPr>
            <a:spLocks noChangeArrowheads="1"/>
          </p:cNvSpPr>
          <p:nvPr/>
        </p:nvSpPr>
        <p:spPr bwMode="auto">
          <a:xfrm>
            <a:off x="539750" y="4010025"/>
            <a:ext cx="2644775" cy="40163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lvl="1" eaLnBrk="1" hangingPunct="1"/>
            <a:r>
              <a:rPr lang="en-GB" altLang="en-US" sz="2000"/>
              <a:t>illness coherence</a:t>
            </a:r>
          </a:p>
        </p:txBody>
      </p:sp>
      <p:sp>
        <p:nvSpPr>
          <p:cNvPr id="7177" name="Rectangle 10"/>
          <p:cNvSpPr>
            <a:spLocks noChangeArrowheads="1"/>
          </p:cNvSpPr>
          <p:nvPr/>
        </p:nvSpPr>
        <p:spPr bwMode="auto">
          <a:xfrm>
            <a:off x="611188" y="5445125"/>
            <a:ext cx="2573337" cy="40005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lvl="1" eaLnBrk="1" hangingPunct="1"/>
            <a:r>
              <a:rPr lang="en-GB" altLang="en-US" sz="2000"/>
              <a:t>Consequences</a:t>
            </a:r>
          </a:p>
        </p:txBody>
      </p:sp>
      <p:sp>
        <p:nvSpPr>
          <p:cNvPr id="7178" name="Rectangle 11"/>
          <p:cNvSpPr>
            <a:spLocks noChangeArrowheads="1"/>
          </p:cNvSpPr>
          <p:nvPr/>
        </p:nvSpPr>
        <p:spPr bwMode="auto">
          <a:xfrm>
            <a:off x="427038" y="1052513"/>
            <a:ext cx="2817812" cy="40005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lvl="1" eaLnBrk="1" hangingPunct="1"/>
            <a:r>
              <a:rPr lang="en-GB" altLang="en-US" sz="2000"/>
              <a:t>personal control </a:t>
            </a:r>
          </a:p>
        </p:txBody>
      </p:sp>
      <p:sp>
        <p:nvSpPr>
          <p:cNvPr id="19" name="Double Bracket 18"/>
          <p:cNvSpPr/>
          <p:nvPr/>
        </p:nvSpPr>
        <p:spPr>
          <a:xfrm>
            <a:off x="179388" y="765175"/>
            <a:ext cx="3529012" cy="5543550"/>
          </a:xfrm>
          <a:prstGeom prst="bracketPair">
            <a:avLst/>
          </a:prstGeom>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Tree>
    <p:extLst>
      <p:ext uri="{BB962C8B-B14F-4D97-AF65-F5344CB8AC3E}">
        <p14:creationId xmlns:p14="http://schemas.microsoft.com/office/powerpoint/2010/main" val="19330309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95288" y="115888"/>
            <a:ext cx="8229600" cy="1143000"/>
          </a:xfrm>
        </p:spPr>
        <p:txBody>
          <a:bodyPr/>
          <a:lstStyle/>
          <a:p>
            <a:pPr eaLnBrk="1" hangingPunct="1"/>
            <a:r>
              <a:rPr lang="en-GB" altLang="en-US" dirty="0" smtClean="0"/>
              <a:t>Reporting regression</a:t>
            </a:r>
            <a:endParaRPr lang="en-GB" altLang="en-US" dirty="0" smtClean="0"/>
          </a:p>
        </p:txBody>
      </p:sp>
      <p:sp>
        <p:nvSpPr>
          <p:cNvPr id="216067" name="Rectangle 3"/>
          <p:cNvSpPr>
            <a:spLocks noGrp="1" noChangeArrowheads="1"/>
          </p:cNvSpPr>
          <p:nvPr>
            <p:ph type="body" idx="1"/>
          </p:nvPr>
        </p:nvSpPr>
        <p:spPr>
          <a:xfrm>
            <a:off x="468313" y="1484313"/>
            <a:ext cx="8362950" cy="4525962"/>
          </a:xfrm>
        </p:spPr>
        <p:txBody>
          <a:bodyPr/>
          <a:lstStyle/>
          <a:p>
            <a:pPr eaLnBrk="1" hangingPunct="1"/>
            <a:r>
              <a:rPr lang="en-GB" altLang="en-US" b="1" dirty="0" smtClean="0"/>
              <a:t>Descriptive statistics</a:t>
            </a:r>
          </a:p>
          <a:p>
            <a:pPr eaLnBrk="1" hangingPunct="1"/>
            <a:endParaRPr lang="en-GB" altLang="en-US" dirty="0" smtClean="0"/>
          </a:p>
          <a:p>
            <a:pPr lvl="1" eaLnBrk="1" hangingPunct="1"/>
            <a:r>
              <a:rPr lang="en-GB" altLang="en-US" dirty="0" smtClean="0"/>
              <a:t>More useful for comparisons</a:t>
            </a:r>
          </a:p>
          <a:p>
            <a:pPr lvl="1" eaLnBrk="1" hangingPunct="1"/>
            <a:endParaRPr lang="en-GB" altLang="en-US" dirty="0" smtClean="0"/>
          </a:p>
          <a:p>
            <a:pPr lvl="1" eaLnBrk="1" hangingPunct="1"/>
            <a:r>
              <a:rPr lang="en-GB" altLang="en-US" dirty="0" smtClean="0"/>
              <a:t>But still generally useful for correlation/regression (e.g. mean academic score, mean income </a:t>
            </a:r>
            <a:r>
              <a:rPr lang="en-GB" altLang="en-US" dirty="0" err="1" smtClean="0"/>
              <a:t>etc</a:t>
            </a:r>
            <a:r>
              <a:rPr lang="en-GB" altLang="en-US" dirty="0" smtClean="0"/>
              <a:t>)</a:t>
            </a:r>
          </a:p>
          <a:p>
            <a:pPr lvl="1" eaLnBrk="1" hangingPunct="1"/>
            <a:endParaRPr lang="en-GB" altLang="en-US" dirty="0" smtClean="0"/>
          </a:p>
          <a:p>
            <a:pPr lvl="1" eaLnBrk="1" hangingPunct="1"/>
            <a:r>
              <a:rPr lang="en-GB" altLang="en-US" dirty="0" smtClean="0"/>
              <a:t>Mean, standard deviation score for all IVs and DV</a:t>
            </a:r>
          </a:p>
          <a:p>
            <a:pPr lvl="1" eaLnBrk="1" hangingPunct="1"/>
            <a:endParaRPr lang="en-GB" altLang="en-US" dirty="0" smtClean="0"/>
          </a:p>
          <a:p>
            <a:pPr eaLnBrk="1" hangingPunct="1"/>
            <a:endParaRPr lang="en-GB" altLang="en-US" dirty="0" smtClean="0"/>
          </a:p>
          <a:p>
            <a:pPr lvl="1" eaLnBrk="1" hangingPunct="1"/>
            <a:endParaRPr lang="en-GB" altLang="en-US" dirty="0" smtClean="0"/>
          </a:p>
        </p:txBody>
      </p:sp>
    </p:spTree>
    <p:extLst>
      <p:ext uri="{BB962C8B-B14F-4D97-AF65-F5344CB8AC3E}">
        <p14:creationId xmlns:p14="http://schemas.microsoft.com/office/powerpoint/2010/main" val="36470913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60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606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1606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60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2"/>
          <p:cNvGraphicFramePr>
            <a:graphicFrameLocks noChangeAspect="1"/>
          </p:cNvGraphicFramePr>
          <p:nvPr/>
        </p:nvGraphicFramePr>
        <p:xfrm>
          <a:off x="827088" y="1557338"/>
          <a:ext cx="9594850" cy="4032250"/>
        </p:xfrm>
        <a:graphic>
          <a:graphicData uri="http://schemas.openxmlformats.org/presentationml/2006/ole">
            <mc:AlternateContent xmlns:mc="http://schemas.openxmlformats.org/markup-compatibility/2006">
              <mc:Choice xmlns:v="urn:schemas-microsoft-com:vml" Requires="v">
                <p:oleObj spid="_x0000_s6153" name="Document" r:id="rId3" imgW="5795091" imgH="2435318" progId="Word.Document.12">
                  <p:embed/>
                </p:oleObj>
              </mc:Choice>
              <mc:Fallback>
                <p:oleObj name="Document" r:id="rId3" imgW="5795091" imgH="2435318" progId="Word.Document.1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557338"/>
                        <a:ext cx="9594850" cy="4032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2240324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7" name="Rectangle 3"/>
          <p:cNvSpPr>
            <a:spLocks noGrp="1" noChangeArrowheads="1"/>
          </p:cNvSpPr>
          <p:nvPr>
            <p:ph type="body" idx="1"/>
          </p:nvPr>
        </p:nvSpPr>
        <p:spPr>
          <a:xfrm>
            <a:off x="468313" y="1268413"/>
            <a:ext cx="8362950" cy="4525962"/>
          </a:xfrm>
        </p:spPr>
        <p:txBody>
          <a:bodyPr>
            <a:normAutofit fontScale="92500"/>
          </a:bodyPr>
          <a:lstStyle/>
          <a:p>
            <a:pPr eaLnBrk="1" hangingPunct="1">
              <a:defRPr/>
            </a:pPr>
            <a:r>
              <a:rPr lang="en-GB" dirty="0" smtClean="0"/>
              <a:t>Correlations analysis</a:t>
            </a:r>
          </a:p>
          <a:p>
            <a:pPr eaLnBrk="1" hangingPunct="1">
              <a:defRPr/>
            </a:pPr>
            <a:endParaRPr lang="en-GB" dirty="0" smtClean="0">
              <a:solidFill>
                <a:srgbClr val="FFFF00"/>
              </a:solidFill>
            </a:endParaRPr>
          </a:p>
          <a:p>
            <a:pPr lvl="1" eaLnBrk="1" hangingPunct="1">
              <a:defRPr/>
            </a:pPr>
            <a:r>
              <a:rPr lang="en-GB" dirty="0" smtClean="0"/>
              <a:t>Needed to assess correlations between IVs</a:t>
            </a:r>
          </a:p>
          <a:p>
            <a:pPr eaLnBrk="1" hangingPunct="1">
              <a:defRPr/>
            </a:pPr>
            <a:endParaRPr lang="en-GB" dirty="0" smtClean="0"/>
          </a:p>
          <a:p>
            <a:pPr lvl="1" eaLnBrk="1" hangingPunct="1">
              <a:defRPr/>
            </a:pPr>
            <a:r>
              <a:rPr lang="en-GB" dirty="0" smtClean="0"/>
              <a:t>The </a:t>
            </a:r>
            <a:r>
              <a:rPr lang="en-GB" b="1" dirty="0" smtClean="0"/>
              <a:t>correlations</a:t>
            </a:r>
            <a:r>
              <a:rPr lang="en-GB" dirty="0" smtClean="0"/>
              <a:t> analysis shows the simple </a:t>
            </a:r>
            <a:r>
              <a:rPr lang="en-GB" dirty="0" err="1" smtClean="0"/>
              <a:t>bivariate</a:t>
            </a:r>
            <a:r>
              <a:rPr lang="en-GB" dirty="0" smtClean="0"/>
              <a:t> correlations between all variables. </a:t>
            </a:r>
          </a:p>
          <a:p>
            <a:pPr lvl="1" eaLnBrk="1" hangingPunct="1">
              <a:defRPr/>
            </a:pPr>
            <a:endParaRPr lang="en-GB" dirty="0" smtClean="0"/>
          </a:p>
          <a:p>
            <a:pPr lvl="1" eaLnBrk="1" hangingPunct="1">
              <a:defRPr/>
            </a:pPr>
            <a:r>
              <a:rPr lang="en-GB" dirty="0" smtClean="0"/>
              <a:t>analyse and report whether any of the independent variables are correlated with one another.</a:t>
            </a:r>
          </a:p>
          <a:p>
            <a:pPr lvl="1" eaLnBrk="1" hangingPunct="1">
              <a:defRPr/>
            </a:pPr>
            <a:endParaRPr lang="en-GB" dirty="0" smtClean="0"/>
          </a:p>
        </p:txBody>
      </p:sp>
      <p:sp>
        <p:nvSpPr>
          <p:cNvPr id="5" name="Rectangle 2"/>
          <p:cNvSpPr>
            <a:spLocks noGrp="1" noChangeArrowheads="1"/>
          </p:cNvSpPr>
          <p:nvPr>
            <p:ph type="title"/>
          </p:nvPr>
        </p:nvSpPr>
        <p:spPr/>
        <p:txBody>
          <a:bodyPr/>
          <a:lstStyle/>
          <a:p>
            <a:pPr eaLnBrk="1" hangingPunct="1"/>
            <a:r>
              <a:rPr lang="en-GB" altLang="en-US" dirty="0" smtClean="0"/>
              <a:t>Reporting regression</a:t>
            </a:r>
            <a:endParaRPr lang="en-GB" altLang="en-US" dirty="0" smtClean="0"/>
          </a:p>
        </p:txBody>
      </p:sp>
    </p:spTree>
    <p:extLst>
      <p:ext uri="{BB962C8B-B14F-4D97-AF65-F5344CB8AC3E}">
        <p14:creationId xmlns:p14="http://schemas.microsoft.com/office/powerpoint/2010/main" val="15131402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2160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606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1606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60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3413064941"/>
              </p:ext>
            </p:extLst>
          </p:nvPr>
        </p:nvGraphicFramePr>
        <p:xfrm>
          <a:off x="683568" y="476674"/>
          <a:ext cx="7848871" cy="5760646"/>
        </p:xfrm>
        <a:graphic>
          <a:graphicData uri="http://schemas.openxmlformats.org/drawingml/2006/table">
            <a:tbl>
              <a:tblPr/>
              <a:tblGrid>
                <a:gridCol w="1259347"/>
                <a:gridCol w="1259347"/>
                <a:gridCol w="937161"/>
                <a:gridCol w="937161"/>
                <a:gridCol w="937161"/>
                <a:gridCol w="937161"/>
                <a:gridCol w="937161"/>
                <a:gridCol w="644372"/>
              </a:tblGrid>
              <a:tr h="250463">
                <a:tc gridSpan="8">
                  <a:txBody>
                    <a:bodyPr/>
                    <a:lstStyle/>
                    <a:p>
                      <a:pPr marL="38100" marR="38100" algn="ctr">
                        <a:lnSpc>
                          <a:spcPts val="1600"/>
                        </a:lnSpc>
                        <a:spcAft>
                          <a:spcPts val="0"/>
                        </a:spcAft>
                      </a:pPr>
                      <a:r>
                        <a:rPr lang="en-GB" sz="700" b="1" dirty="0">
                          <a:solidFill>
                            <a:srgbClr val="000000"/>
                          </a:solidFill>
                          <a:latin typeface="Arial"/>
                          <a:ea typeface="Calibri"/>
                          <a:cs typeface="Times New Roman"/>
                        </a:rPr>
                        <a:t>Correlations</a:t>
                      </a:r>
                      <a:endParaRPr lang="en-GB" sz="800" dirty="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500925">
                <a:tc gridSpan="2">
                  <a:txBody>
                    <a:bodyPr/>
                    <a:lstStyle/>
                    <a:p>
                      <a:pPr marL="38100" marR="38100">
                        <a:lnSpc>
                          <a:spcPts val="1600"/>
                        </a:lnSpc>
                        <a:spcAft>
                          <a:spcPts val="0"/>
                        </a:spcAft>
                      </a:pPr>
                      <a:endParaRPr lang="en-GB" sz="1000" dirty="0">
                        <a:solidFill>
                          <a:srgbClr val="000000"/>
                        </a:solidFill>
                        <a:latin typeface="Arial"/>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a:txBody>
                    <a:bodyPr/>
                    <a:lstStyle/>
                    <a:p>
                      <a:pPr marL="38100" marR="38100" algn="ctr">
                        <a:lnSpc>
                          <a:spcPts val="1600"/>
                        </a:lnSpc>
                        <a:spcAft>
                          <a:spcPts val="0"/>
                        </a:spcAft>
                      </a:pPr>
                      <a:r>
                        <a:rPr lang="en-GB" sz="1000" dirty="0">
                          <a:solidFill>
                            <a:srgbClr val="000000"/>
                          </a:solidFill>
                          <a:latin typeface="Arial"/>
                          <a:ea typeface="Calibri"/>
                          <a:cs typeface="Times New Roman"/>
                        </a:rPr>
                        <a:t>toties2</a:t>
                      </a:r>
                      <a:endParaRPr lang="en-GB" sz="1050" dirty="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1000" dirty="0">
                          <a:solidFill>
                            <a:srgbClr val="000000"/>
                          </a:solidFill>
                          <a:latin typeface="Arial"/>
                          <a:ea typeface="Calibri"/>
                          <a:cs typeface="Times New Roman"/>
                        </a:rPr>
                        <a:t>t1 consequences</a:t>
                      </a:r>
                      <a:endParaRPr lang="en-GB" sz="1050" dirty="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1000">
                          <a:solidFill>
                            <a:srgbClr val="000000"/>
                          </a:solidFill>
                          <a:latin typeface="Arial"/>
                          <a:ea typeface="Calibri"/>
                          <a:cs typeface="Times New Roman"/>
                        </a:rPr>
                        <a:t>t1 personal control</a:t>
                      </a:r>
                      <a:endParaRPr lang="en-GB" sz="105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1000">
                          <a:solidFill>
                            <a:srgbClr val="000000"/>
                          </a:solidFill>
                          <a:latin typeface="Arial"/>
                          <a:ea typeface="Calibri"/>
                          <a:cs typeface="Times New Roman"/>
                        </a:rPr>
                        <a:t>t1 illness coherence</a:t>
                      </a:r>
                      <a:endParaRPr lang="en-GB" sz="105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1000">
                          <a:solidFill>
                            <a:srgbClr val="000000"/>
                          </a:solidFill>
                          <a:latin typeface="Arial"/>
                          <a:ea typeface="Calibri"/>
                          <a:cs typeface="Times New Roman"/>
                        </a:rPr>
                        <a:t>t1 treatment control</a:t>
                      </a:r>
                      <a:endParaRPr lang="en-GB" sz="105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1000">
                          <a:solidFill>
                            <a:srgbClr val="000000"/>
                          </a:solidFill>
                          <a:latin typeface="Arial"/>
                          <a:ea typeface="Calibri"/>
                          <a:cs typeface="Times New Roman"/>
                        </a:rPr>
                        <a:t>toties1</a:t>
                      </a:r>
                      <a:endParaRPr lang="en-GB" sz="105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rowSpan="6">
                  <a:txBody>
                    <a:bodyPr/>
                    <a:lstStyle/>
                    <a:p>
                      <a:pPr marL="38100" marR="38100">
                        <a:lnSpc>
                          <a:spcPts val="1600"/>
                        </a:lnSpc>
                        <a:spcAft>
                          <a:spcPts val="0"/>
                        </a:spcAft>
                      </a:pPr>
                      <a:r>
                        <a:rPr lang="en-GB" sz="1000">
                          <a:solidFill>
                            <a:srgbClr val="000000"/>
                          </a:solidFill>
                          <a:latin typeface="Arial"/>
                          <a:ea typeface="Calibri"/>
                          <a:cs typeface="Times New Roman"/>
                        </a:rPr>
                        <a:t>Pearson Correlation</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nSpc>
                          <a:spcPts val="1600"/>
                        </a:lnSpc>
                        <a:spcAft>
                          <a:spcPts val="0"/>
                        </a:spcAft>
                      </a:pPr>
                      <a:r>
                        <a:rPr lang="en-GB" sz="1000">
                          <a:solidFill>
                            <a:srgbClr val="000000"/>
                          </a:solidFill>
                          <a:latin typeface="Arial"/>
                          <a:ea typeface="Calibri"/>
                          <a:cs typeface="Times New Roman"/>
                        </a:rPr>
                        <a:t>toties2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.496</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.007</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-.143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.078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.670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consequences</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.496</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-.066</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-.178</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.119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.389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personal control</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.007</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-.066</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1.000</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.057</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.450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-.031</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500925">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illness coherence</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-.143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.057</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-.146</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treatment control</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.078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.119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.450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.100</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toties1</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.670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.389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-.031</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-.146</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rowSpan="6">
                  <a:txBody>
                    <a:bodyPr/>
                    <a:lstStyle/>
                    <a:p>
                      <a:pPr marL="38100" marR="38100">
                        <a:lnSpc>
                          <a:spcPts val="1600"/>
                        </a:lnSpc>
                        <a:spcAft>
                          <a:spcPts val="0"/>
                        </a:spcAft>
                      </a:pPr>
                      <a:r>
                        <a:rPr lang="en-GB" sz="1000">
                          <a:solidFill>
                            <a:srgbClr val="000000"/>
                          </a:solidFill>
                          <a:latin typeface="Arial"/>
                          <a:ea typeface="Calibri"/>
                          <a:cs typeface="Times New Roman"/>
                        </a:rPr>
                        <a:t>Sig. (1-tailed)</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nSpc>
                          <a:spcPts val="1600"/>
                        </a:lnSpc>
                        <a:spcAft>
                          <a:spcPts val="0"/>
                        </a:spcAft>
                      </a:pPr>
                      <a:r>
                        <a:rPr lang="en-GB" sz="1000">
                          <a:solidFill>
                            <a:srgbClr val="000000"/>
                          </a:solidFill>
                          <a:latin typeface="Arial"/>
                          <a:ea typeface="Calibri"/>
                          <a:cs typeface="Times New Roman"/>
                        </a:rPr>
                        <a:t>toties2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.465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.030</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.153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consequences</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.193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.009</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.060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personal control</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.465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.193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.230</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highlight>
                            <a:srgbClr val="FFFF00"/>
                          </a:highlight>
                          <a:latin typeface="Arial"/>
                          <a:ea typeface="Calibri"/>
                          <a:cs typeface="Times New Roman"/>
                        </a:rPr>
                        <a:t>.000</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.345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500925">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illness coherence</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.030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highlight>
                            <a:srgbClr val="FFFF00"/>
                          </a:highlight>
                          <a:latin typeface="Arial"/>
                          <a:ea typeface="Calibri"/>
                          <a:cs typeface="Times New Roman"/>
                        </a:rPr>
                        <a:t>.009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.230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.095</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.029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50">
                          <a:solidFill>
                            <a:srgbClr val="000000"/>
                          </a:solidFill>
                          <a:latin typeface="Arial"/>
                          <a:ea typeface="Calibri"/>
                          <a:cs typeface="Times New Roman"/>
                        </a:rPr>
                        <a:t>t1 treatment control</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.153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.060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.095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.489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toties1</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.345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.029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.489</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rowSpan="6">
                  <a:txBody>
                    <a:bodyPr/>
                    <a:lstStyle/>
                    <a:p>
                      <a:pPr marL="38100" marR="38100">
                        <a:lnSpc>
                          <a:spcPts val="1600"/>
                        </a:lnSpc>
                        <a:spcAft>
                          <a:spcPts val="0"/>
                        </a:spcAft>
                      </a:pPr>
                      <a:r>
                        <a:rPr lang="en-GB" sz="1000">
                          <a:solidFill>
                            <a:srgbClr val="000000"/>
                          </a:solidFill>
                          <a:latin typeface="Arial"/>
                          <a:ea typeface="Calibri"/>
                          <a:cs typeface="Times New Roman"/>
                        </a:rPr>
                        <a:t>N</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nSpc>
                          <a:spcPts val="1600"/>
                        </a:lnSpc>
                        <a:spcAft>
                          <a:spcPts val="0"/>
                        </a:spcAft>
                      </a:pPr>
                      <a:r>
                        <a:rPr lang="en-GB" sz="1000">
                          <a:solidFill>
                            <a:srgbClr val="000000"/>
                          </a:solidFill>
                          <a:latin typeface="Arial"/>
                          <a:ea typeface="Calibri"/>
                          <a:cs typeface="Times New Roman"/>
                        </a:rPr>
                        <a:t>toties2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200</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174</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174</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195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t1 consequences</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168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t1 personal control</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172</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168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t1 illness coherence</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174</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173</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174</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174</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169</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t1 treatment control</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174</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173</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174</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174</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169</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463">
                <a:tc vMerge="1">
                  <a:txBody>
                    <a:bodyPr/>
                    <a:lstStyle/>
                    <a:p>
                      <a:endParaRPr lang="en-GB"/>
                    </a:p>
                  </a:txBody>
                  <a:tcPr/>
                </a:tc>
                <a:tc>
                  <a:txBody>
                    <a:bodyPr/>
                    <a:lstStyle/>
                    <a:p>
                      <a:pPr marL="38100" marR="38100">
                        <a:lnSpc>
                          <a:spcPts val="1600"/>
                        </a:lnSpc>
                        <a:spcAft>
                          <a:spcPts val="0"/>
                        </a:spcAft>
                      </a:pPr>
                      <a:r>
                        <a:rPr lang="en-GB" sz="1000">
                          <a:solidFill>
                            <a:srgbClr val="000000"/>
                          </a:solidFill>
                          <a:latin typeface="Arial"/>
                          <a:ea typeface="Calibri"/>
                          <a:cs typeface="Times New Roman"/>
                        </a:rPr>
                        <a:t>toties1</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195</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168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168</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169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a:solidFill>
                            <a:srgbClr val="000000"/>
                          </a:solidFill>
                          <a:latin typeface="Arial"/>
                          <a:ea typeface="Calibri"/>
                          <a:cs typeface="Times New Roman"/>
                        </a:rPr>
                        <a:t>169</a:t>
                      </a:r>
                      <a:endParaRPr lang="en-GB" sz="105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1100" dirty="0">
                          <a:solidFill>
                            <a:srgbClr val="000000"/>
                          </a:solidFill>
                          <a:latin typeface="Arial"/>
                          <a:ea typeface="Calibri"/>
                          <a:cs typeface="Times New Roman"/>
                        </a:rPr>
                        <a:t>196</a:t>
                      </a:r>
                      <a:endParaRPr lang="en-GB" sz="1050" dirty="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722941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1" name="Rectangle 3"/>
          <p:cNvSpPr>
            <a:spLocks noGrp="1" noChangeArrowheads="1"/>
          </p:cNvSpPr>
          <p:nvPr>
            <p:ph type="body" idx="1"/>
          </p:nvPr>
        </p:nvSpPr>
        <p:spPr>
          <a:xfrm>
            <a:off x="468313" y="1196975"/>
            <a:ext cx="8229600" cy="4525963"/>
          </a:xfrm>
        </p:spPr>
        <p:txBody>
          <a:bodyPr/>
          <a:lstStyle/>
          <a:p>
            <a:pPr eaLnBrk="1" hangingPunct="1"/>
            <a:r>
              <a:rPr lang="en-GB" altLang="en-US" dirty="0" smtClean="0"/>
              <a:t>Main elements </a:t>
            </a:r>
          </a:p>
          <a:p>
            <a:pPr eaLnBrk="1" hangingPunct="1"/>
            <a:endParaRPr lang="en-GB" altLang="en-US" dirty="0" smtClean="0"/>
          </a:p>
          <a:p>
            <a:pPr lvl="1" eaLnBrk="1" hangingPunct="1"/>
            <a:r>
              <a:rPr lang="en-GB" altLang="en-US" dirty="0" smtClean="0"/>
              <a:t>Model Summary table (model = all IVs included)</a:t>
            </a:r>
          </a:p>
          <a:p>
            <a:pPr lvl="2" eaLnBrk="1" hangingPunct="1"/>
            <a:r>
              <a:rPr lang="en-GB" altLang="en-US" dirty="0" smtClean="0"/>
              <a:t>Adjusted R squared value = amount of variance the model explains for the DV (as a %)</a:t>
            </a:r>
          </a:p>
          <a:p>
            <a:pPr lvl="2" eaLnBrk="1" hangingPunct="1"/>
            <a:endParaRPr lang="en-GB" altLang="en-US" dirty="0" smtClean="0"/>
          </a:p>
          <a:p>
            <a:pPr lvl="1" eaLnBrk="1" hangingPunct="1"/>
            <a:r>
              <a:rPr lang="en-GB" altLang="en-US" dirty="0" smtClean="0"/>
              <a:t>ANOVA table</a:t>
            </a:r>
          </a:p>
          <a:p>
            <a:pPr lvl="2" eaLnBrk="1" hangingPunct="1"/>
            <a:r>
              <a:rPr lang="en-GB" altLang="en-US" dirty="0" smtClean="0"/>
              <a:t>Whether model performs better than mean DV guess</a:t>
            </a:r>
          </a:p>
          <a:p>
            <a:pPr lvl="2" eaLnBrk="1" hangingPunct="1"/>
            <a:r>
              <a:rPr lang="en-GB" altLang="en-US" dirty="0" smtClean="0"/>
              <a:t>If significant p &lt; 0.05 if non-significant p &gt; 0.05</a:t>
            </a:r>
          </a:p>
          <a:p>
            <a:pPr eaLnBrk="1" hangingPunct="1"/>
            <a:endParaRPr lang="en-GB" altLang="en-US" dirty="0" smtClean="0"/>
          </a:p>
          <a:p>
            <a:pPr eaLnBrk="1" hangingPunct="1"/>
            <a:endParaRPr lang="en-GB" altLang="en-US" dirty="0" smtClean="0"/>
          </a:p>
        </p:txBody>
      </p:sp>
      <p:sp>
        <p:nvSpPr>
          <p:cNvPr id="5" name="Rectangle 2"/>
          <p:cNvSpPr>
            <a:spLocks noGrp="1" noChangeArrowheads="1"/>
          </p:cNvSpPr>
          <p:nvPr>
            <p:ph type="title"/>
          </p:nvPr>
        </p:nvSpPr>
        <p:spPr>
          <a:xfrm>
            <a:off x="457200" y="152400"/>
            <a:ext cx="8229600" cy="1143000"/>
          </a:xfrm>
        </p:spPr>
        <p:txBody>
          <a:bodyPr/>
          <a:lstStyle/>
          <a:p>
            <a:pPr eaLnBrk="1" hangingPunct="1"/>
            <a:r>
              <a:rPr lang="en-GB" altLang="en-US" dirty="0" smtClean="0"/>
              <a:t>Reporting regression</a:t>
            </a:r>
            <a:endParaRPr lang="en-GB" altLang="en-US" dirty="0" smtClean="0"/>
          </a:p>
        </p:txBody>
      </p:sp>
    </p:spTree>
    <p:extLst>
      <p:ext uri="{BB962C8B-B14F-4D97-AF65-F5344CB8AC3E}">
        <p14:creationId xmlns:p14="http://schemas.microsoft.com/office/powerpoint/2010/main" val="1157901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7091">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7091">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7091">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17091">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70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3"/>
          <p:cNvGraphicFramePr>
            <a:graphicFrameLocks noChangeAspect="1"/>
          </p:cNvGraphicFramePr>
          <p:nvPr>
            <p:extLst>
              <p:ext uri="{D42A27DB-BD31-4B8C-83A1-F6EECF244321}">
                <p14:modId xmlns:p14="http://schemas.microsoft.com/office/powerpoint/2010/main" val="1560321553"/>
              </p:ext>
            </p:extLst>
          </p:nvPr>
        </p:nvGraphicFramePr>
        <p:xfrm>
          <a:off x="926956" y="2362200"/>
          <a:ext cx="8196262" cy="2447925"/>
        </p:xfrm>
        <a:graphic>
          <a:graphicData uri="http://schemas.openxmlformats.org/presentationml/2006/ole">
            <mc:AlternateContent xmlns:mc="http://schemas.openxmlformats.org/markup-compatibility/2006">
              <mc:Choice xmlns:v="urn:schemas-microsoft-com:vml" Requires="v">
                <p:oleObj spid="_x0000_s7177" name="Document" r:id="rId3" imgW="5795091" imgH="2282434" progId="Word.Document.12">
                  <p:embed/>
                </p:oleObj>
              </mc:Choice>
              <mc:Fallback>
                <p:oleObj name="Document" r:id="rId3" imgW="5795091" imgH="2282434" progId="Word.Document.1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6956" y="2362200"/>
                        <a:ext cx="8196262"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1" name="Text Box 4"/>
          <p:cNvSpPr txBox="1">
            <a:spLocks noChangeArrowheads="1"/>
          </p:cNvSpPr>
          <p:nvPr/>
        </p:nvSpPr>
        <p:spPr bwMode="auto">
          <a:xfrm>
            <a:off x="323850" y="5013325"/>
            <a:ext cx="8281988"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dirty="0">
                <a:latin typeface="Calibri" pitchFamily="34" charset="0"/>
              </a:rPr>
              <a:t>Adjusted R Square: Accounting for sample size (1.0 = 100% explained)</a:t>
            </a:r>
          </a:p>
          <a:p>
            <a:pPr eaLnBrk="1" hangingPunct="1">
              <a:spcBef>
                <a:spcPct val="50000"/>
              </a:spcBef>
            </a:pPr>
            <a:r>
              <a:rPr lang="en-GB" altLang="en-US" sz="2000" dirty="0">
                <a:latin typeface="Calibri" pitchFamily="34" charset="0"/>
              </a:rPr>
              <a:t>Model explains 23.3% of variance for the DV (in this example)</a:t>
            </a:r>
          </a:p>
          <a:p>
            <a:pPr eaLnBrk="1" hangingPunct="1">
              <a:spcBef>
                <a:spcPct val="50000"/>
              </a:spcBef>
            </a:pPr>
            <a:r>
              <a:rPr lang="en-GB" altLang="en-US" sz="2000" dirty="0">
                <a:latin typeface="Calibri" pitchFamily="34" charset="0"/>
              </a:rPr>
              <a:t>ANOVA – is the model significantly better than simply making predictions using the mean score for the DV (p &lt; 0.05 if significantly better)</a:t>
            </a:r>
          </a:p>
        </p:txBody>
      </p:sp>
      <p:graphicFrame>
        <p:nvGraphicFramePr>
          <p:cNvPr id="10" name="Table 9"/>
          <p:cNvGraphicFramePr>
            <a:graphicFrameLocks noGrp="1"/>
          </p:cNvGraphicFramePr>
          <p:nvPr/>
        </p:nvGraphicFramePr>
        <p:xfrm>
          <a:off x="827584" y="260648"/>
          <a:ext cx="7056783" cy="2088228"/>
        </p:xfrm>
        <a:graphic>
          <a:graphicData uri="http://schemas.openxmlformats.org/drawingml/2006/table">
            <a:tbl>
              <a:tblPr/>
              <a:tblGrid>
                <a:gridCol w="797120"/>
                <a:gridCol w="547733"/>
                <a:gridCol w="580884"/>
                <a:gridCol w="797120"/>
                <a:gridCol w="797120"/>
                <a:gridCol w="797120"/>
                <a:gridCol w="597713"/>
                <a:gridCol w="547733"/>
                <a:gridCol w="797120"/>
                <a:gridCol w="797120"/>
              </a:tblGrid>
              <a:tr h="298318">
                <a:tc gridSpan="10">
                  <a:txBody>
                    <a:bodyPr/>
                    <a:lstStyle/>
                    <a:p>
                      <a:pPr marL="38100" marR="38100" algn="ctr">
                        <a:lnSpc>
                          <a:spcPts val="1600"/>
                        </a:lnSpc>
                        <a:spcAft>
                          <a:spcPts val="0"/>
                        </a:spcAft>
                      </a:pPr>
                      <a:r>
                        <a:rPr lang="en-GB" sz="900" b="1" dirty="0">
                          <a:solidFill>
                            <a:srgbClr val="000000"/>
                          </a:solidFill>
                          <a:latin typeface="Arial"/>
                          <a:ea typeface="Calibri"/>
                          <a:cs typeface="Times New Roman"/>
                        </a:rPr>
                        <a:t>Model </a:t>
                      </a:r>
                      <a:r>
                        <a:rPr lang="en-GB" sz="900" b="1" dirty="0" err="1">
                          <a:solidFill>
                            <a:srgbClr val="000000"/>
                          </a:solidFill>
                          <a:latin typeface="Arial"/>
                          <a:ea typeface="Calibri"/>
                          <a:cs typeface="Times New Roman"/>
                        </a:rPr>
                        <a:t>Summary</a:t>
                      </a:r>
                      <a:r>
                        <a:rPr lang="en-GB" sz="900" b="1" baseline="30000" dirty="0" err="1">
                          <a:solidFill>
                            <a:srgbClr val="000000"/>
                          </a:solidFill>
                          <a:latin typeface="Arial"/>
                          <a:ea typeface="Calibri"/>
                          <a:cs typeface="Times New Roman"/>
                        </a:rPr>
                        <a:t>b</a:t>
                      </a:r>
                      <a:endParaRPr lang="en-GB" sz="800" dirty="0">
                        <a:latin typeface="Calibri"/>
                        <a:ea typeface="Calibri"/>
                        <a:cs typeface="Times New Roman"/>
                      </a:endParaRPr>
                    </a:p>
                  </a:txBody>
                  <a:tcPr marL="0" marR="0" marT="0" marB="0">
                    <a:lnL>
                      <a:noFill/>
                    </a:lnL>
                    <a:lnR>
                      <a:noFill/>
                    </a:lnR>
                    <a:lnT>
                      <a:noFill/>
                    </a:lnT>
                    <a:lnB w="28575"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98318">
                <a:tc rowSpan="2">
                  <a:txBody>
                    <a:bodyPr/>
                    <a:lstStyle/>
                    <a:p>
                      <a:pPr marL="38100" marR="38100">
                        <a:lnSpc>
                          <a:spcPts val="1600"/>
                        </a:lnSpc>
                        <a:spcAft>
                          <a:spcPts val="0"/>
                        </a:spcAft>
                      </a:pPr>
                      <a:r>
                        <a:rPr lang="en-GB" sz="900">
                          <a:solidFill>
                            <a:srgbClr val="000000"/>
                          </a:solidFill>
                          <a:latin typeface="Arial"/>
                          <a:ea typeface="Calibri"/>
                          <a:cs typeface="Times New Roman"/>
                        </a:rPr>
                        <a:t>Model</a:t>
                      </a:r>
                      <a:endParaRPr lang="en-GB" sz="800">
                        <a:latin typeface="Calibri"/>
                        <a:ea typeface="Calibri"/>
                        <a:cs typeface="Times New Roman"/>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rowSpan="2">
                  <a:txBody>
                    <a:bodyPr/>
                    <a:lstStyle/>
                    <a:p>
                      <a:pPr marL="38100" marR="38100" algn="ctr">
                        <a:lnSpc>
                          <a:spcPts val="1600"/>
                        </a:lnSpc>
                        <a:spcAft>
                          <a:spcPts val="0"/>
                        </a:spcAft>
                      </a:pPr>
                      <a:r>
                        <a:rPr lang="en-GB" sz="900">
                          <a:solidFill>
                            <a:srgbClr val="000000"/>
                          </a:solidFill>
                          <a:latin typeface="Arial"/>
                          <a:ea typeface="Calibri"/>
                          <a:cs typeface="Times New Roman"/>
                        </a:rPr>
                        <a:t>R</a:t>
                      </a:r>
                      <a:endParaRPr lang="en-GB" sz="800">
                        <a:latin typeface="Calibri"/>
                        <a:ea typeface="Calibri"/>
                        <a:cs typeface="Times New Roman"/>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rowSpan="2">
                  <a:txBody>
                    <a:bodyPr/>
                    <a:lstStyle/>
                    <a:p>
                      <a:pPr marL="38100" marR="38100" algn="ctr">
                        <a:lnSpc>
                          <a:spcPts val="1600"/>
                        </a:lnSpc>
                        <a:spcAft>
                          <a:spcPts val="0"/>
                        </a:spcAft>
                      </a:pPr>
                      <a:r>
                        <a:rPr lang="en-GB" sz="900">
                          <a:solidFill>
                            <a:srgbClr val="000000"/>
                          </a:solidFill>
                          <a:latin typeface="Arial"/>
                          <a:ea typeface="Calibri"/>
                          <a:cs typeface="Times New Roman"/>
                        </a:rPr>
                        <a:t>R Square</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rowSpan="2">
                  <a:txBody>
                    <a:bodyPr/>
                    <a:lstStyle/>
                    <a:p>
                      <a:pPr marL="38100" marR="38100" algn="ctr">
                        <a:lnSpc>
                          <a:spcPts val="1600"/>
                        </a:lnSpc>
                        <a:spcAft>
                          <a:spcPts val="0"/>
                        </a:spcAft>
                      </a:pPr>
                      <a:r>
                        <a:rPr lang="en-GB" sz="900">
                          <a:solidFill>
                            <a:srgbClr val="000000"/>
                          </a:solidFill>
                          <a:highlight>
                            <a:srgbClr val="FFFF00"/>
                          </a:highlight>
                          <a:latin typeface="Arial"/>
                          <a:ea typeface="Calibri"/>
                          <a:cs typeface="Times New Roman"/>
                        </a:rPr>
                        <a:t>Adjusted R Square</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rowSpan="2">
                  <a:txBody>
                    <a:bodyPr/>
                    <a:lstStyle/>
                    <a:p>
                      <a:pPr marL="38100" marR="38100" algn="ctr">
                        <a:lnSpc>
                          <a:spcPts val="1600"/>
                        </a:lnSpc>
                        <a:spcAft>
                          <a:spcPts val="0"/>
                        </a:spcAft>
                      </a:pPr>
                      <a:r>
                        <a:rPr lang="en-GB" sz="900">
                          <a:solidFill>
                            <a:srgbClr val="000000"/>
                          </a:solidFill>
                          <a:latin typeface="Arial"/>
                          <a:ea typeface="Calibri"/>
                          <a:cs typeface="Times New Roman"/>
                        </a:rPr>
                        <a:t>Std. Error of the Estimate</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gridSpan="5">
                  <a:txBody>
                    <a:bodyPr/>
                    <a:lstStyle/>
                    <a:p>
                      <a:pPr marL="38100" marR="38100" algn="ctr">
                        <a:lnSpc>
                          <a:spcPts val="1600"/>
                        </a:lnSpc>
                        <a:spcAft>
                          <a:spcPts val="0"/>
                        </a:spcAft>
                      </a:pPr>
                      <a:r>
                        <a:rPr lang="en-GB" sz="900">
                          <a:solidFill>
                            <a:srgbClr val="000000"/>
                          </a:solidFill>
                          <a:latin typeface="Arial"/>
                          <a:ea typeface="Calibri"/>
                          <a:cs typeface="Times New Roman"/>
                        </a:rPr>
                        <a:t>Change Statistics</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596638">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900">
                          <a:solidFill>
                            <a:srgbClr val="000000"/>
                          </a:solidFill>
                          <a:latin typeface="Arial"/>
                          <a:ea typeface="Calibri"/>
                          <a:cs typeface="Times New Roman"/>
                        </a:rPr>
                        <a:t>R Square Change</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900">
                          <a:solidFill>
                            <a:srgbClr val="000000"/>
                          </a:solidFill>
                          <a:latin typeface="Arial"/>
                          <a:ea typeface="Calibri"/>
                          <a:cs typeface="Times New Roman"/>
                        </a:rPr>
                        <a:t>F Change</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900">
                          <a:solidFill>
                            <a:srgbClr val="000000"/>
                          </a:solidFill>
                          <a:latin typeface="Arial"/>
                          <a:ea typeface="Calibri"/>
                          <a:cs typeface="Times New Roman"/>
                        </a:rPr>
                        <a:t>df1</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900">
                          <a:solidFill>
                            <a:srgbClr val="000000"/>
                          </a:solidFill>
                          <a:latin typeface="Arial"/>
                          <a:ea typeface="Calibri"/>
                          <a:cs typeface="Times New Roman"/>
                        </a:rPr>
                        <a:t>df2</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900">
                          <a:solidFill>
                            <a:srgbClr val="000000"/>
                          </a:solidFill>
                          <a:latin typeface="Arial"/>
                          <a:ea typeface="Calibri"/>
                          <a:cs typeface="Times New Roman"/>
                        </a:rPr>
                        <a:t>Sig. F Change</a:t>
                      </a:r>
                      <a:endParaRPr lang="en-GB" sz="800">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r>
              <a:tr h="298318">
                <a:tc>
                  <a:txBody>
                    <a:bodyPr/>
                    <a:lstStyle/>
                    <a:p>
                      <a:pPr marL="38100" marR="38100">
                        <a:lnSpc>
                          <a:spcPts val="1600"/>
                        </a:lnSpc>
                        <a:spcAft>
                          <a:spcPts val="0"/>
                        </a:spcAft>
                      </a:pPr>
                      <a:r>
                        <a:rPr lang="en-GB" sz="900">
                          <a:solidFill>
                            <a:srgbClr val="000000"/>
                          </a:solidFill>
                          <a:latin typeface="Arial"/>
                          <a:ea typeface="Calibri"/>
                          <a:cs typeface="Times New Roman"/>
                        </a:rPr>
                        <a:t>1</a:t>
                      </a:r>
                      <a:endParaRPr lang="en-GB" sz="800">
                        <a:latin typeface="Calibri"/>
                        <a:ea typeface="Calibri"/>
                        <a:cs typeface="Times New Roman"/>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.501</a:t>
                      </a:r>
                      <a:r>
                        <a:rPr lang="en-GB" sz="900" baseline="30000">
                          <a:solidFill>
                            <a:srgbClr val="000000"/>
                          </a:solidFill>
                          <a:latin typeface="Arial"/>
                          <a:ea typeface="Calibri"/>
                          <a:cs typeface="Times New Roman"/>
                        </a:rPr>
                        <a:t>a</a:t>
                      </a:r>
                      <a:endParaRPr lang="en-GB" sz="800">
                        <a:latin typeface="Calibri"/>
                        <a:ea typeface="Calibri"/>
                        <a:cs typeface="Times New Roman"/>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.251</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highlight>
                            <a:srgbClr val="FFFF00"/>
                          </a:highlight>
                          <a:latin typeface="Arial"/>
                          <a:ea typeface="Calibri"/>
                          <a:cs typeface="Times New Roman"/>
                        </a:rPr>
                        <a:t>.233</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13.852</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.251</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13.982</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4</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167</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r">
                        <a:lnSpc>
                          <a:spcPts val="1600"/>
                        </a:lnSpc>
                        <a:spcAft>
                          <a:spcPts val="0"/>
                        </a:spcAft>
                      </a:pPr>
                      <a:r>
                        <a:rPr lang="en-GB" sz="900">
                          <a:solidFill>
                            <a:srgbClr val="000000"/>
                          </a:solidFill>
                          <a:latin typeface="Arial"/>
                          <a:ea typeface="Calibri"/>
                          <a:cs typeface="Times New Roman"/>
                        </a:rPr>
                        <a:t>.000</a:t>
                      </a:r>
                      <a:endParaRPr lang="en-GB" sz="800">
                        <a:latin typeface="Calibri"/>
                        <a:ea typeface="Calibri"/>
                        <a:cs typeface="Times New Roman"/>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r>
              <a:tr h="298318">
                <a:tc gridSpan="10">
                  <a:txBody>
                    <a:bodyPr/>
                    <a:lstStyle/>
                    <a:p>
                      <a:pPr marL="38100" marR="38100">
                        <a:lnSpc>
                          <a:spcPts val="1600"/>
                        </a:lnSpc>
                        <a:spcAft>
                          <a:spcPts val="0"/>
                        </a:spcAft>
                      </a:pPr>
                      <a:r>
                        <a:rPr lang="en-GB" sz="900">
                          <a:solidFill>
                            <a:srgbClr val="000000"/>
                          </a:solidFill>
                          <a:latin typeface="Arial"/>
                          <a:ea typeface="Calibri"/>
                          <a:cs typeface="Times New Roman"/>
                        </a:rPr>
                        <a:t>a. Predictors: (Constant), t1 treatment control , t1 illness coherence, t1 consquences, t1 personal control</a:t>
                      </a:r>
                      <a:endParaRPr lang="en-GB" sz="800">
                        <a:latin typeface="Calibri"/>
                        <a:ea typeface="Calibri"/>
                        <a:cs typeface="Times New Roman"/>
                      </a:endParaRPr>
                    </a:p>
                  </a:txBody>
                  <a:tcPr marL="0" marR="0" marT="0" marB="0">
                    <a:lnL>
                      <a:noFill/>
                    </a:lnL>
                    <a:lnR>
                      <a:noFill/>
                    </a:lnR>
                    <a:lnT w="28575" cap="flat" cmpd="sng" algn="ctr">
                      <a:solidFill>
                        <a:srgbClr val="000000"/>
                      </a:solidFill>
                      <a:prstDash val="solid"/>
                      <a:round/>
                      <a:headEnd type="none" w="med" len="med"/>
                      <a:tailEnd type="none" w="med" len="med"/>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98318">
                <a:tc gridSpan="10">
                  <a:txBody>
                    <a:bodyPr/>
                    <a:lstStyle/>
                    <a:p>
                      <a:pPr marL="38100" marR="38100">
                        <a:lnSpc>
                          <a:spcPts val="1600"/>
                        </a:lnSpc>
                        <a:spcAft>
                          <a:spcPts val="0"/>
                        </a:spcAft>
                      </a:pPr>
                      <a:r>
                        <a:rPr lang="en-GB" sz="900" dirty="0">
                          <a:solidFill>
                            <a:srgbClr val="000000"/>
                          </a:solidFill>
                          <a:latin typeface="Arial"/>
                          <a:ea typeface="Calibri"/>
                          <a:cs typeface="Times New Roman"/>
                        </a:rPr>
                        <a:t>b. Dependent Variable: toties2</a:t>
                      </a:r>
                      <a:endParaRPr lang="en-GB" sz="800" dirty="0">
                        <a:latin typeface="Calibri"/>
                        <a:ea typeface="Calibri"/>
                        <a:cs typeface="Times New Roman"/>
                      </a:endParaRPr>
                    </a:p>
                  </a:txBody>
                  <a:tcPr marL="0" marR="0" marT="0" marB="0">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bl>
          </a:graphicData>
        </a:graphic>
      </p:graphicFrame>
    </p:spTree>
    <p:extLst>
      <p:ext uri="{BB962C8B-B14F-4D97-AF65-F5344CB8AC3E}">
        <p14:creationId xmlns:p14="http://schemas.microsoft.com/office/powerpoint/2010/main" val="15260017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850" y="1125538"/>
            <a:ext cx="8501063" cy="5016500"/>
          </a:xfrm>
        </p:spPr>
        <p:txBody>
          <a:bodyPr>
            <a:normAutofit lnSpcReduction="10000"/>
          </a:bodyPr>
          <a:lstStyle/>
          <a:p>
            <a:pPr eaLnBrk="1" hangingPunct="1">
              <a:lnSpc>
                <a:spcPct val="80000"/>
              </a:lnSpc>
              <a:defRPr/>
            </a:pPr>
            <a:r>
              <a:rPr lang="en-GB" altLang="en-US" sz="3000" dirty="0" smtClean="0"/>
              <a:t>Coefficients table (can be reported as a table)</a:t>
            </a:r>
          </a:p>
          <a:p>
            <a:pPr marL="0" indent="0" eaLnBrk="1" hangingPunct="1">
              <a:lnSpc>
                <a:spcPct val="80000"/>
              </a:lnSpc>
              <a:buFontTx/>
              <a:buNone/>
              <a:defRPr/>
            </a:pPr>
            <a:endParaRPr lang="en-GB" altLang="en-US" sz="3000" dirty="0" smtClean="0"/>
          </a:p>
          <a:p>
            <a:pPr lvl="1" eaLnBrk="1" hangingPunct="1">
              <a:lnSpc>
                <a:spcPct val="80000"/>
              </a:lnSpc>
              <a:defRPr/>
            </a:pPr>
            <a:r>
              <a:rPr lang="en-GB" altLang="en-US" sz="2600" dirty="0" smtClean="0"/>
              <a:t>Analysis for individual IVs in model</a:t>
            </a:r>
          </a:p>
          <a:p>
            <a:pPr lvl="1" eaLnBrk="1" hangingPunct="1">
              <a:lnSpc>
                <a:spcPct val="80000"/>
              </a:lnSpc>
              <a:defRPr/>
            </a:pPr>
            <a:endParaRPr lang="en-GB" altLang="en-US" sz="2600" dirty="0" smtClean="0"/>
          </a:p>
          <a:p>
            <a:pPr lvl="1" eaLnBrk="1" hangingPunct="1">
              <a:lnSpc>
                <a:spcPct val="80000"/>
              </a:lnSpc>
              <a:defRPr/>
            </a:pPr>
            <a:r>
              <a:rPr lang="en-GB" altLang="en-US" sz="2600" dirty="0" smtClean="0"/>
              <a:t>Beta values: how much each IV change equates to change in the DV</a:t>
            </a:r>
          </a:p>
          <a:p>
            <a:pPr lvl="2" eaLnBrk="1" hangingPunct="1">
              <a:lnSpc>
                <a:spcPct val="80000"/>
              </a:lnSpc>
              <a:defRPr/>
            </a:pPr>
            <a:r>
              <a:rPr lang="en-GB" altLang="en-US" sz="2200" dirty="0" smtClean="0"/>
              <a:t>Larger the Beta value = more change in DV associated</a:t>
            </a:r>
          </a:p>
          <a:p>
            <a:pPr lvl="2" eaLnBrk="1" hangingPunct="1">
              <a:lnSpc>
                <a:spcPct val="80000"/>
              </a:lnSpc>
              <a:defRPr/>
            </a:pPr>
            <a:r>
              <a:rPr lang="en-GB" altLang="en-US" sz="2200" dirty="0" smtClean="0"/>
              <a:t>Negative (minus sign) = negative association (correlation)</a:t>
            </a:r>
          </a:p>
          <a:p>
            <a:pPr lvl="3" eaLnBrk="1" hangingPunct="1">
              <a:lnSpc>
                <a:spcPct val="80000"/>
              </a:lnSpc>
              <a:defRPr/>
            </a:pPr>
            <a:r>
              <a:rPr lang="en-GB" altLang="en-US" dirty="0" smtClean="0"/>
              <a:t>(Not the same as NO association!)</a:t>
            </a:r>
          </a:p>
          <a:p>
            <a:pPr lvl="3" eaLnBrk="1" hangingPunct="1">
              <a:lnSpc>
                <a:spcPct val="80000"/>
              </a:lnSpc>
              <a:defRPr/>
            </a:pPr>
            <a:endParaRPr lang="en-GB" altLang="en-US" dirty="0" smtClean="0"/>
          </a:p>
          <a:p>
            <a:pPr lvl="1" eaLnBrk="1" hangingPunct="1">
              <a:lnSpc>
                <a:spcPct val="80000"/>
              </a:lnSpc>
              <a:defRPr/>
            </a:pPr>
            <a:r>
              <a:rPr lang="en-GB" altLang="en-US" sz="2600" dirty="0" smtClean="0"/>
              <a:t>Significance value for each IV</a:t>
            </a:r>
          </a:p>
          <a:p>
            <a:pPr lvl="2" eaLnBrk="1" hangingPunct="1">
              <a:lnSpc>
                <a:spcPct val="80000"/>
              </a:lnSpc>
              <a:defRPr/>
            </a:pPr>
            <a:r>
              <a:rPr lang="en-GB" altLang="en-US" sz="2200" dirty="0" smtClean="0"/>
              <a:t>P &lt; 0.05 equals significant as an IV</a:t>
            </a:r>
          </a:p>
          <a:p>
            <a:pPr lvl="2" eaLnBrk="1" hangingPunct="1">
              <a:lnSpc>
                <a:spcPct val="80000"/>
              </a:lnSpc>
              <a:defRPr/>
            </a:pPr>
            <a:r>
              <a:rPr lang="en-GB" altLang="en-US" sz="2200" dirty="0" smtClean="0"/>
              <a:t>IV can still contribute to model if p &gt; 0.05</a:t>
            </a:r>
          </a:p>
          <a:p>
            <a:pPr lvl="2" eaLnBrk="1" hangingPunct="1">
              <a:lnSpc>
                <a:spcPct val="80000"/>
              </a:lnSpc>
              <a:defRPr/>
            </a:pPr>
            <a:r>
              <a:rPr lang="en-GB" altLang="en-US" sz="2200" dirty="0" smtClean="0"/>
              <a:t>Beta value will specify how much influence in model</a:t>
            </a:r>
          </a:p>
        </p:txBody>
      </p:sp>
      <p:sp>
        <p:nvSpPr>
          <p:cNvPr id="5" name="Rectangle 2"/>
          <p:cNvSpPr>
            <a:spLocks noGrp="1" noChangeArrowheads="1"/>
          </p:cNvSpPr>
          <p:nvPr>
            <p:ph type="title"/>
          </p:nvPr>
        </p:nvSpPr>
        <p:spPr>
          <a:xfrm>
            <a:off x="381000" y="27709"/>
            <a:ext cx="8229600" cy="1143000"/>
          </a:xfrm>
        </p:spPr>
        <p:txBody>
          <a:bodyPr/>
          <a:lstStyle/>
          <a:p>
            <a:pPr eaLnBrk="1" hangingPunct="1"/>
            <a:r>
              <a:rPr lang="en-GB" altLang="en-US" dirty="0" smtClean="0"/>
              <a:t>Reporting regression</a:t>
            </a:r>
            <a:endParaRPr lang="en-GB" altLang="en-US" dirty="0" smtClean="0"/>
          </a:p>
        </p:txBody>
      </p:sp>
    </p:spTree>
    <p:extLst>
      <p:ext uri="{BB962C8B-B14F-4D97-AF65-F5344CB8AC3E}">
        <p14:creationId xmlns:p14="http://schemas.microsoft.com/office/powerpoint/2010/main" val="24962833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bject 2"/>
          <p:cNvGraphicFramePr>
            <a:graphicFrameLocks noChangeAspect="1"/>
          </p:cNvGraphicFramePr>
          <p:nvPr>
            <p:extLst>
              <p:ext uri="{D42A27DB-BD31-4B8C-83A1-F6EECF244321}">
                <p14:modId xmlns:p14="http://schemas.microsoft.com/office/powerpoint/2010/main" val="926341607"/>
              </p:ext>
            </p:extLst>
          </p:nvPr>
        </p:nvGraphicFramePr>
        <p:xfrm>
          <a:off x="358775" y="914400"/>
          <a:ext cx="8785225" cy="4824413"/>
        </p:xfrm>
        <a:graphic>
          <a:graphicData uri="http://schemas.openxmlformats.org/presentationml/2006/ole">
            <mc:AlternateContent xmlns:mc="http://schemas.openxmlformats.org/markup-compatibility/2006">
              <mc:Choice xmlns:v="urn:schemas-microsoft-com:vml" Requires="v">
                <p:oleObj spid="_x0000_s8201" name="Document" r:id="rId3" imgW="10379053" imgH="2561864" progId="Word.Document.12">
                  <p:embed/>
                </p:oleObj>
              </mc:Choice>
              <mc:Fallback>
                <p:oleObj name="Document" r:id="rId3" imgW="10379053" imgH="2561864" progId="Word.Document.1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8775" y="914400"/>
                        <a:ext cx="8785225" cy="4824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7155619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8" name="Object 2"/>
          <p:cNvGraphicFramePr>
            <a:graphicFrameLocks noChangeAspect="1"/>
          </p:cNvGraphicFramePr>
          <p:nvPr>
            <p:extLst>
              <p:ext uri="{D42A27DB-BD31-4B8C-83A1-F6EECF244321}">
                <p14:modId xmlns:p14="http://schemas.microsoft.com/office/powerpoint/2010/main" val="494490789"/>
              </p:ext>
            </p:extLst>
          </p:nvPr>
        </p:nvGraphicFramePr>
        <p:xfrm>
          <a:off x="84538" y="304800"/>
          <a:ext cx="9046361" cy="4456112"/>
        </p:xfrm>
        <a:graphic>
          <a:graphicData uri="http://schemas.openxmlformats.org/presentationml/2006/ole">
            <mc:AlternateContent xmlns:mc="http://schemas.openxmlformats.org/markup-compatibility/2006">
              <mc:Choice xmlns:v="urn:schemas-microsoft-com:vml" Requires="v">
                <p:oleObj spid="_x0000_s9225" name="Document" r:id="rId3" imgW="10379053" imgH="2561864" progId="Word.Document.12">
                  <p:embed/>
                </p:oleObj>
              </mc:Choice>
              <mc:Fallback>
                <p:oleObj name="Document" r:id="rId3" imgW="10379053" imgH="2561864" progId="Word.Document.1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38" y="304800"/>
                        <a:ext cx="9046361" cy="4456112"/>
                      </a:xfrm>
                      <a:prstGeom prst="rect">
                        <a:avLst/>
                      </a:prstGeom>
                      <a:noFill/>
                      <a:ln>
                        <a:noFill/>
                      </a:ln>
                      <a:effectLst/>
                    </p:spPr>
                  </p:pic>
                </p:oleObj>
              </mc:Fallback>
            </mc:AlternateContent>
          </a:graphicData>
        </a:graphic>
      </p:graphicFrame>
      <p:sp>
        <p:nvSpPr>
          <p:cNvPr id="4099" name="Text Box 4"/>
          <p:cNvSpPr txBox="1">
            <a:spLocks noChangeArrowheads="1"/>
          </p:cNvSpPr>
          <p:nvPr/>
        </p:nvSpPr>
        <p:spPr bwMode="auto">
          <a:xfrm>
            <a:off x="250825" y="4343400"/>
            <a:ext cx="8713788"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dirty="0">
                <a:latin typeface="Calibri" pitchFamily="34" charset="0"/>
              </a:rPr>
              <a:t>Values for the individual predictor variables:</a:t>
            </a:r>
          </a:p>
          <a:p>
            <a:pPr eaLnBrk="1" hangingPunct="1">
              <a:spcBef>
                <a:spcPct val="50000"/>
              </a:spcBef>
            </a:pPr>
            <a:r>
              <a:rPr lang="en-GB" altLang="en-US" dirty="0">
                <a:latin typeface="Calibri" pitchFamily="34" charset="0"/>
              </a:rPr>
              <a:t>Beta values: how much change in DV observed with change in IV (in Standard Deviations)</a:t>
            </a:r>
          </a:p>
          <a:p>
            <a:pPr eaLnBrk="1" hangingPunct="1">
              <a:spcBef>
                <a:spcPct val="50000"/>
              </a:spcBef>
            </a:pPr>
            <a:r>
              <a:rPr lang="en-GB" altLang="en-US" dirty="0">
                <a:latin typeface="Calibri" pitchFamily="34" charset="0"/>
              </a:rPr>
              <a:t>Higher the Beta score = more of a predictor for the dependent variable (better fit)</a:t>
            </a:r>
          </a:p>
          <a:p>
            <a:pPr eaLnBrk="1" hangingPunct="1">
              <a:spcBef>
                <a:spcPct val="50000"/>
              </a:spcBef>
            </a:pPr>
            <a:r>
              <a:rPr lang="en-GB" altLang="en-US" dirty="0">
                <a:latin typeface="Calibri" pitchFamily="34" charset="0"/>
              </a:rPr>
              <a:t>	Note: can be a minus value (negative correlation)</a:t>
            </a:r>
          </a:p>
          <a:p>
            <a:pPr eaLnBrk="1" hangingPunct="1">
              <a:spcBef>
                <a:spcPct val="50000"/>
              </a:spcBef>
            </a:pPr>
            <a:r>
              <a:rPr lang="en-GB" altLang="en-US" dirty="0">
                <a:latin typeface="Calibri" pitchFamily="34" charset="0"/>
              </a:rPr>
              <a:t>p-value (sig.) also shown for each predictor </a:t>
            </a:r>
            <a:r>
              <a:rPr lang="en-GB" altLang="en-US" dirty="0" smtClean="0">
                <a:latin typeface="Calibri" pitchFamily="34" charset="0"/>
              </a:rPr>
              <a:t>variable</a:t>
            </a:r>
            <a:endParaRPr lang="en-GB" altLang="en-US" dirty="0">
              <a:latin typeface="Calibri" pitchFamily="34" charset="0"/>
            </a:endParaRPr>
          </a:p>
        </p:txBody>
      </p:sp>
    </p:spTree>
    <p:extLst>
      <p:ext uri="{BB962C8B-B14F-4D97-AF65-F5344CB8AC3E}">
        <p14:creationId xmlns:p14="http://schemas.microsoft.com/office/powerpoint/2010/main" val="3300809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95288" y="1989138"/>
            <a:ext cx="8229600" cy="1143000"/>
          </a:xfrm>
        </p:spPr>
        <p:txBody>
          <a:bodyPr rtlCol="0">
            <a:normAutofit fontScale="90000"/>
          </a:bodyPr>
          <a:lstStyle/>
          <a:p>
            <a:pPr eaLnBrk="1" fontAlgn="auto" hangingPunct="1">
              <a:spcAft>
                <a:spcPts val="0"/>
              </a:spcAft>
              <a:defRPr/>
            </a:pPr>
            <a:r>
              <a:rPr lang="en-GB" dirty="0" smtClean="0"/>
              <a:t>Hierarchical Multiple Regression...</a:t>
            </a:r>
            <a:br>
              <a:rPr lang="en-GB" dirty="0" smtClean="0"/>
            </a:br>
            <a:r>
              <a:rPr lang="en-GB" dirty="0" smtClean="0"/>
              <a:t>a </a:t>
            </a:r>
            <a:r>
              <a:rPr lang="en-GB" dirty="0" smtClean="0"/>
              <a:t>quick example </a:t>
            </a:r>
          </a:p>
        </p:txBody>
      </p:sp>
    </p:spTree>
    <p:extLst>
      <p:ext uri="{BB962C8B-B14F-4D97-AF65-F5344CB8AC3E}">
        <p14:creationId xmlns:p14="http://schemas.microsoft.com/office/powerpoint/2010/main" val="38164874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288" y="1268413"/>
            <a:ext cx="8229600" cy="4525962"/>
          </a:xfrm>
        </p:spPr>
        <p:txBody>
          <a:bodyPr rtlCol="0">
            <a:normAutofit fontScale="92500" lnSpcReduction="20000"/>
          </a:bodyPr>
          <a:lstStyle/>
          <a:p>
            <a:pPr eaLnBrk="1" fontAlgn="auto" hangingPunct="1">
              <a:spcAft>
                <a:spcPts val="0"/>
              </a:spcAft>
              <a:buFont typeface="Arial" pitchFamily="34" charset="0"/>
              <a:buNone/>
              <a:defRPr/>
            </a:pPr>
            <a:r>
              <a:rPr lang="en-GB" sz="2000" dirty="0" smtClean="0">
                <a:latin typeface="Arial" pitchFamily="34" charset="0"/>
                <a:cs typeface="Arial" pitchFamily="34" charset="0"/>
              </a:rPr>
              <a:t>Multiple regression on those completing time 1 and time 2 assessments (n=201)</a:t>
            </a:r>
          </a:p>
          <a:p>
            <a:pPr eaLnBrk="1" fontAlgn="auto" hangingPunct="1">
              <a:spcAft>
                <a:spcPts val="0"/>
              </a:spcAft>
              <a:buFont typeface="Arial" pitchFamily="34" charset="0"/>
              <a:buNone/>
              <a:defRPr/>
            </a:pPr>
            <a:endParaRPr lang="en-GB" sz="2000" dirty="0" smtClean="0">
              <a:latin typeface="Arial" pitchFamily="34" charset="0"/>
              <a:cs typeface="Arial" pitchFamily="34" charset="0"/>
            </a:endParaRPr>
          </a:p>
          <a:p>
            <a:pPr eaLnBrk="1" fontAlgn="auto" hangingPunct="1">
              <a:spcAft>
                <a:spcPts val="0"/>
              </a:spcAft>
              <a:buFont typeface="Arial" pitchFamily="34" charset="0"/>
              <a:buChar char="•"/>
              <a:defRPr/>
            </a:pPr>
            <a:r>
              <a:rPr lang="en-GB" sz="2000" dirty="0" smtClean="0">
                <a:latin typeface="Arial" pitchFamily="34" charset="0"/>
                <a:cs typeface="Arial" pitchFamily="34" charset="0"/>
              </a:rPr>
              <a:t>Step one:</a:t>
            </a:r>
          </a:p>
          <a:p>
            <a:pPr lvl="1" eaLnBrk="1" fontAlgn="auto" hangingPunct="1">
              <a:spcAft>
                <a:spcPts val="0"/>
              </a:spcAft>
              <a:buFont typeface="Arial" pitchFamily="34" charset="0"/>
              <a:buChar char="–"/>
              <a:defRPr/>
            </a:pPr>
            <a:r>
              <a:rPr lang="en-GB" sz="2000" dirty="0" smtClean="0">
                <a:latin typeface="Arial" pitchFamily="34" charset="0"/>
                <a:cs typeface="Arial" pitchFamily="34" charset="0"/>
              </a:rPr>
              <a:t>Illness representations (personal control, treatment control , illness coherence, consequences)</a:t>
            </a:r>
          </a:p>
          <a:p>
            <a:pPr lvl="1" eaLnBrk="1" fontAlgn="auto" hangingPunct="1">
              <a:spcAft>
                <a:spcPts val="0"/>
              </a:spcAft>
              <a:buFont typeface="Arial" pitchFamily="34" charset="0"/>
              <a:buChar char="–"/>
              <a:defRPr/>
            </a:pPr>
            <a:endParaRPr lang="en-GB" sz="2000" dirty="0" smtClean="0">
              <a:latin typeface="Arial" pitchFamily="34" charset="0"/>
              <a:cs typeface="Arial" pitchFamily="34" charset="0"/>
            </a:endParaRPr>
          </a:p>
          <a:p>
            <a:pPr eaLnBrk="1" fontAlgn="auto" hangingPunct="1">
              <a:spcAft>
                <a:spcPts val="0"/>
              </a:spcAft>
              <a:buFont typeface="Arial" pitchFamily="34" charset="0"/>
              <a:buChar char="•"/>
              <a:defRPr/>
            </a:pPr>
            <a:r>
              <a:rPr lang="en-GB" sz="2000" dirty="0" smtClean="0">
                <a:latin typeface="Arial" pitchFamily="34" charset="0"/>
                <a:cs typeface="Arial" pitchFamily="34" charset="0"/>
              </a:rPr>
              <a:t>Step two: </a:t>
            </a:r>
          </a:p>
          <a:p>
            <a:pPr lvl="1" eaLnBrk="1" fontAlgn="auto" hangingPunct="1">
              <a:spcAft>
                <a:spcPts val="0"/>
              </a:spcAft>
              <a:buFont typeface="Arial" pitchFamily="34" charset="0"/>
              <a:buChar char="–"/>
              <a:defRPr/>
            </a:pPr>
            <a:r>
              <a:rPr lang="en-GB" sz="2000" dirty="0" smtClean="0">
                <a:latin typeface="Arial" pitchFamily="34" charset="0"/>
                <a:cs typeface="Arial" pitchFamily="34" charset="0"/>
              </a:rPr>
              <a:t>Illness representations</a:t>
            </a:r>
          </a:p>
          <a:p>
            <a:pPr lvl="1" eaLnBrk="1" fontAlgn="auto" hangingPunct="1">
              <a:spcAft>
                <a:spcPts val="0"/>
              </a:spcAft>
              <a:buFont typeface="Arial" pitchFamily="34" charset="0"/>
              <a:buChar char="–"/>
              <a:defRPr/>
            </a:pPr>
            <a:r>
              <a:rPr lang="en-GB" sz="2000" dirty="0" smtClean="0">
                <a:latin typeface="Arial" pitchFamily="34" charset="0"/>
                <a:cs typeface="Arial" pitchFamily="34" charset="0"/>
              </a:rPr>
              <a:t>Causal beliefs</a:t>
            </a:r>
          </a:p>
          <a:p>
            <a:pPr lvl="1" eaLnBrk="1" fontAlgn="auto" hangingPunct="1">
              <a:spcAft>
                <a:spcPts val="0"/>
              </a:spcAft>
              <a:buFont typeface="Arial" pitchFamily="34" charset="0"/>
              <a:buChar char="–"/>
              <a:defRPr/>
            </a:pPr>
            <a:endParaRPr lang="en-GB" sz="2000" dirty="0" smtClean="0">
              <a:latin typeface="Arial" pitchFamily="34" charset="0"/>
              <a:cs typeface="Arial" pitchFamily="34" charset="0"/>
            </a:endParaRPr>
          </a:p>
          <a:p>
            <a:pPr eaLnBrk="1" fontAlgn="auto" hangingPunct="1">
              <a:spcAft>
                <a:spcPts val="0"/>
              </a:spcAft>
              <a:buFont typeface="Arial" pitchFamily="34" charset="0"/>
              <a:buChar char="•"/>
              <a:defRPr/>
            </a:pPr>
            <a:r>
              <a:rPr lang="en-GB" sz="2000" dirty="0" smtClean="0">
                <a:latin typeface="Arial" pitchFamily="34" charset="0"/>
                <a:cs typeface="Arial" pitchFamily="34" charset="0"/>
              </a:rPr>
              <a:t>Step three:</a:t>
            </a:r>
          </a:p>
          <a:p>
            <a:pPr lvl="1" eaLnBrk="1" fontAlgn="auto" hangingPunct="1">
              <a:spcAft>
                <a:spcPts val="0"/>
              </a:spcAft>
              <a:buFont typeface="Arial" pitchFamily="34" charset="0"/>
              <a:buChar char="–"/>
              <a:defRPr/>
            </a:pPr>
            <a:r>
              <a:rPr lang="en-GB" sz="2000" dirty="0" smtClean="0">
                <a:latin typeface="Arial" pitchFamily="34" charset="0"/>
                <a:cs typeface="Arial" pitchFamily="34" charset="0"/>
              </a:rPr>
              <a:t>Illness representations</a:t>
            </a:r>
          </a:p>
          <a:p>
            <a:pPr lvl="1" eaLnBrk="1" fontAlgn="auto" hangingPunct="1">
              <a:spcAft>
                <a:spcPts val="0"/>
              </a:spcAft>
              <a:buFont typeface="Arial" pitchFamily="34" charset="0"/>
              <a:buChar char="–"/>
              <a:defRPr/>
            </a:pPr>
            <a:r>
              <a:rPr lang="en-GB" sz="2000" dirty="0" smtClean="0">
                <a:latin typeface="Arial" pitchFamily="34" charset="0"/>
                <a:cs typeface="Arial" pitchFamily="34" charset="0"/>
              </a:rPr>
              <a:t>Causal beliefs</a:t>
            </a:r>
          </a:p>
          <a:p>
            <a:pPr lvl="1" eaLnBrk="1" fontAlgn="auto" hangingPunct="1">
              <a:spcAft>
                <a:spcPts val="0"/>
              </a:spcAft>
              <a:buFont typeface="Arial" pitchFamily="34" charset="0"/>
              <a:buChar char="–"/>
              <a:defRPr/>
            </a:pPr>
            <a:r>
              <a:rPr lang="en-GB" sz="2000" dirty="0" smtClean="0">
                <a:latin typeface="Arial" pitchFamily="34" charset="0"/>
                <a:cs typeface="Arial" pitchFamily="34" charset="0"/>
              </a:rPr>
              <a:t>Baseline distress/PA/NA</a:t>
            </a:r>
          </a:p>
          <a:p>
            <a:pPr lvl="1" eaLnBrk="1" fontAlgn="auto" hangingPunct="1">
              <a:spcAft>
                <a:spcPts val="0"/>
              </a:spcAft>
              <a:buFont typeface="Arial" pitchFamily="34" charset="0"/>
              <a:buChar char="–"/>
              <a:defRPr/>
            </a:pPr>
            <a:endParaRPr lang="en-GB" dirty="0" smtClean="0"/>
          </a:p>
        </p:txBody>
      </p:sp>
      <p:sp>
        <p:nvSpPr>
          <p:cNvPr id="35843" name="Title 2"/>
          <p:cNvSpPr>
            <a:spLocks noGrp="1"/>
          </p:cNvSpPr>
          <p:nvPr>
            <p:ph type="title"/>
          </p:nvPr>
        </p:nvSpPr>
        <p:spPr>
          <a:xfrm>
            <a:off x="468313" y="0"/>
            <a:ext cx="8229600" cy="1143000"/>
          </a:xfrm>
        </p:spPr>
        <p:txBody>
          <a:bodyPr/>
          <a:lstStyle/>
          <a:p>
            <a:pPr eaLnBrk="1" hangingPunct="1"/>
            <a:r>
              <a:rPr lang="en-GB" altLang="en-US" sz="2400" dirty="0" smtClean="0">
                <a:latin typeface="Arial" charset="0"/>
                <a:cs typeface="Arial" charset="0"/>
              </a:rPr>
              <a:t>Are some illness </a:t>
            </a:r>
            <a:r>
              <a:rPr lang="en-GB" altLang="en-US" sz="2400" dirty="0" smtClean="0">
                <a:latin typeface="Arial" charset="0"/>
                <a:cs typeface="Arial" charset="0"/>
              </a:rPr>
              <a:t>beliefs </a:t>
            </a:r>
            <a:r>
              <a:rPr lang="en-GB" altLang="en-US" sz="2400" dirty="0" smtClean="0">
                <a:latin typeface="Arial" charset="0"/>
                <a:cs typeface="Arial" charset="0"/>
              </a:rPr>
              <a:t>stronger predictors than others?</a:t>
            </a:r>
            <a:endParaRPr lang="en-GB" altLang="en-US" sz="2400" dirty="0" smtClean="0">
              <a:latin typeface="Arial" charset="0"/>
              <a:cs typeface="Arial" charset="0"/>
            </a:endParaRPr>
          </a:p>
        </p:txBody>
      </p:sp>
    </p:spTree>
    <p:extLst>
      <p:ext uri="{BB962C8B-B14F-4D97-AF65-F5344CB8AC3E}">
        <p14:creationId xmlns:p14="http://schemas.microsoft.com/office/powerpoint/2010/main" val="16089116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539750" y="549275"/>
          <a:ext cx="7704138" cy="5903913"/>
        </p:xfrm>
        <a:graphic>
          <a:graphicData uri="http://schemas.openxmlformats.org/drawingml/2006/table">
            <a:tbl>
              <a:tblPr/>
              <a:tblGrid>
                <a:gridCol w="800100"/>
                <a:gridCol w="2365375"/>
                <a:gridCol w="833438"/>
                <a:gridCol w="1412875"/>
                <a:gridCol w="1412875"/>
                <a:gridCol w="879475"/>
              </a:tblGrid>
              <a:tr h="280443">
                <a:tc>
                  <a:txBody>
                    <a:bodyPr/>
                    <a:lstStyle/>
                    <a:p>
                      <a:pPr marL="0" marR="0" lvl="0" indent="0" algn="l" defTabSz="914400" rtl="0" eaLnBrk="1" fontAlgn="base" latinLnBrk="0" hangingPunct="1">
                        <a:lnSpc>
                          <a:spcPct val="115000"/>
                        </a:lnSpc>
                        <a:spcBef>
                          <a:spcPct val="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1" i="1" u="none" strike="noStrike" cap="none" normalizeH="0" baseline="0" smtClean="0">
                          <a:ln>
                            <a:noFill/>
                          </a:ln>
                          <a:solidFill>
                            <a:schemeClr val="tx1"/>
                          </a:solidFill>
                          <a:effectLst/>
                          <a:latin typeface="Arial" charset="0"/>
                          <a:cs typeface="Times New Roman" pitchFamily="18" charset="0"/>
                        </a:rPr>
                        <a:t>β</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cs typeface="Times New Roman" pitchFamily="18" charset="0"/>
                        </a:rPr>
                        <a:t>Adjacent </a:t>
                      </a:r>
                      <a:r>
                        <a:rPr kumimoji="0" lang="en-GB" sz="1600" b="1" i="1" u="none" strike="noStrike" cap="none" normalizeH="0" baseline="0" smtClean="0">
                          <a:ln>
                            <a:noFill/>
                          </a:ln>
                          <a:solidFill>
                            <a:schemeClr val="tx1"/>
                          </a:solidFill>
                          <a:effectLst/>
                          <a:latin typeface="Arial" charset="0"/>
                          <a:cs typeface="Times New Roman" pitchFamily="18" charset="0"/>
                        </a:rPr>
                        <a:t>R</a:t>
                      </a:r>
                      <a:r>
                        <a:rPr kumimoji="0" lang="en-GB" sz="1600" b="1" i="1" u="none" strike="noStrike" cap="none" normalizeH="0" baseline="30000" smtClean="0">
                          <a:ln>
                            <a:noFill/>
                          </a:ln>
                          <a:solidFill>
                            <a:schemeClr val="tx1"/>
                          </a:solidFill>
                          <a:effectLst/>
                          <a:latin typeface="Arial" charset="0"/>
                          <a:cs typeface="Times New Roman" pitchFamily="18" charset="0"/>
                        </a:rPr>
                        <a:t>2</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600" b="1" i="1" u="none" strike="noStrike" cap="none" normalizeH="0" baseline="0" smtClean="0">
                          <a:ln>
                            <a:noFill/>
                          </a:ln>
                          <a:solidFill>
                            <a:schemeClr val="tx1"/>
                          </a:solidFill>
                          <a:effectLst/>
                          <a:latin typeface="Arial" charset="0"/>
                          <a:cs typeface="Times New Roman" pitchFamily="18" charset="0"/>
                        </a:rPr>
                        <a:t>R</a:t>
                      </a:r>
                      <a:r>
                        <a:rPr kumimoji="0" lang="en-GB" sz="1600" b="1" i="1" u="none" strike="noStrike" cap="none" normalizeH="0" baseline="30000" smtClean="0">
                          <a:ln>
                            <a:noFill/>
                          </a:ln>
                          <a:solidFill>
                            <a:schemeClr val="tx1"/>
                          </a:solidFill>
                          <a:effectLst/>
                          <a:latin typeface="Arial" charset="0"/>
                          <a:cs typeface="Times New Roman" pitchFamily="18" charset="0"/>
                        </a:rPr>
                        <a:t>2</a:t>
                      </a:r>
                      <a:r>
                        <a:rPr kumimoji="0" lang="en-GB" sz="1600" b="1" i="1" u="none" strike="noStrike" cap="none" normalizeH="0" baseline="0" smtClean="0">
                          <a:ln>
                            <a:noFill/>
                          </a:ln>
                          <a:solidFill>
                            <a:schemeClr val="tx1"/>
                          </a:solidFill>
                          <a:effectLst/>
                          <a:latin typeface="Arial" charset="0"/>
                          <a:cs typeface="Times New Roman" pitchFamily="18" charset="0"/>
                        </a:rPr>
                        <a:t> </a:t>
                      </a:r>
                      <a:r>
                        <a:rPr kumimoji="0" lang="en-GB" sz="1600" b="1" i="0" u="none" strike="noStrike" cap="none" normalizeH="0" baseline="0" smtClean="0">
                          <a:ln>
                            <a:noFill/>
                          </a:ln>
                          <a:solidFill>
                            <a:schemeClr val="tx1"/>
                          </a:solidFill>
                          <a:effectLst/>
                          <a:latin typeface="Arial" charset="0"/>
                          <a:cs typeface="Times New Roman" pitchFamily="18" charset="0"/>
                        </a:rPr>
                        <a:t>change</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1" i="1" u="none" strike="noStrike" cap="none" normalizeH="0" baseline="0" smtClean="0">
                          <a:ln>
                            <a:noFill/>
                          </a:ln>
                          <a:solidFill>
                            <a:schemeClr val="tx1"/>
                          </a:solidFill>
                          <a:effectLst/>
                          <a:latin typeface="Arial" charset="0"/>
                          <a:cs typeface="Times New Roman" pitchFamily="18" charset="0"/>
                        </a:rPr>
                        <a:t>F</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4133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cs typeface="Times New Roman" pitchFamily="18" charset="0"/>
                        </a:rPr>
                        <a:t>Step 1</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dirty="0" smtClean="0">
                          <a:ln>
                            <a:noFill/>
                          </a:ln>
                          <a:solidFill>
                            <a:schemeClr val="tx1"/>
                          </a:solidFill>
                          <a:effectLst/>
                          <a:latin typeface="Arial" charset="0"/>
                          <a:cs typeface="Times New Roman" pitchFamily="18" charset="0"/>
                        </a:rPr>
                        <a:t>Consequences</a:t>
                      </a:r>
                      <a:endParaRPr kumimoji="0" lang="en-GB" sz="1200" b="0" i="0" u="sng" strike="noStrike" cap="none" normalizeH="0" baseline="0" dirty="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cs typeface="Times New Roman" pitchFamily="18" charset="0"/>
                        </a:rPr>
                        <a:t>Personal control</a:t>
                      </a:r>
                      <a:endParaRPr kumimoji="0" lang="en-GB" sz="1200" b="0" i="0" u="none" strike="noStrike" cap="none" normalizeH="0" baseline="0" dirty="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cs typeface="Times New Roman" pitchFamily="18" charset="0"/>
                        </a:rPr>
                        <a:t>Treatment control </a:t>
                      </a:r>
                      <a:endParaRPr kumimoji="0" lang="en-GB" sz="1200" b="0" i="0" u="none" strike="noStrike" cap="none" normalizeH="0" baseline="0" dirty="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cs typeface="Times New Roman" pitchFamily="18" charset="0"/>
                        </a:rPr>
                        <a:t>Illness coherence</a:t>
                      </a:r>
                      <a:endParaRPr kumimoji="0" lang="en-GB" sz="1200" b="0" i="0" u="none" strike="noStrike" cap="none" normalizeH="0" baseline="0" dirty="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.477***</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-.06</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.25</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endParaRPr kumimoji="0" lang="en-US" sz="16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13.47***</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03324">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cs typeface="Times New Roman" pitchFamily="18" charset="0"/>
                        </a:rPr>
                        <a:t>Step 2</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smtClean="0">
                          <a:ln>
                            <a:noFill/>
                          </a:ln>
                          <a:solidFill>
                            <a:schemeClr val="tx1"/>
                          </a:solidFill>
                          <a:effectLst/>
                          <a:latin typeface="Arial" charset="0"/>
                          <a:cs typeface="Times New Roman" pitchFamily="18" charset="0"/>
                        </a:rPr>
                        <a:t>Consequences</a:t>
                      </a:r>
                      <a:endParaRPr kumimoji="0" lang="en-GB" sz="1200" b="0" i="0" u="sng"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Personal control</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Treatment control </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Illness coherence</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Psychological attributions</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Risk factors</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Harm/Neglect</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Hereditary</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Chance/bad luck</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Accident/injury</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.46***</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-.01</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.26</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.01</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5.47***</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1365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cs typeface="Times New Roman" pitchFamily="18" charset="0"/>
                        </a:rPr>
                        <a:t>Step 3</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smtClean="0">
                          <a:ln>
                            <a:noFill/>
                          </a:ln>
                          <a:solidFill>
                            <a:schemeClr val="tx1"/>
                          </a:solidFill>
                          <a:effectLst/>
                          <a:latin typeface="Arial" charset="0"/>
                          <a:cs typeface="Times New Roman" pitchFamily="18" charset="0"/>
                        </a:rPr>
                        <a:t>Consequences</a:t>
                      </a:r>
                      <a:endParaRPr kumimoji="0" lang="en-GB" sz="1200" b="0" i="0" u="sng"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Personal control</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Treatment control </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Illness coherence</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Psychological attributions</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Risk factors</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Harm/Neglect</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Hereditary</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Chance/bad luck</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Accident/injury</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smtClean="0">
                          <a:ln>
                            <a:noFill/>
                          </a:ln>
                          <a:solidFill>
                            <a:schemeClr val="tx1"/>
                          </a:solidFill>
                          <a:effectLst/>
                          <a:latin typeface="Arial" charset="0"/>
                          <a:cs typeface="Times New Roman" pitchFamily="18" charset="0"/>
                        </a:rPr>
                        <a:t>Baseline distress</a:t>
                      </a:r>
                      <a:endParaRPr kumimoji="0" lang="en-GB" sz="1200" b="0" i="0" u="sng"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.25***</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-.01</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0.07</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0.03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.01</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.57***</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.53</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.27</a:t>
                      </a:r>
                      <a:endParaRPr kumimoji="0" lang="en-GB" sz="16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15.73***</a:t>
                      </a:r>
                      <a:endParaRPr kumimoji="0" lang="en-GB"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5160">
                <a:tc>
                  <a:txBody>
                    <a:bodyPr/>
                    <a:lstStyle/>
                    <a:p>
                      <a:pPr marL="0" marR="0" lvl="0" indent="0" algn="l" defTabSz="914400" rtl="0" eaLnBrk="1" fontAlgn="base" latinLnBrk="0" hangingPunct="1">
                        <a:lnSpc>
                          <a:spcPct val="115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Calibri" pitchFamily="34"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5">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Calibri" pitchFamily="34" charset="0"/>
                          <a:cs typeface="Times New Roman" pitchFamily="18" charset="0"/>
                        </a:rPr>
                        <a:t>*** p&lt;.001   </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bl>
          </a:graphicData>
        </a:graphic>
      </p:graphicFrame>
      <p:sp>
        <p:nvSpPr>
          <p:cNvPr id="5" name="Rectangle 4"/>
          <p:cNvSpPr/>
          <p:nvPr/>
        </p:nvSpPr>
        <p:spPr>
          <a:xfrm>
            <a:off x="611188" y="115888"/>
            <a:ext cx="6696075" cy="461962"/>
          </a:xfrm>
          <a:prstGeom prst="rect">
            <a:avLst/>
          </a:prstGeom>
        </p:spPr>
        <p:txBody>
          <a:bodyPr wrap="none">
            <a:spAutoFit/>
          </a:bodyPr>
          <a:lstStyle/>
          <a:p>
            <a:pPr>
              <a:defRPr/>
            </a:pPr>
            <a:r>
              <a:rPr lang="en-GB" sz="2400" b="1" dirty="0">
                <a:solidFill>
                  <a:prstClr val="black"/>
                </a:solidFill>
                <a:latin typeface="Arial" pitchFamily="34" charset="0"/>
                <a:cs typeface="Arial" pitchFamily="34" charset="0"/>
              </a:rPr>
              <a:t>Predicting cancer-specific distress at Time 2</a:t>
            </a:r>
            <a:endParaRPr lang="en-GB" sz="2400" dirty="0">
              <a:solidFill>
                <a:prstClr val="black"/>
              </a:solidFill>
              <a:latin typeface="Calibri"/>
              <a:cs typeface="+mn-cs"/>
            </a:endParaRPr>
          </a:p>
        </p:txBody>
      </p:sp>
      <p:sp>
        <p:nvSpPr>
          <p:cNvPr id="14" name="Flowchart: Alternate Process 13"/>
          <p:cNvSpPr/>
          <p:nvPr/>
        </p:nvSpPr>
        <p:spPr>
          <a:xfrm>
            <a:off x="3924300" y="4149725"/>
            <a:ext cx="4968875" cy="208756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Stronger  beliefs in the serious consequences of being found to be at increased risk of cancer significantly predicted higher levels of cancer specific distress at follow-up</a:t>
            </a:r>
          </a:p>
        </p:txBody>
      </p:sp>
    </p:spTree>
    <p:extLst>
      <p:ext uri="{BB962C8B-B14F-4D97-AF65-F5344CB8AC3E}">
        <p14:creationId xmlns:p14="http://schemas.microsoft.com/office/powerpoint/2010/main" val="30915510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684213" y="620713"/>
          <a:ext cx="7632700" cy="5575300"/>
        </p:xfrm>
        <a:graphic>
          <a:graphicData uri="http://schemas.openxmlformats.org/drawingml/2006/table">
            <a:tbl>
              <a:tblPr/>
              <a:tblGrid>
                <a:gridCol w="792162"/>
                <a:gridCol w="2343150"/>
                <a:gridCol w="825500"/>
                <a:gridCol w="1400175"/>
                <a:gridCol w="1400175"/>
                <a:gridCol w="871538"/>
              </a:tblGrid>
              <a:tr h="245395">
                <a:tc>
                  <a:txBody>
                    <a:bodyPr/>
                    <a:lstStyle/>
                    <a:p>
                      <a:pPr marL="0" marR="0" lvl="0" indent="0" algn="l" defTabSz="914400" rtl="0" eaLnBrk="1" fontAlgn="base" latinLnBrk="0" hangingPunct="1">
                        <a:lnSpc>
                          <a:spcPct val="115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400" b="1" i="1" u="none" strike="noStrike" cap="none" normalizeH="0" baseline="0" smtClean="0">
                          <a:ln>
                            <a:noFill/>
                          </a:ln>
                          <a:solidFill>
                            <a:schemeClr val="tx1"/>
                          </a:solidFill>
                          <a:effectLst/>
                          <a:latin typeface="Arial" charset="0"/>
                          <a:cs typeface="Times New Roman" pitchFamily="18" charset="0"/>
                        </a:rPr>
                        <a:t>β</a:t>
                      </a:r>
                      <a:endParaRPr kumimoji="0" lang="en-GB" sz="14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400" b="1" i="0" u="none" strike="noStrike" cap="none" normalizeH="0" baseline="0" smtClean="0">
                          <a:ln>
                            <a:noFill/>
                          </a:ln>
                          <a:solidFill>
                            <a:schemeClr val="tx1"/>
                          </a:solidFill>
                          <a:effectLst/>
                          <a:latin typeface="Arial" charset="0"/>
                          <a:cs typeface="Times New Roman" pitchFamily="18" charset="0"/>
                        </a:rPr>
                        <a:t>Adjacent </a:t>
                      </a:r>
                      <a:r>
                        <a:rPr kumimoji="0" lang="en-GB" sz="1400" b="1" i="1" u="none" strike="noStrike" cap="none" normalizeH="0" baseline="0" smtClean="0">
                          <a:ln>
                            <a:noFill/>
                          </a:ln>
                          <a:solidFill>
                            <a:schemeClr val="tx1"/>
                          </a:solidFill>
                          <a:effectLst/>
                          <a:latin typeface="Arial" charset="0"/>
                          <a:cs typeface="Times New Roman" pitchFamily="18" charset="0"/>
                        </a:rPr>
                        <a:t>R</a:t>
                      </a:r>
                      <a:r>
                        <a:rPr kumimoji="0" lang="en-GB" sz="1400" b="1" i="1" u="none" strike="noStrike" cap="none" normalizeH="0" baseline="30000" smtClean="0">
                          <a:ln>
                            <a:noFill/>
                          </a:ln>
                          <a:solidFill>
                            <a:schemeClr val="tx1"/>
                          </a:solidFill>
                          <a:effectLst/>
                          <a:latin typeface="Arial" charset="0"/>
                          <a:cs typeface="Times New Roman" pitchFamily="18" charset="0"/>
                        </a:rPr>
                        <a:t>2</a:t>
                      </a:r>
                      <a:endParaRPr kumimoji="0" lang="en-GB" sz="1400" b="1"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400" b="1" i="1" u="none" strike="noStrike" cap="none" normalizeH="0" baseline="0" smtClean="0">
                          <a:ln>
                            <a:noFill/>
                          </a:ln>
                          <a:solidFill>
                            <a:schemeClr val="tx1"/>
                          </a:solidFill>
                          <a:effectLst/>
                          <a:latin typeface="Arial" charset="0"/>
                          <a:cs typeface="Times New Roman" pitchFamily="18" charset="0"/>
                        </a:rPr>
                        <a:t>R</a:t>
                      </a:r>
                      <a:r>
                        <a:rPr kumimoji="0" lang="en-GB" sz="1400" b="1" i="1" u="none" strike="noStrike" cap="none" normalizeH="0" baseline="30000" smtClean="0">
                          <a:ln>
                            <a:noFill/>
                          </a:ln>
                          <a:solidFill>
                            <a:schemeClr val="tx1"/>
                          </a:solidFill>
                          <a:effectLst/>
                          <a:latin typeface="Arial" charset="0"/>
                          <a:cs typeface="Times New Roman" pitchFamily="18" charset="0"/>
                        </a:rPr>
                        <a:t>2</a:t>
                      </a:r>
                      <a:r>
                        <a:rPr kumimoji="0" lang="en-GB" sz="1400" b="1" i="1" u="none" strike="noStrike" cap="none" normalizeH="0" baseline="0" smtClean="0">
                          <a:ln>
                            <a:noFill/>
                          </a:ln>
                          <a:solidFill>
                            <a:schemeClr val="tx1"/>
                          </a:solidFill>
                          <a:effectLst/>
                          <a:latin typeface="Arial" charset="0"/>
                          <a:cs typeface="Times New Roman" pitchFamily="18" charset="0"/>
                        </a:rPr>
                        <a:t> </a:t>
                      </a:r>
                      <a:r>
                        <a:rPr kumimoji="0" lang="en-GB" sz="1400" b="1" i="0" u="none" strike="noStrike" cap="none" normalizeH="0" baseline="0" smtClean="0">
                          <a:ln>
                            <a:noFill/>
                          </a:ln>
                          <a:solidFill>
                            <a:schemeClr val="tx1"/>
                          </a:solidFill>
                          <a:effectLst/>
                          <a:latin typeface="Arial" charset="0"/>
                          <a:cs typeface="Times New Roman" pitchFamily="18" charset="0"/>
                        </a:rPr>
                        <a:t>change</a:t>
                      </a:r>
                      <a:endParaRPr kumimoji="0" lang="en-GB" sz="14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400" b="1" i="1" u="none" strike="noStrike" cap="none" normalizeH="0" baseline="0" smtClean="0">
                          <a:ln>
                            <a:noFill/>
                          </a:ln>
                          <a:solidFill>
                            <a:schemeClr val="tx1"/>
                          </a:solidFill>
                          <a:effectLst/>
                          <a:latin typeface="Arial" charset="0"/>
                          <a:cs typeface="Times New Roman" pitchFamily="18" charset="0"/>
                        </a:rPr>
                        <a:t>F</a:t>
                      </a:r>
                      <a:endParaRPr kumimoji="0" lang="en-GB" sz="14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4306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400" b="1" i="0" u="none" strike="noStrike" cap="none" normalizeH="0" baseline="0" smtClean="0">
                          <a:ln>
                            <a:noFill/>
                          </a:ln>
                          <a:solidFill>
                            <a:schemeClr val="tx1"/>
                          </a:solidFill>
                          <a:effectLst/>
                          <a:latin typeface="Arial" charset="0"/>
                          <a:cs typeface="Times New Roman" pitchFamily="18" charset="0"/>
                        </a:rPr>
                        <a:t>Step 1</a:t>
                      </a:r>
                      <a:endParaRPr kumimoji="0" lang="en-GB" sz="14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Consequences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Personal control</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smtClean="0">
                          <a:ln>
                            <a:noFill/>
                          </a:ln>
                          <a:solidFill>
                            <a:schemeClr val="tx1"/>
                          </a:solidFill>
                          <a:effectLst/>
                          <a:latin typeface="Arial" charset="0"/>
                          <a:cs typeface="Times New Roman" pitchFamily="18" charset="0"/>
                        </a:rPr>
                        <a:t>Treatment control </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Illness coherence</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.11</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.33***</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.01</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.12</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.12</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5.41***</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35455">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400" b="1" i="0" u="none" strike="noStrike" cap="none" normalizeH="0" baseline="0" smtClean="0">
                          <a:ln>
                            <a:noFill/>
                          </a:ln>
                          <a:solidFill>
                            <a:schemeClr val="tx1"/>
                          </a:solidFill>
                          <a:effectLst/>
                          <a:latin typeface="Arial" charset="0"/>
                          <a:cs typeface="Times New Roman" pitchFamily="18" charset="0"/>
                        </a:rPr>
                        <a:t>Step 2</a:t>
                      </a:r>
                      <a:endParaRPr kumimoji="0" lang="en-GB" sz="14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Consequences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Personal control</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smtClean="0">
                          <a:ln>
                            <a:noFill/>
                          </a:ln>
                          <a:solidFill>
                            <a:schemeClr val="tx1"/>
                          </a:solidFill>
                          <a:effectLst/>
                          <a:latin typeface="Arial" charset="0"/>
                          <a:cs typeface="Times New Roman" pitchFamily="18" charset="0"/>
                        </a:rPr>
                        <a:t>Treatment control </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Illness coherence</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Psychological attributions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Risk factors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Harm/Neglect</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Hereditary</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Chance/bad luck</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Accident/injury</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.10</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.29***</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.00</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.13</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-.11</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.14</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.16</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.04</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3.00***</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51382">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400" b="1" i="0" u="none" strike="noStrike" cap="none" normalizeH="0" baseline="0" smtClean="0">
                          <a:ln>
                            <a:noFill/>
                          </a:ln>
                          <a:solidFill>
                            <a:schemeClr val="tx1"/>
                          </a:solidFill>
                          <a:effectLst/>
                          <a:latin typeface="Arial" charset="0"/>
                          <a:cs typeface="Times New Roman" pitchFamily="18" charset="0"/>
                        </a:rPr>
                        <a:t>Step 3</a:t>
                      </a:r>
                      <a:endParaRPr kumimoji="0" lang="en-GB" sz="1400" b="0" i="0" u="none" strike="noStrike" cap="none" normalizeH="0" baseline="0" smtClean="0">
                        <a:ln>
                          <a:noFill/>
                        </a:ln>
                        <a:solidFill>
                          <a:schemeClr val="tx1"/>
                        </a:solidFill>
                        <a:effectLst/>
                        <a:latin typeface="Arial" charset="0"/>
                        <a:cs typeface="Times New Roman" pitchFamily="18" charset="0"/>
                      </a:endParaRP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Consequences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Personal control</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sng" strike="noStrike" cap="none" normalizeH="0" baseline="0" smtClean="0">
                          <a:ln>
                            <a:noFill/>
                          </a:ln>
                          <a:solidFill>
                            <a:schemeClr val="tx1"/>
                          </a:solidFill>
                          <a:effectLst/>
                          <a:latin typeface="Arial" charset="0"/>
                          <a:cs typeface="Times New Roman" pitchFamily="18" charset="0"/>
                        </a:rPr>
                        <a:t>Treatment control </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Illness coherence</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Psychological attributions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Risk factors</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Harm/Neglect</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Hereditary</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Chance/bad luck</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Accident/injury</a:t>
                      </a:r>
                    </a:p>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Baseline distress</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.11</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-.04</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.29</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.03</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.05</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.00</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.13</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-.11</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.14</a:t>
                      </a:r>
                    </a:p>
                    <a:p>
                      <a:pPr marL="0" marR="0" lvl="0" indent="0" algn="r"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-.02</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.16</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cs typeface="Times New Roman" pitchFamily="18" charset="0"/>
                        </a:rPr>
                        <a:t>.00</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cs typeface="Times New Roman" pitchFamily="18" charset="0"/>
                        </a:rPr>
                        <a:t>2.72***</a:t>
                      </a:r>
                    </a:p>
                  </a:txBody>
                  <a:tcPr marL="55604" marR="55604"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6" name="Rectangle 5"/>
          <p:cNvSpPr/>
          <p:nvPr/>
        </p:nvSpPr>
        <p:spPr>
          <a:xfrm>
            <a:off x="611188" y="115888"/>
            <a:ext cx="5313362" cy="461962"/>
          </a:xfrm>
          <a:prstGeom prst="rect">
            <a:avLst/>
          </a:prstGeom>
        </p:spPr>
        <p:txBody>
          <a:bodyPr wrap="none">
            <a:spAutoFit/>
          </a:bodyPr>
          <a:lstStyle/>
          <a:p>
            <a:pPr>
              <a:defRPr/>
            </a:pPr>
            <a:r>
              <a:rPr lang="en-GB" sz="2400" b="1" dirty="0">
                <a:solidFill>
                  <a:prstClr val="black"/>
                </a:solidFill>
                <a:latin typeface="Arial" pitchFamily="34" charset="0"/>
                <a:cs typeface="Arial" pitchFamily="34" charset="0"/>
              </a:rPr>
              <a:t>Predicting Positive Affect at Time 2</a:t>
            </a:r>
            <a:endParaRPr lang="en-GB" sz="2400" dirty="0">
              <a:solidFill>
                <a:prstClr val="black"/>
              </a:solidFill>
              <a:latin typeface="Calibri"/>
              <a:cs typeface="+mn-cs"/>
            </a:endParaRPr>
          </a:p>
        </p:txBody>
      </p:sp>
      <p:sp>
        <p:nvSpPr>
          <p:cNvPr id="7" name="Flowchart: Alternate Process 6"/>
          <p:cNvSpPr/>
          <p:nvPr/>
        </p:nvSpPr>
        <p:spPr>
          <a:xfrm>
            <a:off x="3924300" y="4292600"/>
            <a:ext cx="4968875" cy="208915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Stronger  beliefs in screening/surgery helping reduce chances of getting cancer significantly predicted higher levels of positive affect at follow-up</a:t>
            </a:r>
          </a:p>
        </p:txBody>
      </p:sp>
    </p:spTree>
    <p:extLst>
      <p:ext uri="{BB962C8B-B14F-4D97-AF65-F5344CB8AC3E}">
        <p14:creationId xmlns:p14="http://schemas.microsoft.com/office/powerpoint/2010/main" val="34687527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eaLnBrk="1" hangingPunct="1"/>
            <a:r>
              <a:rPr lang="en-GB" altLang="en-US" sz="4000" smtClean="0"/>
              <a:t>Summary of results section write up:</a:t>
            </a:r>
            <a:br>
              <a:rPr lang="en-GB" altLang="en-US" sz="4000" smtClean="0"/>
            </a:br>
            <a:endParaRPr lang="en-GB" altLang="en-US" sz="4000" smtClean="0"/>
          </a:p>
        </p:txBody>
      </p:sp>
      <p:sp>
        <p:nvSpPr>
          <p:cNvPr id="3" name="Content Placeholder 2"/>
          <p:cNvSpPr>
            <a:spLocks noGrp="1"/>
          </p:cNvSpPr>
          <p:nvPr>
            <p:ph idx="1"/>
          </p:nvPr>
        </p:nvSpPr>
        <p:spPr>
          <a:xfrm>
            <a:off x="457200" y="1066800"/>
            <a:ext cx="8229600" cy="4857750"/>
          </a:xfrm>
        </p:spPr>
        <p:txBody>
          <a:bodyPr/>
          <a:lstStyle/>
          <a:p>
            <a:pPr lvl="1" eaLnBrk="1" hangingPunct="1">
              <a:lnSpc>
                <a:spcPct val="80000"/>
              </a:lnSpc>
            </a:pPr>
            <a:endParaRPr lang="en-GB" altLang="en-US" sz="2400" dirty="0" smtClean="0"/>
          </a:p>
          <a:p>
            <a:pPr eaLnBrk="1" hangingPunct="1">
              <a:lnSpc>
                <a:spcPct val="80000"/>
              </a:lnSpc>
            </a:pPr>
            <a:r>
              <a:rPr lang="en-GB" altLang="en-US" sz="2800" dirty="0" smtClean="0"/>
              <a:t>Report in text the main statistics from these</a:t>
            </a:r>
            <a:r>
              <a:rPr lang="en-GB" altLang="en-US" sz="2800" dirty="0" smtClean="0"/>
              <a:t>:</a:t>
            </a:r>
          </a:p>
          <a:p>
            <a:pPr eaLnBrk="1" hangingPunct="1">
              <a:lnSpc>
                <a:spcPct val="80000"/>
              </a:lnSpc>
            </a:pPr>
            <a:endParaRPr lang="en-GB" altLang="en-US" sz="2800" dirty="0" smtClean="0"/>
          </a:p>
          <a:p>
            <a:pPr lvl="1">
              <a:lnSpc>
                <a:spcPct val="80000"/>
              </a:lnSpc>
            </a:pPr>
            <a:r>
              <a:rPr lang="en-GB" altLang="en-US" dirty="0"/>
              <a:t>Descriptives + </a:t>
            </a:r>
            <a:r>
              <a:rPr lang="en-GB" altLang="en-US" dirty="0" smtClean="0"/>
              <a:t>correlations</a:t>
            </a:r>
          </a:p>
          <a:p>
            <a:pPr lvl="1" eaLnBrk="1" hangingPunct="1">
              <a:lnSpc>
                <a:spcPct val="80000"/>
              </a:lnSpc>
            </a:pPr>
            <a:r>
              <a:rPr lang="en-GB" altLang="en-US" dirty="0" smtClean="0"/>
              <a:t>Overall model: </a:t>
            </a:r>
          </a:p>
          <a:p>
            <a:pPr lvl="2">
              <a:lnSpc>
                <a:spcPct val="80000"/>
              </a:lnSpc>
            </a:pPr>
            <a:r>
              <a:rPr lang="en-GB" altLang="en-US" dirty="0" smtClean="0"/>
              <a:t>Adjusted </a:t>
            </a:r>
            <a:r>
              <a:rPr lang="en-GB" altLang="en-US" dirty="0" smtClean="0"/>
              <a:t>R squared value (% explained)</a:t>
            </a:r>
          </a:p>
          <a:p>
            <a:pPr lvl="2">
              <a:lnSpc>
                <a:spcPct val="80000"/>
              </a:lnSpc>
            </a:pPr>
            <a:r>
              <a:rPr lang="en-GB" altLang="en-US" dirty="0" smtClean="0"/>
              <a:t>ANOVA significance </a:t>
            </a:r>
            <a:r>
              <a:rPr lang="en-GB" altLang="en-US" dirty="0" smtClean="0"/>
              <a:t>value </a:t>
            </a:r>
          </a:p>
          <a:p>
            <a:pPr lvl="2">
              <a:lnSpc>
                <a:spcPct val="80000"/>
              </a:lnSpc>
            </a:pPr>
            <a:endParaRPr lang="en-GB" altLang="en-US" dirty="0" smtClean="0"/>
          </a:p>
          <a:p>
            <a:pPr lvl="1" eaLnBrk="1" hangingPunct="1">
              <a:lnSpc>
                <a:spcPct val="80000"/>
              </a:lnSpc>
            </a:pPr>
            <a:r>
              <a:rPr lang="en-GB" altLang="en-US" dirty="0" smtClean="0"/>
              <a:t>Beta and significance values for each IV (coefficient)</a:t>
            </a:r>
          </a:p>
          <a:p>
            <a:pPr lvl="2" eaLnBrk="1" hangingPunct="1">
              <a:lnSpc>
                <a:spcPct val="80000"/>
              </a:lnSpc>
            </a:pPr>
            <a:r>
              <a:rPr lang="en-GB" altLang="en-US" dirty="0" smtClean="0"/>
              <a:t>Refer clearly to which IV each of these values relates</a:t>
            </a:r>
          </a:p>
          <a:p>
            <a:pPr lvl="2" eaLnBrk="1" hangingPunct="1">
              <a:lnSpc>
                <a:spcPct val="80000"/>
              </a:lnSpc>
            </a:pPr>
            <a:r>
              <a:rPr lang="en-GB" altLang="en-US" dirty="0" smtClean="0"/>
              <a:t>Can use a table format for coefficients</a:t>
            </a:r>
          </a:p>
          <a:p>
            <a:pPr lvl="1" eaLnBrk="1" hangingPunct="1">
              <a:lnSpc>
                <a:spcPct val="80000"/>
              </a:lnSpc>
            </a:pPr>
            <a:endParaRPr lang="en-GB" altLang="en-US" sz="2400" dirty="0" smtClean="0"/>
          </a:p>
          <a:p>
            <a:pPr lvl="1" eaLnBrk="1" hangingPunct="1">
              <a:lnSpc>
                <a:spcPct val="80000"/>
              </a:lnSpc>
            </a:pPr>
            <a:endParaRPr lang="en-GB" altLang="en-US" sz="2400" dirty="0" smtClean="0"/>
          </a:p>
        </p:txBody>
      </p:sp>
    </p:spTree>
    <p:extLst>
      <p:ext uri="{BB962C8B-B14F-4D97-AF65-F5344CB8AC3E}">
        <p14:creationId xmlns:p14="http://schemas.microsoft.com/office/powerpoint/2010/main" val="22960753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Autofit/>
          </a:bodyPr>
          <a:lstStyle/>
          <a:p>
            <a:r>
              <a:rPr lang="en-GB" altLang="en-US" sz="3600" dirty="0" smtClean="0"/>
              <a:t>Example of reporting main regression statistics in text</a:t>
            </a:r>
          </a:p>
        </p:txBody>
      </p:sp>
      <p:sp>
        <p:nvSpPr>
          <p:cNvPr id="16387" name="Content Placeholder 2"/>
          <p:cNvSpPr>
            <a:spLocks noGrp="1"/>
          </p:cNvSpPr>
          <p:nvPr>
            <p:ph idx="1"/>
          </p:nvPr>
        </p:nvSpPr>
        <p:spPr>
          <a:xfrm>
            <a:off x="468313" y="1628775"/>
            <a:ext cx="8229600" cy="4679950"/>
          </a:xfrm>
        </p:spPr>
        <p:txBody>
          <a:bodyPr>
            <a:normAutofit fontScale="92500" lnSpcReduction="10000"/>
          </a:bodyPr>
          <a:lstStyle/>
          <a:p>
            <a:pPr>
              <a:buFontTx/>
              <a:buNone/>
              <a:defRPr/>
            </a:pPr>
            <a:r>
              <a:rPr lang="en-GB" sz="2200" dirty="0" smtClean="0"/>
              <a:t>“The regression analysis showed that as an overall model the set of independent variables (</a:t>
            </a:r>
            <a:r>
              <a:rPr lang="en-GB" sz="2200" dirty="0" err="1" smtClean="0"/>
              <a:t>a,b,c</a:t>
            </a:r>
            <a:r>
              <a:rPr lang="en-GB" sz="2200" dirty="0" smtClean="0"/>
              <a:t>) produced an adjusted R-squared value of 0.23. The combined independent variables therefore explained 23% of the variance in the dependent variable (</a:t>
            </a:r>
            <a:r>
              <a:rPr lang="en-GB" sz="2200" dirty="0" err="1" smtClean="0"/>
              <a:t>dv</a:t>
            </a:r>
            <a:r>
              <a:rPr lang="en-GB" sz="2200" dirty="0" smtClean="0"/>
              <a:t>) scores. </a:t>
            </a:r>
          </a:p>
          <a:p>
            <a:pPr>
              <a:buFontTx/>
              <a:buNone/>
              <a:defRPr/>
            </a:pPr>
            <a:r>
              <a:rPr lang="en-GB" sz="2200" dirty="0" smtClean="0"/>
              <a:t>The model performed significantly better at predicting DV scores than the mean dependent variable score, as shown by the ANOVA table significance value, p &lt; 0.05. </a:t>
            </a:r>
          </a:p>
          <a:p>
            <a:pPr>
              <a:buFontTx/>
              <a:buNone/>
              <a:defRPr/>
            </a:pPr>
            <a:r>
              <a:rPr lang="en-GB" sz="2200" dirty="0" smtClean="0"/>
              <a:t>Table 1 shows the coefficients for the separate independent variables in the analysis. The variable (a) was a significant factor (p &lt; 0.05) with a Beta value of -1.35. This indicated a negative direction of correlation, with a decrease of 1.35 standard deviations for the DV found for every one standard deviation increase in (a) scores.”</a:t>
            </a:r>
          </a:p>
          <a:p>
            <a:pPr>
              <a:buFontTx/>
              <a:buNone/>
              <a:defRPr/>
            </a:pPr>
            <a:endParaRPr lang="en-GB" sz="2200" dirty="0" smtClean="0"/>
          </a:p>
          <a:p>
            <a:pPr>
              <a:buFontTx/>
              <a:buNone/>
              <a:defRPr/>
            </a:pPr>
            <a:r>
              <a:rPr lang="en-GB" sz="2200" i="1" dirty="0" smtClean="0"/>
              <a:t>Note: you must clearly indicate (name) which variables are being referred to in your report for both independent and dependent variables</a:t>
            </a:r>
          </a:p>
        </p:txBody>
      </p:sp>
    </p:spTree>
    <p:extLst>
      <p:ext uri="{BB962C8B-B14F-4D97-AF65-F5344CB8AC3E}">
        <p14:creationId xmlns:p14="http://schemas.microsoft.com/office/powerpoint/2010/main" val="140820669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468313" y="115888"/>
            <a:ext cx="8229600" cy="1143000"/>
          </a:xfrm>
        </p:spPr>
        <p:txBody>
          <a:bodyPr/>
          <a:lstStyle/>
          <a:p>
            <a:pPr eaLnBrk="1" hangingPunct="1"/>
            <a:r>
              <a:rPr lang="en-GB" altLang="en-US" dirty="0" smtClean="0"/>
              <a:t>Discussion sections</a:t>
            </a:r>
          </a:p>
        </p:txBody>
      </p:sp>
      <p:sp>
        <p:nvSpPr>
          <p:cNvPr id="3" name="Content Placeholder 2"/>
          <p:cNvSpPr>
            <a:spLocks noGrp="1"/>
          </p:cNvSpPr>
          <p:nvPr>
            <p:ph idx="1"/>
          </p:nvPr>
        </p:nvSpPr>
        <p:spPr>
          <a:xfrm>
            <a:off x="457200" y="1125538"/>
            <a:ext cx="8229600" cy="5256212"/>
          </a:xfrm>
        </p:spPr>
        <p:txBody>
          <a:bodyPr>
            <a:normAutofit fontScale="92500" lnSpcReduction="10000"/>
          </a:bodyPr>
          <a:lstStyle/>
          <a:p>
            <a:pPr eaLnBrk="1" hangingPunct="1">
              <a:defRPr/>
            </a:pPr>
            <a:r>
              <a:rPr lang="en-GB" dirty="0" smtClean="0"/>
              <a:t>Have you supported or not supported hypotheses?</a:t>
            </a:r>
          </a:p>
          <a:p>
            <a:pPr lvl="1" eaLnBrk="1" hangingPunct="1">
              <a:defRPr/>
            </a:pPr>
            <a:r>
              <a:rPr lang="en-GB" dirty="0" smtClean="0"/>
              <a:t>Overall model significant?</a:t>
            </a:r>
          </a:p>
          <a:p>
            <a:pPr lvl="1" eaLnBrk="1" hangingPunct="1">
              <a:defRPr/>
            </a:pPr>
            <a:r>
              <a:rPr lang="en-GB" dirty="0" smtClean="0"/>
              <a:t>How much variance did the model explain</a:t>
            </a:r>
          </a:p>
          <a:p>
            <a:pPr lvl="2" eaLnBrk="1" hangingPunct="1">
              <a:defRPr/>
            </a:pPr>
            <a:r>
              <a:rPr lang="en-GB" dirty="0" smtClean="0"/>
              <a:t>(Even if not significant in ANOVA table!)</a:t>
            </a:r>
          </a:p>
          <a:p>
            <a:pPr lvl="2" eaLnBrk="1" hangingPunct="1">
              <a:defRPr/>
            </a:pPr>
            <a:r>
              <a:rPr lang="en-GB" dirty="0" smtClean="0"/>
              <a:t>How does this finding fit with previous lit?</a:t>
            </a:r>
          </a:p>
          <a:p>
            <a:pPr lvl="1" eaLnBrk="1" hangingPunct="1">
              <a:defRPr/>
            </a:pPr>
            <a:r>
              <a:rPr lang="en-GB" dirty="0" smtClean="0"/>
              <a:t>Discussion of each IV separately</a:t>
            </a:r>
          </a:p>
          <a:p>
            <a:pPr lvl="2" eaLnBrk="1" hangingPunct="1">
              <a:defRPr/>
            </a:pPr>
            <a:r>
              <a:rPr lang="en-GB" dirty="0" smtClean="0"/>
              <a:t>Which showed more/less contribution to model?</a:t>
            </a:r>
          </a:p>
          <a:p>
            <a:pPr lvl="2" eaLnBrk="1" hangingPunct="1">
              <a:defRPr/>
            </a:pPr>
            <a:r>
              <a:rPr lang="en-GB" dirty="0" smtClean="0"/>
              <a:t>Which were significant individually?</a:t>
            </a:r>
          </a:p>
          <a:p>
            <a:pPr lvl="2" eaLnBrk="1" hangingPunct="1">
              <a:defRPr/>
            </a:pPr>
            <a:r>
              <a:rPr lang="en-GB" dirty="0" smtClean="0"/>
              <a:t>How do these findings fit with previous lit?</a:t>
            </a:r>
          </a:p>
          <a:p>
            <a:pPr eaLnBrk="1" hangingPunct="1">
              <a:defRPr/>
            </a:pPr>
            <a:r>
              <a:rPr lang="en-GB" dirty="0" smtClean="0"/>
              <a:t>Could the model make good predictions?</a:t>
            </a:r>
          </a:p>
          <a:p>
            <a:pPr eaLnBrk="1" hangingPunct="1">
              <a:defRPr/>
            </a:pPr>
            <a:r>
              <a:rPr lang="en-GB" dirty="0" smtClean="0"/>
              <a:t>Is the model (or elements) a good explanation?</a:t>
            </a:r>
          </a:p>
        </p:txBody>
      </p:sp>
    </p:spTree>
    <p:extLst>
      <p:ext uri="{BB962C8B-B14F-4D97-AF65-F5344CB8AC3E}">
        <p14:creationId xmlns:p14="http://schemas.microsoft.com/office/powerpoint/2010/main" val="23425418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p:cNvSpPr>
            <a:spLocks noGrp="1"/>
          </p:cNvSpPr>
          <p:nvPr>
            <p:ph idx="1"/>
          </p:nvPr>
        </p:nvSpPr>
        <p:spPr>
          <a:xfrm>
            <a:off x="457200" y="1196975"/>
            <a:ext cx="8229600" cy="4929188"/>
          </a:xfrm>
        </p:spPr>
        <p:txBody>
          <a:bodyPr/>
          <a:lstStyle/>
          <a:p>
            <a:pPr eaLnBrk="1" hangingPunct="1">
              <a:buFontTx/>
              <a:buNone/>
            </a:pPr>
            <a:r>
              <a:rPr lang="en-GB" altLang="en-US" smtClean="0"/>
              <a:t>Nb: Marks not dependent on ‘significance’ of tests</a:t>
            </a:r>
          </a:p>
          <a:p>
            <a:pPr eaLnBrk="1" hangingPunct="1"/>
            <a:r>
              <a:rPr lang="en-GB" altLang="en-US" smtClean="0"/>
              <a:t>Correctly interpret non-significant model!</a:t>
            </a:r>
          </a:p>
          <a:p>
            <a:pPr eaLnBrk="1" hangingPunct="1"/>
            <a:r>
              <a:rPr lang="en-GB" altLang="en-US" smtClean="0"/>
              <a:t> Discuss in relation to whether support/contradict previous literature</a:t>
            </a:r>
          </a:p>
          <a:p>
            <a:pPr eaLnBrk="1" hangingPunct="1"/>
            <a:r>
              <a:rPr lang="en-GB" altLang="en-US" smtClean="0"/>
              <a:t>Any evidence to suggest better models for future studies?</a:t>
            </a:r>
          </a:p>
          <a:p>
            <a:pPr eaLnBrk="1" hangingPunct="1"/>
            <a:r>
              <a:rPr lang="en-GB" altLang="en-US" smtClean="0"/>
              <a:t>Balanced methodological critique </a:t>
            </a:r>
          </a:p>
        </p:txBody>
      </p:sp>
      <p:sp>
        <p:nvSpPr>
          <p:cNvPr id="36867" name="Title 1"/>
          <p:cNvSpPr>
            <a:spLocks noGrp="1"/>
          </p:cNvSpPr>
          <p:nvPr>
            <p:ph type="title"/>
          </p:nvPr>
        </p:nvSpPr>
        <p:spPr>
          <a:xfrm>
            <a:off x="468313" y="115888"/>
            <a:ext cx="8229600" cy="1143000"/>
          </a:xfrm>
        </p:spPr>
        <p:txBody>
          <a:bodyPr/>
          <a:lstStyle/>
          <a:p>
            <a:pPr eaLnBrk="1" hangingPunct="1"/>
            <a:r>
              <a:rPr lang="en-GB" altLang="en-US" smtClean="0"/>
              <a:t>Discussion sections</a:t>
            </a:r>
          </a:p>
        </p:txBody>
      </p:sp>
    </p:spTree>
    <p:extLst>
      <p:ext uri="{BB962C8B-B14F-4D97-AF65-F5344CB8AC3E}">
        <p14:creationId xmlns:p14="http://schemas.microsoft.com/office/powerpoint/2010/main" val="26270723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468313" y="0"/>
            <a:ext cx="8229600" cy="1143000"/>
          </a:xfrm>
        </p:spPr>
        <p:txBody>
          <a:bodyPr/>
          <a:lstStyle/>
          <a:p>
            <a:pPr eaLnBrk="1" hangingPunct="1"/>
            <a:r>
              <a:rPr lang="en-GB" altLang="en-US" dirty="0" smtClean="0"/>
              <a:t>Reminder: Abstracts!</a:t>
            </a:r>
            <a:endParaRPr lang="en-GB" altLang="en-US" dirty="0" smtClean="0"/>
          </a:p>
        </p:txBody>
      </p:sp>
      <p:sp>
        <p:nvSpPr>
          <p:cNvPr id="3" name="Content Placeholder 2"/>
          <p:cNvSpPr>
            <a:spLocks noGrp="1"/>
          </p:cNvSpPr>
          <p:nvPr>
            <p:ph idx="1"/>
          </p:nvPr>
        </p:nvSpPr>
        <p:spPr>
          <a:xfrm>
            <a:off x="457200" y="1268413"/>
            <a:ext cx="8229600" cy="4857750"/>
          </a:xfrm>
        </p:spPr>
        <p:txBody>
          <a:bodyPr/>
          <a:lstStyle/>
          <a:p>
            <a:pPr eaLnBrk="1" hangingPunct="1"/>
            <a:r>
              <a:rPr lang="en-GB" altLang="en-US" dirty="0" smtClean="0"/>
              <a:t>Abstract:</a:t>
            </a:r>
          </a:p>
          <a:p>
            <a:pPr lvl="1" eaLnBrk="1" hangingPunct="1"/>
            <a:r>
              <a:rPr lang="en-GB" altLang="en-US" dirty="0" smtClean="0"/>
              <a:t>Though you should place this at start/front of report is often best written last (because you then have all the rest)</a:t>
            </a:r>
          </a:p>
          <a:p>
            <a:pPr eaLnBrk="1" hangingPunct="1"/>
            <a:r>
              <a:rPr lang="en-GB" altLang="en-US" dirty="0" smtClean="0"/>
              <a:t>Condensed summary of entire report</a:t>
            </a:r>
          </a:p>
          <a:p>
            <a:pPr lvl="1" eaLnBrk="1" hangingPunct="1"/>
            <a:r>
              <a:rPr lang="en-GB" altLang="en-US" dirty="0" smtClean="0"/>
              <a:t>Area/theory being investigated</a:t>
            </a:r>
          </a:p>
          <a:p>
            <a:pPr lvl="1" eaLnBrk="1" hangingPunct="1"/>
            <a:r>
              <a:rPr lang="en-GB" altLang="en-US" dirty="0" smtClean="0"/>
              <a:t>Methodology</a:t>
            </a:r>
          </a:p>
          <a:p>
            <a:pPr lvl="1" eaLnBrk="1" hangingPunct="1"/>
            <a:r>
              <a:rPr lang="en-GB" altLang="en-US" dirty="0" smtClean="0"/>
              <a:t>Results (not actual statistics, just summary)</a:t>
            </a:r>
          </a:p>
          <a:p>
            <a:pPr lvl="1" eaLnBrk="1" hangingPunct="1"/>
            <a:r>
              <a:rPr lang="en-GB" altLang="en-US" dirty="0" smtClean="0"/>
              <a:t>Conclusions that could be supported</a:t>
            </a:r>
          </a:p>
        </p:txBody>
      </p:sp>
    </p:spTree>
    <p:extLst>
      <p:ext uri="{BB962C8B-B14F-4D97-AF65-F5344CB8AC3E}">
        <p14:creationId xmlns:p14="http://schemas.microsoft.com/office/powerpoint/2010/main" val="42451915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395288" y="0"/>
            <a:ext cx="8229600" cy="1143000"/>
          </a:xfrm>
        </p:spPr>
        <p:txBody>
          <a:bodyPr/>
          <a:lstStyle/>
          <a:p>
            <a:r>
              <a:rPr lang="en-GB" altLang="en-US" smtClean="0"/>
              <a:t>e.g., a good abstract </a:t>
            </a:r>
          </a:p>
        </p:txBody>
      </p:sp>
      <p:sp>
        <p:nvSpPr>
          <p:cNvPr id="3" name="Content Placeholder 2"/>
          <p:cNvSpPr>
            <a:spLocks noGrp="1"/>
          </p:cNvSpPr>
          <p:nvPr>
            <p:ph idx="1"/>
          </p:nvPr>
        </p:nvSpPr>
        <p:spPr>
          <a:xfrm>
            <a:off x="468313" y="1196975"/>
            <a:ext cx="8229600" cy="4525963"/>
          </a:xfrm>
        </p:spPr>
        <p:txBody>
          <a:bodyPr>
            <a:normAutofit lnSpcReduction="10000"/>
          </a:bodyPr>
          <a:lstStyle/>
          <a:p>
            <a:pPr>
              <a:buFontTx/>
              <a:buNone/>
              <a:defRPr/>
            </a:pPr>
            <a:r>
              <a:rPr lang="en-GB" sz="2000" dirty="0" smtClean="0">
                <a:latin typeface="+mj-lt"/>
              </a:rPr>
              <a:t>     Psychological responses to genetic risk assessment are complex and not always linked to objective risk status (Phelps et al., 2007).  This study explored whether </a:t>
            </a:r>
            <a:r>
              <a:rPr lang="en-GB" sz="2000" dirty="0" err="1" smtClean="0">
                <a:latin typeface="+mj-lt"/>
              </a:rPr>
              <a:t>Leventhal’s</a:t>
            </a:r>
            <a:r>
              <a:rPr lang="en-GB" sz="2000" dirty="0" smtClean="0">
                <a:latin typeface="+mj-lt"/>
              </a:rPr>
              <a:t> (2003) Self-Regulation Model (SRM) was a useful predictor of psychological responses to cancer genetic risk assessment.  Questionnaire data from an adapted version of Moss Morris et al.’s Illness Perceptions Questionnaire was analysed from 210 individuals who had undergone cancer genetic risk assessment to explore associations between baseline psychological variables and psychological distress one month later.  Multiple regression analyses indicated that illness perceptions explained 21.2% of the variance in cancer-specific distress (</a:t>
            </a:r>
            <a:r>
              <a:rPr lang="en-GB" sz="2000" i="1" dirty="0" smtClean="0">
                <a:latin typeface="+mj-lt"/>
              </a:rPr>
              <a:t>F</a:t>
            </a:r>
            <a:r>
              <a:rPr lang="en-GB" sz="2000" dirty="0" smtClean="0">
                <a:latin typeface="+mj-lt"/>
              </a:rPr>
              <a:t>(1,145) = 5.17, p&gt;.001) with strong beliefs about the consequences of being at risk of cancer being the only variable to uniquely contribute to psychological distress (p&lt;.001).   Overall, these findings support Kelly et al. (2008) who also suggested that illness perceptions based around the SRM could help explain individuals responses to genetic testing.</a:t>
            </a:r>
          </a:p>
          <a:p>
            <a:pPr>
              <a:defRPr/>
            </a:pPr>
            <a:endParaRPr lang="en-GB" dirty="0"/>
          </a:p>
        </p:txBody>
      </p:sp>
    </p:spTree>
    <p:extLst>
      <p:ext uri="{BB962C8B-B14F-4D97-AF65-F5344CB8AC3E}">
        <p14:creationId xmlns:p14="http://schemas.microsoft.com/office/powerpoint/2010/main" val="7767694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2490</Words>
  <Application>Microsoft Office PowerPoint</Application>
  <PresentationFormat>On-screen Show (4:3)</PresentationFormat>
  <Paragraphs>530</Paragraphs>
  <Slides>34</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36" baseType="lpstr">
      <vt:lpstr>Office Theme</vt:lpstr>
      <vt:lpstr>Microsoft Office Word Document</vt:lpstr>
      <vt:lpstr>Research Design &amp; Analysis:  Lecture 6: Regression </vt:lpstr>
      <vt:lpstr>Recap: Regression</vt:lpstr>
      <vt:lpstr>Recap: Regression</vt:lpstr>
      <vt:lpstr>Assumptions </vt:lpstr>
      <vt:lpstr>Regression</vt:lpstr>
      <vt:lpstr>Regression</vt:lpstr>
      <vt:lpstr>Regression</vt:lpstr>
      <vt:lpstr>Correlation and Regression</vt:lpstr>
      <vt:lpstr>Adding a fit (regression) line</vt:lpstr>
      <vt:lpstr>Regression</vt:lpstr>
      <vt:lpstr>Assessing goodness of fit </vt:lpstr>
      <vt:lpstr>Regression</vt:lpstr>
      <vt:lpstr>Example….</vt:lpstr>
      <vt:lpstr>Do illness beliefs predict psychological outcomes?</vt:lpstr>
      <vt:lpstr>PowerPoint Presentation</vt:lpstr>
      <vt:lpstr>Reporting regression</vt:lpstr>
      <vt:lpstr>PowerPoint Presentation</vt:lpstr>
      <vt:lpstr>Reporting regression</vt:lpstr>
      <vt:lpstr>PowerPoint Presentation</vt:lpstr>
      <vt:lpstr>Reporting regression</vt:lpstr>
      <vt:lpstr>PowerPoint Presentation</vt:lpstr>
      <vt:lpstr>Reporting regression</vt:lpstr>
      <vt:lpstr>PowerPoint Presentation</vt:lpstr>
      <vt:lpstr>PowerPoint Presentation</vt:lpstr>
      <vt:lpstr>Hierarchical Multiple Regression... a quick example </vt:lpstr>
      <vt:lpstr>Are some illness beliefs stronger predictors than others?</vt:lpstr>
      <vt:lpstr>PowerPoint Presentation</vt:lpstr>
      <vt:lpstr>PowerPoint Presentation</vt:lpstr>
      <vt:lpstr>Summary of results section write up: </vt:lpstr>
      <vt:lpstr>Example of reporting main regression statistics in text</vt:lpstr>
      <vt:lpstr>Discussion sections</vt:lpstr>
      <vt:lpstr>Discussion sections</vt:lpstr>
      <vt:lpstr>Reminder: Abstracts!</vt:lpstr>
      <vt:lpstr>e.g., a good abstract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Regression</dc:title>
  <dc:creator>Cez</dc:creator>
  <cp:lastModifiedBy>Cez</cp:lastModifiedBy>
  <cp:revision>8</cp:revision>
  <dcterms:created xsi:type="dcterms:W3CDTF">2017-10-28T15:08:17Z</dcterms:created>
  <dcterms:modified xsi:type="dcterms:W3CDTF">2017-10-28T16:31:33Z</dcterms:modified>
</cp:coreProperties>
</file>