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5E7CC1F-6083-4512-AC4B-A3F8A246E6B2}" type="datetimeFigureOut">
              <a:rPr lang="en-GB" smtClean="0"/>
              <a:t>25/07/2016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02209E-F44D-4212-AB67-CFA0B45F8C5F}" type="slidenum">
              <a:rPr lang="en-GB" smtClean="0"/>
              <a:t>‹#›</a:t>
            </a:fld>
            <a:endParaRPr lang="en-GB"/>
          </a:p>
        </p:txBody>
      </p:sp>
    </p:spTree>
    <p:extLst>
      <p:ext uri="{BB962C8B-B14F-4D97-AF65-F5344CB8AC3E}">
        <p14:creationId xmlns:p14="http://schemas.microsoft.com/office/powerpoint/2010/main" val="387272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5E7CC1F-6083-4512-AC4B-A3F8A246E6B2}" type="datetimeFigureOut">
              <a:rPr lang="en-GB" smtClean="0"/>
              <a:t>25/07/2016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02209E-F44D-4212-AB67-CFA0B45F8C5F}" type="slidenum">
              <a:rPr lang="en-GB" smtClean="0"/>
              <a:t>‹#›</a:t>
            </a:fld>
            <a:endParaRPr lang="en-GB"/>
          </a:p>
        </p:txBody>
      </p:sp>
    </p:spTree>
    <p:extLst>
      <p:ext uri="{BB962C8B-B14F-4D97-AF65-F5344CB8AC3E}">
        <p14:creationId xmlns:p14="http://schemas.microsoft.com/office/powerpoint/2010/main" val="1008207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5E7CC1F-6083-4512-AC4B-A3F8A246E6B2}" type="datetimeFigureOut">
              <a:rPr lang="en-GB" smtClean="0"/>
              <a:t>25/07/2016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02209E-F44D-4212-AB67-CFA0B45F8C5F}" type="slidenum">
              <a:rPr lang="en-GB" smtClean="0"/>
              <a:t>‹#›</a:t>
            </a:fld>
            <a:endParaRPr lang="en-GB"/>
          </a:p>
        </p:txBody>
      </p:sp>
    </p:spTree>
    <p:extLst>
      <p:ext uri="{BB962C8B-B14F-4D97-AF65-F5344CB8AC3E}">
        <p14:creationId xmlns:p14="http://schemas.microsoft.com/office/powerpoint/2010/main" val="2278462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5E7CC1F-6083-4512-AC4B-A3F8A246E6B2}" type="datetimeFigureOut">
              <a:rPr lang="en-GB" smtClean="0"/>
              <a:t>25/07/2016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02209E-F44D-4212-AB67-CFA0B45F8C5F}" type="slidenum">
              <a:rPr lang="en-GB" smtClean="0"/>
              <a:t>‹#›</a:t>
            </a:fld>
            <a:endParaRPr lang="en-GB"/>
          </a:p>
        </p:txBody>
      </p:sp>
    </p:spTree>
    <p:extLst>
      <p:ext uri="{BB962C8B-B14F-4D97-AF65-F5344CB8AC3E}">
        <p14:creationId xmlns:p14="http://schemas.microsoft.com/office/powerpoint/2010/main" val="505681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5E7CC1F-6083-4512-AC4B-A3F8A246E6B2}" type="datetimeFigureOut">
              <a:rPr lang="en-GB" smtClean="0"/>
              <a:t>25/07/2016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02209E-F44D-4212-AB67-CFA0B45F8C5F}" type="slidenum">
              <a:rPr lang="en-GB" smtClean="0"/>
              <a:t>‹#›</a:t>
            </a:fld>
            <a:endParaRPr lang="en-GB"/>
          </a:p>
        </p:txBody>
      </p:sp>
    </p:spTree>
    <p:extLst>
      <p:ext uri="{BB962C8B-B14F-4D97-AF65-F5344CB8AC3E}">
        <p14:creationId xmlns:p14="http://schemas.microsoft.com/office/powerpoint/2010/main" val="153924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5E7CC1F-6083-4512-AC4B-A3F8A246E6B2}" type="datetimeFigureOut">
              <a:rPr lang="en-GB" smtClean="0"/>
              <a:t>25/07/2016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02209E-F44D-4212-AB67-CFA0B45F8C5F}" type="slidenum">
              <a:rPr lang="en-GB" smtClean="0"/>
              <a:t>‹#›</a:t>
            </a:fld>
            <a:endParaRPr lang="en-GB"/>
          </a:p>
        </p:txBody>
      </p:sp>
    </p:spTree>
    <p:extLst>
      <p:ext uri="{BB962C8B-B14F-4D97-AF65-F5344CB8AC3E}">
        <p14:creationId xmlns:p14="http://schemas.microsoft.com/office/powerpoint/2010/main" val="2854887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E7CC1F-6083-4512-AC4B-A3F8A246E6B2}" type="datetimeFigureOut">
              <a:rPr lang="en-GB" smtClean="0"/>
              <a:t>25/07/2016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02209E-F44D-4212-AB67-CFA0B45F8C5F}" type="slidenum">
              <a:rPr lang="en-GB" smtClean="0"/>
              <a:t>‹#›</a:t>
            </a:fld>
            <a:endParaRPr lang="en-GB"/>
          </a:p>
        </p:txBody>
      </p:sp>
    </p:spTree>
    <p:extLst>
      <p:ext uri="{BB962C8B-B14F-4D97-AF65-F5344CB8AC3E}">
        <p14:creationId xmlns:p14="http://schemas.microsoft.com/office/powerpoint/2010/main" val="2547739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5E7CC1F-6083-4512-AC4B-A3F8A246E6B2}" type="datetimeFigureOut">
              <a:rPr lang="en-GB" smtClean="0"/>
              <a:t>25/07/2016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02209E-F44D-4212-AB67-CFA0B45F8C5F}" type="slidenum">
              <a:rPr lang="en-GB" smtClean="0"/>
              <a:t>‹#›</a:t>
            </a:fld>
            <a:endParaRPr lang="en-GB"/>
          </a:p>
        </p:txBody>
      </p:sp>
    </p:spTree>
    <p:extLst>
      <p:ext uri="{BB962C8B-B14F-4D97-AF65-F5344CB8AC3E}">
        <p14:creationId xmlns:p14="http://schemas.microsoft.com/office/powerpoint/2010/main" val="3566209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5E7CC1F-6083-4512-AC4B-A3F8A246E6B2}" type="datetimeFigureOut">
              <a:rPr lang="en-GB" smtClean="0"/>
              <a:t>25/07/2016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02209E-F44D-4212-AB67-CFA0B45F8C5F}" type="slidenum">
              <a:rPr lang="en-GB" smtClean="0"/>
              <a:t>‹#›</a:t>
            </a:fld>
            <a:endParaRPr lang="en-GB"/>
          </a:p>
        </p:txBody>
      </p:sp>
    </p:spTree>
    <p:extLst>
      <p:ext uri="{BB962C8B-B14F-4D97-AF65-F5344CB8AC3E}">
        <p14:creationId xmlns:p14="http://schemas.microsoft.com/office/powerpoint/2010/main" val="1051004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5E7CC1F-6083-4512-AC4B-A3F8A246E6B2}" type="datetimeFigureOut">
              <a:rPr lang="en-GB" smtClean="0"/>
              <a:t>25/07/2016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02209E-F44D-4212-AB67-CFA0B45F8C5F}" type="slidenum">
              <a:rPr lang="en-GB" smtClean="0"/>
              <a:t>‹#›</a:t>
            </a:fld>
            <a:endParaRPr lang="en-GB"/>
          </a:p>
        </p:txBody>
      </p:sp>
    </p:spTree>
    <p:extLst>
      <p:ext uri="{BB962C8B-B14F-4D97-AF65-F5344CB8AC3E}">
        <p14:creationId xmlns:p14="http://schemas.microsoft.com/office/powerpoint/2010/main" val="263962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5E7CC1F-6083-4512-AC4B-A3F8A246E6B2}" type="datetimeFigureOut">
              <a:rPr lang="en-GB" smtClean="0"/>
              <a:t>25/07/2016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02209E-F44D-4212-AB67-CFA0B45F8C5F}" type="slidenum">
              <a:rPr lang="en-GB" smtClean="0"/>
              <a:t>‹#›</a:t>
            </a:fld>
            <a:endParaRPr lang="en-GB"/>
          </a:p>
        </p:txBody>
      </p:sp>
    </p:spTree>
    <p:extLst>
      <p:ext uri="{BB962C8B-B14F-4D97-AF65-F5344CB8AC3E}">
        <p14:creationId xmlns:p14="http://schemas.microsoft.com/office/powerpoint/2010/main" val="2622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428F542-2269-439B-99F9-3EE348ACB61A}" type="datetimeFigureOut">
              <a:rPr lang="en-GB" smtClean="0">
                <a:solidFill>
                  <a:prstClr val="black">
                    <a:tint val="75000"/>
                  </a:prstClr>
                </a:solidFill>
              </a:rPr>
              <a:pPr/>
              <a:t>25/07/2016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DE12F16-73F0-4877-A751-EDD713D2D8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327692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428F542-2269-439B-99F9-3EE348ACB61A}" type="datetimeFigureOut">
              <a:rPr lang="en-GB" smtClean="0">
                <a:solidFill>
                  <a:prstClr val="black">
                    <a:tint val="75000"/>
                  </a:prstClr>
                </a:solidFill>
              </a:rPr>
              <a:pPr/>
              <a:t>25/07/2016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DE12F16-73F0-4877-A751-EDD713D2D8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40154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428F542-2269-439B-99F9-3EE348ACB61A}" type="datetimeFigureOut">
              <a:rPr lang="en-GB" smtClean="0">
                <a:solidFill>
                  <a:prstClr val="black">
                    <a:tint val="75000"/>
                  </a:prstClr>
                </a:solidFill>
              </a:rPr>
              <a:pPr/>
              <a:t>25/07/2016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DE12F16-73F0-4877-A751-EDD713D2D8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701402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428F542-2269-439B-99F9-3EE348ACB61A}" type="datetimeFigureOut">
              <a:rPr lang="en-GB" smtClean="0">
                <a:solidFill>
                  <a:prstClr val="black">
                    <a:tint val="75000"/>
                  </a:prstClr>
                </a:solidFill>
              </a:rPr>
              <a:pPr/>
              <a:t>25/07/2016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DE12F16-73F0-4877-A751-EDD713D2D8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169209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428F542-2269-439B-99F9-3EE348ACB61A}" type="datetimeFigureOut">
              <a:rPr lang="en-GB" smtClean="0">
                <a:solidFill>
                  <a:prstClr val="black">
                    <a:tint val="75000"/>
                  </a:prstClr>
                </a:solidFill>
              </a:rPr>
              <a:pPr/>
              <a:t>25/07/2016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DE12F16-73F0-4877-A751-EDD713D2D8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29471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428F542-2269-439B-99F9-3EE348ACB61A}" type="datetimeFigureOut">
              <a:rPr lang="en-GB" smtClean="0">
                <a:solidFill>
                  <a:prstClr val="black">
                    <a:tint val="75000"/>
                  </a:prstClr>
                </a:solidFill>
              </a:rPr>
              <a:pPr/>
              <a:t>25/07/2016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DE12F16-73F0-4877-A751-EDD713D2D8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80433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28F542-2269-439B-99F9-3EE348ACB61A}" type="datetimeFigureOut">
              <a:rPr lang="en-GB" smtClean="0">
                <a:solidFill>
                  <a:prstClr val="black">
                    <a:tint val="75000"/>
                  </a:prstClr>
                </a:solidFill>
              </a:rPr>
              <a:pPr/>
              <a:t>25/07/2016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DE12F16-73F0-4877-A751-EDD713D2D8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88433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428F542-2269-439B-99F9-3EE348ACB61A}" type="datetimeFigureOut">
              <a:rPr lang="en-GB" smtClean="0">
                <a:solidFill>
                  <a:prstClr val="black">
                    <a:tint val="75000"/>
                  </a:prstClr>
                </a:solidFill>
              </a:rPr>
              <a:pPr/>
              <a:t>25/07/2016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DE12F16-73F0-4877-A751-EDD713D2D8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606783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428F542-2269-439B-99F9-3EE348ACB61A}" type="datetimeFigureOut">
              <a:rPr lang="en-GB" smtClean="0">
                <a:solidFill>
                  <a:prstClr val="black">
                    <a:tint val="75000"/>
                  </a:prstClr>
                </a:solidFill>
              </a:rPr>
              <a:pPr/>
              <a:t>25/07/2016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DE12F16-73F0-4877-A751-EDD713D2D8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293817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428F542-2269-439B-99F9-3EE348ACB61A}" type="datetimeFigureOut">
              <a:rPr lang="en-GB" smtClean="0">
                <a:solidFill>
                  <a:prstClr val="black">
                    <a:tint val="75000"/>
                  </a:prstClr>
                </a:solidFill>
              </a:rPr>
              <a:pPr/>
              <a:t>25/07/2016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DE12F16-73F0-4877-A751-EDD713D2D8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9240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428F542-2269-439B-99F9-3EE348ACB61A}" type="datetimeFigureOut">
              <a:rPr lang="en-GB" smtClean="0">
                <a:solidFill>
                  <a:prstClr val="black">
                    <a:tint val="75000"/>
                  </a:prstClr>
                </a:solidFill>
              </a:rPr>
              <a:pPr/>
              <a:t>25/07/2016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DE12F16-73F0-4877-A751-EDD713D2D8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73077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E7CC1F-6083-4512-AC4B-A3F8A246E6B2}" type="datetimeFigureOut">
              <a:rPr lang="en-GB" smtClean="0"/>
              <a:t>25/07/2016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02209E-F44D-4212-AB67-CFA0B45F8C5F}" type="slidenum">
              <a:rPr lang="en-GB" smtClean="0"/>
              <a:t>‹#›</a:t>
            </a:fld>
            <a:endParaRPr lang="en-GB"/>
          </a:p>
        </p:txBody>
      </p:sp>
    </p:spTree>
    <p:extLst>
      <p:ext uri="{BB962C8B-B14F-4D97-AF65-F5344CB8AC3E}">
        <p14:creationId xmlns:p14="http://schemas.microsoft.com/office/powerpoint/2010/main" val="741255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28F542-2269-439B-99F9-3EE348ACB61A}" type="datetimeFigureOut">
              <a:rPr lang="en-GB" smtClean="0">
                <a:solidFill>
                  <a:prstClr val="black">
                    <a:tint val="75000"/>
                  </a:prstClr>
                </a:solidFill>
              </a:rPr>
              <a:pPr/>
              <a:t>25/07/2016</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E12F16-73F0-4877-A751-EDD713D2D8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167259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66594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Tutorial 1:  </a:t>
            </a:r>
            <a:r>
              <a:rPr lang="en-GB" dirty="0" err="1" smtClean="0"/>
              <a:t>Rochborough</a:t>
            </a:r>
            <a:r>
              <a:rPr lang="en-GB" dirty="0" smtClean="0"/>
              <a:t> Health</a:t>
            </a:r>
            <a:endParaRPr lang="en-GB" dirty="0"/>
          </a:p>
        </p:txBody>
      </p:sp>
      <p:sp>
        <p:nvSpPr>
          <p:cNvPr id="5" name="Subtitle 4"/>
          <p:cNvSpPr>
            <a:spLocks noGrp="1"/>
          </p:cNvSpPr>
          <p:nvPr>
            <p:ph type="subTitle" idx="1"/>
          </p:nvPr>
        </p:nvSpPr>
        <p:spPr/>
        <p:txBody>
          <a:bodyPr/>
          <a:lstStyle/>
          <a:p>
            <a:r>
              <a:rPr lang="en-GB" dirty="0" smtClean="0"/>
              <a:t>An exercise in critical reading</a:t>
            </a:r>
            <a:endParaRPr lang="en-GB" dirty="0"/>
          </a:p>
        </p:txBody>
      </p:sp>
    </p:spTree>
    <p:extLst>
      <p:ext uri="{BB962C8B-B14F-4D97-AF65-F5344CB8AC3E}">
        <p14:creationId xmlns:p14="http://schemas.microsoft.com/office/powerpoint/2010/main" val="18094341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b="1" dirty="0" err="1">
                <a:solidFill>
                  <a:srgbClr val="4F81BD"/>
                </a:solidFill>
                <a:latin typeface="Cambria" panose="02040503050406030204" pitchFamily="18" charset="0"/>
                <a:ea typeface="Times New Roman" panose="02020603050405020304" pitchFamily="18" charset="0"/>
                <a:cs typeface="Times New Roman" panose="02020603050405020304" pitchFamily="18" charset="0"/>
              </a:rPr>
              <a:t>Rochborough</a:t>
            </a:r>
            <a:r>
              <a:rPr lang="en-GB" b="1" dirty="0">
                <a:solidFill>
                  <a:srgbClr val="4F81BD"/>
                </a:solidFill>
                <a:latin typeface="Cambria" panose="02040503050406030204" pitchFamily="18" charset="0"/>
                <a:ea typeface="Times New Roman" panose="02020603050405020304" pitchFamily="18" charset="0"/>
                <a:cs typeface="Times New Roman" panose="02020603050405020304" pitchFamily="18" charset="0"/>
              </a:rPr>
              <a:t> </a:t>
            </a:r>
            <a:r>
              <a:rPr lang="en-GB" b="1" dirty="0" smtClean="0">
                <a:solidFill>
                  <a:srgbClr val="4F81BD"/>
                </a:solidFill>
                <a:latin typeface="Cambria" panose="02040503050406030204" pitchFamily="18" charset="0"/>
                <a:ea typeface="Times New Roman" panose="02020603050405020304" pitchFamily="18" charset="0"/>
                <a:cs typeface="Times New Roman" panose="02020603050405020304" pitchFamily="18" charset="0"/>
              </a:rPr>
              <a:t>Health</a:t>
            </a:r>
            <a:endParaRPr lang="en-GB" dirty="0"/>
          </a:p>
        </p:txBody>
      </p:sp>
      <p:sp>
        <p:nvSpPr>
          <p:cNvPr id="5" name="Rectangle 4"/>
          <p:cNvSpPr/>
          <p:nvPr/>
        </p:nvSpPr>
        <p:spPr>
          <a:xfrm>
            <a:off x="1981200" y="1772817"/>
            <a:ext cx="8147248" cy="4233467"/>
          </a:xfrm>
          <a:prstGeom prst="rect">
            <a:avLst/>
          </a:prstGeom>
        </p:spPr>
        <p:txBody>
          <a:bodyPr wrap="square">
            <a:spAutoFit/>
          </a:bodyPr>
          <a:lstStyle/>
          <a:p>
            <a:pPr>
              <a:lnSpc>
                <a:spcPct val="115000"/>
              </a:lnSpc>
            </a:pPr>
            <a:r>
              <a:rPr lang="en-GB" sz="160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Outdoor </a:t>
            </a:r>
            <a:r>
              <a:rPr lang="en-GB" sz="160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play has beneficial effects for children in terms of both their health and their levels of social interaction. According to clinical trials carried out by </a:t>
            </a:r>
            <a:r>
              <a:rPr lang="en-GB" sz="1600"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Rochborough’s</a:t>
            </a:r>
            <a:r>
              <a:rPr lang="en-GB" sz="160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Health Council Advisory Body in September this year, children who played outside for over fifty days in the year had a 20% higher lung capacity, and 30% lower incidence of asthma and bronchial conditions than children who played indoors. Children who played outdoors also reported having more friends than those who played indoors. A survey of 30 families by </a:t>
            </a:r>
            <a:r>
              <a:rPr lang="en-GB" sz="1600"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Rochborough</a:t>
            </a:r>
            <a:r>
              <a:rPr lang="en-GB" sz="160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Social Amenities Committee found that parents were more likely to let their children play outdoors if they had their own gardens or if there were supervised play areas nearby. Mr </a:t>
            </a:r>
            <a:r>
              <a:rPr lang="en-GB" sz="1600"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Arkash</a:t>
            </a:r>
            <a:r>
              <a:rPr lang="en-GB" sz="160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of Milton Road said his children did not feel safe playing on the Children’s Meadow on the outskirts of </a:t>
            </a:r>
            <a:r>
              <a:rPr lang="en-GB" sz="1600"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Rochborough</a:t>
            </a:r>
            <a:r>
              <a:rPr lang="en-GB" sz="160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as his son had been frightened by a fox there in the past. His little son looked quite tearful as his father spoke. ‘He often cries because he has nowhere to play,’ said his father. Supervised play areas can be expensive to provide. However, only 18% of homes in </a:t>
            </a:r>
            <a:r>
              <a:rPr lang="en-GB" sz="1600"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Rochborough</a:t>
            </a:r>
            <a:r>
              <a:rPr lang="en-GB" sz="160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have gardens. Therefore, to improve the health of all its children, </a:t>
            </a:r>
            <a:r>
              <a:rPr lang="en-GB" sz="1600"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Rochborough</a:t>
            </a:r>
            <a:r>
              <a:rPr lang="en-GB" sz="1600"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needs to provide more supervised outdoor play areas. </a:t>
            </a:r>
            <a:endParaRPr lang="en-GB" sz="1600" dirty="0">
              <a:solidFill>
                <a:prstClr val="black"/>
              </a:solidFill>
              <a:ea typeface="Calibri" panose="020F0502020204030204" pitchFamily="34" charset="0"/>
              <a:cs typeface="Times New Roman" panose="02020603050405020304" pitchFamily="18" charset="0"/>
            </a:endParaRPr>
          </a:p>
          <a:p>
            <a:pPr algn="r">
              <a:lnSpc>
                <a:spcPct val="115000"/>
              </a:lnSpc>
            </a:pPr>
            <a:r>
              <a:rPr lang="en-GB" sz="1000" i="1"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Rochborough</a:t>
            </a:r>
            <a:r>
              <a:rPr lang="en-GB" sz="1000" i="1"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a:t>
            </a:r>
            <a:r>
              <a:rPr lang="en-GB" sz="1000" i="1" dirty="0" err="1">
                <a:solidFill>
                  <a:prstClr val="black"/>
                </a:solidFill>
                <a:latin typeface="Times New Roman" panose="02020603050405020304" pitchFamily="18" charset="0"/>
                <a:ea typeface="Calibri" panose="020F0502020204030204" pitchFamily="34" charset="0"/>
                <a:cs typeface="Times New Roman" panose="02020603050405020304" pitchFamily="18" charset="0"/>
              </a:rPr>
              <a:t>Playcouncil</a:t>
            </a:r>
            <a:r>
              <a:rPr lang="en-GB" sz="1000" i="1"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Newsletter</a:t>
            </a:r>
            <a:endParaRPr lang="en-GB" sz="1100" dirty="0">
              <a:solidFill>
                <a:prstClr val="black"/>
              </a:solidFill>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86896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smtClean="0"/>
              <a:t>Activity</a:t>
            </a:r>
          </a:p>
        </p:txBody>
      </p:sp>
      <p:sp>
        <p:nvSpPr>
          <p:cNvPr id="14338" name="Rectangle 3"/>
          <p:cNvSpPr>
            <a:spLocks noGrp="1" noChangeArrowheads="1"/>
          </p:cNvSpPr>
          <p:nvPr>
            <p:ph idx="1"/>
          </p:nvPr>
        </p:nvSpPr>
        <p:spPr/>
        <p:txBody>
          <a:bodyPr/>
          <a:lstStyle/>
          <a:p>
            <a:r>
              <a:rPr lang="en-GB" dirty="0" smtClean="0"/>
              <a:t>Try to identify the main line of reasoning, that is, the writer’s main point of view, in the passage provided</a:t>
            </a:r>
          </a:p>
        </p:txBody>
      </p:sp>
    </p:spTree>
    <p:extLst>
      <p:ext uri="{BB962C8B-B14F-4D97-AF65-F5344CB8AC3E}">
        <p14:creationId xmlns:p14="http://schemas.microsoft.com/office/powerpoint/2010/main" val="527831351"/>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smtClean="0"/>
              <a:t>Activity Solution</a:t>
            </a:r>
          </a:p>
        </p:txBody>
      </p:sp>
      <p:sp>
        <p:nvSpPr>
          <p:cNvPr id="15362" name="Rectangle 3"/>
          <p:cNvSpPr>
            <a:spLocks noGrp="1" noChangeArrowheads="1"/>
          </p:cNvSpPr>
          <p:nvPr>
            <p:ph idx="1"/>
          </p:nvPr>
        </p:nvSpPr>
        <p:spPr/>
        <p:txBody>
          <a:bodyPr/>
          <a:lstStyle/>
          <a:p>
            <a:r>
              <a:rPr lang="en-GB" dirty="0" smtClean="0"/>
              <a:t>The main line of reasoning:</a:t>
            </a:r>
          </a:p>
          <a:p>
            <a:pPr lvl="1"/>
            <a:r>
              <a:rPr lang="en-GB" dirty="0" smtClean="0"/>
              <a:t>Outdoor play is good for children’s health, so </a:t>
            </a:r>
            <a:r>
              <a:rPr lang="en-GB" dirty="0" err="1" smtClean="0"/>
              <a:t>Rochborough</a:t>
            </a:r>
            <a:r>
              <a:rPr lang="en-GB" dirty="0" smtClean="0"/>
              <a:t> needs better facilities for it.</a:t>
            </a:r>
          </a:p>
        </p:txBody>
      </p:sp>
    </p:spTree>
    <p:extLst>
      <p:ext uri="{BB962C8B-B14F-4D97-AF65-F5344CB8AC3E}">
        <p14:creationId xmlns:p14="http://schemas.microsoft.com/office/powerpoint/2010/main" val="4034767384"/>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r>
              <a:rPr lang="en-GB" dirty="0" smtClean="0"/>
              <a:t>Critically evaluate the line of reasoning</a:t>
            </a:r>
          </a:p>
        </p:txBody>
      </p:sp>
      <p:sp>
        <p:nvSpPr>
          <p:cNvPr id="16386" name="Rectangle 3"/>
          <p:cNvSpPr>
            <a:spLocks noGrp="1" noChangeArrowheads="1"/>
          </p:cNvSpPr>
          <p:nvPr>
            <p:ph idx="1"/>
          </p:nvPr>
        </p:nvSpPr>
        <p:spPr/>
        <p:txBody>
          <a:bodyPr/>
          <a:lstStyle/>
          <a:p>
            <a:r>
              <a:rPr lang="en-GB" dirty="0" smtClean="0"/>
              <a:t>An argument is critically evaluated in terms of whether it contains:</a:t>
            </a:r>
          </a:p>
          <a:p>
            <a:pPr lvl="1"/>
            <a:r>
              <a:rPr lang="en-GB" dirty="0" smtClean="0"/>
              <a:t>Relevant reasons to support it</a:t>
            </a:r>
          </a:p>
          <a:p>
            <a:pPr lvl="1"/>
            <a:r>
              <a:rPr lang="en-GB" dirty="0" smtClean="0"/>
              <a:t>Logical progression</a:t>
            </a:r>
          </a:p>
          <a:p>
            <a:pPr lvl="1"/>
            <a:r>
              <a:rPr lang="en-GB" dirty="0" smtClean="0"/>
              <a:t>False premises</a:t>
            </a:r>
          </a:p>
          <a:p>
            <a:pPr lvl="1"/>
            <a:r>
              <a:rPr lang="en-GB" dirty="0" smtClean="0"/>
              <a:t>Flawed reasoning</a:t>
            </a:r>
          </a:p>
        </p:txBody>
      </p:sp>
    </p:spTree>
    <p:extLst>
      <p:ext uri="{BB962C8B-B14F-4D97-AF65-F5344CB8AC3E}">
        <p14:creationId xmlns:p14="http://schemas.microsoft.com/office/powerpoint/2010/main" val="133669592"/>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smtClean="0"/>
              <a:t>Relevant/Supportive Reasons</a:t>
            </a:r>
          </a:p>
        </p:txBody>
      </p:sp>
      <p:sp>
        <p:nvSpPr>
          <p:cNvPr id="17410" name="Rectangle 3"/>
          <p:cNvSpPr>
            <a:spLocks noGrp="1" noChangeArrowheads="1"/>
          </p:cNvSpPr>
          <p:nvPr>
            <p:ph idx="1"/>
          </p:nvPr>
        </p:nvSpPr>
        <p:spPr/>
        <p:txBody>
          <a:bodyPr/>
          <a:lstStyle/>
          <a:p>
            <a:r>
              <a:rPr lang="en-GB" dirty="0" smtClean="0"/>
              <a:t>These are the relevant reasons given to support the argument</a:t>
            </a:r>
          </a:p>
          <a:p>
            <a:pPr lvl="1"/>
            <a:r>
              <a:rPr lang="en-GB" dirty="0" smtClean="0"/>
              <a:t>Activity</a:t>
            </a:r>
          </a:p>
          <a:p>
            <a:endParaRPr lang="en-GB" dirty="0" smtClean="0"/>
          </a:p>
          <a:p>
            <a:r>
              <a:rPr lang="en-GB" dirty="0" smtClean="0"/>
              <a:t>What reasons does the writer of the passage give to support their argument? Are all the reasons given relevant?</a:t>
            </a:r>
          </a:p>
        </p:txBody>
      </p:sp>
    </p:spTree>
    <p:extLst>
      <p:ext uri="{BB962C8B-B14F-4D97-AF65-F5344CB8AC3E}">
        <p14:creationId xmlns:p14="http://schemas.microsoft.com/office/powerpoint/2010/main" val="3530597141"/>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smtClean="0"/>
              <a:t>Activity Solution</a:t>
            </a:r>
          </a:p>
        </p:txBody>
      </p:sp>
      <p:sp>
        <p:nvSpPr>
          <p:cNvPr id="18434" name="Rectangle 3"/>
          <p:cNvSpPr>
            <a:spLocks noGrp="1" noChangeArrowheads="1"/>
          </p:cNvSpPr>
          <p:nvPr>
            <p:ph idx="1"/>
          </p:nvPr>
        </p:nvSpPr>
        <p:spPr/>
        <p:txBody>
          <a:bodyPr/>
          <a:lstStyle/>
          <a:p>
            <a:r>
              <a:rPr lang="en-GB" dirty="0" smtClean="0"/>
              <a:t>The </a:t>
            </a:r>
            <a:r>
              <a:rPr lang="en-GB" dirty="0" err="1" smtClean="0"/>
              <a:t>Rochborough</a:t>
            </a:r>
            <a:r>
              <a:rPr lang="en-GB" dirty="0" smtClean="0"/>
              <a:t> Health passage makes a number of propositions or reasons to support the argument put forth:</a:t>
            </a:r>
          </a:p>
          <a:p>
            <a:endParaRPr lang="en-GB" dirty="0" smtClean="0"/>
          </a:p>
          <a:p>
            <a:pPr lvl="1"/>
            <a:r>
              <a:rPr lang="en-GB" dirty="0" smtClean="0"/>
              <a:t>Outdoor play improves levels of social interaction</a:t>
            </a:r>
          </a:p>
          <a:p>
            <a:pPr lvl="1"/>
            <a:r>
              <a:rPr lang="en-GB" dirty="0" smtClean="0"/>
              <a:t>Only 18% of </a:t>
            </a:r>
            <a:r>
              <a:rPr lang="en-GB" dirty="0" err="1" smtClean="0"/>
              <a:t>Rochborough</a:t>
            </a:r>
            <a:r>
              <a:rPr lang="en-GB" dirty="0" smtClean="0"/>
              <a:t> homes have gardens</a:t>
            </a:r>
          </a:p>
          <a:p>
            <a:pPr lvl="1"/>
            <a:r>
              <a:rPr lang="en-GB" dirty="0" smtClean="0"/>
              <a:t>Supervised play areas are expensive</a:t>
            </a:r>
          </a:p>
          <a:p>
            <a:pPr lvl="1"/>
            <a:r>
              <a:rPr lang="en-GB" dirty="0" smtClean="0"/>
              <a:t>The incident of the fox</a:t>
            </a:r>
          </a:p>
        </p:txBody>
      </p:sp>
    </p:spTree>
    <p:extLst>
      <p:ext uri="{BB962C8B-B14F-4D97-AF65-F5344CB8AC3E}">
        <p14:creationId xmlns:p14="http://schemas.microsoft.com/office/powerpoint/2010/main" val="2429662885"/>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smtClean="0"/>
              <a:t>Logical Progression</a:t>
            </a:r>
          </a:p>
        </p:txBody>
      </p:sp>
      <p:sp>
        <p:nvSpPr>
          <p:cNvPr id="19458" name="Rectangle 3"/>
          <p:cNvSpPr>
            <a:spLocks noGrp="1" noChangeArrowheads="1"/>
          </p:cNvSpPr>
          <p:nvPr>
            <p:ph idx="1"/>
          </p:nvPr>
        </p:nvSpPr>
        <p:spPr/>
        <p:txBody>
          <a:bodyPr/>
          <a:lstStyle/>
          <a:p>
            <a:r>
              <a:rPr lang="en-GB" dirty="0" smtClean="0"/>
              <a:t>A line of reasoning:</a:t>
            </a:r>
          </a:p>
          <a:p>
            <a:pPr lvl="1"/>
            <a:r>
              <a:rPr lang="en-GB" dirty="0" smtClean="0"/>
              <a:t>Begins from a premise</a:t>
            </a:r>
          </a:p>
          <a:p>
            <a:pPr lvl="1"/>
            <a:r>
              <a:rPr lang="en-GB" dirty="0" smtClean="0"/>
              <a:t>Follows on in logical stages (A leads to B; B leads to C; C leads to D …)</a:t>
            </a:r>
          </a:p>
          <a:p>
            <a:pPr lvl="1"/>
            <a:r>
              <a:rPr lang="en-GB" dirty="0" smtClean="0"/>
              <a:t>Leads to a conclusion that follows directly from what has gone before</a:t>
            </a:r>
          </a:p>
        </p:txBody>
      </p:sp>
    </p:spTree>
    <p:extLst>
      <p:ext uri="{BB962C8B-B14F-4D97-AF65-F5344CB8AC3E}">
        <p14:creationId xmlns:p14="http://schemas.microsoft.com/office/powerpoint/2010/main" val="3513743636"/>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mtClean="0"/>
              <a:t>Activity</a:t>
            </a:r>
          </a:p>
        </p:txBody>
      </p:sp>
      <p:sp>
        <p:nvSpPr>
          <p:cNvPr id="20482" name="Rectangle 3"/>
          <p:cNvSpPr>
            <a:spLocks noGrp="1" noChangeArrowheads="1"/>
          </p:cNvSpPr>
          <p:nvPr>
            <p:ph idx="1"/>
          </p:nvPr>
        </p:nvSpPr>
        <p:spPr/>
        <p:txBody>
          <a:bodyPr/>
          <a:lstStyle/>
          <a:p>
            <a:r>
              <a:rPr lang="en-GB" dirty="0" smtClean="0"/>
              <a:t>What is the premise and logical progression in the passage?</a:t>
            </a:r>
          </a:p>
        </p:txBody>
      </p:sp>
    </p:spTree>
    <p:extLst>
      <p:ext uri="{BB962C8B-B14F-4D97-AF65-F5344CB8AC3E}">
        <p14:creationId xmlns:p14="http://schemas.microsoft.com/office/powerpoint/2010/main" val="3242027084"/>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smtClean="0"/>
              <a:t>Activity Solution</a:t>
            </a:r>
          </a:p>
        </p:txBody>
      </p:sp>
      <p:sp>
        <p:nvSpPr>
          <p:cNvPr id="21506" name="Rectangle 3"/>
          <p:cNvSpPr>
            <a:spLocks noGrp="1" noChangeArrowheads="1"/>
          </p:cNvSpPr>
          <p:nvPr>
            <p:ph idx="1"/>
          </p:nvPr>
        </p:nvSpPr>
        <p:spPr/>
        <p:txBody>
          <a:bodyPr/>
          <a:lstStyle/>
          <a:p>
            <a:r>
              <a:rPr lang="en-GB" dirty="0" smtClean="0"/>
              <a:t>The premise is that outdoor play is good for children’s health</a:t>
            </a:r>
          </a:p>
          <a:p>
            <a:pPr lvl="1"/>
            <a:r>
              <a:rPr lang="en-GB" dirty="0" smtClean="0"/>
              <a:t>Logical evidence supports the health argument (that outdoor play is desirable)</a:t>
            </a:r>
          </a:p>
          <a:p>
            <a:pPr lvl="1"/>
            <a:r>
              <a:rPr lang="en-GB" dirty="0" smtClean="0"/>
              <a:t>Parents’ attitudes support this argument</a:t>
            </a:r>
          </a:p>
          <a:p>
            <a:pPr lvl="1"/>
            <a:r>
              <a:rPr lang="en-GB" dirty="0" smtClean="0"/>
              <a:t>A lack of facilities prevents outdoor play</a:t>
            </a:r>
          </a:p>
          <a:p>
            <a:pPr lvl="1"/>
            <a:r>
              <a:rPr lang="en-GB" dirty="0" smtClean="0"/>
              <a:t>More outdoor play facilities are needed</a:t>
            </a:r>
          </a:p>
        </p:txBody>
      </p:sp>
    </p:spTree>
    <p:extLst>
      <p:ext uri="{BB962C8B-B14F-4D97-AF65-F5344CB8AC3E}">
        <p14:creationId xmlns:p14="http://schemas.microsoft.com/office/powerpoint/2010/main" val="3564872896"/>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smtClean="0"/>
              <a:t>False Premises</a:t>
            </a:r>
          </a:p>
        </p:txBody>
      </p:sp>
      <p:sp>
        <p:nvSpPr>
          <p:cNvPr id="16387" name="Rectangle 3"/>
          <p:cNvSpPr>
            <a:spLocks noGrp="1" noChangeArrowheads="1"/>
          </p:cNvSpPr>
          <p:nvPr>
            <p:ph idx="1"/>
          </p:nvPr>
        </p:nvSpPr>
        <p:spPr/>
        <p:txBody>
          <a:bodyPr>
            <a:normAutofit/>
          </a:bodyPr>
          <a:lstStyle/>
          <a:p>
            <a:r>
              <a:rPr lang="en-GB" dirty="0" smtClean="0"/>
              <a:t>If there were a reason why outdoor play was not good for </a:t>
            </a:r>
            <a:r>
              <a:rPr lang="en-GB" dirty="0" err="1" smtClean="0"/>
              <a:t>Rochborough</a:t>
            </a:r>
            <a:r>
              <a:rPr lang="en-GB" dirty="0" smtClean="0"/>
              <a:t> children, the writer of the passage would have started from a false premise.</a:t>
            </a:r>
          </a:p>
          <a:p>
            <a:endParaRPr lang="en-GB" dirty="0" smtClean="0"/>
          </a:p>
          <a:p>
            <a:r>
              <a:rPr lang="en-GB" dirty="0" smtClean="0"/>
              <a:t>For example:</a:t>
            </a:r>
          </a:p>
          <a:p>
            <a:pPr lvl="1"/>
            <a:r>
              <a:rPr lang="en-GB" dirty="0" smtClean="0"/>
              <a:t>If there were high levels of pollution in the area, then the premise that outdoor play was good for children would be false. </a:t>
            </a:r>
          </a:p>
        </p:txBody>
      </p:sp>
    </p:spTree>
    <p:extLst>
      <p:ext uri="{BB962C8B-B14F-4D97-AF65-F5344CB8AC3E}">
        <p14:creationId xmlns:p14="http://schemas.microsoft.com/office/powerpoint/2010/main" val="2462868305"/>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smtClean="0"/>
              <a:t>Flawed Reasoning</a:t>
            </a:r>
          </a:p>
        </p:txBody>
      </p:sp>
      <p:sp>
        <p:nvSpPr>
          <p:cNvPr id="23554" name="Rectangle 3"/>
          <p:cNvSpPr>
            <a:spLocks noGrp="1" noChangeArrowheads="1"/>
          </p:cNvSpPr>
          <p:nvPr>
            <p:ph idx="1"/>
          </p:nvPr>
        </p:nvSpPr>
        <p:spPr/>
        <p:txBody>
          <a:bodyPr>
            <a:normAutofit fontScale="85000" lnSpcReduction="10000"/>
          </a:bodyPr>
          <a:lstStyle/>
          <a:p>
            <a:r>
              <a:rPr lang="en-GB" dirty="0" smtClean="0"/>
              <a:t>A Casual Connection?</a:t>
            </a:r>
          </a:p>
          <a:p>
            <a:pPr lvl="1"/>
            <a:r>
              <a:rPr lang="en-GB" dirty="0" smtClean="0"/>
              <a:t>The number of cows in Britain has gone down, and the amount of cheese consumed is on the increase.</a:t>
            </a:r>
          </a:p>
          <a:p>
            <a:pPr lvl="1"/>
            <a:r>
              <a:rPr lang="en-GB" dirty="0" smtClean="0"/>
              <a:t>Psychologically, people seem to eat more cheese when they feel it will run out.</a:t>
            </a:r>
          </a:p>
          <a:p>
            <a:endParaRPr lang="en-GB" dirty="0" smtClean="0"/>
          </a:p>
          <a:p>
            <a:r>
              <a:rPr lang="en-GB" dirty="0" smtClean="0"/>
              <a:t>This assumes a connection between the number of British cows and cheese consumption	</a:t>
            </a:r>
          </a:p>
          <a:p>
            <a:r>
              <a:rPr lang="en-GB" dirty="0" smtClean="0"/>
              <a:t>What other reasons could there be for the increase in cheese consumption?</a:t>
            </a:r>
          </a:p>
          <a:p>
            <a:pPr lvl="1"/>
            <a:r>
              <a:rPr lang="en-GB" dirty="0" smtClean="0"/>
              <a:t>Increased vegetarianism</a:t>
            </a:r>
          </a:p>
          <a:p>
            <a:pPr lvl="1"/>
            <a:r>
              <a:rPr lang="en-GB" dirty="0" smtClean="0"/>
              <a:t>A rise in cheese imports</a:t>
            </a:r>
          </a:p>
          <a:p>
            <a:endParaRPr lang="en-GB" dirty="0" smtClean="0"/>
          </a:p>
        </p:txBody>
      </p:sp>
    </p:spTree>
    <p:extLst>
      <p:ext uri="{BB962C8B-B14F-4D97-AF65-F5344CB8AC3E}">
        <p14:creationId xmlns:p14="http://schemas.microsoft.com/office/powerpoint/2010/main" val="786691152"/>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dirty="0" smtClean="0"/>
              <a:t>Flawed Reasoning</a:t>
            </a:r>
          </a:p>
        </p:txBody>
      </p:sp>
      <p:sp>
        <p:nvSpPr>
          <p:cNvPr id="25602" name="Rectangle 3"/>
          <p:cNvSpPr>
            <a:spLocks noGrp="1" noChangeArrowheads="1"/>
          </p:cNvSpPr>
          <p:nvPr>
            <p:ph idx="1"/>
          </p:nvPr>
        </p:nvSpPr>
        <p:spPr/>
        <p:txBody>
          <a:bodyPr>
            <a:normAutofit fontScale="92500" lnSpcReduction="20000"/>
          </a:bodyPr>
          <a:lstStyle/>
          <a:p>
            <a:r>
              <a:rPr lang="en-GB" dirty="0" smtClean="0"/>
              <a:t>Drawing general conclusions</a:t>
            </a:r>
          </a:p>
          <a:p>
            <a:pPr lvl="1"/>
            <a:r>
              <a:rPr lang="en-GB" dirty="0" smtClean="0"/>
              <a:t>Eleven students were late for class; the bus was delayed. Therefore can we conclude that the students were late because of the bus?</a:t>
            </a:r>
          </a:p>
          <a:p>
            <a:endParaRPr lang="en-GB" dirty="0" smtClean="0"/>
          </a:p>
          <a:p>
            <a:r>
              <a:rPr lang="en-GB" dirty="0" smtClean="0"/>
              <a:t>Inappropriate comparisons</a:t>
            </a:r>
          </a:p>
          <a:p>
            <a:pPr lvl="1"/>
            <a:r>
              <a:rPr lang="en-GB" dirty="0" smtClean="0"/>
              <a:t>In the passage a comparison is drawn between children who play indoors and those who play outdoors.</a:t>
            </a:r>
          </a:p>
          <a:p>
            <a:pPr lvl="1"/>
            <a:r>
              <a:rPr lang="en-GB" dirty="0" smtClean="0"/>
              <a:t>However, the children who play outdoors might already have been healthier before the clinical trials.</a:t>
            </a:r>
          </a:p>
          <a:p>
            <a:pPr lvl="1"/>
            <a:r>
              <a:rPr lang="en-GB" dirty="0" smtClean="0"/>
              <a:t>Furthermore, the children who play indoors might do so because of other reasons such as asthma, hay fever, etc.</a:t>
            </a:r>
          </a:p>
          <a:p>
            <a:endParaRPr lang="en-GB" dirty="0" smtClean="0"/>
          </a:p>
          <a:p>
            <a:endParaRPr lang="en-GB" dirty="0" smtClean="0"/>
          </a:p>
        </p:txBody>
      </p:sp>
    </p:spTree>
    <p:extLst>
      <p:ext uri="{BB962C8B-B14F-4D97-AF65-F5344CB8AC3E}">
        <p14:creationId xmlns:p14="http://schemas.microsoft.com/office/powerpoint/2010/main" val="4061744175"/>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dirty="0" smtClean="0"/>
              <a:t>Question surface appearances</a:t>
            </a:r>
          </a:p>
        </p:txBody>
      </p:sp>
      <p:sp>
        <p:nvSpPr>
          <p:cNvPr id="27650" name="Rectangle 3"/>
          <p:cNvSpPr>
            <a:spLocks noGrp="1" noChangeArrowheads="1"/>
          </p:cNvSpPr>
          <p:nvPr>
            <p:ph idx="1"/>
          </p:nvPr>
        </p:nvSpPr>
        <p:spPr/>
        <p:txBody>
          <a:bodyPr>
            <a:normAutofit fontScale="92500"/>
          </a:bodyPr>
          <a:lstStyle/>
          <a:p>
            <a:r>
              <a:rPr lang="en-GB" dirty="0" smtClean="0"/>
              <a:t>Is the evidence what it appears to be?</a:t>
            </a:r>
          </a:p>
          <a:p>
            <a:r>
              <a:rPr lang="en-GB" dirty="0" smtClean="0"/>
              <a:t>Might there be other explanations apart from the obvious one?</a:t>
            </a:r>
          </a:p>
          <a:p>
            <a:r>
              <a:rPr lang="en-GB" dirty="0" smtClean="0"/>
              <a:t>Has all the necessary information been given, or might other details lead to a different conclusion?</a:t>
            </a:r>
          </a:p>
          <a:p>
            <a:r>
              <a:rPr lang="en-GB" dirty="0" smtClean="0"/>
              <a:t>Are there interested parties who would gain if the conclusions were accepted?</a:t>
            </a:r>
          </a:p>
          <a:p>
            <a:r>
              <a:rPr lang="en-GB" dirty="0" smtClean="0"/>
              <a:t>Are there hidden assumptions or agendas?</a:t>
            </a:r>
          </a:p>
          <a:p>
            <a:r>
              <a:rPr lang="en-GB" dirty="0" smtClean="0"/>
              <a:t>Does the evidence come from a reliable source?</a:t>
            </a:r>
          </a:p>
        </p:txBody>
      </p:sp>
    </p:spTree>
    <p:extLst>
      <p:ext uri="{BB962C8B-B14F-4D97-AF65-F5344CB8AC3E}">
        <p14:creationId xmlns:p14="http://schemas.microsoft.com/office/powerpoint/2010/main" val="4152489359"/>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Activity</a:t>
            </a:r>
            <a:endParaRPr lang="en-GB" dirty="0"/>
          </a:p>
        </p:txBody>
      </p:sp>
      <p:sp>
        <p:nvSpPr>
          <p:cNvPr id="28674" name="Rectangle 3"/>
          <p:cNvSpPr>
            <a:spLocks noGrp="1" noChangeArrowheads="1"/>
          </p:cNvSpPr>
          <p:nvPr>
            <p:ph idx="1"/>
          </p:nvPr>
        </p:nvSpPr>
        <p:spPr/>
        <p:txBody>
          <a:bodyPr/>
          <a:lstStyle/>
          <a:p>
            <a:r>
              <a:rPr lang="en-GB" dirty="0" smtClean="0"/>
              <a:t>What hidden agendas might there be in the passage you have?</a:t>
            </a:r>
          </a:p>
          <a:p>
            <a:endParaRPr lang="en-GB" dirty="0" smtClean="0"/>
          </a:p>
        </p:txBody>
      </p:sp>
    </p:spTree>
    <p:extLst>
      <p:ext uri="{BB962C8B-B14F-4D97-AF65-F5344CB8AC3E}">
        <p14:creationId xmlns:p14="http://schemas.microsoft.com/office/powerpoint/2010/main" val="1281115875"/>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smtClean="0"/>
              <a:t>Activity Solution</a:t>
            </a:r>
          </a:p>
        </p:txBody>
      </p:sp>
      <p:sp>
        <p:nvSpPr>
          <p:cNvPr id="29698" name="Rectangle 3"/>
          <p:cNvSpPr>
            <a:spLocks noGrp="1" noChangeArrowheads="1"/>
          </p:cNvSpPr>
          <p:nvPr>
            <p:ph idx="1"/>
          </p:nvPr>
        </p:nvSpPr>
        <p:spPr/>
        <p:txBody>
          <a:bodyPr/>
          <a:lstStyle/>
          <a:p>
            <a:r>
              <a:rPr lang="en-GB" smtClean="0"/>
              <a:t>The article was published by the Playcouncil, who are likely to have a vested interest in arguing for more supervised play spaces</a:t>
            </a:r>
          </a:p>
        </p:txBody>
      </p:sp>
    </p:spTree>
    <p:extLst>
      <p:ext uri="{BB962C8B-B14F-4D97-AF65-F5344CB8AC3E}">
        <p14:creationId xmlns:p14="http://schemas.microsoft.com/office/powerpoint/2010/main" val="986450990"/>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dirty="0" smtClean="0"/>
              <a:t>Identify evidence</a:t>
            </a:r>
          </a:p>
        </p:txBody>
      </p:sp>
      <p:sp>
        <p:nvSpPr>
          <p:cNvPr id="30722" name="Rectangle 3"/>
          <p:cNvSpPr>
            <a:spLocks noGrp="1" noChangeArrowheads="1"/>
          </p:cNvSpPr>
          <p:nvPr>
            <p:ph idx="1"/>
          </p:nvPr>
        </p:nvSpPr>
        <p:spPr/>
        <p:txBody>
          <a:bodyPr/>
          <a:lstStyle/>
          <a:p>
            <a:r>
              <a:rPr lang="en-GB" dirty="0" smtClean="0"/>
              <a:t>Look for:</a:t>
            </a:r>
          </a:p>
          <a:p>
            <a:pPr lvl="1"/>
            <a:r>
              <a:rPr lang="en-GB" dirty="0" smtClean="0"/>
              <a:t>Statistics</a:t>
            </a:r>
          </a:p>
          <a:p>
            <a:pPr lvl="1"/>
            <a:r>
              <a:rPr lang="en-GB" dirty="0" smtClean="0"/>
              <a:t>Examples</a:t>
            </a:r>
          </a:p>
          <a:p>
            <a:pPr lvl="1"/>
            <a:r>
              <a:rPr lang="en-GB" dirty="0" smtClean="0"/>
              <a:t>Case histories</a:t>
            </a:r>
          </a:p>
          <a:p>
            <a:pPr lvl="1"/>
            <a:r>
              <a:rPr lang="en-GB" dirty="0" smtClean="0"/>
              <a:t>Findings from experiments</a:t>
            </a:r>
          </a:p>
          <a:p>
            <a:pPr lvl="1"/>
            <a:r>
              <a:rPr lang="en-GB" dirty="0" smtClean="0"/>
              <a:t>Surveys</a:t>
            </a:r>
          </a:p>
          <a:p>
            <a:pPr lvl="1"/>
            <a:r>
              <a:rPr lang="en-GB" dirty="0" smtClean="0"/>
              <a:t>Questionnaires</a:t>
            </a:r>
          </a:p>
          <a:p>
            <a:pPr lvl="1"/>
            <a:r>
              <a:rPr lang="en-GB" dirty="0" smtClean="0"/>
              <a:t>Case studies</a:t>
            </a:r>
          </a:p>
          <a:p>
            <a:endParaRPr lang="en-GB" dirty="0" smtClean="0"/>
          </a:p>
        </p:txBody>
      </p:sp>
    </p:spTree>
    <p:extLst>
      <p:ext uri="{BB962C8B-B14F-4D97-AF65-F5344CB8AC3E}">
        <p14:creationId xmlns:p14="http://schemas.microsoft.com/office/powerpoint/2010/main" val="3111462209"/>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smtClean="0"/>
              <a:t>Activity</a:t>
            </a:r>
          </a:p>
        </p:txBody>
      </p:sp>
      <p:sp>
        <p:nvSpPr>
          <p:cNvPr id="31746" name="Rectangle 3"/>
          <p:cNvSpPr>
            <a:spLocks noGrp="1" noChangeArrowheads="1"/>
          </p:cNvSpPr>
          <p:nvPr>
            <p:ph idx="1"/>
          </p:nvPr>
        </p:nvSpPr>
        <p:spPr/>
        <p:txBody>
          <a:bodyPr/>
          <a:lstStyle/>
          <a:p>
            <a:r>
              <a:rPr lang="en-GB" dirty="0" smtClean="0"/>
              <a:t>What evidence is given in the </a:t>
            </a:r>
            <a:r>
              <a:rPr lang="en-GB" dirty="0" err="1" smtClean="0"/>
              <a:t>Rochborough</a:t>
            </a:r>
            <a:r>
              <a:rPr lang="en-GB" dirty="0" smtClean="0"/>
              <a:t> Health passage?</a:t>
            </a:r>
          </a:p>
        </p:txBody>
      </p:sp>
    </p:spTree>
    <p:extLst>
      <p:ext uri="{BB962C8B-B14F-4D97-AF65-F5344CB8AC3E}">
        <p14:creationId xmlns:p14="http://schemas.microsoft.com/office/powerpoint/2010/main" val="724748890"/>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smtClean="0"/>
              <a:t>Activity Solution</a:t>
            </a:r>
          </a:p>
        </p:txBody>
      </p:sp>
      <p:sp>
        <p:nvSpPr>
          <p:cNvPr id="32770" name="Rectangle 3"/>
          <p:cNvSpPr>
            <a:spLocks noGrp="1" noChangeArrowheads="1"/>
          </p:cNvSpPr>
          <p:nvPr>
            <p:ph idx="1"/>
          </p:nvPr>
        </p:nvSpPr>
        <p:spPr/>
        <p:txBody>
          <a:bodyPr/>
          <a:lstStyle/>
          <a:p>
            <a:r>
              <a:rPr lang="en-GB" dirty="0" smtClean="0"/>
              <a:t>The main types of evidence used in the passage are clinical trials, surveys and anecdotes. </a:t>
            </a:r>
          </a:p>
          <a:p>
            <a:endParaRPr lang="en-GB" dirty="0" smtClean="0"/>
          </a:p>
        </p:txBody>
      </p:sp>
    </p:spTree>
    <p:extLst>
      <p:ext uri="{BB962C8B-B14F-4D97-AF65-F5344CB8AC3E}">
        <p14:creationId xmlns:p14="http://schemas.microsoft.com/office/powerpoint/2010/main" val="2852552828"/>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dirty="0" smtClean="0"/>
              <a:t>Evaluate the evidence</a:t>
            </a:r>
          </a:p>
        </p:txBody>
      </p:sp>
      <p:sp>
        <p:nvSpPr>
          <p:cNvPr id="33794" name="Rectangle 3"/>
          <p:cNvSpPr>
            <a:spLocks noGrp="1" noChangeArrowheads="1"/>
          </p:cNvSpPr>
          <p:nvPr>
            <p:ph idx="1"/>
          </p:nvPr>
        </p:nvSpPr>
        <p:spPr/>
        <p:txBody>
          <a:bodyPr>
            <a:normAutofit fontScale="77500" lnSpcReduction="20000"/>
          </a:bodyPr>
          <a:lstStyle/>
          <a:p>
            <a:r>
              <a:rPr lang="en-GB" dirty="0" smtClean="0"/>
              <a:t>Check the date of research</a:t>
            </a:r>
          </a:p>
          <a:p>
            <a:r>
              <a:rPr lang="en-GB" dirty="0" smtClean="0"/>
              <a:t>Check the source of the information</a:t>
            </a:r>
          </a:p>
          <a:p>
            <a:r>
              <a:rPr lang="en-GB" dirty="0" smtClean="0"/>
              <a:t>Check for bias in the sources</a:t>
            </a:r>
          </a:p>
          <a:p>
            <a:r>
              <a:rPr lang="en-GB" dirty="0" smtClean="0"/>
              <a:t>Beware of numbers and statistics</a:t>
            </a:r>
          </a:p>
          <a:p>
            <a:pPr lvl="1"/>
            <a:r>
              <a:rPr lang="en-GB" dirty="0" smtClean="0"/>
              <a:t>60% sounds like a lot but if only 10 people were surveyed 60% only equals 6 people</a:t>
            </a:r>
          </a:p>
          <a:p>
            <a:r>
              <a:rPr lang="en-GB" dirty="0" smtClean="0"/>
              <a:t>Check the sample size and make-up</a:t>
            </a:r>
          </a:p>
          <a:p>
            <a:r>
              <a:rPr lang="en-GB" dirty="0" smtClean="0"/>
              <a:t>Check for emotive words</a:t>
            </a:r>
          </a:p>
          <a:p>
            <a:pPr lvl="1"/>
            <a:r>
              <a:rPr lang="en-GB" dirty="0" smtClean="0"/>
              <a:t>‘cruel’, ‘unfair’, ‘abuse’, ‘natural’, ‘normal’, ‘innocent child’, ‘old’, ‘little’, ‘massive’</a:t>
            </a:r>
          </a:p>
          <a:p>
            <a:r>
              <a:rPr lang="en-GB" dirty="0" smtClean="0"/>
              <a:t>Check for persuader words</a:t>
            </a:r>
          </a:p>
          <a:p>
            <a:pPr lvl="1"/>
            <a:r>
              <a:rPr lang="en-GB" dirty="0" smtClean="0"/>
              <a:t>‘surely’, ‘clearly’, ‘obviously’, ‘it is evident that’, ‘it is plain to see’, ‘naturally’, ‘of course’</a:t>
            </a:r>
          </a:p>
          <a:p>
            <a:endParaRPr lang="en-GB" dirty="0" smtClean="0"/>
          </a:p>
          <a:p>
            <a:endParaRPr lang="en-GB" dirty="0" smtClean="0"/>
          </a:p>
        </p:txBody>
      </p:sp>
    </p:spTree>
    <p:extLst>
      <p:ext uri="{BB962C8B-B14F-4D97-AF65-F5344CB8AC3E}">
        <p14:creationId xmlns:p14="http://schemas.microsoft.com/office/powerpoint/2010/main" val="231950239"/>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smtClean="0"/>
              <a:t>Activity</a:t>
            </a:r>
          </a:p>
        </p:txBody>
      </p:sp>
      <p:sp>
        <p:nvSpPr>
          <p:cNvPr id="35842" name="Rectangle 3"/>
          <p:cNvSpPr>
            <a:spLocks noGrp="1" noChangeArrowheads="1"/>
          </p:cNvSpPr>
          <p:nvPr>
            <p:ph idx="1"/>
          </p:nvPr>
        </p:nvSpPr>
        <p:spPr/>
        <p:txBody>
          <a:bodyPr/>
          <a:lstStyle/>
          <a:p>
            <a:pPr lvl="1"/>
            <a:r>
              <a:rPr lang="en-GB" smtClean="0"/>
              <a:t>Evaluate the evidence given in the Rochborough Health passage.</a:t>
            </a:r>
          </a:p>
        </p:txBody>
      </p:sp>
    </p:spTree>
    <p:extLst>
      <p:ext uri="{BB962C8B-B14F-4D97-AF65-F5344CB8AC3E}">
        <p14:creationId xmlns:p14="http://schemas.microsoft.com/office/powerpoint/2010/main" val="1507033156"/>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dirty="0" smtClean="0"/>
              <a:t>Identify the writer’s conclusions</a:t>
            </a:r>
          </a:p>
        </p:txBody>
      </p:sp>
      <p:sp>
        <p:nvSpPr>
          <p:cNvPr id="36866" name="Rectangle 3"/>
          <p:cNvSpPr>
            <a:spLocks noGrp="1" noChangeArrowheads="1"/>
          </p:cNvSpPr>
          <p:nvPr>
            <p:ph idx="1"/>
          </p:nvPr>
        </p:nvSpPr>
        <p:spPr/>
        <p:txBody>
          <a:bodyPr>
            <a:normAutofit/>
          </a:bodyPr>
          <a:lstStyle/>
          <a:p>
            <a:r>
              <a:rPr lang="en-GB" dirty="0" smtClean="0"/>
              <a:t>Often conclusions are ‘triggered’ by words such as:</a:t>
            </a:r>
          </a:p>
          <a:p>
            <a:pPr lvl="1"/>
            <a:r>
              <a:rPr lang="en-GB" dirty="0" smtClean="0"/>
              <a:t>Therefore</a:t>
            </a:r>
          </a:p>
          <a:p>
            <a:pPr lvl="1"/>
            <a:r>
              <a:rPr lang="en-GB" dirty="0" smtClean="0"/>
              <a:t>So</a:t>
            </a:r>
          </a:p>
          <a:p>
            <a:pPr lvl="1"/>
            <a:r>
              <a:rPr lang="en-GB" dirty="0" smtClean="0"/>
              <a:t>Hence </a:t>
            </a:r>
          </a:p>
          <a:p>
            <a:pPr lvl="1"/>
            <a:r>
              <a:rPr lang="en-GB" dirty="0" smtClean="0"/>
              <a:t>Thus</a:t>
            </a:r>
          </a:p>
          <a:p>
            <a:pPr lvl="1"/>
            <a:r>
              <a:rPr lang="en-GB" dirty="0" smtClean="0"/>
              <a:t>Must</a:t>
            </a:r>
          </a:p>
          <a:p>
            <a:pPr lvl="1"/>
            <a:r>
              <a:rPr lang="en-GB" dirty="0" smtClean="0"/>
              <a:t>Should</a:t>
            </a:r>
          </a:p>
          <a:p>
            <a:pPr lvl="1"/>
            <a:r>
              <a:rPr lang="en-GB" dirty="0" smtClean="0"/>
              <a:t>Need to</a:t>
            </a:r>
          </a:p>
        </p:txBody>
      </p:sp>
    </p:spTree>
    <p:extLst>
      <p:ext uri="{BB962C8B-B14F-4D97-AF65-F5344CB8AC3E}">
        <p14:creationId xmlns:p14="http://schemas.microsoft.com/office/powerpoint/2010/main" val="1686368671"/>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smtClean="0"/>
              <a:t>Activity</a:t>
            </a:r>
          </a:p>
        </p:txBody>
      </p:sp>
      <p:sp>
        <p:nvSpPr>
          <p:cNvPr id="37890" name="Rectangle 3"/>
          <p:cNvSpPr>
            <a:spLocks noGrp="1" noChangeArrowheads="1"/>
          </p:cNvSpPr>
          <p:nvPr>
            <p:ph idx="1"/>
          </p:nvPr>
        </p:nvSpPr>
        <p:spPr/>
        <p:txBody>
          <a:bodyPr/>
          <a:lstStyle/>
          <a:p>
            <a:r>
              <a:rPr lang="en-GB" dirty="0" smtClean="0"/>
              <a:t>Identify the conclusion in the </a:t>
            </a:r>
            <a:r>
              <a:rPr lang="en-GB" dirty="0" err="1" smtClean="0"/>
              <a:t>Rochborough</a:t>
            </a:r>
            <a:r>
              <a:rPr lang="en-GB" dirty="0" smtClean="0"/>
              <a:t> Health passage</a:t>
            </a:r>
          </a:p>
        </p:txBody>
      </p:sp>
    </p:spTree>
    <p:extLst>
      <p:ext uri="{BB962C8B-B14F-4D97-AF65-F5344CB8AC3E}">
        <p14:creationId xmlns:p14="http://schemas.microsoft.com/office/powerpoint/2010/main" val="420951263"/>
      </p:ext>
    </p:extLst>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smtClean="0"/>
              <a:t>Activity Solution</a:t>
            </a:r>
          </a:p>
        </p:txBody>
      </p:sp>
      <p:sp>
        <p:nvSpPr>
          <p:cNvPr id="38914" name="Rectangle 3"/>
          <p:cNvSpPr>
            <a:spLocks noGrp="1" noChangeArrowheads="1"/>
          </p:cNvSpPr>
          <p:nvPr>
            <p:ph idx="1"/>
          </p:nvPr>
        </p:nvSpPr>
        <p:spPr/>
        <p:txBody>
          <a:bodyPr/>
          <a:lstStyle/>
          <a:p>
            <a:r>
              <a:rPr lang="en-GB" dirty="0" smtClean="0"/>
              <a:t>The conclusion is that </a:t>
            </a:r>
            <a:r>
              <a:rPr lang="en-GB" dirty="0" err="1" smtClean="0"/>
              <a:t>Rochborough</a:t>
            </a:r>
            <a:r>
              <a:rPr lang="en-GB" dirty="0" smtClean="0"/>
              <a:t> should provide more supervised play areas.</a:t>
            </a:r>
          </a:p>
        </p:txBody>
      </p:sp>
    </p:spTree>
    <p:extLst>
      <p:ext uri="{BB962C8B-B14F-4D97-AF65-F5344CB8AC3E}">
        <p14:creationId xmlns:p14="http://schemas.microsoft.com/office/powerpoint/2010/main" val="306109181"/>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ormAutofit fontScale="90000"/>
          </a:bodyPr>
          <a:lstStyle/>
          <a:p>
            <a:r>
              <a:rPr lang="en-GB" dirty="0" smtClean="0"/>
              <a:t>Evaluate whether the evidence supports the conclusions</a:t>
            </a:r>
          </a:p>
        </p:txBody>
      </p:sp>
      <p:sp>
        <p:nvSpPr>
          <p:cNvPr id="39938" name="Rectangle 3"/>
          <p:cNvSpPr>
            <a:spLocks noGrp="1" noChangeArrowheads="1"/>
          </p:cNvSpPr>
          <p:nvPr>
            <p:ph idx="1"/>
          </p:nvPr>
        </p:nvSpPr>
        <p:spPr/>
        <p:txBody>
          <a:bodyPr>
            <a:normAutofit/>
          </a:bodyPr>
          <a:lstStyle/>
          <a:p>
            <a:r>
              <a:rPr lang="en-GB" dirty="0" smtClean="0"/>
              <a:t>Evidence may be reliable (based on good research/fact) but then draw conclusions which are not warranted by that evidence.</a:t>
            </a:r>
          </a:p>
          <a:p>
            <a:pPr lvl="1"/>
            <a:r>
              <a:rPr lang="en-GB" dirty="0" smtClean="0"/>
              <a:t>The karate champion is a woman 		(verifiable fact)</a:t>
            </a:r>
          </a:p>
          <a:p>
            <a:pPr lvl="1"/>
            <a:r>
              <a:rPr lang="en-GB" dirty="0" smtClean="0"/>
              <a:t>My mother is a woman 		</a:t>
            </a:r>
          </a:p>
          <a:p>
            <a:pPr marL="411480" lvl="1" indent="0">
              <a:buNone/>
            </a:pPr>
            <a:r>
              <a:rPr lang="en-GB" dirty="0"/>
              <a:t>	</a:t>
            </a:r>
            <a:r>
              <a:rPr lang="en-GB" dirty="0" smtClean="0"/>
              <a:t>(verifiable fact)</a:t>
            </a:r>
          </a:p>
          <a:p>
            <a:pPr lvl="1"/>
            <a:r>
              <a:rPr lang="en-GB" dirty="0" smtClean="0"/>
              <a:t>Conclusion: My mother is a woman, therefore she is a karate champion 				(false conclusion)</a:t>
            </a:r>
          </a:p>
        </p:txBody>
      </p:sp>
    </p:spTree>
    <p:extLst>
      <p:ext uri="{BB962C8B-B14F-4D97-AF65-F5344CB8AC3E}">
        <p14:creationId xmlns:p14="http://schemas.microsoft.com/office/powerpoint/2010/main" val="1354371343"/>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smtClean="0"/>
              <a:t>Activity</a:t>
            </a:r>
          </a:p>
        </p:txBody>
      </p:sp>
      <p:sp>
        <p:nvSpPr>
          <p:cNvPr id="40962" name="Rectangle 3"/>
          <p:cNvSpPr>
            <a:spLocks noGrp="1" noChangeArrowheads="1"/>
          </p:cNvSpPr>
          <p:nvPr>
            <p:ph idx="1"/>
          </p:nvPr>
        </p:nvSpPr>
        <p:spPr/>
        <p:txBody>
          <a:bodyPr/>
          <a:lstStyle/>
          <a:p>
            <a:r>
              <a:rPr lang="en-GB" dirty="0" smtClean="0"/>
              <a:t>Do you consider that the evidence in the </a:t>
            </a:r>
            <a:r>
              <a:rPr lang="en-GB" dirty="0" err="1" smtClean="0"/>
              <a:t>Rochborough</a:t>
            </a:r>
            <a:r>
              <a:rPr lang="en-GB" dirty="0" smtClean="0"/>
              <a:t> Health passage supports the conclusion drawn?</a:t>
            </a:r>
          </a:p>
          <a:p>
            <a:endParaRPr lang="en-GB" dirty="0" smtClean="0"/>
          </a:p>
          <a:p>
            <a:r>
              <a:rPr lang="en-GB" dirty="0" smtClean="0"/>
              <a:t>What assumptions are made in the passage?</a:t>
            </a:r>
          </a:p>
        </p:txBody>
      </p:sp>
    </p:spTree>
    <p:extLst>
      <p:ext uri="{BB962C8B-B14F-4D97-AF65-F5344CB8AC3E}">
        <p14:creationId xmlns:p14="http://schemas.microsoft.com/office/powerpoint/2010/main" val="1304182732"/>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smtClean="0"/>
              <a:t>Activity Solution</a:t>
            </a:r>
          </a:p>
        </p:txBody>
      </p:sp>
      <p:sp>
        <p:nvSpPr>
          <p:cNvPr id="41986" name="Rectangle 3"/>
          <p:cNvSpPr>
            <a:spLocks noGrp="1" noChangeArrowheads="1"/>
          </p:cNvSpPr>
          <p:nvPr>
            <p:ph idx="1"/>
          </p:nvPr>
        </p:nvSpPr>
        <p:spPr/>
        <p:txBody>
          <a:bodyPr>
            <a:normAutofit fontScale="92500" lnSpcReduction="20000"/>
          </a:bodyPr>
          <a:lstStyle/>
          <a:p>
            <a:r>
              <a:rPr lang="en-GB" dirty="0" smtClean="0"/>
              <a:t>There is insufficient evidence to support the conclusion as many assumptions have been made:</a:t>
            </a:r>
          </a:p>
          <a:p>
            <a:pPr lvl="1"/>
            <a:r>
              <a:rPr lang="en-GB" dirty="0" smtClean="0"/>
              <a:t>That playing outdoors is better for all children’s health. This may not be the case.</a:t>
            </a:r>
          </a:p>
          <a:p>
            <a:pPr lvl="1"/>
            <a:r>
              <a:rPr lang="en-GB" dirty="0" smtClean="0"/>
              <a:t>That the health of children who play indoors at present would necessarily improve by playing outdoors. This may not be true.</a:t>
            </a:r>
          </a:p>
          <a:p>
            <a:pPr lvl="1"/>
            <a:r>
              <a:rPr lang="en-GB" dirty="0" smtClean="0"/>
              <a:t>That playing outside decreases the incidence of asthma and bronchial conditions.</a:t>
            </a:r>
          </a:p>
          <a:p>
            <a:pPr lvl="1"/>
            <a:r>
              <a:rPr lang="en-GB" dirty="0" smtClean="0"/>
              <a:t>That beneficial effects are available only from outdoor play areas.</a:t>
            </a:r>
          </a:p>
          <a:p>
            <a:pPr lvl="1"/>
            <a:r>
              <a:rPr lang="en-GB" dirty="0" smtClean="0"/>
              <a:t>That there are not enough supervised play areas already for </a:t>
            </a:r>
            <a:r>
              <a:rPr lang="en-GB" dirty="0" err="1" smtClean="0"/>
              <a:t>Rochborough</a:t>
            </a:r>
            <a:r>
              <a:rPr lang="en-GB" dirty="0" smtClean="0"/>
              <a:t> children – no figures are quoted for existing supervised play areas.</a:t>
            </a:r>
          </a:p>
          <a:p>
            <a:pPr lvl="1"/>
            <a:r>
              <a:rPr lang="en-GB" dirty="0" smtClean="0"/>
              <a:t>We do not know what percentage of children already play outdoors.</a:t>
            </a:r>
          </a:p>
        </p:txBody>
      </p:sp>
    </p:spTree>
    <p:extLst>
      <p:ext uri="{BB962C8B-B14F-4D97-AF65-F5344CB8AC3E}">
        <p14:creationId xmlns:p14="http://schemas.microsoft.com/office/powerpoint/2010/main" val="3277016950"/>
      </p:ext>
    </p:extLst>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Activity Solution</a:t>
            </a:r>
            <a:endParaRPr lang="en-GB" dirty="0"/>
          </a:p>
        </p:txBody>
      </p:sp>
      <p:sp>
        <p:nvSpPr>
          <p:cNvPr id="43010" name="Rectangle 3"/>
          <p:cNvSpPr>
            <a:spLocks noGrp="1" noChangeArrowheads="1"/>
          </p:cNvSpPr>
          <p:nvPr>
            <p:ph idx="1"/>
          </p:nvPr>
        </p:nvSpPr>
        <p:spPr/>
        <p:txBody>
          <a:bodyPr/>
          <a:lstStyle/>
          <a:p>
            <a:r>
              <a:rPr lang="en-GB" dirty="0" smtClean="0"/>
              <a:t>Although the writer makes a good case, all these gaps mean that the writer has not given sufficient evidence to support the conclusion. </a:t>
            </a:r>
          </a:p>
        </p:txBody>
      </p:sp>
    </p:spTree>
    <p:extLst>
      <p:ext uri="{BB962C8B-B14F-4D97-AF65-F5344CB8AC3E}">
        <p14:creationId xmlns:p14="http://schemas.microsoft.com/office/powerpoint/2010/main" val="2328762774"/>
      </p:ext>
    </p:extLst>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smtClean="0"/>
              <a:t>Summary</a:t>
            </a:r>
          </a:p>
        </p:txBody>
      </p:sp>
      <p:sp>
        <p:nvSpPr>
          <p:cNvPr id="44034" name="Rectangle 3"/>
          <p:cNvSpPr>
            <a:spLocks noGrp="1" noChangeArrowheads="1"/>
          </p:cNvSpPr>
          <p:nvPr>
            <p:ph idx="1"/>
          </p:nvPr>
        </p:nvSpPr>
        <p:spPr/>
        <p:txBody>
          <a:bodyPr>
            <a:normAutofit/>
          </a:bodyPr>
          <a:lstStyle/>
          <a:p>
            <a:r>
              <a:rPr lang="en-GB" smtClean="0"/>
              <a:t>Identify the line of reasoning</a:t>
            </a:r>
          </a:p>
          <a:p>
            <a:r>
              <a:rPr lang="en-GB" smtClean="0"/>
              <a:t>Critically evaluate the line of reasoning</a:t>
            </a:r>
          </a:p>
          <a:p>
            <a:r>
              <a:rPr lang="en-GB" smtClean="0"/>
              <a:t>Question surface appearances</a:t>
            </a:r>
          </a:p>
          <a:p>
            <a:r>
              <a:rPr lang="en-GB" smtClean="0"/>
              <a:t>Identify evidence in the text</a:t>
            </a:r>
          </a:p>
          <a:p>
            <a:r>
              <a:rPr lang="en-GB" smtClean="0"/>
              <a:t>Evaluate the evidence</a:t>
            </a:r>
          </a:p>
          <a:p>
            <a:r>
              <a:rPr lang="en-GB" smtClean="0"/>
              <a:t>Identify the writer’s conclusions</a:t>
            </a:r>
          </a:p>
          <a:p>
            <a:r>
              <a:rPr lang="en-GB" smtClean="0"/>
              <a:t>Evaluate whether the evidence supports the conclusions</a:t>
            </a:r>
          </a:p>
        </p:txBody>
      </p:sp>
    </p:spTree>
    <p:extLst>
      <p:ext uri="{BB962C8B-B14F-4D97-AF65-F5344CB8AC3E}">
        <p14:creationId xmlns:p14="http://schemas.microsoft.com/office/powerpoint/2010/main" val="367356398"/>
      </p:ext>
    </p:extLst>
  </p:cSld>
  <p:clrMapOvr>
    <a:masterClrMapping/>
  </p:clrMapOv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1268</Words>
  <Application>Microsoft Office PowerPoint</Application>
  <PresentationFormat>Widescreen</PresentationFormat>
  <Paragraphs>141</Paragraphs>
  <Slides>30</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30</vt:i4>
      </vt:variant>
    </vt:vector>
  </HeadingPairs>
  <TitlesOfParts>
    <vt:vector size="37" baseType="lpstr">
      <vt:lpstr>Arial</vt:lpstr>
      <vt:lpstr>Calibri</vt:lpstr>
      <vt:lpstr>Calibri Light</vt:lpstr>
      <vt:lpstr>Cambria</vt:lpstr>
      <vt:lpstr>Times New Roman</vt:lpstr>
      <vt:lpstr>Office Theme</vt:lpstr>
      <vt:lpstr>1_Office Theme</vt:lpstr>
      <vt:lpstr>PowerPoint Presentation</vt:lpstr>
      <vt:lpstr>Tutorial 1:  Rochborough Health</vt:lpstr>
      <vt:lpstr>Rochborough Health</vt:lpstr>
      <vt:lpstr>Activity</vt:lpstr>
      <vt:lpstr>Activity Solution</vt:lpstr>
      <vt:lpstr>Critically evaluate the line of reasoning</vt:lpstr>
      <vt:lpstr>Relevant/Supportive Reasons</vt:lpstr>
      <vt:lpstr>Activity Solution</vt:lpstr>
      <vt:lpstr>Logical Progression</vt:lpstr>
      <vt:lpstr>Activity</vt:lpstr>
      <vt:lpstr>Activity Solution</vt:lpstr>
      <vt:lpstr>False Premises</vt:lpstr>
      <vt:lpstr>Flawed Reasoning</vt:lpstr>
      <vt:lpstr>Flawed Reasoning</vt:lpstr>
      <vt:lpstr>Question surface appearances</vt:lpstr>
      <vt:lpstr>Activity</vt:lpstr>
      <vt:lpstr>Activity Solution</vt:lpstr>
      <vt:lpstr>Identify evidence</vt:lpstr>
      <vt:lpstr>Activity</vt:lpstr>
      <vt:lpstr>Activity Solution</vt:lpstr>
      <vt:lpstr>Evaluate the evidence</vt:lpstr>
      <vt:lpstr>Activity</vt:lpstr>
      <vt:lpstr>Identify the writer’s conclusions</vt:lpstr>
      <vt:lpstr>Activity</vt:lpstr>
      <vt:lpstr>Activity Solution</vt:lpstr>
      <vt:lpstr>Evaluate whether the evidence supports the conclusions</vt:lpstr>
      <vt:lpstr>Activity</vt:lpstr>
      <vt:lpstr>Activity Solution</vt:lpstr>
      <vt:lpstr>Activity Solution</vt:lpstr>
      <vt:lpstr>Summary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Rees</dc:creator>
  <cp:lastModifiedBy>John Rees</cp:lastModifiedBy>
  <cp:revision>1</cp:revision>
  <dcterms:created xsi:type="dcterms:W3CDTF">2016-07-25T08:49:44Z</dcterms:created>
  <dcterms:modified xsi:type="dcterms:W3CDTF">2016-07-25T08:50:34Z</dcterms:modified>
</cp:coreProperties>
</file>