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276" r:id="rId6"/>
    <p:sldId id="277" r:id="rId7"/>
    <p:sldId id="283" r:id="rId8"/>
    <p:sldId id="284" r:id="rId9"/>
    <p:sldId id="285" r:id="rId10"/>
    <p:sldId id="287" r:id="rId11"/>
    <p:sldId id="286" r:id="rId12"/>
    <p:sldId id="288" r:id="rId13"/>
    <p:sldId id="293" r:id="rId14"/>
    <p:sldId id="294" r:id="rId15"/>
    <p:sldId id="295" r:id="rId16"/>
    <p:sldId id="290" r:id="rId17"/>
    <p:sldId id="296" r:id="rId18"/>
    <p:sldId id="291" r:id="rId19"/>
    <p:sldId id="289" r:id="rId20"/>
    <p:sldId id="279" r:id="rId21"/>
    <p:sldId id="292" r:id="rId22"/>
    <p:sldId id="280" r:id="rId23"/>
    <p:sldId id="281" r:id="rId24"/>
    <p:sldId id="29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71" autoAdjust="0"/>
    <p:restoredTop sz="47681" autoAdjust="0"/>
  </p:normalViewPr>
  <p:slideViewPr>
    <p:cSldViewPr>
      <p:cViewPr varScale="1">
        <p:scale>
          <a:sx n="36" d="100"/>
          <a:sy n="36" d="100"/>
        </p:scale>
        <p:origin x="2628" y="48"/>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20/09/2021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20/09/2021</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dirty="0"/>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cas.org.uk/redundancy"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acas.org.uk/acas-code-of-practice-on-disciplinary-and-grievance-procedure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acas.org.uk/checking-your-employment-right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acas.org.uk/what-an-employment-contract-is"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acas.org.uk/dismissals/unfair-dismissal" TargetMode="External"/><Relationship Id="rId5" Type="http://schemas.openxmlformats.org/officeDocument/2006/relationships/hyperlink" Target="https://www.acas.org.uk/redundancy" TargetMode="External"/><Relationship Id="rId4" Type="http://schemas.openxmlformats.org/officeDocument/2006/relationships/hyperlink" Target="https://www.acas.org.uk/what-must-be-written-in-an-employment-contract" TargetMode="Externa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www.acas.org.uk/discrimination-and-the-law" TargetMode="External"/><Relationship Id="rId3" Type="http://schemas.openxmlformats.org/officeDocument/2006/relationships/hyperlink" Target="https://www.acas.org.uk/zero-hours-contracts" TargetMode="External"/><Relationship Id="rId7" Type="http://schemas.openxmlformats.org/officeDocument/2006/relationships/hyperlink" Target="https://www.acas.org.uk/payslips"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acas.org.uk/checking-holiday-entitlement" TargetMode="External"/><Relationship Id="rId5" Type="http://schemas.openxmlformats.org/officeDocument/2006/relationships/hyperlink" Target="https://www.acas.org.uk/national-minimum-wage-entitlement" TargetMode="External"/><Relationship Id="rId4" Type="http://schemas.openxmlformats.org/officeDocument/2006/relationships/hyperlink" Target="https://www.acas.org.uk/what-must-be-written-in-an-employment-contract" TargetMode="External"/><Relationship Id="rId9" Type="http://schemas.openxmlformats.org/officeDocument/2006/relationships/hyperlink" Target="http://archive.acas.org.uk/index.aspx?articleid=1919"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acas.org.uk/discrimination-and-the-law"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acas.org.uk/checking-your-employment-rights#worker"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acas.org.uk/zero-hours-contracts"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archive.acas.org.uk/index.aspx?articleid=3603"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equalityhumanrights.com/en/equality-act/protected-characteristics"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equalityhumanrights.com/en/equality-act/equality-act-2010"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acas.org.uk/disciplinary-record-template"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a:t>
            </a:fld>
            <a:endParaRPr lang="en-GB"/>
          </a:p>
        </p:txBody>
      </p:sp>
    </p:spTree>
    <p:extLst>
      <p:ext uri="{BB962C8B-B14F-4D97-AF65-F5344CB8AC3E}">
        <p14:creationId xmlns:p14="http://schemas.microsoft.com/office/powerpoint/2010/main" val="1400362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If an employee thinks their dismissal was unfair they might be able to challenge it.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important to understand what unfair dismissal means. It depends on the individual situation but the employee might have been dismissed unfairly if: above.</a:t>
            </a:r>
            <a:endParaRPr lang="en-GB" dirty="0"/>
          </a:p>
          <a:p>
            <a:endParaRPr lang="en-GB" dirty="0"/>
          </a:p>
          <a:p>
            <a:pPr fontAlgn="base"/>
            <a:r>
              <a:rPr lang="en-GB" sz="1200" b="0" i="0" kern="1200" dirty="0">
                <a:solidFill>
                  <a:schemeClr val="tx1"/>
                </a:solidFill>
                <a:effectLst/>
                <a:latin typeface="+mn-lt"/>
                <a:ea typeface="+mn-ea"/>
                <a:cs typeface="+mn-cs"/>
              </a:rPr>
              <a:t>By law, there are 5 potential reasons for dismissing someone fairly. These are: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conduct – when the employee has done something that's inappropriate or not acceptable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capability – when the employee is not able to do the job or does not have the right qualifications</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3" tooltip="Redundancy">
                  <a:extLst>
                    <a:ext uri="{A12FA001-AC4F-418D-AE19-62706E023703}">
                      <ahyp:hlinkClr xmlns:ahyp="http://schemas.microsoft.com/office/drawing/2018/hyperlinkcolor" val="tx"/>
                    </a:ext>
                  </a:extLst>
                </a:hlinkClick>
              </a:rPr>
              <a:t>redundancy</a:t>
            </a:r>
            <a:r>
              <a:rPr lang="en-GB" sz="1200" b="0" i="0" u="none" kern="1200" dirty="0">
                <a:solidFill>
                  <a:schemeClr val="tx1"/>
                </a:solidFill>
                <a:effectLst/>
                <a:latin typeface="+mn-lt"/>
                <a:ea typeface="+mn-ea"/>
                <a:cs typeface="+mn-cs"/>
              </a:rPr>
              <a:t> – when </a:t>
            </a:r>
            <a:r>
              <a:rPr lang="en-GB" sz="1200" b="0" i="0" kern="1200" dirty="0">
                <a:solidFill>
                  <a:schemeClr val="tx1"/>
                </a:solidFill>
                <a:effectLst/>
                <a:latin typeface="+mn-lt"/>
                <a:ea typeface="+mn-ea"/>
                <a:cs typeface="+mn-cs"/>
              </a:rPr>
              <a:t>the job is no longer needed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 legal reason – when the employee cannot do their job legally, for example a lorry driver who's banned from driving</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'some other substantial reason' – a term used for a wide variety of other situations</a:t>
            </a:r>
            <a:endParaRPr lang="en-GB" sz="1200" b="0" i="1" kern="1200" dirty="0">
              <a:solidFill>
                <a:schemeClr val="tx1"/>
              </a:solidFill>
              <a:effectLst/>
              <a:latin typeface="+mn-lt"/>
              <a:ea typeface="+mn-ea"/>
              <a:cs typeface="+mn-cs"/>
            </a:endParaRPr>
          </a:p>
          <a:p>
            <a:pPr marL="628650" lvl="1" indent="-171450" fontAlgn="base">
              <a:buFont typeface="Arial" panose="020B0604020202020204" pitchFamily="34" charset="0"/>
              <a:buChar char="•"/>
            </a:pPr>
            <a:endParaRPr lang="en-GB" sz="1200" b="0" i="1" kern="1200" dirty="0">
              <a:solidFill>
                <a:schemeClr val="tx1"/>
              </a:solidFill>
              <a:effectLst/>
              <a:latin typeface="+mn-lt"/>
              <a:ea typeface="+mn-ea"/>
              <a:cs typeface="+mn-cs"/>
            </a:endParaRPr>
          </a:p>
          <a:p>
            <a:pPr lvl="1" fontAlgn="base"/>
            <a:r>
              <a:rPr lang="en-GB" sz="1200" b="0" i="0" kern="1200" dirty="0">
                <a:solidFill>
                  <a:schemeClr val="tx1"/>
                </a:solidFill>
                <a:effectLst/>
                <a:latin typeface="+mn-lt"/>
                <a:ea typeface="+mn-ea"/>
                <a:cs typeface="+mn-cs"/>
              </a:rPr>
              <a:t>Other substantial reasons could include things like: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a fixed-term contract ending</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third party pressure, for example if a client refuses to work with an employee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an employee refusing to agree to new terms and conditions of employment</a:t>
            </a:r>
          </a:p>
          <a:p>
            <a:pPr marL="171450" indent="-171450" fontAlgn="base">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fontAlgn="base">
              <a:buFont typeface="Arial" panose="020B0604020202020204" pitchFamily="34" charset="0"/>
              <a:buNone/>
            </a:pPr>
            <a:r>
              <a:rPr lang="en-GB" sz="1200" b="0" i="0" kern="1200" dirty="0">
                <a:solidFill>
                  <a:schemeClr val="tx1"/>
                </a:solidFill>
                <a:effectLst/>
                <a:latin typeface="+mn-lt"/>
                <a:ea typeface="+mn-ea"/>
                <a:cs typeface="+mn-cs"/>
              </a:rPr>
              <a:t>Before an employee is dismissed, an employer should: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Believe they have a valid reason for dismissing them</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Follow a full and fair procedure in line with the </a:t>
            </a:r>
            <a:r>
              <a:rPr lang="en-GB" sz="1200" b="0" i="0" u="sng" kern="1200" dirty="0">
                <a:solidFill>
                  <a:schemeClr val="tx1"/>
                </a:solidFill>
                <a:effectLst/>
                <a:latin typeface="+mn-lt"/>
                <a:ea typeface="+mn-ea"/>
                <a:cs typeface="+mn-cs"/>
                <a:hlinkClick r:id="rId4" tooltip="Acas Code of Practice on disciplinary and grievance procedures"/>
              </a:rPr>
              <a:t>ACAS code of practice on disciplinary and grievance procedures</a:t>
            </a:r>
            <a:endParaRPr lang="en-GB" sz="1200" b="0" i="0"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Make a decision that's balanced, consistent and as fair as possible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they do not, the employee could make a claim for unfair dismissal, even if the reason they dismissed them was valid. The procedure the employer followed will be taken into account if a case reaches an employment tribunal.</a:t>
            </a:r>
          </a:p>
          <a:p>
            <a:pPr marL="0" indent="0" fontAlgn="base">
              <a:buFont typeface="Arial" panose="020B0604020202020204" pitchFamily="34" charset="0"/>
              <a:buNone/>
            </a:pP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an employee is dismissed, the employer must tell them:</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why they've been dismissed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when their employment contract will end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their notice period, if there is one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their right to appeal the decision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a good idea to put it in writing.</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a:t>
            </a:fld>
            <a:endParaRPr lang="en-GB" dirty="0"/>
          </a:p>
        </p:txBody>
      </p:sp>
    </p:spTree>
    <p:extLst>
      <p:ext uri="{BB962C8B-B14F-4D97-AF65-F5344CB8AC3E}">
        <p14:creationId xmlns:p14="http://schemas.microsoft.com/office/powerpoint/2010/main" val="3780637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Some things are 'automatically unfair' if they’re the main reason for dismissing an employee: above</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Unfair dismissal because of a health and safety issue</a:t>
            </a:r>
          </a:p>
          <a:p>
            <a:pPr fontAlgn="base"/>
            <a:r>
              <a:rPr lang="en-GB" sz="1200" b="0" i="0" kern="1200" dirty="0">
                <a:solidFill>
                  <a:schemeClr val="tx1"/>
                </a:solidFill>
                <a:effectLst/>
                <a:latin typeface="+mn-lt"/>
                <a:ea typeface="+mn-ea"/>
                <a:cs typeface="+mn-cs"/>
              </a:rPr>
              <a:t>Employees have the right not to be dismissed or treated unfairly ('suffer a detriment') because they've taken action over a health and safety issue, for example complaining about unsafe working conditions.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Taking action over a health and safety issue can include: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raising a reasonable health and safety concern with an employer</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refusing to work in situations where the employee believes they or other people are in serious danger</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carrying out reasonable tasks as a workplace health and safety representative, for example advising others at work not to use a piece of equipment until adequate safety measures are in place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an employee feels they have no choice but to resign because of something very serious their employer has done, they might be able to claim for 'constructive dismissal'.</a:t>
            </a:r>
          </a:p>
        </p:txBody>
      </p:sp>
      <p:sp>
        <p:nvSpPr>
          <p:cNvPr id="4" name="Slide Number Placeholder 3"/>
          <p:cNvSpPr>
            <a:spLocks noGrp="1"/>
          </p:cNvSpPr>
          <p:nvPr>
            <p:ph type="sldNum" sz="quarter" idx="5"/>
          </p:nvPr>
        </p:nvSpPr>
        <p:spPr/>
        <p:txBody>
          <a:bodyPr/>
          <a:lstStyle/>
          <a:p>
            <a:fld id="{A74F7143-3262-4712-BBAC-9EEC69AABB0A}" type="slidenum">
              <a:rPr lang="en-GB" smtClean="0"/>
              <a:t>5</a:t>
            </a:fld>
            <a:endParaRPr lang="en-GB" dirty="0"/>
          </a:p>
        </p:txBody>
      </p:sp>
    </p:spTree>
    <p:extLst>
      <p:ext uri="{BB962C8B-B14F-4D97-AF65-F5344CB8AC3E}">
        <p14:creationId xmlns:p14="http://schemas.microsoft.com/office/powerpoint/2010/main" val="829938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An employee can make a constructive dismissal claim if they resign because they think their employer has seriously breached their employment contract.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Examples could include:</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regularly not being paid the agreed amount without a good reason</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being bullied or discriminated against</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raising a grievance that the employer refuses to look into</a:t>
            </a:r>
          </a:p>
          <a:p>
            <a:pPr marL="171450" lvl="0" indent="-171450" fontAlgn="base">
              <a:buFont typeface="Arial" panose="020B0604020202020204" pitchFamily="34" charset="0"/>
              <a:buChar char="•"/>
            </a:pPr>
            <a:r>
              <a:rPr lang="en-GB" sz="1200" b="0" i="0" kern="1200" dirty="0">
                <a:solidFill>
                  <a:schemeClr val="tx1"/>
                </a:solidFill>
                <a:effectLst/>
                <a:latin typeface="+mn-lt"/>
                <a:ea typeface="+mn-ea"/>
                <a:cs typeface="+mn-cs"/>
              </a:rPr>
              <a:t>making unreasonable changes to working patterns or place of work without agreement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 could be because of one serious incident or a series of things.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 usually have the right to make a constructive dismissal claim if:</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you have </a:t>
            </a:r>
            <a:r>
              <a:rPr lang="en-GB" sz="1200" b="0" i="0" u="none" kern="1200" dirty="0">
                <a:solidFill>
                  <a:schemeClr val="tx1"/>
                </a:solidFill>
                <a:effectLst/>
                <a:latin typeface="+mn-lt"/>
                <a:ea typeface="+mn-ea"/>
                <a:cs typeface="+mn-cs"/>
              </a:rPr>
              <a:t>'employee' </a:t>
            </a:r>
            <a:r>
              <a:rPr lang="en-GB" sz="1200" b="0" i="0" u="none" kern="1200" dirty="0">
                <a:solidFill>
                  <a:schemeClr val="tx1"/>
                </a:solidFill>
                <a:effectLst/>
                <a:latin typeface="+mn-lt"/>
                <a:ea typeface="+mn-ea"/>
                <a:cs typeface="+mn-cs"/>
                <a:hlinkClick r:id="rId3" tooltip="Checking your employment rights">
                  <a:extLst>
                    <a:ext uri="{A12FA001-AC4F-418D-AE19-62706E023703}">
                      <ahyp:hlinkClr xmlns:ahyp="http://schemas.microsoft.com/office/drawing/2018/hyperlinkcolor" val="tx"/>
                    </a:ext>
                  </a:extLst>
                </a:hlinkClick>
              </a:rPr>
              <a:t>employment status</a:t>
            </a:r>
            <a:endParaRPr lang="en-GB" sz="1200" b="0" i="0" u="none" kern="1200" dirty="0">
              <a:solidFill>
                <a:schemeClr val="tx1"/>
              </a:solidFill>
              <a:effectLst/>
              <a:latin typeface="+mn-lt"/>
              <a:ea typeface="+mn-ea"/>
              <a:cs typeface="+mn-cs"/>
            </a:endParaRP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you've worked for your employer for 2 years</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If you're in this situation as an employee: </a:t>
            </a:r>
            <a:r>
              <a:rPr lang="en-GB" sz="1200" b="0" i="0" kern="1200" dirty="0">
                <a:solidFill>
                  <a:schemeClr val="tx1"/>
                </a:solidFill>
                <a:effectLst/>
                <a:latin typeface="+mn-lt"/>
                <a:ea typeface="+mn-ea"/>
                <a:cs typeface="+mn-cs"/>
              </a:rPr>
              <a:t>Resigning is a big step to take, and a constructive dismissal claim can be difficult to win at an employment tribunal. So, it is important to try to sort out any issues with your employer first. You can raise a problem informally or raise a formal grievance.</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Settlement agreements: </a:t>
            </a:r>
            <a:r>
              <a:rPr lang="en-GB" sz="1200" b="0" i="0" kern="1200" dirty="0">
                <a:solidFill>
                  <a:schemeClr val="tx1"/>
                </a:solidFill>
                <a:effectLst/>
                <a:latin typeface="+mn-lt"/>
                <a:ea typeface="+mn-ea"/>
                <a:cs typeface="+mn-cs"/>
              </a:rPr>
              <a:t>A settlement agreement is sometimes used to end an employment relationship in a way the employer and employee both agree with. If you sign a settlement agreement, you cannot make a constructive dismissal claim to an employment tribunal.</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6</a:t>
            </a:fld>
            <a:endParaRPr lang="en-GB" dirty="0"/>
          </a:p>
        </p:txBody>
      </p:sp>
    </p:spTree>
    <p:extLst>
      <p:ext uri="{BB962C8B-B14F-4D97-AF65-F5344CB8AC3E}">
        <p14:creationId xmlns:p14="http://schemas.microsoft.com/office/powerpoint/2010/main" val="3083299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kern="1200" dirty="0">
                <a:solidFill>
                  <a:schemeClr val="tx1"/>
                </a:solidFill>
                <a:effectLst/>
                <a:latin typeface="+mn-lt"/>
                <a:ea typeface="+mn-ea"/>
                <a:cs typeface="+mn-cs"/>
              </a:rPr>
              <a:t>A 'wrongful dismissal' is when an employer has breached an employee's contract. It's usually to do with notice or notice pay.</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Examples of wrongful dismissal can include: above</a:t>
            </a:r>
          </a:p>
          <a:p>
            <a:pPr fontAlgn="base"/>
            <a:endParaRPr lang="en-GB" sz="1200" b="0" i="0" u="non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dirty="0"/>
              <a:t>If an employee wants to make a claim for wrongful dismissal, it does not matter how long they've worked for their employer.</a:t>
            </a:r>
          </a:p>
          <a:p>
            <a:pPr fontAlgn="base"/>
            <a:endParaRPr lang="en-GB" sz="1200" b="0" i="0" u="non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dirty="0"/>
          </a:p>
        </p:txBody>
      </p:sp>
    </p:spTree>
    <p:extLst>
      <p:ext uri="{BB962C8B-B14F-4D97-AF65-F5344CB8AC3E}">
        <p14:creationId xmlns:p14="http://schemas.microsoft.com/office/powerpoint/2010/main" val="3527770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If an </a:t>
            </a:r>
            <a:r>
              <a:rPr lang="en-GB" sz="1200" b="0" i="0" u="none" kern="1200" dirty="0">
                <a:solidFill>
                  <a:schemeClr val="tx1"/>
                </a:solidFill>
                <a:effectLst/>
                <a:latin typeface="+mn-lt"/>
                <a:ea typeface="+mn-ea"/>
                <a:cs typeface="+mn-cs"/>
              </a:rPr>
              <a:t>employee thinks their dismissal was unfair and wants to challenge it, they can appeal through their employer's appeal process. The employer should tell them how to appeal. The employee may want to speak to their trade union if they have one or get independent legal advice. </a:t>
            </a:r>
            <a:endParaRPr lang="en-GB" sz="1200" b="0" i="0" u="sng" kern="1200" dirty="0">
              <a:solidFill>
                <a:schemeClr val="tx1"/>
              </a:solidFill>
              <a:effectLst/>
              <a:latin typeface="+mn-lt"/>
              <a:ea typeface="+mn-ea"/>
              <a:cs typeface="+mn-cs"/>
            </a:endParaRPr>
          </a:p>
          <a:p>
            <a:pPr fontAlgn="base"/>
            <a:endParaRPr lang="en-GB" sz="1200" b="0" i="0" u="none" kern="1200" dirty="0">
              <a:solidFill>
                <a:schemeClr val="tx1"/>
              </a:solidFill>
              <a:effectLst/>
              <a:latin typeface="+mn-lt"/>
              <a:ea typeface="+mn-ea"/>
              <a:cs typeface="+mn-cs"/>
            </a:endParaRPr>
          </a:p>
          <a:p>
            <a:pPr fontAlgn="base"/>
            <a:r>
              <a:rPr lang="en-GB" sz="1200" b="1" i="0" u="none" kern="1200" dirty="0">
                <a:solidFill>
                  <a:schemeClr val="tx1"/>
                </a:solidFill>
                <a:effectLst/>
                <a:latin typeface="+mn-lt"/>
                <a:ea typeface="+mn-ea"/>
                <a:cs typeface="+mn-cs"/>
              </a:rPr>
              <a:t>Making a claim to an employment tribunal</a:t>
            </a:r>
          </a:p>
          <a:p>
            <a:pPr fontAlgn="base"/>
            <a:r>
              <a:rPr lang="en-GB" sz="1200" b="0" i="0" u="none" kern="1200" dirty="0">
                <a:solidFill>
                  <a:schemeClr val="tx1"/>
                </a:solidFill>
                <a:effectLst/>
                <a:latin typeface="+mn-lt"/>
                <a:ea typeface="+mn-ea"/>
                <a:cs typeface="+mn-cs"/>
              </a:rPr>
              <a:t>If the employee has tried to appeal and wants to take it further, they may want to make a claim to an employment tribunal.</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An employee usually has the right to make an unfair dismissal claim to an employment tribunal if: above. </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BUT, if they've been dismissed for an 'automatically unfair' reason it does not matter how long they've worked for their employer.</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In both instances, a claim must be made within 3 months less one day of the dismissal.</a:t>
            </a:r>
          </a:p>
          <a:p>
            <a:pPr fontAlgn="base"/>
            <a:endParaRPr lang="en-GB" sz="1200" b="0" i="0" u="none"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Types of employment status</a:t>
            </a:r>
          </a:p>
          <a:p>
            <a:pPr fontAlgn="base"/>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'employment status' is your legal status at work. It can be determined by:</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 type of employment contract you have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the way you get paid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who is responsible for paying your tax</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your rights and responsibilities and those of your employer</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There are 3 main types of employment status under the law: above.</a:t>
            </a:r>
          </a:p>
          <a:p>
            <a:pPr fontAlgn="base"/>
            <a:r>
              <a:rPr lang="en-GB" sz="1200" b="0" i="0" kern="1200" dirty="0">
                <a:solidFill>
                  <a:schemeClr val="tx1"/>
                </a:solidFill>
                <a:effectLst/>
                <a:latin typeface="+mn-lt"/>
                <a:ea typeface="+mn-ea"/>
                <a:cs typeface="+mn-cs"/>
              </a:rPr>
              <a:t>Both employers and the people doing work for them need to know their rights and responsibilities, so it’s important to be sure of employment status.</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8</a:t>
            </a:fld>
            <a:endParaRPr lang="en-GB" dirty="0"/>
          </a:p>
        </p:txBody>
      </p:sp>
    </p:spTree>
    <p:extLst>
      <p:ext uri="{BB962C8B-B14F-4D97-AF65-F5344CB8AC3E}">
        <p14:creationId xmlns:p14="http://schemas.microsoft.com/office/powerpoint/2010/main" val="1343195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kern="1200" dirty="0">
                <a:solidFill>
                  <a:schemeClr val="tx1"/>
                </a:solidFill>
                <a:effectLst/>
                <a:latin typeface="+mn-lt"/>
                <a:ea typeface="+mn-ea"/>
                <a:cs typeface="+mn-cs"/>
              </a:rPr>
              <a:t>Employee</a:t>
            </a:r>
          </a:p>
          <a:p>
            <a:pPr fontAlgn="base"/>
            <a:endParaRPr lang="en-GB" sz="1200" b="1"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You're classed as an employee if you:</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have an </a:t>
            </a:r>
            <a:r>
              <a:rPr lang="en-GB" sz="1200" b="0" i="0" u="none" kern="1200" dirty="0">
                <a:solidFill>
                  <a:schemeClr val="tx1"/>
                </a:solidFill>
                <a:effectLst/>
                <a:latin typeface="+mn-lt"/>
                <a:ea typeface="+mn-ea"/>
                <a:cs typeface="+mn-cs"/>
                <a:hlinkClick r:id="rId3" tooltip="What an employment contract is">
                  <a:extLst>
                    <a:ext uri="{A12FA001-AC4F-418D-AE19-62706E023703}">
                      <ahyp:hlinkClr xmlns:ahyp="http://schemas.microsoft.com/office/drawing/2018/hyperlinkcolor" val="tx"/>
                    </a:ext>
                  </a:extLst>
                </a:hlinkClick>
              </a:rPr>
              <a:t>employment contract</a:t>
            </a:r>
            <a:r>
              <a:rPr lang="en-GB" sz="1200" b="0" i="0" u="none" kern="1200" dirty="0">
                <a:solidFill>
                  <a:schemeClr val="tx1"/>
                </a:solidFill>
                <a:effectLst/>
                <a:latin typeface="+mn-lt"/>
                <a:ea typeface="+mn-ea"/>
                <a:cs typeface="+mn-cs"/>
              </a:rPr>
              <a:t> from your employer, formed when you accept the job</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tend to be provided regular work by your employer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are employed to do the work personally</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must do the work</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As an employee you have employment rights including:</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4" tooltip="What must be written in an employment contract">
                  <a:extLst>
                    <a:ext uri="{A12FA001-AC4F-418D-AE19-62706E023703}">
                      <ahyp:hlinkClr xmlns:ahyp="http://schemas.microsoft.com/office/drawing/2018/hyperlinkcolor" val="tx"/>
                    </a:ext>
                  </a:extLst>
                </a:hlinkClick>
              </a:rPr>
              <a:t>written terms</a:t>
            </a:r>
            <a:r>
              <a:rPr lang="en-GB" sz="1200" b="0" i="0" u="none" kern="1200" dirty="0">
                <a:solidFill>
                  <a:schemeClr val="tx1"/>
                </a:solidFill>
                <a:effectLst/>
                <a:latin typeface="+mn-lt"/>
                <a:ea typeface="+mn-ea"/>
                <a:cs typeface="+mn-cs"/>
              </a:rPr>
              <a:t> (a 'written statement of employment particulars') outlining your job rights and responsibilities, as a minimum: sick, holiday and parental leave pay</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being able to claim </a:t>
            </a:r>
            <a:r>
              <a:rPr lang="en-GB" sz="1200" b="0" i="0" u="none" kern="1200" dirty="0">
                <a:solidFill>
                  <a:schemeClr val="tx1"/>
                </a:solidFill>
                <a:effectLst/>
                <a:latin typeface="+mn-lt"/>
                <a:ea typeface="+mn-ea"/>
                <a:cs typeface="+mn-cs"/>
                <a:hlinkClick r:id="rId5" tooltip="Redundancy">
                  <a:extLst>
                    <a:ext uri="{A12FA001-AC4F-418D-AE19-62706E023703}">
                      <ahyp:hlinkClr xmlns:ahyp="http://schemas.microsoft.com/office/drawing/2018/hyperlinkcolor" val="tx"/>
                    </a:ext>
                  </a:extLst>
                </a:hlinkClick>
              </a:rPr>
              <a:t>redundancy</a:t>
            </a:r>
            <a:r>
              <a:rPr lang="en-GB" sz="1200" b="0" i="0" u="none" kern="1200" dirty="0">
                <a:solidFill>
                  <a:schemeClr val="tx1"/>
                </a:solidFill>
                <a:effectLst/>
                <a:latin typeface="+mn-lt"/>
                <a:ea typeface="+mn-ea"/>
                <a:cs typeface="+mn-cs"/>
              </a:rPr>
              <a:t> and </a:t>
            </a:r>
            <a:r>
              <a:rPr lang="en-GB" sz="1200" b="0" i="0" u="none" kern="1200" dirty="0">
                <a:solidFill>
                  <a:schemeClr val="tx1"/>
                </a:solidFill>
                <a:effectLst/>
                <a:latin typeface="+mn-lt"/>
                <a:ea typeface="+mn-ea"/>
                <a:cs typeface="+mn-cs"/>
                <a:hlinkClick r:id="rId6" tooltip="Unfair dismissal">
                  <a:extLst>
                    <a:ext uri="{A12FA001-AC4F-418D-AE19-62706E023703}">
                      <ahyp:hlinkClr xmlns:ahyp="http://schemas.microsoft.com/office/drawing/2018/hyperlinkcolor" val="tx"/>
                    </a:ext>
                  </a:extLst>
                </a:hlinkClick>
              </a:rPr>
              <a:t>unfair dismissal</a:t>
            </a:r>
            <a:r>
              <a:rPr lang="en-GB" sz="1200" b="0" i="0" u="none" kern="1200" dirty="0">
                <a:solidFill>
                  <a:schemeClr val="tx1"/>
                </a:solidFill>
                <a:effectLst/>
                <a:latin typeface="+mn-lt"/>
                <a:ea typeface="+mn-ea"/>
                <a:cs typeface="+mn-cs"/>
              </a:rPr>
              <a:t> after 2 years’ service</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dirty="0"/>
          </a:p>
        </p:txBody>
      </p:sp>
    </p:spTree>
    <p:extLst>
      <p:ext uri="{BB962C8B-B14F-4D97-AF65-F5344CB8AC3E}">
        <p14:creationId xmlns:p14="http://schemas.microsoft.com/office/powerpoint/2010/main" val="2350929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none" kern="1200" dirty="0">
                <a:solidFill>
                  <a:schemeClr val="tx1"/>
                </a:solidFill>
                <a:effectLst/>
                <a:latin typeface="+mn-lt"/>
                <a:ea typeface="+mn-ea"/>
                <a:cs typeface="+mn-cs"/>
              </a:rPr>
              <a:t>Worker</a:t>
            </a:r>
          </a:p>
          <a:p>
            <a:pPr fontAlgn="base"/>
            <a:r>
              <a:rPr lang="en-GB" sz="1200" b="0" i="0" kern="1200" dirty="0">
                <a:solidFill>
                  <a:schemeClr val="tx1"/>
                </a:solidFill>
                <a:effectLst/>
                <a:latin typeface="+mn-lt"/>
                <a:ea typeface="+mn-ea"/>
                <a:cs typeface="+mn-cs"/>
              </a:rPr>
              <a:t>You could be classed as a worker if your employment is more casual.</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 usually would:</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have a ‘contract for services’ (to do work or provide a service for a payment or reward), which can be </a:t>
            </a:r>
            <a:r>
              <a:rPr lang="en-GB" sz="1200" b="1" i="0" kern="1200" dirty="0">
                <a:solidFill>
                  <a:schemeClr val="tx1"/>
                </a:solidFill>
                <a:effectLst/>
                <a:latin typeface="+mn-lt"/>
                <a:ea typeface="+mn-ea"/>
                <a:cs typeface="+mn-cs"/>
              </a:rPr>
              <a:t>verbal </a:t>
            </a:r>
            <a:r>
              <a:rPr lang="en-GB" sz="1200" b="0" i="0" kern="1200" dirty="0">
                <a:solidFill>
                  <a:schemeClr val="tx1"/>
                </a:solidFill>
                <a:effectLst/>
                <a:latin typeface="+mn-lt"/>
                <a:ea typeface="+mn-ea"/>
                <a:cs typeface="+mn-cs"/>
              </a:rPr>
              <a:t>or written</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be employed to do the work personally</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have very little obligation to receive or do work (for example, a </a:t>
            </a:r>
            <a:r>
              <a:rPr lang="en-GB" sz="1200" b="0" i="0" u="sng" kern="1200" dirty="0">
                <a:solidFill>
                  <a:schemeClr val="tx1"/>
                </a:solidFill>
                <a:effectLst/>
                <a:latin typeface="+mn-lt"/>
                <a:ea typeface="+mn-ea"/>
                <a:cs typeface="+mn-cs"/>
                <a:hlinkClick r:id="rId3" tooltip="Zero-hours contracts">
                  <a:extLst>
                    <a:ext uri="{A12FA001-AC4F-418D-AE19-62706E023703}">
                      <ahyp:hlinkClr xmlns:ahyp="http://schemas.microsoft.com/office/drawing/2018/hyperlinkcolor" val="tx"/>
                    </a:ext>
                  </a:extLst>
                </a:hlinkClick>
              </a:rPr>
              <a:t>zero-hours contract</a:t>
            </a:r>
            <a:r>
              <a:rPr lang="en-GB" sz="1200" b="0" i="0" kern="1200" dirty="0">
                <a:solidFill>
                  <a:schemeClr val="tx1"/>
                </a:solidFill>
                <a:effectLst/>
                <a:latin typeface="+mn-lt"/>
                <a:ea typeface="+mn-ea"/>
                <a:cs typeface="+mn-cs"/>
              </a:rPr>
              <a:t> where you're offered work on an 'as and when' basis) but should do work you've agreed to</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As a worker, you have employment rights including:</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4" tooltip="What must be written in an employment contract">
                  <a:extLst>
                    <a:ext uri="{A12FA001-AC4F-418D-AE19-62706E023703}">
                      <ahyp:hlinkClr xmlns:ahyp="http://schemas.microsoft.com/office/drawing/2018/hyperlinkcolor" val="tx"/>
                    </a:ext>
                  </a:extLst>
                </a:hlinkClick>
              </a:rPr>
              <a:t>Written terms</a:t>
            </a:r>
            <a:r>
              <a:rPr lang="en-GB" sz="1200" b="0" i="0" u="none" kern="1200" dirty="0">
                <a:solidFill>
                  <a:schemeClr val="tx1"/>
                </a:solidFill>
                <a:effectLst/>
                <a:latin typeface="+mn-lt"/>
                <a:ea typeface="+mn-ea"/>
                <a:cs typeface="+mn-cs"/>
              </a:rPr>
              <a:t> outlining your job rights and responsibilities</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5" tooltip="National Minimum Wage entitlement">
                  <a:extLst>
                    <a:ext uri="{A12FA001-AC4F-418D-AE19-62706E023703}">
                      <ahyp:hlinkClr xmlns:ahyp="http://schemas.microsoft.com/office/drawing/2018/hyperlinkcolor" val="tx"/>
                    </a:ext>
                  </a:extLst>
                </a:hlinkClick>
              </a:rPr>
              <a:t>National minimum wage</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6" tooltip="Checking holiday entitlement">
                  <a:extLst>
                    <a:ext uri="{A12FA001-AC4F-418D-AE19-62706E023703}">
                      <ahyp:hlinkClr xmlns:ahyp="http://schemas.microsoft.com/office/drawing/2018/hyperlinkcolor" val="tx"/>
                    </a:ext>
                  </a:extLst>
                </a:hlinkClick>
              </a:rPr>
              <a:t>Paid holiday</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hlinkClick r:id="rId7" tooltip="Payslips">
                  <a:extLst>
                    <a:ext uri="{A12FA001-AC4F-418D-AE19-62706E023703}">
                      <ahyp:hlinkClr xmlns:ahyp="http://schemas.microsoft.com/office/drawing/2018/hyperlinkcolor" val="tx"/>
                    </a:ext>
                  </a:extLst>
                </a:hlinkClick>
              </a:rPr>
              <a:t>Payslips</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Protection against unlawful </a:t>
            </a:r>
            <a:r>
              <a:rPr lang="en-GB" sz="1200" b="0" i="0" u="none" kern="1200" dirty="0">
                <a:solidFill>
                  <a:schemeClr val="tx1"/>
                </a:solidFill>
                <a:effectLst/>
                <a:latin typeface="+mn-lt"/>
                <a:ea typeface="+mn-ea"/>
                <a:cs typeface="+mn-cs"/>
                <a:hlinkClick r:id="rId8" tooltip="Discrimination and the law">
                  <a:extLst>
                    <a:ext uri="{A12FA001-AC4F-418D-AE19-62706E023703}">
                      <ahyp:hlinkClr xmlns:ahyp="http://schemas.microsoft.com/office/drawing/2018/hyperlinkcolor" val="tx"/>
                    </a:ext>
                  </a:extLst>
                </a:hlinkClick>
              </a:rPr>
              <a:t>discrimination</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Protection for '</a:t>
            </a:r>
            <a:r>
              <a:rPr lang="en-GB" sz="1200" b="0" i="0" u="none" kern="1200" dirty="0">
                <a:solidFill>
                  <a:schemeClr val="tx1"/>
                </a:solidFill>
                <a:effectLst/>
                <a:latin typeface="+mn-lt"/>
                <a:ea typeface="+mn-ea"/>
                <a:cs typeface="+mn-cs"/>
                <a:hlinkClick r:id="rId9">
                  <a:extLst>
                    <a:ext uri="{A12FA001-AC4F-418D-AE19-62706E023703}">
                      <ahyp:hlinkClr xmlns:ahyp="http://schemas.microsoft.com/office/drawing/2018/hyperlinkcolor" val="tx"/>
                    </a:ext>
                  </a:extLst>
                </a:hlinkClick>
              </a:rPr>
              <a:t>whistleblowing</a:t>
            </a:r>
            <a:r>
              <a:rPr lang="en-GB" sz="1200" b="0" i="0" u="none" kern="1200" dirty="0">
                <a:solidFill>
                  <a:schemeClr val="tx1"/>
                </a:solidFill>
                <a:effectLst/>
                <a:latin typeface="+mn-lt"/>
                <a:ea typeface="+mn-ea"/>
                <a:cs typeface="+mn-cs"/>
              </a:rPr>
              <a:t>'</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Not being treated unfairly if you work part time</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10</a:t>
            </a:fld>
            <a:endParaRPr lang="en-GB" dirty="0"/>
          </a:p>
        </p:txBody>
      </p:sp>
    </p:spTree>
    <p:extLst>
      <p:ext uri="{BB962C8B-B14F-4D97-AF65-F5344CB8AC3E}">
        <p14:creationId xmlns:p14="http://schemas.microsoft.com/office/powerpoint/2010/main" val="3076079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Self-employed</a:t>
            </a:r>
          </a:p>
          <a:p>
            <a:pPr fontAlgn="base"/>
            <a:r>
              <a:rPr lang="en-GB" sz="1200" b="0" i="0" kern="1200" dirty="0">
                <a:solidFill>
                  <a:schemeClr val="tx1"/>
                </a:solidFill>
                <a:effectLst/>
                <a:latin typeface="+mn-lt"/>
                <a:ea typeface="+mn-ea"/>
                <a:cs typeface="+mn-cs"/>
              </a:rPr>
              <a:t>You're usually classed as self-employed if you:</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responsible for how and when you work</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the owner of a company or are a freelancer</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Invoice for your pay</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Get contracts to provide services for clients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able to send someone else to do the work for you, if appropriate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Are able to work for different clients and charge different fees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Do not get paid holiday or sick leave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you're self-employed you have some employment rights including:</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protection for your health and safety on a client's premises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protection against </a:t>
            </a:r>
            <a:r>
              <a:rPr lang="en-GB" sz="1200" b="0" i="0" u="sng" kern="1200" dirty="0">
                <a:solidFill>
                  <a:schemeClr val="tx1"/>
                </a:solidFill>
                <a:effectLst/>
                <a:latin typeface="+mn-lt"/>
                <a:ea typeface="+mn-ea"/>
                <a:cs typeface="+mn-cs"/>
                <a:hlinkClick r:id="rId3" tooltip="Discrimination and the law"/>
              </a:rPr>
              <a:t>discrimination</a:t>
            </a:r>
            <a:endParaRPr lang="en-GB" sz="1200" b="0" i="0" u="sng"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Contractors and freelancers</a:t>
            </a:r>
          </a:p>
          <a:p>
            <a:pPr fontAlgn="base"/>
            <a:r>
              <a:rPr lang="en-GB" sz="1200" b="0" i="0" kern="1200" dirty="0">
                <a:solidFill>
                  <a:schemeClr val="tx1"/>
                </a:solidFill>
                <a:effectLst/>
                <a:latin typeface="+mn-lt"/>
                <a:ea typeface="+mn-ea"/>
                <a:cs typeface="+mn-cs"/>
              </a:rPr>
              <a:t>If you’re self-employed and get work through an agency, you might be given a contract for services and be called a contractor. In this case, you might have </a:t>
            </a:r>
            <a:r>
              <a:rPr lang="en-GB" sz="1200" b="0" i="0" u="sng" kern="1200" dirty="0">
                <a:solidFill>
                  <a:schemeClr val="tx1"/>
                </a:solidFill>
                <a:effectLst/>
                <a:latin typeface="+mn-lt"/>
                <a:ea typeface="+mn-ea"/>
                <a:cs typeface="+mn-cs"/>
                <a:hlinkClick r:id="rId4"/>
              </a:rPr>
              <a:t>worker</a:t>
            </a:r>
            <a:r>
              <a:rPr lang="en-GB" sz="1200" b="0" i="0" kern="1200" dirty="0">
                <a:solidFill>
                  <a:schemeClr val="tx1"/>
                </a:solidFill>
                <a:effectLst/>
                <a:latin typeface="+mn-lt"/>
                <a:ea typeface="+mn-ea"/>
                <a:cs typeface="+mn-cs"/>
              </a:rPr>
              <a:t> employment status and rights for the duration of the contract, so it’s a good idea to check.</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11</a:t>
            </a:fld>
            <a:endParaRPr lang="en-GB" dirty="0"/>
          </a:p>
        </p:txBody>
      </p:sp>
    </p:spTree>
    <p:extLst>
      <p:ext uri="{BB962C8B-B14F-4D97-AF65-F5344CB8AC3E}">
        <p14:creationId xmlns:p14="http://schemas.microsoft.com/office/powerpoint/2010/main" val="1556615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When your employment status is not clear</a:t>
            </a:r>
          </a:p>
          <a:p>
            <a:pPr fontAlgn="base"/>
            <a:r>
              <a:rPr lang="en-GB" sz="1200" b="0" i="0" kern="1200" dirty="0">
                <a:solidFill>
                  <a:schemeClr val="tx1"/>
                </a:solidFill>
                <a:effectLst/>
                <a:latin typeface="+mn-lt"/>
                <a:ea typeface="+mn-ea"/>
                <a:cs typeface="+mn-cs"/>
              </a:rPr>
              <a:t>You might have worker or employee status, depending on the work you do, your contract and the way you get paid.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For example, if you're:</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agency worker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apprentice</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 director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employee shareholder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on a fixed-term or rolling contract</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an officeholder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peripatetic (have no fixed work base)</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 piece worker</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working in the ‘gig economy’ (for example you work through online platforms)</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on a work experience placement (also ‘internship’)</a:t>
            </a: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on a </a:t>
            </a:r>
            <a:r>
              <a:rPr lang="en-GB" sz="1200" b="0" i="0" u="none" kern="1200" dirty="0">
                <a:solidFill>
                  <a:schemeClr val="tx1"/>
                </a:solidFill>
                <a:effectLst/>
                <a:latin typeface="+mn-lt"/>
                <a:ea typeface="+mn-ea"/>
                <a:cs typeface="+mn-cs"/>
                <a:hlinkClick r:id="rId3" tooltip="Zero-hours contracts">
                  <a:extLst>
                    <a:ext uri="{A12FA001-AC4F-418D-AE19-62706E023703}">
                      <ahyp:hlinkClr xmlns:ahyp="http://schemas.microsoft.com/office/drawing/2018/hyperlinkcolor" val="tx"/>
                    </a:ext>
                  </a:extLst>
                </a:hlinkClick>
              </a:rPr>
              <a:t>zero-hours contract</a:t>
            </a:r>
            <a:endParaRPr lang="en-GB" sz="1200" b="0" i="0" u="none"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b="0" i="0" u="none" kern="1200" dirty="0">
                <a:solidFill>
                  <a:schemeClr val="tx1"/>
                </a:solidFill>
                <a:effectLst/>
                <a:latin typeface="+mn-lt"/>
                <a:ea typeface="+mn-ea"/>
                <a:cs typeface="+mn-cs"/>
              </a:rPr>
              <a:t>a </a:t>
            </a:r>
            <a:r>
              <a:rPr lang="en-GB" sz="1200" b="0" i="0" u="non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volunteer</a:t>
            </a:r>
            <a:endParaRPr lang="en-GB" sz="1200" b="0" i="0" u="none" kern="1200" dirty="0">
              <a:solidFill>
                <a:schemeClr val="tx1"/>
              </a:solidFill>
              <a:effectLst/>
              <a:latin typeface="+mn-lt"/>
              <a:ea typeface="+mn-ea"/>
              <a:cs typeface="+mn-cs"/>
            </a:endParaRPr>
          </a:p>
          <a:p>
            <a:pPr marL="0" indent="0" fontAlgn="base">
              <a:buFont typeface="Arial" panose="020B0604020202020204" pitchFamily="34" charset="0"/>
              <a:buNone/>
            </a:pPr>
            <a:endParaRPr lang="en-GB" sz="1200" b="0" i="0" u="none"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you're in one of these types of work, you might think you have certain rights, but it's a good idea to look at what actually indicates your legal employment status.</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dirty="0"/>
          </a:p>
        </p:txBody>
      </p:sp>
    </p:spTree>
    <p:extLst>
      <p:ext uri="{BB962C8B-B14F-4D97-AF65-F5344CB8AC3E}">
        <p14:creationId xmlns:p14="http://schemas.microsoft.com/office/powerpoint/2010/main" val="4197817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the Employment Rights Act 1996, an employee is dismissed by reason of redundancy if the dismissal is wholly or mainly attributable to the fact that: above</a:t>
            </a:r>
          </a:p>
          <a:p>
            <a:endParaRPr lang="en-GB" dirty="0"/>
          </a:p>
          <a:p>
            <a:r>
              <a:rPr lang="en-GB" sz="1200" b="0" i="0" kern="1200" dirty="0">
                <a:solidFill>
                  <a:schemeClr val="tx1"/>
                </a:solidFill>
                <a:effectLst/>
                <a:latin typeface="+mn-lt"/>
                <a:ea typeface="+mn-ea"/>
                <a:cs typeface="+mn-cs"/>
              </a:rPr>
              <a:t>This is the definition that is relevant for the purposes of determining whether or not a dismissal is fair and whether or not the employee is entitled to a redundancy payment.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Advise you engage with: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https://www.xperthr.co.uk/faq/how-does-the-law-define-redundancy/19983/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https://www.acas.org.uk/redundancy</a:t>
            </a:r>
          </a:p>
        </p:txBody>
      </p:sp>
      <p:sp>
        <p:nvSpPr>
          <p:cNvPr id="4" name="Slide Number Placeholder 3"/>
          <p:cNvSpPr>
            <a:spLocks noGrp="1"/>
          </p:cNvSpPr>
          <p:nvPr>
            <p:ph type="sldNum" sz="quarter" idx="5"/>
          </p:nvPr>
        </p:nvSpPr>
        <p:spPr/>
        <p:txBody>
          <a:bodyPr/>
          <a:lstStyle/>
          <a:p>
            <a:fld id="{A74F7143-3262-4712-BBAC-9EEC69AABB0A}" type="slidenum">
              <a:rPr lang="en-GB" smtClean="0"/>
              <a:t>13</a:t>
            </a:fld>
            <a:endParaRPr lang="en-GB" dirty="0"/>
          </a:p>
        </p:txBody>
      </p:sp>
    </p:spTree>
    <p:extLst>
      <p:ext uri="{BB962C8B-B14F-4D97-AF65-F5344CB8AC3E}">
        <p14:creationId xmlns:p14="http://schemas.microsoft.com/office/powerpoint/2010/main" val="36217612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Before making employees redundant you should see if you can: above. See: https://www.acas.org.uk/manage-staff-redundancies/avoid-compulsory-redundancies</a:t>
            </a:r>
          </a:p>
          <a:p>
            <a:endParaRPr lang="en-GB" dirty="0"/>
          </a:p>
          <a:p>
            <a:r>
              <a:rPr lang="en-GB" dirty="0"/>
              <a:t>In COVID-19, furlough scheme and job support schemes. </a:t>
            </a:r>
          </a:p>
          <a:p>
            <a:r>
              <a:rPr lang="en-GB" i="1" dirty="0"/>
              <a:t>https://www.acas.org.uk/coronavirus/furlough-scheme-pay</a:t>
            </a:r>
          </a:p>
          <a:p>
            <a:r>
              <a:rPr lang="en-GB" i="1" dirty="0"/>
              <a:t>https://www.gov.uk/government/collections/financial-support-for-businesses-during-coronavirus-covid-19</a:t>
            </a:r>
          </a:p>
        </p:txBody>
      </p:sp>
      <p:sp>
        <p:nvSpPr>
          <p:cNvPr id="4" name="Slide Number Placeholder 3"/>
          <p:cNvSpPr>
            <a:spLocks noGrp="1"/>
          </p:cNvSpPr>
          <p:nvPr>
            <p:ph type="sldNum" sz="quarter" idx="5"/>
          </p:nvPr>
        </p:nvSpPr>
        <p:spPr/>
        <p:txBody>
          <a:bodyPr/>
          <a:lstStyle/>
          <a:p>
            <a:fld id="{A74F7143-3262-4712-BBAC-9EEC69AABB0A}" type="slidenum">
              <a:rPr lang="en-GB" smtClean="0"/>
              <a:t>14</a:t>
            </a:fld>
            <a:endParaRPr lang="en-GB" dirty="0"/>
          </a:p>
        </p:txBody>
      </p:sp>
    </p:spTree>
    <p:extLst>
      <p:ext uri="{BB962C8B-B14F-4D97-AF65-F5344CB8AC3E}">
        <p14:creationId xmlns:p14="http://schemas.microsoft.com/office/powerpoint/2010/main" val="4109981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Consultation must be 'meaningful' – this means you must get their feedback and input, and seriously consider their proposals.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You'll need to follow 'collective consultation' rules if you're planning to make 20 or more employees at the same workplace redundant within 90 days. This means you must consult with any recognised trade union or employee representatives.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a collective consultation has already started on a separate redundancy situation in the same organisation, those affected by the proposed redundancy do not have to be included in a new redundancy proposal. But you should not stagger redundancies to avoid consultation.</a:t>
            </a:r>
          </a:p>
          <a:p>
            <a:endParaRPr lang="en-GB" dirty="0"/>
          </a:p>
          <a:p>
            <a:endParaRPr lang="en-GB" dirty="0"/>
          </a:p>
          <a:p>
            <a:r>
              <a:rPr lang="en-GB" dirty="0"/>
              <a:t>Employees: Consult those affected by planned changes, not only those losing their jobs. </a:t>
            </a:r>
          </a:p>
          <a:p>
            <a:r>
              <a:rPr lang="en-GB" dirty="0"/>
              <a:t>Unions: Unions must be consulted in collective redundancies</a:t>
            </a:r>
          </a:p>
          <a:p>
            <a:endParaRPr lang="en-GB" dirty="0"/>
          </a:p>
          <a:p>
            <a:endParaRPr lang="en-GB" dirty="0"/>
          </a:p>
          <a:p>
            <a:r>
              <a:rPr lang="en-GB" dirty="0"/>
              <a:t>Need to prepare for consultations, on both sides, and give thought to when to begin consultation – i.e. do not present a finalised redundancy plan that has no room for employee feedback and opinions. </a:t>
            </a: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15</a:t>
            </a:fld>
            <a:endParaRPr lang="en-GB" dirty="0"/>
          </a:p>
        </p:txBody>
      </p:sp>
    </p:spTree>
    <p:extLst>
      <p:ext uri="{BB962C8B-B14F-4D97-AF65-F5344CB8AC3E}">
        <p14:creationId xmlns:p14="http://schemas.microsoft.com/office/powerpoint/2010/main" val="3530310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equality? </a:t>
            </a:r>
            <a:r>
              <a:rPr lang="en-GB" sz="1200" b="0" i="0" kern="1200" dirty="0">
                <a:solidFill>
                  <a:schemeClr val="tx1"/>
                </a:solidFill>
                <a:effectLst/>
                <a:latin typeface="+mn-lt"/>
                <a:ea typeface="+mn-ea"/>
                <a:cs typeface="+mn-cs"/>
              </a:rPr>
              <a:t>Equality is about ensuring that every individual has an equal opportunity to make the most of their lives and talents. It is also the belief that no one should have poorer life chances because of the way they were born, where they come from, what they believe, or whether they have a disability.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Equality recognises that historically certain groups of people with </a:t>
            </a:r>
            <a:r>
              <a:rPr lang="en-GB" sz="1200" b="0" i="0" u="sng"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protected characteristics</a:t>
            </a:r>
            <a:r>
              <a:rPr lang="en-GB" sz="1200" b="0" i="0" kern="1200" dirty="0">
                <a:solidFill>
                  <a:schemeClr val="tx1"/>
                </a:solidFill>
                <a:effectLst/>
                <a:latin typeface="+mn-lt"/>
                <a:ea typeface="+mn-ea"/>
                <a:cs typeface="+mn-cs"/>
              </a:rPr>
              <a:t> such as race, disability, sex and sexual orientation have experienced discrimination. </a:t>
            </a:r>
          </a:p>
          <a:p>
            <a:endParaRPr lang="en-GB" sz="1200" b="0" i="0" kern="1200" dirty="0">
              <a:solidFill>
                <a:schemeClr val="tx1"/>
              </a:solidFill>
              <a:effectLst/>
              <a:latin typeface="+mn-lt"/>
              <a:ea typeface="+mn-ea"/>
              <a:cs typeface="+mn-cs"/>
            </a:endParaRPr>
          </a:p>
          <a:p>
            <a:r>
              <a:rPr lang="en-GB" sz="1200" b="0" i="0" u="sng"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The Equality Act 2010</a:t>
            </a:r>
            <a:r>
              <a:rPr lang="en-GB" sz="1200" b="0" i="0" kern="1200" dirty="0">
                <a:solidFill>
                  <a:schemeClr val="tx1"/>
                </a:solidFill>
                <a:effectLst/>
                <a:latin typeface="+mn-lt"/>
                <a:ea typeface="+mn-ea"/>
                <a:cs typeface="+mn-cs"/>
              </a:rPr>
              <a:t> prohibits all employers, service providers and providers of education, from discriminating against, harassing or victimising individuals with protected characteristics.</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Useful read:</a:t>
            </a:r>
          </a:p>
          <a:p>
            <a:r>
              <a:rPr lang="en-GB" sz="1200" b="0" i="1" kern="1200" dirty="0">
                <a:solidFill>
                  <a:schemeClr val="tx1"/>
                </a:solidFill>
                <a:effectLst/>
                <a:latin typeface="+mn-lt"/>
                <a:ea typeface="+mn-ea"/>
                <a:cs typeface="+mn-cs"/>
              </a:rPr>
              <a:t>https://www.gov.uk/guidance/equality-act-2010-guidance</a:t>
            </a:r>
          </a:p>
          <a:p>
            <a:r>
              <a:rPr lang="en-GB" sz="1200" b="0" i="1" kern="1200" dirty="0">
                <a:solidFill>
                  <a:schemeClr val="tx1"/>
                </a:solidFill>
                <a:effectLst/>
                <a:latin typeface="+mn-lt"/>
                <a:ea typeface="+mn-ea"/>
                <a:cs typeface="+mn-cs"/>
              </a:rPr>
              <a:t>https://www.unionlearn.org.uk/equality-and-diversity-whats-difference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Equality Act</a:t>
            </a:r>
          </a:p>
          <a:p>
            <a:r>
              <a:rPr lang="en-GB" sz="1200" b="0" i="0" kern="1200" dirty="0">
                <a:solidFill>
                  <a:schemeClr val="tx1"/>
                </a:solidFill>
                <a:effectLst/>
                <a:latin typeface="+mn-lt"/>
                <a:ea typeface="+mn-ea"/>
                <a:cs typeface="+mn-cs"/>
              </a:rPr>
              <a:t>Under the Equality Act (2010) people are protected from discrimination on these grounds: above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Equality Act came into force on 1 October 2010 and brings together over 116 separate pieces of legislation into one single Act.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Act provides a legal framework to protect the rights of individuals and advance equality of opportunity for all. It provides Britain with a discrimination law which protects individuals from unfair treatment and promotes a fair and more equal society.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nine main pieces of legislation that have merged are: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Equal Pay Act 1970</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Sex Discrimination Act 1975</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Race Relations Act 1976</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Disability Discrimination Act 1995</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Employment Equality (Religion or Belief) Regulations 2003</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Employment Equality (Sexual Orientation) Regulations 2003</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Employment Equality (Age) Regulations 2006</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Equality Act 2006, Part 2</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Equality Act (Sexual Orientation) Regulations 2007</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Full Act: https://www.legislation.gov.uk/ukpga/2010/15/contents</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16</a:t>
            </a:fld>
            <a:endParaRPr lang="en-GB" dirty="0"/>
          </a:p>
        </p:txBody>
      </p:sp>
    </p:spTree>
    <p:extLst>
      <p:ext uri="{BB962C8B-B14F-4D97-AF65-F5344CB8AC3E}">
        <p14:creationId xmlns:p14="http://schemas.microsoft.com/office/powerpoint/2010/main" val="10102669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Useful read: https://www.acas.org.uk/disciplinary-and-grievance-procedures</a:t>
            </a:r>
          </a:p>
          <a:p>
            <a:pPr algn="just"/>
            <a:endParaRPr lang="en-GB" dirty="0"/>
          </a:p>
          <a:p>
            <a:pPr algn="just"/>
            <a:endParaRPr lang="en-GB" dirty="0"/>
          </a:p>
          <a:p>
            <a:pPr algn="just"/>
            <a:r>
              <a:rPr lang="en-GB" b="1" dirty="0"/>
              <a:t>Consistency</a:t>
            </a:r>
          </a:p>
          <a:p>
            <a:pPr algn="just"/>
            <a:r>
              <a:rPr lang="en-GB" sz="1200" b="0" i="0" kern="1200" dirty="0">
                <a:solidFill>
                  <a:schemeClr val="tx1"/>
                </a:solidFill>
                <a:effectLst/>
                <a:latin typeface="+mn-lt"/>
                <a:ea typeface="+mn-ea"/>
                <a:cs typeface="+mn-cs"/>
              </a:rPr>
              <a:t>Consistent discipline is fair, and far more likely to be accepted by the workers involved: If two people commit the same offence and one is more severely disciplined than the other, naturally there will be cries of favouritism. Supervisors lose the respect of its subordinates if they impose discipline in a whimsical and inconsistent manner. Inconsistency also lowers morale and leads to grievances.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Consistency does not mean that an absence of past infractions, long length of service, good work record, and other mitigating factors should not be considered when applying discipline, just that an employee should feel under essentially the same circumstances as any other employee = i.e. all would have received the same outcome.</a:t>
            </a:r>
          </a:p>
          <a:p>
            <a:pPr algn="just"/>
            <a:endParaRPr lang="en-GB" b="1" dirty="0"/>
          </a:p>
          <a:p>
            <a:pPr algn="just"/>
            <a:endParaRPr lang="en-GB" b="1" dirty="0"/>
          </a:p>
          <a:p>
            <a:pPr algn="just"/>
            <a:r>
              <a:rPr lang="en-GB" b="1" dirty="0"/>
              <a:t>Impersonality/impartiality</a:t>
            </a:r>
          </a:p>
          <a:p>
            <a:pPr algn="just"/>
            <a:endParaRPr lang="en-GB" sz="1200" b="0" kern="1200" dirty="0">
              <a:solidFill>
                <a:schemeClr val="tx1"/>
              </a:solidFill>
              <a:effectLst/>
              <a:latin typeface="+mn-lt"/>
              <a:ea typeface="+mn-ea"/>
              <a:cs typeface="+mn-cs"/>
            </a:endParaRPr>
          </a:p>
          <a:p>
            <a:pPr algn="just"/>
            <a:r>
              <a:rPr lang="en-GB" sz="1200" b="0" kern="1200" dirty="0">
                <a:solidFill>
                  <a:schemeClr val="tx1"/>
                </a:solidFill>
                <a:effectLst/>
                <a:latin typeface="+mn-lt"/>
                <a:ea typeface="+mn-ea"/>
                <a:cs typeface="+mn-cs"/>
              </a:rPr>
              <a:t>It can very difficult to impose discipline without causing the person disciplined to feel resentful and aggressive, but the supervisor can minimise the danger by imposing discipline in the most impersonal way. Discipline is most effective, and has least negative effect on individuals, if the individual feels that his/her behaviour at the particular moment is the only thing being criticised and not his/her total personality.</a:t>
            </a:r>
          </a:p>
          <a:p>
            <a:pPr algn="just"/>
            <a:endParaRPr lang="en-GB" sz="1200" b="0" kern="1200" dirty="0">
              <a:solidFill>
                <a:schemeClr val="tx1"/>
              </a:solidFill>
              <a:effectLst/>
              <a:latin typeface="+mn-lt"/>
              <a:ea typeface="+mn-ea"/>
              <a:cs typeface="+mn-cs"/>
            </a:endParaRPr>
          </a:p>
          <a:p>
            <a:pPr marL="0" marR="0" lvl="0" indent="0" algn="just"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supervisor should avoid arguing with the employee and should administer discipline in a straightforward, calm manner. Administering discipline without anger or apology and then resuming a pleasant relationship aid in reducing the negative effects of discipline. </a:t>
            </a:r>
            <a:r>
              <a:rPr lang="en-GB" sz="1200" b="0" kern="1200" dirty="0">
                <a:solidFill>
                  <a:schemeClr val="tx1"/>
                </a:solidFill>
                <a:effectLst/>
                <a:latin typeface="+mn-lt"/>
                <a:ea typeface="+mn-ea"/>
                <a:cs typeface="+mn-cs"/>
              </a:rPr>
              <a:t>After disciplining a subordinate the supervisor must not tend to avoid him/her or to alter his attitude towards him/her. Shifts in attitude are dangerous as they generate corresponding changes in the subordinate’s attitude and ultimately the whole relationship may be destroyed.</a:t>
            </a:r>
          </a:p>
          <a:p>
            <a:pPr fontAlgn="base"/>
            <a:endParaRPr lang="en-GB" sz="1200" b="0" kern="1200" dirty="0">
              <a:solidFill>
                <a:schemeClr val="tx1"/>
              </a:solidFill>
              <a:effectLst/>
              <a:latin typeface="+mn-lt"/>
              <a:ea typeface="+mn-ea"/>
              <a:cs typeface="+mn-cs"/>
            </a:endParaRPr>
          </a:p>
          <a:p>
            <a:pPr fontAlgn="base"/>
            <a:endParaRPr lang="en-GB" sz="1200" b="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Explanation and communication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Disciplinary action should not be taken without giving the employee an opportunity to explain his/her actions before, as well as during, a disciplinary procedure.</a:t>
            </a:r>
            <a:endParaRPr lang="en-GB" sz="1200" b="0" kern="1200" dirty="0">
              <a:solidFill>
                <a:schemeClr val="tx1"/>
              </a:solidFill>
              <a:effectLst/>
              <a:latin typeface="+mn-lt"/>
              <a:ea typeface="+mn-ea"/>
              <a:cs typeface="+mn-cs"/>
            </a:endParaRPr>
          </a:p>
          <a:p>
            <a:endParaRPr lang="en-GB" dirty="0"/>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Time-sensitivity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length of time between the misconduct and the discipline should be short. For discipline to be most effective, it must be administered as soon as possible, but without making an emotional, irrational decision.</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Advance warning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Noting rule infractions in an employee's record is not sufficient to support disciplinary action. An employee who is not advised of an infraction is not considered to have been given a warning. Noting the employee was advised of the infraction and having the employee sign a form to confirm as such is considered giving warning – both are valid employment practices.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Failure to warn an employee of the consequences of repeated violations of a rule is a frequently cited reason for overturning a disciplinary action.</a:t>
            </a: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17</a:t>
            </a:fld>
            <a:endParaRPr lang="en-GB" dirty="0"/>
          </a:p>
        </p:txBody>
      </p:sp>
    </p:spTree>
    <p:extLst>
      <p:ext uri="{BB962C8B-B14F-4D97-AF65-F5344CB8AC3E}">
        <p14:creationId xmlns:p14="http://schemas.microsoft.com/office/powerpoint/2010/main" val="31908094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1" dirty="0"/>
              <a:t>Advise you read: https://www.acas.org.uk/disciplinary-procedure-step-by-step</a:t>
            </a:r>
          </a:p>
          <a:p>
            <a:pPr algn="just"/>
            <a:endParaRPr lang="en-GB" b="1" dirty="0"/>
          </a:p>
          <a:p>
            <a:pPr algn="just"/>
            <a:r>
              <a:rPr lang="en-GB" b="1" dirty="0"/>
              <a:t>Distinction between disciplinary action and disciplinary procedure:</a:t>
            </a:r>
          </a:p>
          <a:p>
            <a:pPr algn="just"/>
            <a:endParaRPr lang="en-GB" b="1" dirty="0"/>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Disciplinary procedure: A procedure for organisations to follow to deal with cases of misconduct or unsatisfactory performance. It helps employers deal with discipline cases fairly and consistently</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171450" indent="-171450" algn="just">
              <a:buFont typeface="Arial" panose="020B0604020202020204" pitchFamily="34" charset="0"/>
              <a:buChar char="•"/>
            </a:pPr>
            <a:r>
              <a:rPr lang="en-GB" dirty="0"/>
              <a:t>Disciplinary action: Formal action against an employee. For example, issuing a first written warning for misconduct or dismissing someone for gross misconduct</a:t>
            </a:r>
            <a:endParaRPr lang="en-GB" b="1" dirty="0"/>
          </a:p>
          <a:p>
            <a:pPr algn="just"/>
            <a:endParaRPr lang="en-GB" b="1" dirty="0"/>
          </a:p>
          <a:p>
            <a:pPr algn="just"/>
            <a:endParaRPr lang="en-GB" b="1" dirty="0"/>
          </a:p>
          <a:p>
            <a:pPr algn="just"/>
            <a:r>
              <a:rPr lang="en-GB" b="1" dirty="0"/>
              <a:t>Step 1: Understanding the options</a:t>
            </a:r>
          </a:p>
          <a:p>
            <a:pPr algn="just"/>
            <a:endParaRPr lang="en-GB" b="1" dirty="0"/>
          </a:p>
          <a:p>
            <a:pPr algn="just" fontAlgn="base"/>
            <a:r>
              <a:rPr lang="en-GB" sz="1200" b="0" i="0" kern="1200" dirty="0">
                <a:solidFill>
                  <a:schemeClr val="tx1"/>
                </a:solidFill>
                <a:effectLst/>
                <a:latin typeface="+mn-lt"/>
                <a:ea typeface="+mn-ea"/>
                <a:cs typeface="+mn-cs"/>
              </a:rPr>
              <a:t>A disciplinary procedure is a formal way for an employer to deal with an employee's:</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unacceptable or improper behaviour ('misconduct')</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performance ('capability’)</a:t>
            </a:r>
          </a:p>
          <a:p>
            <a:pPr marL="171450" indent="-171450" algn="just" fontAlgn="base">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lgn="just" fontAlgn="base">
              <a:buFont typeface="Arial" panose="020B0604020202020204" pitchFamily="34" charset="0"/>
              <a:buNone/>
            </a:pPr>
            <a:r>
              <a:rPr lang="en-GB" sz="1200" b="0" i="0" kern="1200" dirty="0">
                <a:solidFill>
                  <a:schemeClr val="tx1"/>
                </a:solidFill>
                <a:effectLst/>
                <a:latin typeface="+mn-lt"/>
                <a:ea typeface="+mn-ea"/>
                <a:cs typeface="+mn-cs"/>
              </a:rPr>
              <a:t>Before starting a disciplinary procedure, the employer should first see whether the problem can be resolved in an informal way. This can often be the quickest and easiest solution.</a:t>
            </a:r>
          </a:p>
          <a:p>
            <a:pPr marL="0" indent="0" algn="just" fontAlgn="base">
              <a:buFont typeface="Arial" panose="020B0604020202020204" pitchFamily="34" charset="0"/>
              <a:buNone/>
            </a:pPr>
            <a:endParaRPr lang="en-GB" sz="1200" b="0" i="0" kern="1200" dirty="0">
              <a:solidFill>
                <a:schemeClr val="tx1"/>
              </a:solidFill>
              <a:effectLst/>
              <a:latin typeface="+mn-lt"/>
              <a:ea typeface="+mn-ea"/>
              <a:cs typeface="+mn-cs"/>
            </a:endParaRPr>
          </a:p>
          <a:p>
            <a:pPr marL="0" indent="0" algn="just" fontAlgn="base">
              <a:buFont typeface="Arial" panose="020B0604020202020204" pitchFamily="34" charset="0"/>
              <a:buNone/>
            </a:pPr>
            <a:r>
              <a:rPr lang="en-GB" sz="1200" b="0" i="0" kern="1200" dirty="0">
                <a:solidFill>
                  <a:schemeClr val="tx1"/>
                </a:solidFill>
                <a:effectLst/>
                <a:latin typeface="+mn-lt"/>
                <a:ea typeface="+mn-ea"/>
                <a:cs typeface="+mn-cs"/>
              </a:rPr>
              <a:t>The employer could try solving the issue with their employee by:</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privately talking with them and any other staff involved</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listening to their point of view</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agreeing improvements to be made</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setting up a training or development plan, if it's a performance issue</a:t>
            </a:r>
          </a:p>
          <a:p>
            <a:pPr algn="just"/>
            <a:endParaRPr lang="en-GB" b="1" dirty="0"/>
          </a:p>
          <a:p>
            <a:pPr algn="just"/>
            <a:endParaRPr lang="en-GB" b="1" dirty="0"/>
          </a:p>
          <a:p>
            <a:pPr algn="just"/>
            <a:r>
              <a:rPr lang="en-GB" b="1" dirty="0"/>
              <a:t>Step 2: Following a fair procedure</a:t>
            </a:r>
          </a:p>
          <a:p>
            <a:pPr algn="just"/>
            <a:endParaRPr lang="en-GB" b="1" dirty="0"/>
          </a:p>
          <a:p>
            <a:pPr algn="just" fontAlgn="base"/>
            <a:r>
              <a:rPr lang="en-GB" sz="1200" b="0" i="0" kern="1200" dirty="0">
                <a:solidFill>
                  <a:schemeClr val="tx1"/>
                </a:solidFill>
                <a:effectLst/>
                <a:latin typeface="+mn-lt"/>
                <a:ea typeface="+mn-ea"/>
                <a:cs typeface="+mn-cs"/>
              </a:rPr>
              <a:t>If the employer has considered trying to resolve the issue informally but feels they need to start a disciplinary procedure, they must tell the employee straight away.</a:t>
            </a:r>
          </a:p>
          <a:p>
            <a:pPr algn="just" fontAlgn="base"/>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This should be done in writing and should include:</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sufficient information about the alleged misconduct or poor performance</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possible consequences, for example a written warning</a:t>
            </a:r>
          </a:p>
          <a:p>
            <a:pPr marL="171450" indent="-171450" algn="just" fontAlgn="base">
              <a:buFont typeface="Arial" panose="020B0604020202020204" pitchFamily="34" charset="0"/>
              <a:buChar char="•"/>
            </a:pP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The employee should have this information in time to prepare for a disciplinary meeting. The employer must make sure they follow a full and fair procedure throughout. This is for the protection of the employee, the employer and their business.</a:t>
            </a:r>
          </a:p>
          <a:p>
            <a:pPr algn="just"/>
            <a:endParaRPr lang="en-GB" b="1" dirty="0"/>
          </a:p>
          <a:p>
            <a:pPr algn="just"/>
            <a:endParaRPr lang="en-GB" b="1" dirty="0"/>
          </a:p>
          <a:p>
            <a:pPr algn="just"/>
            <a:r>
              <a:rPr lang="en-GB" b="1" dirty="0"/>
              <a:t>Step 3: Carrying out an investigation</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employer must carry out an investigation to get as much information as they reasonably can about their employee’s alleged misconduct or poor performance.</a:t>
            </a:r>
            <a:endParaRPr lang="en-GB" b="1" dirty="0"/>
          </a:p>
          <a:p>
            <a:pPr algn="just"/>
            <a:endParaRPr lang="en-GB" b="1" dirty="0"/>
          </a:p>
          <a:p>
            <a:pPr algn="just"/>
            <a:endParaRPr lang="en-GB" b="1" dirty="0"/>
          </a:p>
          <a:p>
            <a:pPr algn="just"/>
            <a:r>
              <a:rPr lang="en-GB" b="1" dirty="0"/>
              <a:t>Step 4: The disciplinary hearing</a:t>
            </a:r>
          </a:p>
          <a:p>
            <a:pPr algn="just"/>
            <a:endParaRPr lang="en-GB" b="1" dirty="0"/>
          </a:p>
          <a:p>
            <a:pPr algn="just"/>
            <a:r>
              <a:rPr lang="en-GB" sz="1200" b="0" i="0" kern="1200" dirty="0">
                <a:solidFill>
                  <a:schemeClr val="tx1"/>
                </a:solidFill>
                <a:effectLst/>
                <a:latin typeface="+mn-lt"/>
                <a:ea typeface="+mn-ea"/>
                <a:cs typeface="+mn-cs"/>
              </a:rPr>
              <a:t>Where the investigation shows the employee has a case to answer, the employer should ask them to a disciplinary meeting or ‘hearing’.</a:t>
            </a:r>
          </a:p>
          <a:p>
            <a:pPr algn="just"/>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The hearing should be held as soon as possible after the investigation, while giving reasonable time for the employee to prepare.</a:t>
            </a:r>
          </a:p>
          <a:p>
            <a:pPr algn="just" fontAlgn="base"/>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In good time before the hearing, the employer should put in writing to the employee:</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the alleged misconduct or performance issue</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any evidence from the investigation</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any other information they plan to talk about</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the date, time and location of the hearing</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information on the employee’s right to be accompanied to the hearing</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the possible outcomes</a:t>
            </a:r>
          </a:p>
          <a:p>
            <a:pPr algn="just"/>
            <a:endParaRPr lang="en-GB" sz="1200" b="0" i="0" kern="1200" dirty="0">
              <a:solidFill>
                <a:schemeClr val="tx1"/>
              </a:solidFill>
              <a:effectLst/>
              <a:latin typeface="+mn-lt"/>
              <a:ea typeface="+mn-ea"/>
              <a:cs typeface="+mn-cs"/>
            </a:endParaRPr>
          </a:p>
          <a:p>
            <a:pPr algn="just"/>
            <a:endParaRPr lang="en-GB" b="1" dirty="0"/>
          </a:p>
          <a:p>
            <a:pPr algn="just"/>
            <a:r>
              <a:rPr lang="en-GB" b="1" dirty="0"/>
              <a:t>Step 5: Deciding on the disciplinary outcome</a:t>
            </a:r>
          </a:p>
          <a:p>
            <a:pPr algn="just"/>
            <a:endParaRPr lang="en-GB" b="1" dirty="0"/>
          </a:p>
          <a:p>
            <a:pPr algn="just" fontAlgn="base"/>
            <a:r>
              <a:rPr lang="en-GB" sz="1200" b="0" i="0" kern="1200" dirty="0">
                <a:solidFill>
                  <a:schemeClr val="tx1"/>
                </a:solidFill>
                <a:effectLst/>
                <a:latin typeface="+mn-lt"/>
                <a:ea typeface="+mn-ea"/>
                <a:cs typeface="+mn-cs"/>
              </a:rPr>
              <a:t>After following a fair disciplinary procedure, the employer should decide on the best outcome based on:</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the findings from the investigation and meetings</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what is fair and reasonable</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what their workplace has done in any similar cases before</a:t>
            </a:r>
          </a:p>
          <a:p>
            <a:pPr marL="171450" indent="-171450" algn="just" fontAlgn="base">
              <a:buFont typeface="Arial" panose="020B0604020202020204" pitchFamily="34" charset="0"/>
              <a:buChar char="•"/>
            </a:pP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Each workplace might have its own versions of disciplinary outcomes. They should be written in your workplace's disciplinary policy or guidelines.</a:t>
            </a:r>
          </a:p>
          <a:p>
            <a:pPr algn="just" fontAlgn="base"/>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For a disciplinary outcome that's not a dismissal, it's a good idea for the employer to give the employee specific goals and timeframes for improvements.</a:t>
            </a:r>
          </a:p>
          <a:p>
            <a:pPr algn="just"/>
            <a:endParaRPr lang="en-GB" b="1" dirty="0"/>
          </a:p>
          <a:p>
            <a:pPr algn="just"/>
            <a:endParaRPr lang="en-GB" b="1" dirty="0"/>
          </a:p>
          <a:p>
            <a:pPr algn="just"/>
            <a:r>
              <a:rPr lang="en-GB" b="1" dirty="0"/>
              <a:t>Step 6: After the disciplinary procedure</a:t>
            </a:r>
          </a:p>
          <a:p>
            <a:pPr algn="just"/>
            <a:endParaRPr lang="en-GB" b="1" dirty="0"/>
          </a:p>
          <a:p>
            <a:pPr algn="just" fontAlgn="base"/>
            <a:r>
              <a:rPr lang="en-GB" sz="1200" b="0" i="0" kern="1200" dirty="0">
                <a:solidFill>
                  <a:schemeClr val="tx1"/>
                </a:solidFill>
                <a:effectLst/>
                <a:latin typeface="+mn-lt"/>
                <a:ea typeface="+mn-ea"/>
                <a:cs typeface="+mn-cs"/>
              </a:rPr>
              <a:t>The disciplinary outcome and details must remain confidential. However, where appropriate, it can be a good idea for the employer to talk privately with any staff who knew the disciplinary procedure was happening.</a:t>
            </a:r>
          </a:p>
          <a:p>
            <a:pPr algn="just" fontAlgn="base"/>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This can help avoid any negative effects on the business, for example:</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bad feeling</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gossip</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bullying</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low work morale</a:t>
            </a:r>
          </a:p>
          <a:p>
            <a:pPr algn="just"/>
            <a:endParaRPr lang="en-GB" b="1" dirty="0">
              <a:solidFill>
                <a:schemeClr val="tx1"/>
              </a:solidFill>
            </a:endParaRPr>
          </a:p>
          <a:p>
            <a:pPr algn="just" fontAlgn="base"/>
            <a:r>
              <a:rPr lang="en-GB" sz="1200" b="0" i="0" kern="1200" dirty="0">
                <a:solidFill>
                  <a:schemeClr val="tx1"/>
                </a:solidFill>
                <a:effectLst/>
                <a:latin typeface="+mn-lt"/>
                <a:ea typeface="+mn-ea"/>
                <a:cs typeface="+mn-cs"/>
              </a:rPr>
              <a:t>No matter what the outcome, it’s a good idea for employers to keep a </a:t>
            </a:r>
            <a:r>
              <a:rPr lang="en-GB" sz="1200" b="0" i="0" u="sng" kern="1200" dirty="0">
                <a:solidFill>
                  <a:schemeClr val="tx1"/>
                </a:solidFill>
                <a:effectLst/>
                <a:latin typeface="+mn-lt"/>
                <a:ea typeface="+mn-ea"/>
                <a:cs typeface="+mn-cs"/>
                <a:hlinkClick r:id="rId3" tooltip="Disciplinary record template">
                  <a:extLst>
                    <a:ext uri="{A12FA001-AC4F-418D-AE19-62706E023703}">
                      <ahyp:hlinkClr xmlns:ahyp="http://schemas.microsoft.com/office/drawing/2018/hyperlinkcolor" val="tx"/>
                    </a:ext>
                  </a:extLst>
                </a:hlinkClick>
              </a:rPr>
              <a:t>written record</a:t>
            </a:r>
            <a:r>
              <a:rPr lang="en-GB" sz="1200" b="0" i="0" kern="1200" dirty="0">
                <a:solidFill>
                  <a:schemeClr val="tx1"/>
                </a:solidFill>
                <a:effectLst/>
                <a:latin typeface="+mn-lt"/>
                <a:ea typeface="+mn-ea"/>
                <a:cs typeface="+mn-cs"/>
              </a:rPr>
              <a:t> of all disciplinary cases to help with any questions or similar cases in the future. In line with data protection law (GDPR), records should be:</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confidential</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only be kept for as long as necessary</a:t>
            </a:r>
          </a:p>
          <a:p>
            <a:endParaRPr lang="en-GB" b="1" dirty="0"/>
          </a:p>
        </p:txBody>
      </p:sp>
      <p:sp>
        <p:nvSpPr>
          <p:cNvPr id="4" name="Slide Number Placeholder 3"/>
          <p:cNvSpPr>
            <a:spLocks noGrp="1"/>
          </p:cNvSpPr>
          <p:nvPr>
            <p:ph type="sldNum" sz="quarter" idx="5"/>
          </p:nvPr>
        </p:nvSpPr>
        <p:spPr/>
        <p:txBody>
          <a:bodyPr/>
          <a:lstStyle/>
          <a:p>
            <a:fld id="{A74F7143-3262-4712-BBAC-9EEC69AABB0A}" type="slidenum">
              <a:rPr lang="en-GB" smtClean="0"/>
              <a:t>18</a:t>
            </a:fld>
            <a:endParaRPr lang="en-GB" dirty="0"/>
          </a:p>
        </p:txBody>
      </p:sp>
    </p:spTree>
    <p:extLst>
      <p:ext uri="{BB962C8B-B14F-4D97-AF65-F5344CB8AC3E}">
        <p14:creationId xmlns:p14="http://schemas.microsoft.com/office/powerpoint/2010/main" val="34936160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Adapted from: https://www.lorman.com/resources/the-10-commandments-of-an-effective-disciplinary-discharge-process-14824</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1. Centralise Your Discipline System</a:t>
            </a:r>
          </a:p>
          <a:p>
            <a:r>
              <a:rPr lang="en-GB" sz="1200" b="0" i="0" kern="1200" dirty="0">
                <a:solidFill>
                  <a:schemeClr val="tx1"/>
                </a:solidFill>
                <a:effectLst/>
                <a:latin typeface="+mn-lt"/>
                <a:ea typeface="+mn-ea"/>
                <a:cs typeface="+mn-cs"/>
              </a:rPr>
              <a:t>The first characteristic of an effective discharge procedure is centralization. In a larger company, all discipline, including discharges, at some juncture is channelled through the Human Resources Department. In a small plant, discipline is typically channelled through the personnel office. This centralization ensures a certain amount of uniformity throughout a facility or, in some cases, throughout an entire company. Certainly, if discipline is to be effective, it must be centralized. If every foreman administers his own brand of justice, it will be difficult to achieve effective discipline.</a:t>
            </a:r>
          </a:p>
          <a:p>
            <a:endParaRPr lang="en-GB" dirty="0"/>
          </a:p>
          <a:p>
            <a:endParaRPr lang="en-GB" dirty="0"/>
          </a:p>
          <a:p>
            <a:r>
              <a:rPr lang="en-GB" sz="1200" b="0" i="0" kern="1200" dirty="0">
                <a:solidFill>
                  <a:schemeClr val="tx1"/>
                </a:solidFill>
                <a:effectLst/>
                <a:latin typeface="+mn-lt"/>
                <a:ea typeface="+mn-ea"/>
                <a:cs typeface="+mn-cs"/>
              </a:rPr>
              <a:t>2. Review Every Recommended Disciplinary Action Before Implementation</a:t>
            </a:r>
          </a:p>
          <a:p>
            <a:r>
              <a:rPr lang="en-GB" sz="1200" b="0" i="0" kern="1200" dirty="0">
                <a:solidFill>
                  <a:schemeClr val="tx1"/>
                </a:solidFill>
                <a:effectLst/>
                <a:latin typeface="+mn-lt"/>
                <a:ea typeface="+mn-ea"/>
                <a:cs typeface="+mn-cs"/>
              </a:rPr>
              <a:t>A related characteristic which is often observable in facilities where an effective discharge procedure exists is an independent review function. At these facilities, no one supervisor or manager ever discharges an employee without review of that decision by at least one other person. Either a second line supervisor or a staff person, such as a personnel manager, reviews any disciplinary action to be taken. Not only does this ensure uniformity, it also ensures a certain amount of fairness and tends to minimize arbitrariness which can creep into discharge procedures.</a:t>
            </a:r>
          </a:p>
          <a:p>
            <a:endParaRPr lang="en-GB" dirty="0"/>
          </a:p>
          <a:p>
            <a:r>
              <a:rPr lang="en-GB" sz="1200" b="0" i="0" kern="1200" dirty="0">
                <a:solidFill>
                  <a:schemeClr val="tx1"/>
                </a:solidFill>
                <a:effectLst/>
                <a:latin typeface="+mn-lt"/>
                <a:ea typeface="+mn-ea"/>
                <a:cs typeface="+mn-cs"/>
              </a:rPr>
              <a:t>Actually, this may be the single most important step that an employer can take to minimize the risks which may follow after an employee is terminated. At this stage, the independent reviewer can check the many questions which ought to be considered before the termination is finalized. For instance, he can look at:</a:t>
            </a:r>
          </a:p>
          <a:p>
            <a:pPr marL="457200" lvl="1" indent="0">
              <a:buNone/>
            </a:pPr>
            <a:r>
              <a:rPr lang="en-GB" sz="1200" b="0" i="0" kern="1200" dirty="0">
                <a:solidFill>
                  <a:schemeClr val="tx1"/>
                </a:solidFill>
                <a:effectLst/>
                <a:latin typeface="+mn-lt"/>
                <a:ea typeface="+mn-ea"/>
                <a:cs typeface="+mn-cs"/>
              </a:rPr>
              <a:t>(1) whether there are any discrimination problems;</a:t>
            </a:r>
          </a:p>
          <a:p>
            <a:pPr marL="457200" lvl="1" indent="0">
              <a:buNone/>
            </a:pPr>
            <a:r>
              <a:rPr lang="en-GB" sz="1200" b="0" i="0" kern="1200" dirty="0">
                <a:solidFill>
                  <a:schemeClr val="tx1"/>
                </a:solidFill>
                <a:effectLst/>
                <a:latin typeface="+mn-lt"/>
                <a:ea typeface="+mn-ea"/>
                <a:cs typeface="+mn-cs"/>
              </a:rPr>
              <a:t>(2) whether any job security promises have been made;</a:t>
            </a:r>
          </a:p>
          <a:p>
            <a:pPr marL="457200" lvl="1" indent="0">
              <a:buNone/>
            </a:pPr>
            <a:r>
              <a:rPr lang="en-GB" sz="1200" b="0" i="0" kern="1200" dirty="0">
                <a:solidFill>
                  <a:schemeClr val="tx1"/>
                </a:solidFill>
                <a:effectLst/>
                <a:latin typeface="+mn-lt"/>
                <a:ea typeface="+mn-ea"/>
                <a:cs typeface="+mn-cs"/>
              </a:rPr>
              <a:t>(3) whether there has been compliance with the personnel policies or employee handbook; and</a:t>
            </a:r>
          </a:p>
          <a:p>
            <a:pPr marL="457200" lvl="1" indent="0">
              <a:buNone/>
            </a:pPr>
            <a:r>
              <a:rPr lang="en-GB" sz="1200" b="0" i="0" kern="1200" dirty="0">
                <a:solidFill>
                  <a:schemeClr val="tx1"/>
                </a:solidFill>
                <a:effectLst/>
                <a:latin typeface="+mn-lt"/>
                <a:ea typeface="+mn-ea"/>
                <a:cs typeface="+mn-cs"/>
              </a:rPr>
              <a:t>(4) whether there are any at-will wrongful discharge issues, such as a violation of public policy, which are likely to arise if the decision to terminate is made.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5. Use Discipline Which Is Progressive In Severity When Possible</a:t>
            </a:r>
          </a:p>
          <a:p>
            <a:r>
              <a:rPr lang="en-GB" sz="1200" b="0" i="0" kern="1200" dirty="0">
                <a:solidFill>
                  <a:schemeClr val="tx1"/>
                </a:solidFill>
                <a:effectLst/>
                <a:latin typeface="+mn-lt"/>
                <a:ea typeface="+mn-ea"/>
                <a:cs typeface="+mn-cs"/>
              </a:rPr>
              <a:t>An effective discharge procedure is generally based upon progressive discipline. A progressive discipline system is based upon a presumption that employees, by nature, do not wish to engage in misconduct and if allowed a chance will correct their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It recognizes that discharge is generally the last resort.</a:t>
            </a:r>
          </a:p>
          <a:p>
            <a:r>
              <a:rPr lang="en-GB" sz="1200" b="0" i="0" kern="1200" dirty="0">
                <a:solidFill>
                  <a:schemeClr val="tx1"/>
                </a:solidFill>
                <a:effectLst/>
                <a:latin typeface="+mn-lt"/>
                <a:ea typeface="+mn-ea"/>
                <a:cs typeface="+mn-cs"/>
              </a:rPr>
              <a:t>Progressive discipline systems generally involve a three or four step approach before an employee is discharged. For example, an employee may initially be given a verbal warning for an offense, followed by a written warning for the same offense, followed by a short suspension of anywhere from one to five days for a third offense. Finally, a fourth offense results in a discharge. Progressive discipline systems vary from employer to employer. If faithfully followed, a progressive discipline system can reduce the risk of wrongful discharge litigation because, by encouraging employees to improve their performance, the instances of discharge may be lessened.</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6. Do Not Discipline Without Adequate Documentation</a:t>
            </a:r>
          </a:p>
          <a:p>
            <a:r>
              <a:rPr lang="en-GB" sz="1200" b="0" i="0" kern="1200" dirty="0">
                <a:solidFill>
                  <a:schemeClr val="tx1"/>
                </a:solidFill>
                <a:effectLst/>
                <a:latin typeface="+mn-lt"/>
                <a:ea typeface="+mn-ea"/>
                <a:cs typeface="+mn-cs"/>
              </a:rPr>
              <a:t>An effective discharge procedure is always based upon documentation. Documentation should take three forms. First, there should be sufficient documentation to indicate that the employee had adequate warning. This may consist of written records of verbal warnings or written warnings, or perhaps even an earlier letter to the employee indicating that “further conduct of this nature may result in more serious disciplinary action, up to and including discharge.” Second, evaluations given to the employee should be consistent with the disciplinary documentation in the personnel file. It is extremely difficult to convince a jury that an older employee who has been terminated for poor performance should be judged upon the basis of a termination letter detailing that poor performance, rather than on five or six evaluations in the personnel file, all of which rated the employee as better than average. Third, documentation should include written statements from participating witnesses, supervisors and managers. We all have short memories and tend to forget the details of even the most serious of incidents. One way to avoid this is to require statements from all witnesses to an incident or all participants in disciplinary action.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10. Maintain Flexibility When Administering Discipline</a:t>
            </a:r>
          </a:p>
          <a:p>
            <a:r>
              <a:rPr lang="en-GB" sz="1200" b="0" i="0" kern="1200" dirty="0">
                <a:solidFill>
                  <a:schemeClr val="tx1"/>
                </a:solidFill>
                <a:effectLst/>
                <a:latin typeface="+mn-lt"/>
                <a:ea typeface="+mn-ea"/>
                <a:cs typeface="+mn-cs"/>
              </a:rPr>
              <a:t>The last characteristic of an effective discipline and discharge procedure is flexibility. Each and every case must be judged on its own merits. Although employers must maintain consistency, there are some situations where the results would be absurd if there is not some flexibility built into the discipline system. For example, a company has a well-publicized written rule that an employee who punches another employee’s time card or has his own time card punched by someone else is subject to immediate discharge. One day, a manager discovers that each day of the week, an employee in department “X” takes his turn and punches in all other employees in that department. This procedure has evolved over a number of years, and no supervisor has ever done anything about it. If the company’s discharge procedure was not flexible, not only would the employee in department “X” who punched in his fellow employees be discharged, but every employee in department “X” would be! Obviously, since no fraud was intended and the action was taken with the supervisors’ tacit approval, such a result would be contrary to what the company hoped to achieve by promulgating its “time card” rule in the first place and would yield an absurd result. By being flexible (while still basically consistent), harsh and absurd results are avoided.</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19</a:t>
            </a:fld>
            <a:endParaRPr lang="en-GB" dirty="0"/>
          </a:p>
        </p:txBody>
      </p:sp>
    </p:spTree>
    <p:extLst>
      <p:ext uri="{BB962C8B-B14F-4D97-AF65-F5344CB8AC3E}">
        <p14:creationId xmlns:p14="http://schemas.microsoft.com/office/powerpoint/2010/main" val="21179928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1" dirty="0"/>
              <a:t>Available at:</a:t>
            </a:r>
          </a:p>
          <a:p>
            <a:pPr algn="just"/>
            <a:r>
              <a:rPr lang="en-GB" b="1" i="1" dirty="0"/>
              <a:t>https://www.acas.org.uk/acas-code-of-practice-on-disciplinary-and-grievance-procedures</a:t>
            </a:r>
          </a:p>
          <a:p>
            <a:pPr algn="just"/>
            <a:r>
              <a:rPr lang="en-GB" b="1" i="1" dirty="0"/>
              <a:t>https://archive.acas.org.uk/media/1043/Discipline-and-grievances-at-work-The-Acas-guide/pdf/DG_Guide_Feb_2019.pdf</a:t>
            </a:r>
          </a:p>
          <a:p>
            <a:pPr algn="just"/>
            <a:endParaRPr lang="en-GB" b="1" i="1" dirty="0"/>
          </a:p>
          <a:p>
            <a:pPr algn="just"/>
            <a:endParaRPr lang="en-GB" b="1" i="1" dirty="0"/>
          </a:p>
          <a:p>
            <a:pPr algn="just" fontAlgn="base"/>
            <a:r>
              <a:rPr lang="en-GB" sz="1200" b="0" i="0" kern="1200" dirty="0">
                <a:solidFill>
                  <a:schemeClr val="tx1"/>
                </a:solidFill>
                <a:effectLst/>
                <a:latin typeface="+mn-lt"/>
                <a:ea typeface="+mn-ea"/>
                <a:cs typeface="+mn-cs"/>
              </a:rPr>
              <a:t>The Code is issued under section 199 of the Trade Union and Labour Relations (Consolidation) Act 1992 and was laid before both Houses of Parliament on 16 January 2015. It came into effect by order of the Secretary of State on 11th March 2015 and replaces the Code issued in 2009. A failure to follow the Code does not, in itself, make a person or organisation liable to proceedings. However, employment tribunals will take the Code into account when considering relevant cases.</a:t>
            </a:r>
          </a:p>
          <a:p>
            <a:pPr algn="just"/>
            <a:endParaRPr lang="en-GB" b="0" i="0" dirty="0"/>
          </a:p>
          <a:p>
            <a:pPr algn="just"/>
            <a:r>
              <a:rPr lang="en-GB" sz="1200" b="0" i="0" kern="1200" dirty="0">
                <a:solidFill>
                  <a:schemeClr val="tx1"/>
                </a:solidFill>
                <a:effectLst/>
                <a:latin typeface="+mn-lt"/>
                <a:ea typeface="+mn-ea"/>
                <a:cs typeface="+mn-cs"/>
              </a:rPr>
              <a:t>Tribunals will also be able to adjust any awards made in relevant cases by up to 25 per cent for unreasonable failure to comply with any provision of the Code. This means that if the tribunal feels that an employer has unreasonably failed to follow the guidance set out in the Code they can increase any award they have made by up to 25 per cent. Conversely, if they feel an employee has unreasonably failed to follow the guidance set out in the Code they can reduce any award they have made by up to 25 per cent.</a:t>
            </a:r>
            <a:endParaRPr lang="en-GB" b="0" i="0" dirty="0"/>
          </a:p>
          <a:p>
            <a:endParaRPr lang="en-GB" b="0" i="0" dirty="0"/>
          </a:p>
        </p:txBody>
      </p:sp>
      <p:sp>
        <p:nvSpPr>
          <p:cNvPr id="4" name="Slide Number Placeholder 3"/>
          <p:cNvSpPr>
            <a:spLocks noGrp="1"/>
          </p:cNvSpPr>
          <p:nvPr>
            <p:ph type="sldNum" sz="quarter" idx="5"/>
          </p:nvPr>
        </p:nvSpPr>
        <p:spPr/>
        <p:txBody>
          <a:bodyPr/>
          <a:lstStyle/>
          <a:p>
            <a:fld id="{A74F7143-3262-4712-BBAC-9EEC69AABB0A}" type="slidenum">
              <a:rPr lang="en-GB" smtClean="0"/>
              <a:t>20</a:t>
            </a:fld>
            <a:endParaRPr lang="en-GB" dirty="0"/>
          </a:p>
        </p:txBody>
      </p:sp>
    </p:spTree>
    <p:extLst>
      <p:ext uri="{BB962C8B-B14F-4D97-AF65-F5344CB8AC3E}">
        <p14:creationId xmlns:p14="http://schemas.microsoft.com/office/powerpoint/2010/main" val="13515594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21</a:t>
            </a:fld>
            <a:endParaRPr lang="en-GB" dirty="0"/>
          </a:p>
        </p:txBody>
      </p:sp>
    </p:spTree>
    <p:extLst>
      <p:ext uri="{BB962C8B-B14F-4D97-AF65-F5344CB8AC3E}">
        <p14:creationId xmlns:p14="http://schemas.microsoft.com/office/powerpoint/2010/main" val="20691150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20/09/2021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20/09/2021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20/09/2021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20/09/2021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20/09/2021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20/09/2021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20/09/2021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20/09/2021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20/09/2021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20/09/2021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20/09/2021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20/09/2021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b="1" dirty="0">
                <a:solidFill>
                  <a:schemeClr val="bg1"/>
                </a:solidFill>
              </a:rPr>
              <a:t>BMBM6014</a:t>
            </a:r>
            <a:br>
              <a:rPr lang="en-GB" b="1" dirty="0">
                <a:solidFill>
                  <a:schemeClr val="bg1"/>
                </a:solidFill>
              </a:rPr>
            </a:br>
            <a:r>
              <a:rPr lang="en-GB" b="1" dirty="0">
                <a:solidFill>
                  <a:schemeClr val="bg1"/>
                </a:solidFill>
              </a:rPr>
              <a:t>Managing Employee Relations</a:t>
            </a:r>
          </a:p>
        </p:txBody>
      </p:sp>
      <p:sp>
        <p:nvSpPr>
          <p:cNvPr id="3" name="Subtitle 2"/>
          <p:cNvSpPr>
            <a:spLocks noGrp="1"/>
          </p:cNvSpPr>
          <p:nvPr>
            <p:ph type="subTitle" idx="1"/>
          </p:nvPr>
        </p:nvSpPr>
        <p:spPr>
          <a:xfrm>
            <a:off x="1056184" y="3113385"/>
            <a:ext cx="7488832" cy="2448272"/>
          </a:xfrm>
        </p:spPr>
        <p:txBody>
          <a:bodyPr>
            <a:normAutofit fontScale="77500" lnSpcReduction="20000"/>
          </a:bodyPr>
          <a:lstStyle/>
          <a:p>
            <a:r>
              <a:rPr lang="en-GB" sz="4100" dirty="0">
                <a:solidFill>
                  <a:schemeClr val="bg1"/>
                </a:solidFill>
              </a:rPr>
              <a:t>Week 3 </a:t>
            </a:r>
          </a:p>
          <a:p>
            <a:endParaRPr lang="en-GB" sz="4600" dirty="0">
              <a:solidFill>
                <a:schemeClr val="bg1"/>
              </a:solidFill>
            </a:endParaRPr>
          </a:p>
          <a:p>
            <a:r>
              <a:rPr lang="en-GB" sz="4600" dirty="0">
                <a:solidFill>
                  <a:schemeClr val="bg1"/>
                </a:solidFill>
              </a:rPr>
              <a:t>Dr Rachel Cook</a:t>
            </a:r>
            <a:br>
              <a:rPr lang="en-GB" sz="4600" b="1" dirty="0">
                <a:solidFill>
                  <a:schemeClr val="bg1"/>
                </a:solidFill>
              </a:rPr>
            </a:br>
            <a:br>
              <a:rPr lang="en-GB" altLang="en-US" sz="1600" dirty="0">
                <a:solidFill>
                  <a:schemeClr val="bg1"/>
                </a:solidFill>
              </a:rPr>
            </a:br>
            <a:br>
              <a:rPr lang="en-GB" altLang="en-US" dirty="0">
                <a:solidFill>
                  <a:schemeClr val="bg1"/>
                </a:solidFill>
              </a:rPr>
            </a:br>
            <a:endParaRPr lang="en-GB" dirty="0">
              <a:solidFill>
                <a:schemeClr val="bg1"/>
              </a:solidFill>
            </a:endParaRPr>
          </a:p>
          <a:p>
            <a:endParaRPr lang="en-GB" dirty="0">
              <a:solidFill>
                <a:schemeClr val="bg1"/>
              </a:solidFill>
            </a:endParaRPr>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26240"/>
            <a:ext cx="8229600" cy="1143000"/>
          </a:xfrm>
        </p:spPr>
        <p:txBody>
          <a:bodyPr/>
          <a:lstStyle/>
          <a:p>
            <a:pPr algn="l"/>
            <a:r>
              <a:rPr lang="en-GB" b="1" dirty="0"/>
              <a:t>Today:</a:t>
            </a:r>
          </a:p>
        </p:txBody>
      </p:sp>
      <p:sp>
        <p:nvSpPr>
          <p:cNvPr id="3" name="Content Placeholder 2"/>
          <p:cNvSpPr>
            <a:spLocks noGrp="1"/>
          </p:cNvSpPr>
          <p:nvPr>
            <p:ph idx="1"/>
          </p:nvPr>
        </p:nvSpPr>
        <p:spPr>
          <a:xfrm>
            <a:off x="457200" y="1259616"/>
            <a:ext cx="8229600" cy="4099594"/>
          </a:xfrm>
        </p:spPr>
        <p:txBody>
          <a:bodyPr>
            <a:normAutofit fontScale="92500" lnSpcReduction="10000"/>
          </a:bodyPr>
          <a:lstStyle/>
          <a:p>
            <a:pPr marL="514350" lvl="0" indent="-514350">
              <a:buFont typeface="+mj-lt"/>
              <a:buAutoNum type="arabicPeriod"/>
            </a:pPr>
            <a:r>
              <a:rPr lang="en-US" sz="3300" dirty="0"/>
              <a:t>The law related to unfair dismissal, redundancy and equality</a:t>
            </a:r>
            <a:endParaRPr lang="en-GB" sz="3300" dirty="0"/>
          </a:p>
          <a:p>
            <a:pPr marL="514350" lvl="0" indent="-514350">
              <a:buFont typeface="+mj-lt"/>
              <a:buAutoNum type="arabicPeriod"/>
            </a:pPr>
            <a:r>
              <a:rPr lang="en-GB" sz="3300" dirty="0"/>
              <a:t>The principles of discipline-handling</a:t>
            </a:r>
          </a:p>
          <a:p>
            <a:pPr marL="514350" indent="-514350">
              <a:buFont typeface="+mj-lt"/>
              <a:buAutoNum type="arabicPeriod"/>
            </a:pPr>
            <a:r>
              <a:rPr lang="en-GB" sz="3300" dirty="0"/>
              <a:t>Disciplinary procedure</a:t>
            </a:r>
          </a:p>
          <a:p>
            <a:pPr marL="514350" indent="-514350">
              <a:buFont typeface="+mj-lt"/>
              <a:buAutoNum type="arabicPeriod"/>
            </a:pPr>
            <a:r>
              <a:rPr lang="en-GB" sz="3300" dirty="0"/>
              <a:t>The characteristics of a fair and effective disciplinary procedure</a:t>
            </a:r>
          </a:p>
          <a:p>
            <a:pPr marL="514350" indent="-514350">
              <a:buFont typeface="+mj-lt"/>
              <a:buAutoNum type="arabicPeriod"/>
            </a:pPr>
            <a:r>
              <a:rPr lang="en-GB" sz="3300" dirty="0"/>
              <a:t>The ACAS Code of Practice on Disciplinary and Grievance Procedures</a:t>
            </a:r>
          </a:p>
          <a:p>
            <a:pPr marL="514350" lvl="0" indent="-514350">
              <a:buFont typeface="+mj-lt"/>
              <a:buAutoNum type="arabicPeriod"/>
            </a:pPr>
            <a:endParaRPr lang="en-GB" sz="3300" dirty="0"/>
          </a:p>
          <a:p>
            <a:pPr lvl="0"/>
            <a:endParaRPr lang="en-GB" dirty="0"/>
          </a:p>
          <a:p>
            <a:pPr lvl="0"/>
            <a:endParaRPr lang="en-GB" b="1"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a:t>
            </a:fld>
            <a:endParaRPr lang="en-GB" dirty="0"/>
          </a:p>
        </p:txBody>
      </p:sp>
    </p:spTree>
    <p:extLst>
      <p:ext uri="{BB962C8B-B14F-4D97-AF65-F5344CB8AC3E}">
        <p14:creationId xmlns:p14="http://schemas.microsoft.com/office/powerpoint/2010/main" val="3416135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45968-0A37-4905-A37C-6EDCE0EBE664}"/>
              </a:ext>
            </a:extLst>
          </p:cNvPr>
          <p:cNvSpPr>
            <a:spLocks noGrp="1"/>
          </p:cNvSpPr>
          <p:nvPr>
            <p:ph type="title"/>
          </p:nvPr>
        </p:nvSpPr>
        <p:spPr>
          <a:xfrm>
            <a:off x="239286" y="698967"/>
            <a:ext cx="8665427" cy="1143000"/>
          </a:xfrm>
        </p:spPr>
        <p:txBody>
          <a:bodyPr>
            <a:normAutofit fontScale="90000"/>
          </a:bodyPr>
          <a:lstStyle/>
          <a:p>
            <a:r>
              <a:rPr lang="en-US" b="1" dirty="0"/>
              <a:t>1. The law related to unfair dismissal, redundancy and equality</a:t>
            </a:r>
            <a:br>
              <a:rPr lang="en-GB" b="1" dirty="0"/>
            </a:br>
            <a:endParaRPr lang="en-GB" b="1" dirty="0"/>
          </a:p>
        </p:txBody>
      </p:sp>
      <p:sp>
        <p:nvSpPr>
          <p:cNvPr id="3" name="Content Placeholder 2">
            <a:extLst>
              <a:ext uri="{FF2B5EF4-FFF2-40B4-BE49-F238E27FC236}">
                <a16:creationId xmlns:a16="http://schemas.microsoft.com/office/drawing/2014/main" id="{EB89F5ED-9B81-42C3-86AA-D76FAF265DB3}"/>
              </a:ext>
            </a:extLst>
          </p:cNvPr>
          <p:cNvSpPr>
            <a:spLocks noGrp="1"/>
          </p:cNvSpPr>
          <p:nvPr>
            <p:ph idx="1"/>
          </p:nvPr>
        </p:nvSpPr>
        <p:spPr>
          <a:xfrm>
            <a:off x="680812" y="1850991"/>
            <a:ext cx="8229600" cy="3917032"/>
          </a:xfrm>
        </p:spPr>
        <p:txBody>
          <a:bodyPr>
            <a:normAutofit/>
          </a:bodyPr>
          <a:lstStyle/>
          <a:p>
            <a:r>
              <a:rPr lang="en-GB" sz="4000" dirty="0"/>
              <a:t>1a. Unfair dismissal</a:t>
            </a:r>
          </a:p>
          <a:p>
            <a:r>
              <a:rPr lang="en-GB" sz="4000" dirty="0"/>
              <a:t>1b. Redundancy</a:t>
            </a:r>
          </a:p>
          <a:p>
            <a:r>
              <a:rPr lang="en-GB" sz="4000" dirty="0"/>
              <a:t>1c. Equality </a:t>
            </a:r>
          </a:p>
        </p:txBody>
      </p:sp>
      <p:sp>
        <p:nvSpPr>
          <p:cNvPr id="4" name="Slide Number Placeholder 3">
            <a:extLst>
              <a:ext uri="{FF2B5EF4-FFF2-40B4-BE49-F238E27FC236}">
                <a16:creationId xmlns:a16="http://schemas.microsoft.com/office/drawing/2014/main" id="{FFE7921D-1D79-44BC-B1CB-9C906B20C7B4}"/>
              </a:ext>
            </a:extLst>
          </p:cNvPr>
          <p:cNvSpPr>
            <a:spLocks noGrp="1"/>
          </p:cNvSpPr>
          <p:nvPr>
            <p:ph type="sldNum" sz="quarter" idx="12"/>
          </p:nvPr>
        </p:nvSpPr>
        <p:spPr/>
        <p:txBody>
          <a:bodyPr/>
          <a:lstStyle/>
          <a:p>
            <a:fld id="{AC82685A-BD3A-4230-8D85-804689F67293}" type="slidenum">
              <a:rPr lang="en-GB" smtClean="0"/>
              <a:t>3</a:t>
            </a:fld>
            <a:endParaRPr lang="en-GB" dirty="0"/>
          </a:p>
        </p:txBody>
      </p:sp>
    </p:spTree>
    <p:extLst>
      <p:ext uri="{BB962C8B-B14F-4D97-AF65-F5344CB8AC3E}">
        <p14:creationId xmlns:p14="http://schemas.microsoft.com/office/powerpoint/2010/main" val="4183837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5A83D-9405-4F1F-9CCE-265987FF98DF}"/>
              </a:ext>
            </a:extLst>
          </p:cNvPr>
          <p:cNvSpPr>
            <a:spLocks noGrp="1"/>
          </p:cNvSpPr>
          <p:nvPr>
            <p:ph type="title"/>
          </p:nvPr>
        </p:nvSpPr>
        <p:spPr/>
        <p:txBody>
          <a:bodyPr/>
          <a:lstStyle/>
          <a:p>
            <a:r>
              <a:rPr lang="en-GB" dirty="0"/>
              <a:t>1a. Unfair dismissal</a:t>
            </a:r>
          </a:p>
        </p:txBody>
      </p:sp>
      <p:sp>
        <p:nvSpPr>
          <p:cNvPr id="3" name="Content Placeholder 2">
            <a:extLst>
              <a:ext uri="{FF2B5EF4-FFF2-40B4-BE49-F238E27FC236}">
                <a16:creationId xmlns:a16="http://schemas.microsoft.com/office/drawing/2014/main" id="{4FDD8E38-2BA1-484A-B988-6CE83D370149}"/>
              </a:ext>
            </a:extLst>
          </p:cNvPr>
          <p:cNvSpPr>
            <a:spLocks noGrp="1"/>
          </p:cNvSpPr>
          <p:nvPr>
            <p:ph idx="1"/>
          </p:nvPr>
        </p:nvSpPr>
        <p:spPr/>
        <p:txBody>
          <a:bodyPr>
            <a:normAutofit/>
          </a:bodyPr>
          <a:lstStyle/>
          <a:p>
            <a:r>
              <a:rPr lang="en-GB" sz="3600" dirty="0"/>
              <a:t>There was not a fair reason</a:t>
            </a:r>
          </a:p>
          <a:p>
            <a:r>
              <a:rPr lang="en-GB" sz="3600" dirty="0"/>
              <a:t>The reason was not enough to justify dismissing them</a:t>
            </a:r>
          </a:p>
          <a:p>
            <a:r>
              <a:rPr lang="en-GB" sz="3600" dirty="0"/>
              <a:t>The employer did not follow a full and fair procedure</a:t>
            </a:r>
          </a:p>
        </p:txBody>
      </p:sp>
      <p:sp>
        <p:nvSpPr>
          <p:cNvPr id="4" name="Slide Number Placeholder 3">
            <a:extLst>
              <a:ext uri="{FF2B5EF4-FFF2-40B4-BE49-F238E27FC236}">
                <a16:creationId xmlns:a16="http://schemas.microsoft.com/office/drawing/2014/main" id="{CDA80474-D42F-4949-9BAF-FFF336095FA5}"/>
              </a:ext>
            </a:extLst>
          </p:cNvPr>
          <p:cNvSpPr>
            <a:spLocks noGrp="1"/>
          </p:cNvSpPr>
          <p:nvPr>
            <p:ph type="sldNum" sz="quarter" idx="12"/>
          </p:nvPr>
        </p:nvSpPr>
        <p:spPr/>
        <p:txBody>
          <a:bodyPr/>
          <a:lstStyle/>
          <a:p>
            <a:fld id="{AC82685A-BD3A-4230-8D85-804689F67293}" type="slidenum">
              <a:rPr lang="en-GB" smtClean="0"/>
              <a:t>4</a:t>
            </a:fld>
            <a:endParaRPr lang="en-GB" dirty="0"/>
          </a:p>
        </p:txBody>
      </p:sp>
    </p:spTree>
    <p:extLst>
      <p:ext uri="{BB962C8B-B14F-4D97-AF65-F5344CB8AC3E}">
        <p14:creationId xmlns:p14="http://schemas.microsoft.com/office/powerpoint/2010/main" val="3868752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94112-8BED-4343-824A-2C5F373FC711}"/>
              </a:ext>
            </a:extLst>
          </p:cNvPr>
          <p:cNvSpPr>
            <a:spLocks noGrp="1"/>
          </p:cNvSpPr>
          <p:nvPr>
            <p:ph type="title"/>
          </p:nvPr>
        </p:nvSpPr>
        <p:spPr>
          <a:xfrm>
            <a:off x="457200" y="116632"/>
            <a:ext cx="8229600" cy="1143000"/>
          </a:xfrm>
        </p:spPr>
        <p:txBody>
          <a:bodyPr>
            <a:normAutofit fontScale="90000"/>
          </a:bodyPr>
          <a:lstStyle/>
          <a:p>
            <a:r>
              <a:rPr lang="en-GB" dirty="0"/>
              <a:t>1a Unfair dismissal:</a:t>
            </a:r>
            <a:br>
              <a:rPr lang="en-GB" dirty="0"/>
            </a:br>
            <a:r>
              <a:rPr lang="en-GB" dirty="0"/>
              <a:t>Automatically unfair reasons</a:t>
            </a:r>
          </a:p>
        </p:txBody>
      </p:sp>
      <p:sp>
        <p:nvSpPr>
          <p:cNvPr id="3" name="Content Placeholder 2">
            <a:extLst>
              <a:ext uri="{FF2B5EF4-FFF2-40B4-BE49-F238E27FC236}">
                <a16:creationId xmlns:a16="http://schemas.microsoft.com/office/drawing/2014/main" id="{43D2BBF3-895A-475D-B9D1-56B75BD5DF8B}"/>
              </a:ext>
            </a:extLst>
          </p:cNvPr>
          <p:cNvSpPr>
            <a:spLocks noGrp="1"/>
          </p:cNvSpPr>
          <p:nvPr>
            <p:ph idx="1"/>
          </p:nvPr>
        </p:nvSpPr>
        <p:spPr/>
        <p:txBody>
          <a:bodyPr>
            <a:normAutofit fontScale="85000" lnSpcReduction="20000"/>
          </a:bodyPr>
          <a:lstStyle/>
          <a:p>
            <a:pPr fontAlgn="base"/>
            <a:r>
              <a:rPr lang="en-GB" dirty="0"/>
              <a:t>Being pregnant or on maternity leave</a:t>
            </a:r>
          </a:p>
          <a:p>
            <a:pPr fontAlgn="base"/>
            <a:r>
              <a:rPr lang="en-GB" dirty="0"/>
              <a:t>Wanting to take family leave, for example parental, paternity or adoption leave</a:t>
            </a:r>
          </a:p>
          <a:p>
            <a:pPr fontAlgn="base"/>
            <a:r>
              <a:rPr lang="en-GB" dirty="0"/>
              <a:t>Being a trade union member or representative</a:t>
            </a:r>
          </a:p>
          <a:p>
            <a:pPr fontAlgn="base"/>
            <a:r>
              <a:rPr lang="en-GB" dirty="0"/>
              <a:t>Asking for a legal right, for example to be paid the national minimum wage</a:t>
            </a:r>
          </a:p>
          <a:p>
            <a:pPr fontAlgn="base"/>
            <a:r>
              <a:rPr lang="en-GB" dirty="0"/>
              <a:t>Doing jury service</a:t>
            </a:r>
          </a:p>
          <a:p>
            <a:pPr fontAlgn="base"/>
            <a:r>
              <a:rPr lang="en-GB" dirty="0"/>
              <a:t>Being involved in whistleblowing</a:t>
            </a:r>
          </a:p>
          <a:p>
            <a:pPr fontAlgn="base"/>
            <a:r>
              <a:rPr lang="en-GB" dirty="0"/>
              <a:t>Taking action, or proposing to take action, over a health and safety issue</a:t>
            </a:r>
          </a:p>
          <a:p>
            <a:endParaRPr lang="en-GB" dirty="0"/>
          </a:p>
        </p:txBody>
      </p:sp>
      <p:sp>
        <p:nvSpPr>
          <p:cNvPr id="4" name="Slide Number Placeholder 3">
            <a:extLst>
              <a:ext uri="{FF2B5EF4-FFF2-40B4-BE49-F238E27FC236}">
                <a16:creationId xmlns:a16="http://schemas.microsoft.com/office/drawing/2014/main" id="{41749CB5-CA6D-4CE4-B4A1-95AE24E8AE15}"/>
              </a:ext>
            </a:extLst>
          </p:cNvPr>
          <p:cNvSpPr>
            <a:spLocks noGrp="1"/>
          </p:cNvSpPr>
          <p:nvPr>
            <p:ph type="sldNum" sz="quarter" idx="12"/>
          </p:nvPr>
        </p:nvSpPr>
        <p:spPr/>
        <p:txBody>
          <a:bodyPr/>
          <a:lstStyle/>
          <a:p>
            <a:fld id="{AC82685A-BD3A-4230-8D85-804689F67293}" type="slidenum">
              <a:rPr lang="en-GB" smtClean="0"/>
              <a:t>5</a:t>
            </a:fld>
            <a:endParaRPr lang="en-GB" dirty="0"/>
          </a:p>
        </p:txBody>
      </p:sp>
    </p:spTree>
    <p:extLst>
      <p:ext uri="{BB962C8B-B14F-4D97-AF65-F5344CB8AC3E}">
        <p14:creationId xmlns:p14="http://schemas.microsoft.com/office/powerpoint/2010/main" val="1964223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1A03B-4BD1-4820-8CCE-E1FB431287C1}"/>
              </a:ext>
            </a:extLst>
          </p:cNvPr>
          <p:cNvSpPr>
            <a:spLocks noGrp="1"/>
          </p:cNvSpPr>
          <p:nvPr>
            <p:ph type="title"/>
          </p:nvPr>
        </p:nvSpPr>
        <p:spPr>
          <a:xfrm>
            <a:off x="457200" y="536214"/>
            <a:ext cx="8229600" cy="1143000"/>
          </a:xfrm>
        </p:spPr>
        <p:txBody>
          <a:bodyPr>
            <a:normAutofit fontScale="90000"/>
          </a:bodyPr>
          <a:lstStyle/>
          <a:p>
            <a:r>
              <a:rPr lang="en-GB" dirty="0"/>
              <a:t>1a. Unfair dismissal:</a:t>
            </a:r>
            <a:br>
              <a:rPr lang="en-GB" dirty="0"/>
            </a:br>
            <a:r>
              <a:rPr lang="en-GB" dirty="0"/>
              <a:t>Constructive dismissal</a:t>
            </a:r>
          </a:p>
        </p:txBody>
      </p:sp>
      <p:sp>
        <p:nvSpPr>
          <p:cNvPr id="3" name="Content Placeholder 2">
            <a:extLst>
              <a:ext uri="{FF2B5EF4-FFF2-40B4-BE49-F238E27FC236}">
                <a16:creationId xmlns:a16="http://schemas.microsoft.com/office/drawing/2014/main" id="{B2CB9BC4-8CB4-4673-9E4A-C9B2A7FA92CF}"/>
              </a:ext>
            </a:extLst>
          </p:cNvPr>
          <p:cNvSpPr>
            <a:spLocks noGrp="1"/>
          </p:cNvSpPr>
          <p:nvPr>
            <p:ph idx="1"/>
          </p:nvPr>
        </p:nvSpPr>
        <p:spPr>
          <a:xfrm>
            <a:off x="457200" y="1940789"/>
            <a:ext cx="8229600" cy="3917032"/>
          </a:xfrm>
        </p:spPr>
        <p:txBody>
          <a:bodyPr/>
          <a:lstStyle/>
          <a:p>
            <a:r>
              <a:rPr lang="en-GB" dirty="0"/>
              <a:t>An employee feels they have no choice but to resign because of something their employer has done</a:t>
            </a:r>
          </a:p>
          <a:p>
            <a:pPr lvl="1"/>
            <a:r>
              <a:rPr lang="en-GB" dirty="0"/>
              <a:t>Legal term = constructive unfair dismissal</a:t>
            </a:r>
          </a:p>
          <a:p>
            <a:r>
              <a:rPr lang="en-GB" dirty="0"/>
              <a:t>Difficult to win cases at employment tribunal</a:t>
            </a:r>
          </a:p>
        </p:txBody>
      </p:sp>
      <p:sp>
        <p:nvSpPr>
          <p:cNvPr id="4" name="Slide Number Placeholder 3">
            <a:extLst>
              <a:ext uri="{FF2B5EF4-FFF2-40B4-BE49-F238E27FC236}">
                <a16:creationId xmlns:a16="http://schemas.microsoft.com/office/drawing/2014/main" id="{C0169474-6DD3-46EB-A1B4-01D1C3B75A7B}"/>
              </a:ext>
            </a:extLst>
          </p:cNvPr>
          <p:cNvSpPr>
            <a:spLocks noGrp="1"/>
          </p:cNvSpPr>
          <p:nvPr>
            <p:ph type="sldNum" sz="quarter" idx="12"/>
          </p:nvPr>
        </p:nvSpPr>
        <p:spPr/>
        <p:txBody>
          <a:bodyPr/>
          <a:lstStyle/>
          <a:p>
            <a:fld id="{AC82685A-BD3A-4230-8D85-804689F67293}" type="slidenum">
              <a:rPr lang="en-GB" smtClean="0"/>
              <a:t>6</a:t>
            </a:fld>
            <a:endParaRPr lang="en-GB" dirty="0"/>
          </a:p>
        </p:txBody>
      </p:sp>
    </p:spTree>
    <p:extLst>
      <p:ext uri="{BB962C8B-B14F-4D97-AF65-F5344CB8AC3E}">
        <p14:creationId xmlns:p14="http://schemas.microsoft.com/office/powerpoint/2010/main" val="2123232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732AD-B01F-4FBF-933F-366F758297E1}"/>
              </a:ext>
            </a:extLst>
          </p:cNvPr>
          <p:cNvSpPr>
            <a:spLocks noGrp="1"/>
          </p:cNvSpPr>
          <p:nvPr>
            <p:ph type="title"/>
          </p:nvPr>
        </p:nvSpPr>
        <p:spPr>
          <a:xfrm>
            <a:off x="-108520" y="341784"/>
            <a:ext cx="9299376" cy="1143000"/>
          </a:xfrm>
        </p:spPr>
        <p:txBody>
          <a:bodyPr>
            <a:noAutofit/>
          </a:bodyPr>
          <a:lstStyle/>
          <a:p>
            <a:r>
              <a:rPr lang="en-GB" dirty="0"/>
              <a:t>1a. Unfair dismissal:</a:t>
            </a:r>
            <a:br>
              <a:rPr lang="en-GB" dirty="0"/>
            </a:br>
            <a:r>
              <a:rPr lang="en-GB" dirty="0"/>
              <a:t>Wrongful dismissal</a:t>
            </a:r>
          </a:p>
        </p:txBody>
      </p:sp>
      <p:sp>
        <p:nvSpPr>
          <p:cNvPr id="3" name="Content Placeholder 2">
            <a:extLst>
              <a:ext uri="{FF2B5EF4-FFF2-40B4-BE49-F238E27FC236}">
                <a16:creationId xmlns:a16="http://schemas.microsoft.com/office/drawing/2014/main" id="{50CF1252-740B-49D3-85F6-6F2BC04313FD}"/>
              </a:ext>
            </a:extLst>
          </p:cNvPr>
          <p:cNvSpPr>
            <a:spLocks noGrp="1"/>
          </p:cNvSpPr>
          <p:nvPr>
            <p:ph idx="1"/>
          </p:nvPr>
        </p:nvSpPr>
        <p:spPr>
          <a:xfrm>
            <a:off x="323528" y="1772816"/>
            <a:ext cx="8662460" cy="4147864"/>
          </a:xfrm>
        </p:spPr>
        <p:txBody>
          <a:bodyPr>
            <a:normAutofit/>
          </a:bodyPr>
          <a:lstStyle/>
          <a:p>
            <a:pPr marL="0" indent="0" algn="just" fontAlgn="base">
              <a:buNone/>
            </a:pPr>
            <a:r>
              <a:rPr lang="en-GB" dirty="0"/>
              <a:t>When an employer has breached an employee's contract - usually to do with notice or notice pay:</a:t>
            </a:r>
          </a:p>
          <a:p>
            <a:pPr marL="171450" indent="-171450" algn="just" fontAlgn="base"/>
            <a:r>
              <a:rPr lang="en-GB" dirty="0"/>
              <a:t>Dismissing an employee without giving them a notice period or notice pay</a:t>
            </a:r>
          </a:p>
          <a:p>
            <a:pPr marL="171450" indent="-171450" algn="just" fontAlgn="base"/>
            <a:r>
              <a:rPr lang="en-GB" dirty="0"/>
              <a:t>Not giving someone the full notice period they're entitled to</a:t>
            </a:r>
          </a:p>
          <a:p>
            <a:endParaRPr lang="en-GB" dirty="0"/>
          </a:p>
        </p:txBody>
      </p:sp>
      <p:sp>
        <p:nvSpPr>
          <p:cNvPr id="4" name="Slide Number Placeholder 3">
            <a:extLst>
              <a:ext uri="{FF2B5EF4-FFF2-40B4-BE49-F238E27FC236}">
                <a16:creationId xmlns:a16="http://schemas.microsoft.com/office/drawing/2014/main" id="{88602854-2B4F-4532-A426-0862CFD5BB4F}"/>
              </a:ext>
            </a:extLst>
          </p:cNvPr>
          <p:cNvSpPr>
            <a:spLocks noGrp="1"/>
          </p:cNvSpPr>
          <p:nvPr>
            <p:ph type="sldNum" sz="quarter" idx="12"/>
          </p:nvPr>
        </p:nvSpPr>
        <p:spPr/>
        <p:txBody>
          <a:bodyPr/>
          <a:lstStyle/>
          <a:p>
            <a:fld id="{AC82685A-BD3A-4230-8D85-804689F67293}" type="slidenum">
              <a:rPr lang="en-GB" smtClean="0"/>
              <a:t>7</a:t>
            </a:fld>
            <a:endParaRPr lang="en-GB" dirty="0"/>
          </a:p>
        </p:txBody>
      </p:sp>
    </p:spTree>
    <p:extLst>
      <p:ext uri="{BB962C8B-B14F-4D97-AF65-F5344CB8AC3E}">
        <p14:creationId xmlns:p14="http://schemas.microsoft.com/office/powerpoint/2010/main" val="2963910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293ED-F687-4A8C-81DE-6CFFEB8FDCB6}"/>
              </a:ext>
            </a:extLst>
          </p:cNvPr>
          <p:cNvSpPr>
            <a:spLocks noGrp="1"/>
          </p:cNvSpPr>
          <p:nvPr>
            <p:ph type="title"/>
          </p:nvPr>
        </p:nvSpPr>
        <p:spPr>
          <a:xfrm>
            <a:off x="457200" y="269776"/>
            <a:ext cx="8229600" cy="1143000"/>
          </a:xfrm>
        </p:spPr>
        <p:txBody>
          <a:bodyPr>
            <a:normAutofit fontScale="90000"/>
          </a:bodyPr>
          <a:lstStyle/>
          <a:p>
            <a:r>
              <a:rPr lang="en-GB" dirty="0"/>
              <a:t>1a. Unfair dismissal:</a:t>
            </a:r>
            <a:br>
              <a:rPr lang="en-GB" dirty="0"/>
            </a:br>
            <a:r>
              <a:rPr lang="en-GB" dirty="0"/>
              <a:t>Appealing</a:t>
            </a:r>
          </a:p>
        </p:txBody>
      </p:sp>
      <p:sp>
        <p:nvSpPr>
          <p:cNvPr id="3" name="Content Placeholder 2">
            <a:extLst>
              <a:ext uri="{FF2B5EF4-FFF2-40B4-BE49-F238E27FC236}">
                <a16:creationId xmlns:a16="http://schemas.microsoft.com/office/drawing/2014/main" id="{48118E54-DED5-4422-A892-D1DA315A37B5}"/>
              </a:ext>
            </a:extLst>
          </p:cNvPr>
          <p:cNvSpPr>
            <a:spLocks noGrp="1"/>
          </p:cNvSpPr>
          <p:nvPr>
            <p:ph idx="1"/>
          </p:nvPr>
        </p:nvSpPr>
        <p:spPr>
          <a:xfrm>
            <a:off x="457200" y="1628800"/>
            <a:ext cx="8496944" cy="4118756"/>
          </a:xfrm>
        </p:spPr>
        <p:txBody>
          <a:bodyPr>
            <a:normAutofit fontScale="92500" lnSpcReduction="10000"/>
          </a:bodyPr>
          <a:lstStyle/>
          <a:p>
            <a:pPr algn="just"/>
            <a:r>
              <a:rPr lang="en-GB" dirty="0"/>
              <a:t>Employers set initial appeal procedure</a:t>
            </a:r>
          </a:p>
          <a:p>
            <a:pPr algn="just"/>
            <a:r>
              <a:rPr lang="en-GB" dirty="0"/>
              <a:t>Employment tribunal</a:t>
            </a:r>
          </a:p>
          <a:p>
            <a:pPr lvl="1" algn="just" fontAlgn="base"/>
            <a:r>
              <a:rPr lang="en-GB" dirty="0"/>
              <a:t>they have 'employee' employment status</a:t>
            </a:r>
          </a:p>
          <a:p>
            <a:pPr lvl="1" algn="just" fontAlgn="base"/>
            <a:r>
              <a:rPr lang="en-GB" dirty="0"/>
              <a:t>they've worked for their employer for 2 years</a:t>
            </a:r>
          </a:p>
          <a:p>
            <a:pPr algn="just"/>
            <a:r>
              <a:rPr lang="en-GB" dirty="0"/>
              <a:t>Employment status</a:t>
            </a:r>
          </a:p>
          <a:p>
            <a:pPr lvl="3" algn="just" fontAlgn="base"/>
            <a:r>
              <a:rPr lang="en-GB" sz="3000" dirty="0"/>
              <a:t>employee</a:t>
            </a:r>
          </a:p>
          <a:p>
            <a:pPr lvl="3" algn="just" fontAlgn="base"/>
            <a:r>
              <a:rPr lang="en-GB" sz="3000" dirty="0"/>
              <a:t>worker</a:t>
            </a:r>
          </a:p>
          <a:p>
            <a:pPr lvl="3" algn="just" fontAlgn="base"/>
            <a:r>
              <a:rPr lang="en-GB" sz="3000" dirty="0"/>
              <a:t>self-employed</a:t>
            </a:r>
          </a:p>
          <a:p>
            <a:pPr algn="just"/>
            <a:endParaRPr lang="en-GB" dirty="0"/>
          </a:p>
        </p:txBody>
      </p:sp>
      <p:sp>
        <p:nvSpPr>
          <p:cNvPr id="4" name="Slide Number Placeholder 3">
            <a:extLst>
              <a:ext uri="{FF2B5EF4-FFF2-40B4-BE49-F238E27FC236}">
                <a16:creationId xmlns:a16="http://schemas.microsoft.com/office/drawing/2014/main" id="{0C76221F-052B-4B33-81FF-F722145CF516}"/>
              </a:ext>
            </a:extLst>
          </p:cNvPr>
          <p:cNvSpPr>
            <a:spLocks noGrp="1"/>
          </p:cNvSpPr>
          <p:nvPr>
            <p:ph type="sldNum" sz="quarter" idx="12"/>
          </p:nvPr>
        </p:nvSpPr>
        <p:spPr/>
        <p:txBody>
          <a:bodyPr/>
          <a:lstStyle/>
          <a:p>
            <a:fld id="{AC82685A-BD3A-4230-8D85-804689F67293}" type="slidenum">
              <a:rPr lang="en-GB" smtClean="0"/>
              <a:t>8</a:t>
            </a:fld>
            <a:endParaRPr lang="en-GB" dirty="0"/>
          </a:p>
        </p:txBody>
      </p:sp>
    </p:spTree>
    <p:extLst>
      <p:ext uri="{BB962C8B-B14F-4D97-AF65-F5344CB8AC3E}">
        <p14:creationId xmlns:p14="http://schemas.microsoft.com/office/powerpoint/2010/main" val="234334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p:txBody>
          <a:bodyPr>
            <a:normAutofit fontScale="90000"/>
          </a:bodyPr>
          <a:lstStyle/>
          <a:p>
            <a:r>
              <a:rPr lang="en-GB" dirty="0"/>
              <a:t>1a. Unfair dismissal: Appealing: Employment status</a:t>
            </a:r>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395536" y="1810987"/>
            <a:ext cx="8614259" cy="4190764"/>
          </a:xfrm>
        </p:spPr>
        <p:txBody>
          <a:bodyPr numCol="3">
            <a:normAutofit/>
          </a:bodyPr>
          <a:lstStyle/>
          <a:p>
            <a:pPr marL="0" indent="0">
              <a:buNone/>
            </a:pPr>
            <a:r>
              <a:rPr lang="en-GB" sz="2400" b="1" dirty="0"/>
              <a:t>Employee</a:t>
            </a:r>
          </a:p>
          <a:p>
            <a:r>
              <a:rPr lang="en-GB" sz="2400" dirty="0"/>
              <a:t>Employment contract</a:t>
            </a:r>
          </a:p>
          <a:p>
            <a:r>
              <a:rPr lang="en-GB" sz="2400" dirty="0"/>
              <a:t>Regular work</a:t>
            </a:r>
          </a:p>
          <a:p>
            <a:r>
              <a:rPr lang="en-GB" sz="2400" dirty="0"/>
              <a:t>Employed to do the work personally</a:t>
            </a:r>
          </a:p>
          <a:p>
            <a:r>
              <a:rPr lang="en-GB" sz="2400" dirty="0"/>
              <a:t>Obligated</a:t>
            </a:r>
          </a:p>
          <a:p>
            <a:endParaRPr lang="en-GB" sz="2400" b="1" dirty="0"/>
          </a:p>
          <a:p>
            <a:endParaRPr lang="en-GB" sz="2400" b="1" dirty="0"/>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p:txBody>
          <a:bodyPr/>
          <a:lstStyle/>
          <a:p>
            <a:fld id="{AC82685A-BD3A-4230-8D85-804689F67293}" type="slidenum">
              <a:rPr lang="en-GB" smtClean="0"/>
              <a:t>9</a:t>
            </a:fld>
            <a:endParaRPr lang="en-GB" dirty="0"/>
          </a:p>
        </p:txBody>
      </p:sp>
    </p:spTree>
    <p:extLst>
      <p:ext uri="{BB962C8B-B14F-4D97-AF65-F5344CB8AC3E}">
        <p14:creationId xmlns:p14="http://schemas.microsoft.com/office/powerpoint/2010/main" val="1535601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p:txBody>
          <a:bodyPr>
            <a:normAutofit fontScale="90000"/>
          </a:bodyPr>
          <a:lstStyle/>
          <a:p>
            <a:r>
              <a:rPr lang="en-GB" dirty="0"/>
              <a:t>1a. Unfair dismissal: Appealing: Employment status</a:t>
            </a:r>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395536" y="1810987"/>
            <a:ext cx="8614259" cy="4190764"/>
          </a:xfrm>
        </p:spPr>
        <p:txBody>
          <a:bodyPr numCol="3">
            <a:normAutofit/>
          </a:bodyPr>
          <a:lstStyle/>
          <a:p>
            <a:pPr marL="0" indent="0">
              <a:buNone/>
            </a:pPr>
            <a:r>
              <a:rPr lang="en-GB" sz="2400" b="1" dirty="0">
                <a:solidFill>
                  <a:schemeClr val="bg1">
                    <a:lumMod val="65000"/>
                  </a:schemeClr>
                </a:solidFill>
              </a:rPr>
              <a:t>Employee</a:t>
            </a:r>
          </a:p>
          <a:p>
            <a:r>
              <a:rPr lang="en-GB" sz="2400" dirty="0">
                <a:solidFill>
                  <a:schemeClr val="bg1">
                    <a:lumMod val="65000"/>
                  </a:schemeClr>
                </a:solidFill>
              </a:rPr>
              <a:t>Employment contract</a:t>
            </a:r>
          </a:p>
          <a:p>
            <a:r>
              <a:rPr lang="en-GB" sz="2400" dirty="0">
                <a:solidFill>
                  <a:schemeClr val="bg1">
                    <a:lumMod val="65000"/>
                  </a:schemeClr>
                </a:solidFill>
              </a:rPr>
              <a:t>Regular work</a:t>
            </a:r>
          </a:p>
          <a:p>
            <a:r>
              <a:rPr lang="en-GB" sz="2400" dirty="0">
                <a:solidFill>
                  <a:schemeClr val="bg1">
                    <a:lumMod val="65000"/>
                  </a:schemeClr>
                </a:solidFill>
              </a:rPr>
              <a:t>Employed to do the work personally</a:t>
            </a:r>
          </a:p>
          <a:p>
            <a:r>
              <a:rPr lang="en-GB" sz="2400" dirty="0">
                <a:solidFill>
                  <a:schemeClr val="bg1">
                    <a:lumMod val="65000"/>
                  </a:schemeClr>
                </a:solidFill>
              </a:rPr>
              <a:t>Obligated</a:t>
            </a:r>
          </a:p>
          <a:p>
            <a:endParaRPr lang="en-GB" sz="2400" b="1" dirty="0"/>
          </a:p>
          <a:p>
            <a:endParaRPr lang="en-GB" sz="2400" b="1" dirty="0"/>
          </a:p>
          <a:p>
            <a:pPr marL="0" indent="0">
              <a:buNone/>
            </a:pPr>
            <a:r>
              <a:rPr lang="en-GB" sz="2400" b="1" dirty="0"/>
              <a:t>Worker</a:t>
            </a:r>
          </a:p>
          <a:p>
            <a:r>
              <a:rPr lang="en-GB" sz="2400" dirty="0"/>
              <a:t>Casual </a:t>
            </a:r>
          </a:p>
          <a:p>
            <a:r>
              <a:rPr lang="en-GB" sz="2400" dirty="0"/>
              <a:t>Contract for services</a:t>
            </a:r>
          </a:p>
          <a:p>
            <a:r>
              <a:rPr lang="en-GB" sz="2400" dirty="0"/>
              <a:t>Employed to do the work personally</a:t>
            </a:r>
          </a:p>
          <a:p>
            <a:r>
              <a:rPr lang="en-GB" sz="2400" dirty="0"/>
              <a:t>Not obligated</a:t>
            </a:r>
          </a:p>
          <a:p>
            <a:pPr marL="0" indent="0">
              <a:buNone/>
            </a:pPr>
            <a:endParaRPr lang="en-GB" sz="2400" b="1" dirty="0"/>
          </a:p>
          <a:p>
            <a:pPr marL="0" indent="0">
              <a:buNone/>
            </a:pPr>
            <a:endParaRPr lang="en-GB" sz="2400" b="1" dirty="0"/>
          </a:p>
          <a:p>
            <a:pPr marL="0" indent="0">
              <a:buNone/>
            </a:pPr>
            <a:endParaRPr lang="en-GB" sz="2400" b="1" dirty="0"/>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p:txBody>
          <a:bodyPr/>
          <a:lstStyle/>
          <a:p>
            <a:fld id="{AC82685A-BD3A-4230-8D85-804689F67293}" type="slidenum">
              <a:rPr lang="en-GB" smtClean="0"/>
              <a:t>10</a:t>
            </a:fld>
            <a:endParaRPr lang="en-GB" dirty="0"/>
          </a:p>
        </p:txBody>
      </p:sp>
    </p:spTree>
    <p:extLst>
      <p:ext uri="{BB962C8B-B14F-4D97-AF65-F5344CB8AC3E}">
        <p14:creationId xmlns:p14="http://schemas.microsoft.com/office/powerpoint/2010/main" val="766485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p:txBody>
          <a:bodyPr>
            <a:normAutofit fontScale="90000"/>
          </a:bodyPr>
          <a:lstStyle/>
          <a:p>
            <a:r>
              <a:rPr lang="en-GB" dirty="0"/>
              <a:t>1a. Unfair dismissal: Appealing: Employment status</a:t>
            </a:r>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395536" y="1810987"/>
            <a:ext cx="8614259" cy="4190764"/>
          </a:xfrm>
        </p:spPr>
        <p:txBody>
          <a:bodyPr numCol="3">
            <a:normAutofit/>
          </a:bodyPr>
          <a:lstStyle/>
          <a:p>
            <a:pPr marL="0" indent="0">
              <a:buNone/>
            </a:pPr>
            <a:r>
              <a:rPr lang="en-GB" sz="2400" b="1" dirty="0">
                <a:solidFill>
                  <a:schemeClr val="bg1">
                    <a:lumMod val="65000"/>
                  </a:schemeClr>
                </a:solidFill>
              </a:rPr>
              <a:t>Employee</a:t>
            </a:r>
          </a:p>
          <a:p>
            <a:r>
              <a:rPr lang="en-GB" sz="2400" dirty="0">
                <a:solidFill>
                  <a:schemeClr val="bg1">
                    <a:lumMod val="65000"/>
                  </a:schemeClr>
                </a:solidFill>
              </a:rPr>
              <a:t>Employment contract</a:t>
            </a:r>
          </a:p>
          <a:p>
            <a:r>
              <a:rPr lang="en-GB" sz="2400" dirty="0">
                <a:solidFill>
                  <a:schemeClr val="bg1">
                    <a:lumMod val="65000"/>
                  </a:schemeClr>
                </a:solidFill>
              </a:rPr>
              <a:t>Regular work</a:t>
            </a:r>
          </a:p>
          <a:p>
            <a:r>
              <a:rPr lang="en-GB" sz="2400" dirty="0">
                <a:solidFill>
                  <a:schemeClr val="bg1">
                    <a:lumMod val="65000"/>
                  </a:schemeClr>
                </a:solidFill>
              </a:rPr>
              <a:t>Employed to do the work personally</a:t>
            </a:r>
          </a:p>
          <a:p>
            <a:r>
              <a:rPr lang="en-GB" sz="2400" dirty="0">
                <a:solidFill>
                  <a:schemeClr val="bg1">
                    <a:lumMod val="65000"/>
                  </a:schemeClr>
                </a:solidFill>
              </a:rPr>
              <a:t>Obligated</a:t>
            </a:r>
          </a:p>
          <a:p>
            <a:endParaRPr lang="en-GB" sz="2400" b="1" dirty="0">
              <a:solidFill>
                <a:schemeClr val="bg1">
                  <a:lumMod val="65000"/>
                </a:schemeClr>
              </a:solidFill>
            </a:endParaRPr>
          </a:p>
          <a:p>
            <a:endParaRPr lang="en-GB" sz="2400" b="1" dirty="0">
              <a:solidFill>
                <a:schemeClr val="bg1">
                  <a:lumMod val="65000"/>
                </a:schemeClr>
              </a:solidFill>
            </a:endParaRPr>
          </a:p>
          <a:p>
            <a:pPr marL="0" indent="0">
              <a:buNone/>
            </a:pPr>
            <a:r>
              <a:rPr lang="en-GB" sz="2400" b="1" dirty="0">
                <a:solidFill>
                  <a:schemeClr val="bg1">
                    <a:lumMod val="65000"/>
                  </a:schemeClr>
                </a:solidFill>
              </a:rPr>
              <a:t>Worker</a:t>
            </a:r>
          </a:p>
          <a:p>
            <a:r>
              <a:rPr lang="en-GB" sz="2400" dirty="0">
                <a:solidFill>
                  <a:schemeClr val="bg1">
                    <a:lumMod val="65000"/>
                  </a:schemeClr>
                </a:solidFill>
              </a:rPr>
              <a:t>Casual </a:t>
            </a:r>
          </a:p>
          <a:p>
            <a:r>
              <a:rPr lang="en-GB" sz="2400" dirty="0">
                <a:solidFill>
                  <a:schemeClr val="bg1">
                    <a:lumMod val="65000"/>
                  </a:schemeClr>
                </a:solidFill>
              </a:rPr>
              <a:t>Contract for services</a:t>
            </a:r>
          </a:p>
          <a:p>
            <a:r>
              <a:rPr lang="en-GB" sz="2400" dirty="0">
                <a:solidFill>
                  <a:schemeClr val="bg1">
                    <a:lumMod val="65000"/>
                  </a:schemeClr>
                </a:solidFill>
              </a:rPr>
              <a:t>Employed to do the work personally</a:t>
            </a:r>
          </a:p>
          <a:p>
            <a:r>
              <a:rPr lang="en-GB" sz="2400" dirty="0">
                <a:solidFill>
                  <a:schemeClr val="bg1">
                    <a:lumMod val="65000"/>
                  </a:schemeClr>
                </a:solidFill>
              </a:rPr>
              <a:t>Not obligated</a:t>
            </a:r>
          </a:p>
          <a:p>
            <a:pPr marL="0" indent="0">
              <a:buNone/>
            </a:pPr>
            <a:endParaRPr lang="en-GB" sz="2400" b="1" dirty="0"/>
          </a:p>
          <a:p>
            <a:pPr marL="0" indent="0">
              <a:buNone/>
            </a:pPr>
            <a:endParaRPr lang="en-GB" sz="2400" b="1" dirty="0"/>
          </a:p>
          <a:p>
            <a:pPr marL="0" indent="0">
              <a:buNone/>
            </a:pPr>
            <a:r>
              <a:rPr lang="en-GB" sz="2400" b="1" dirty="0"/>
              <a:t>Self-employed</a:t>
            </a:r>
          </a:p>
          <a:p>
            <a:r>
              <a:rPr lang="en-GB" sz="2400" dirty="0"/>
              <a:t>Responsible for how and when you work</a:t>
            </a:r>
          </a:p>
          <a:p>
            <a:r>
              <a:rPr lang="en-GB" sz="2400" dirty="0"/>
              <a:t>Owner/freelancer</a:t>
            </a:r>
          </a:p>
          <a:p>
            <a:r>
              <a:rPr lang="en-GB" sz="2400" dirty="0"/>
              <a:t>Invoice for pay</a:t>
            </a:r>
          </a:p>
          <a:p>
            <a:r>
              <a:rPr lang="en-GB" sz="2400" dirty="0"/>
              <a:t>Can send someone else to do the work</a:t>
            </a:r>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p:txBody>
          <a:bodyPr/>
          <a:lstStyle/>
          <a:p>
            <a:fld id="{AC82685A-BD3A-4230-8D85-804689F67293}" type="slidenum">
              <a:rPr lang="en-GB" smtClean="0"/>
              <a:t>11</a:t>
            </a:fld>
            <a:endParaRPr lang="en-GB" dirty="0"/>
          </a:p>
        </p:txBody>
      </p:sp>
    </p:spTree>
    <p:extLst>
      <p:ext uri="{BB962C8B-B14F-4D97-AF65-F5344CB8AC3E}">
        <p14:creationId xmlns:p14="http://schemas.microsoft.com/office/powerpoint/2010/main" val="3988389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416E-3CD6-48F9-BD98-73CE57E3CAA2}"/>
              </a:ext>
            </a:extLst>
          </p:cNvPr>
          <p:cNvSpPr>
            <a:spLocks noGrp="1"/>
          </p:cNvSpPr>
          <p:nvPr>
            <p:ph type="title"/>
          </p:nvPr>
        </p:nvSpPr>
        <p:spPr>
          <a:xfrm>
            <a:off x="457200" y="341784"/>
            <a:ext cx="8229600" cy="1143000"/>
          </a:xfrm>
        </p:spPr>
        <p:txBody>
          <a:bodyPr>
            <a:noAutofit/>
          </a:bodyPr>
          <a:lstStyle/>
          <a:p>
            <a:r>
              <a:rPr lang="en-GB" dirty="0"/>
              <a:t>1a. Unfair dismissal: Appealing: Employment status</a:t>
            </a:r>
          </a:p>
        </p:txBody>
      </p:sp>
      <p:sp>
        <p:nvSpPr>
          <p:cNvPr id="3" name="Content Placeholder 2">
            <a:extLst>
              <a:ext uri="{FF2B5EF4-FFF2-40B4-BE49-F238E27FC236}">
                <a16:creationId xmlns:a16="http://schemas.microsoft.com/office/drawing/2014/main" id="{E8B94324-EFF9-4447-8AAE-02D85799A1F7}"/>
              </a:ext>
            </a:extLst>
          </p:cNvPr>
          <p:cNvSpPr>
            <a:spLocks noGrp="1"/>
          </p:cNvSpPr>
          <p:nvPr>
            <p:ph idx="1"/>
          </p:nvPr>
        </p:nvSpPr>
        <p:spPr>
          <a:xfrm>
            <a:off x="440060" y="2204864"/>
            <a:ext cx="8614259" cy="2861235"/>
          </a:xfrm>
        </p:spPr>
        <p:txBody>
          <a:bodyPr numCol="2">
            <a:noAutofit/>
          </a:bodyPr>
          <a:lstStyle/>
          <a:p>
            <a:pPr marL="514350" indent="-514350">
              <a:buFont typeface="+mj-lt"/>
              <a:buAutoNum type="arabicPeriod"/>
            </a:pPr>
            <a:r>
              <a:rPr lang="en-GB" sz="4000" dirty="0"/>
              <a:t>Employee</a:t>
            </a:r>
          </a:p>
          <a:p>
            <a:pPr marL="514350" indent="-514350">
              <a:buFont typeface="+mj-lt"/>
              <a:buAutoNum type="arabicPeriod"/>
            </a:pPr>
            <a:r>
              <a:rPr lang="en-GB" sz="4000" dirty="0"/>
              <a:t>Worker</a:t>
            </a:r>
          </a:p>
          <a:p>
            <a:pPr marL="514350" indent="-514350">
              <a:buFont typeface="+mj-lt"/>
              <a:buAutoNum type="arabicPeriod"/>
            </a:pPr>
            <a:r>
              <a:rPr lang="en-GB" sz="4000" dirty="0"/>
              <a:t>Self employed</a:t>
            </a:r>
          </a:p>
          <a:p>
            <a:pPr marL="0" indent="0">
              <a:buNone/>
            </a:pPr>
            <a:endParaRPr lang="en-GB" sz="4000" dirty="0"/>
          </a:p>
          <a:p>
            <a:pPr marL="0" indent="0">
              <a:buNone/>
            </a:pPr>
            <a:r>
              <a:rPr lang="en-GB" sz="4000" b="1" dirty="0"/>
              <a:t>Are you clear?</a:t>
            </a:r>
          </a:p>
        </p:txBody>
      </p:sp>
      <p:sp>
        <p:nvSpPr>
          <p:cNvPr id="4" name="Slide Number Placeholder 3">
            <a:extLst>
              <a:ext uri="{FF2B5EF4-FFF2-40B4-BE49-F238E27FC236}">
                <a16:creationId xmlns:a16="http://schemas.microsoft.com/office/drawing/2014/main" id="{A2565894-A9E2-49DE-9CB7-D88B05D4C114}"/>
              </a:ext>
            </a:extLst>
          </p:cNvPr>
          <p:cNvSpPr>
            <a:spLocks noGrp="1"/>
          </p:cNvSpPr>
          <p:nvPr>
            <p:ph type="sldNum" sz="quarter" idx="12"/>
          </p:nvPr>
        </p:nvSpPr>
        <p:spPr/>
        <p:txBody>
          <a:bodyPr/>
          <a:lstStyle/>
          <a:p>
            <a:fld id="{AC82685A-BD3A-4230-8D85-804689F67293}" type="slidenum">
              <a:rPr lang="en-GB" smtClean="0"/>
              <a:t>12</a:t>
            </a:fld>
            <a:endParaRPr lang="en-GB" dirty="0"/>
          </a:p>
        </p:txBody>
      </p:sp>
    </p:spTree>
    <p:extLst>
      <p:ext uri="{BB962C8B-B14F-4D97-AF65-F5344CB8AC3E}">
        <p14:creationId xmlns:p14="http://schemas.microsoft.com/office/powerpoint/2010/main" val="3571988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E7CDE-985A-4593-8C46-BEB5CA01A634}"/>
              </a:ext>
            </a:extLst>
          </p:cNvPr>
          <p:cNvSpPr>
            <a:spLocks noGrp="1"/>
          </p:cNvSpPr>
          <p:nvPr>
            <p:ph type="title"/>
          </p:nvPr>
        </p:nvSpPr>
        <p:spPr>
          <a:xfrm>
            <a:off x="457200" y="404664"/>
            <a:ext cx="8229600" cy="1143000"/>
          </a:xfrm>
        </p:spPr>
        <p:txBody>
          <a:bodyPr/>
          <a:lstStyle/>
          <a:p>
            <a:r>
              <a:rPr lang="en-GB" dirty="0"/>
              <a:t>1b. Redundancy</a:t>
            </a:r>
          </a:p>
        </p:txBody>
      </p:sp>
      <p:sp>
        <p:nvSpPr>
          <p:cNvPr id="3" name="Content Placeholder 2">
            <a:extLst>
              <a:ext uri="{FF2B5EF4-FFF2-40B4-BE49-F238E27FC236}">
                <a16:creationId xmlns:a16="http://schemas.microsoft.com/office/drawing/2014/main" id="{D45E4FC2-24F3-426B-9759-D13C2EDB07CF}"/>
              </a:ext>
            </a:extLst>
          </p:cNvPr>
          <p:cNvSpPr>
            <a:spLocks noGrp="1"/>
          </p:cNvSpPr>
          <p:nvPr>
            <p:ph idx="1"/>
          </p:nvPr>
        </p:nvSpPr>
        <p:spPr>
          <a:xfrm>
            <a:off x="104589" y="1625517"/>
            <a:ext cx="9039411" cy="4755455"/>
          </a:xfrm>
        </p:spPr>
        <p:txBody>
          <a:bodyPr>
            <a:normAutofit/>
          </a:bodyPr>
          <a:lstStyle/>
          <a:p>
            <a:r>
              <a:rPr lang="en-GB" sz="3000" dirty="0"/>
              <a:t>The employer ceases to carry on that business in the place where the employee was employed;</a:t>
            </a:r>
          </a:p>
          <a:p>
            <a:r>
              <a:rPr lang="en-GB" sz="3000" dirty="0"/>
              <a:t>The needs of the business for employees to carry out work of a particular kind cease or diminish; or</a:t>
            </a:r>
          </a:p>
          <a:p>
            <a:r>
              <a:rPr lang="en-GB" sz="3000" dirty="0"/>
              <a:t>The needs of the business for employees to carry out work of a particular kind in the place where the employee was employed cease or diminish.</a:t>
            </a:r>
          </a:p>
          <a:p>
            <a:endParaRPr lang="en-GB" sz="3000" dirty="0"/>
          </a:p>
        </p:txBody>
      </p:sp>
      <p:sp>
        <p:nvSpPr>
          <p:cNvPr id="4" name="Slide Number Placeholder 3">
            <a:extLst>
              <a:ext uri="{FF2B5EF4-FFF2-40B4-BE49-F238E27FC236}">
                <a16:creationId xmlns:a16="http://schemas.microsoft.com/office/drawing/2014/main" id="{AB042FC3-0A25-42D0-99FF-41579884EC9B}"/>
              </a:ext>
            </a:extLst>
          </p:cNvPr>
          <p:cNvSpPr>
            <a:spLocks noGrp="1"/>
          </p:cNvSpPr>
          <p:nvPr>
            <p:ph type="sldNum" sz="quarter" idx="12"/>
          </p:nvPr>
        </p:nvSpPr>
        <p:spPr/>
        <p:txBody>
          <a:bodyPr/>
          <a:lstStyle/>
          <a:p>
            <a:fld id="{AC82685A-BD3A-4230-8D85-804689F67293}" type="slidenum">
              <a:rPr lang="en-GB" smtClean="0"/>
              <a:t>13</a:t>
            </a:fld>
            <a:endParaRPr lang="en-GB" dirty="0"/>
          </a:p>
        </p:txBody>
      </p:sp>
    </p:spTree>
    <p:extLst>
      <p:ext uri="{BB962C8B-B14F-4D97-AF65-F5344CB8AC3E}">
        <p14:creationId xmlns:p14="http://schemas.microsoft.com/office/powerpoint/2010/main" val="25944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FC9A4-FBAC-4914-A0F8-DAFBC531E9E2}"/>
              </a:ext>
            </a:extLst>
          </p:cNvPr>
          <p:cNvSpPr>
            <a:spLocks noGrp="1"/>
          </p:cNvSpPr>
          <p:nvPr>
            <p:ph type="title"/>
          </p:nvPr>
        </p:nvSpPr>
        <p:spPr/>
        <p:txBody>
          <a:bodyPr>
            <a:normAutofit fontScale="90000"/>
          </a:bodyPr>
          <a:lstStyle/>
          <a:p>
            <a:r>
              <a:rPr lang="en-GB" dirty="0"/>
              <a:t>1b. Redundancy:</a:t>
            </a:r>
            <a:br>
              <a:rPr lang="en-GB" dirty="0"/>
            </a:br>
            <a:r>
              <a:rPr lang="en-GB" dirty="0"/>
              <a:t>Avoidance and Coronavirus</a:t>
            </a:r>
          </a:p>
        </p:txBody>
      </p:sp>
      <p:sp>
        <p:nvSpPr>
          <p:cNvPr id="3" name="Content Placeholder 2">
            <a:extLst>
              <a:ext uri="{FF2B5EF4-FFF2-40B4-BE49-F238E27FC236}">
                <a16:creationId xmlns:a16="http://schemas.microsoft.com/office/drawing/2014/main" id="{A339934B-9955-4496-A105-274F532A791B}"/>
              </a:ext>
            </a:extLst>
          </p:cNvPr>
          <p:cNvSpPr>
            <a:spLocks noGrp="1"/>
          </p:cNvSpPr>
          <p:nvPr>
            <p:ph idx="1"/>
          </p:nvPr>
        </p:nvSpPr>
        <p:spPr>
          <a:xfrm>
            <a:off x="457200" y="1744216"/>
            <a:ext cx="8229600" cy="3917032"/>
          </a:xfrm>
        </p:spPr>
        <p:txBody>
          <a:bodyPr>
            <a:normAutofit fontScale="85000" lnSpcReduction="20000"/>
          </a:bodyPr>
          <a:lstStyle/>
          <a:p>
            <a:pPr fontAlgn="base"/>
            <a:r>
              <a:rPr lang="en-GB" dirty="0"/>
              <a:t>agree to flexible working</a:t>
            </a:r>
          </a:p>
          <a:p>
            <a:pPr fontAlgn="base"/>
            <a:r>
              <a:rPr lang="en-GB" dirty="0"/>
              <a:t>temporarily reduce working hours</a:t>
            </a:r>
          </a:p>
          <a:p>
            <a:pPr fontAlgn="base"/>
            <a:r>
              <a:rPr lang="en-GB" dirty="0"/>
              <a:t>ask employees to stop working for a short time </a:t>
            </a:r>
          </a:p>
          <a:p>
            <a:pPr fontAlgn="base"/>
            <a:r>
              <a:rPr lang="en-GB" dirty="0"/>
              <a:t>retrain employees to do other jobs in your business</a:t>
            </a:r>
          </a:p>
          <a:p>
            <a:pPr fontAlgn="base"/>
            <a:r>
              <a:rPr lang="en-GB" dirty="0"/>
              <a:t>let go of temporary or contract workers</a:t>
            </a:r>
          </a:p>
          <a:p>
            <a:pPr fontAlgn="base"/>
            <a:r>
              <a:rPr lang="en-GB" dirty="0"/>
              <a:t>limit or stop overtime</a:t>
            </a:r>
          </a:p>
          <a:p>
            <a:pPr fontAlgn="base"/>
            <a:r>
              <a:rPr lang="en-GB" dirty="0"/>
              <a:t>not hire any new employees</a:t>
            </a:r>
          </a:p>
          <a:p>
            <a:pPr fontAlgn="base"/>
            <a:r>
              <a:rPr lang="en-GB" dirty="0"/>
              <a:t>offer voluntary redundancy or early retirement</a:t>
            </a:r>
          </a:p>
          <a:p>
            <a:endParaRPr lang="en-GB" dirty="0"/>
          </a:p>
        </p:txBody>
      </p:sp>
      <p:sp>
        <p:nvSpPr>
          <p:cNvPr id="4" name="Slide Number Placeholder 3">
            <a:extLst>
              <a:ext uri="{FF2B5EF4-FFF2-40B4-BE49-F238E27FC236}">
                <a16:creationId xmlns:a16="http://schemas.microsoft.com/office/drawing/2014/main" id="{EE393CAA-50AD-4DD9-8D25-B8FECB300705}"/>
              </a:ext>
            </a:extLst>
          </p:cNvPr>
          <p:cNvSpPr>
            <a:spLocks noGrp="1"/>
          </p:cNvSpPr>
          <p:nvPr>
            <p:ph type="sldNum" sz="quarter" idx="12"/>
          </p:nvPr>
        </p:nvSpPr>
        <p:spPr/>
        <p:txBody>
          <a:bodyPr/>
          <a:lstStyle/>
          <a:p>
            <a:fld id="{AC82685A-BD3A-4230-8D85-804689F67293}" type="slidenum">
              <a:rPr lang="en-GB" smtClean="0"/>
              <a:t>14</a:t>
            </a:fld>
            <a:endParaRPr lang="en-GB" dirty="0"/>
          </a:p>
        </p:txBody>
      </p:sp>
    </p:spTree>
    <p:extLst>
      <p:ext uri="{BB962C8B-B14F-4D97-AF65-F5344CB8AC3E}">
        <p14:creationId xmlns:p14="http://schemas.microsoft.com/office/powerpoint/2010/main" val="33893732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73174-E76C-4812-8C90-37955E49AFB4}"/>
              </a:ext>
            </a:extLst>
          </p:cNvPr>
          <p:cNvSpPr>
            <a:spLocks noGrp="1"/>
          </p:cNvSpPr>
          <p:nvPr>
            <p:ph type="title"/>
          </p:nvPr>
        </p:nvSpPr>
        <p:spPr/>
        <p:txBody>
          <a:bodyPr>
            <a:normAutofit fontScale="90000"/>
          </a:bodyPr>
          <a:lstStyle/>
          <a:p>
            <a:r>
              <a:rPr lang="en-GB" dirty="0"/>
              <a:t>1b. Redundancy:</a:t>
            </a:r>
            <a:br>
              <a:rPr lang="en-GB" dirty="0"/>
            </a:br>
            <a:r>
              <a:rPr lang="en-GB" dirty="0"/>
              <a:t>Consultation</a:t>
            </a:r>
          </a:p>
        </p:txBody>
      </p:sp>
      <p:sp>
        <p:nvSpPr>
          <p:cNvPr id="3" name="Content Placeholder 2">
            <a:extLst>
              <a:ext uri="{FF2B5EF4-FFF2-40B4-BE49-F238E27FC236}">
                <a16:creationId xmlns:a16="http://schemas.microsoft.com/office/drawing/2014/main" id="{F2FD3F4B-4013-4502-9514-286C2F92DE77}"/>
              </a:ext>
            </a:extLst>
          </p:cNvPr>
          <p:cNvSpPr>
            <a:spLocks noGrp="1"/>
          </p:cNvSpPr>
          <p:nvPr>
            <p:ph idx="1"/>
          </p:nvPr>
        </p:nvSpPr>
        <p:spPr>
          <a:xfrm>
            <a:off x="125126" y="1815377"/>
            <a:ext cx="9018873" cy="3917032"/>
          </a:xfrm>
        </p:spPr>
        <p:txBody>
          <a:bodyPr>
            <a:normAutofit fontScale="92500" lnSpcReduction="10000"/>
          </a:bodyPr>
          <a:lstStyle/>
          <a:p>
            <a:r>
              <a:rPr lang="en-GB" dirty="0"/>
              <a:t>Talk with employees and their representatives to explain your planned changes and get their feedback and input</a:t>
            </a:r>
          </a:p>
          <a:p>
            <a:r>
              <a:rPr lang="en-GB" dirty="0"/>
              <a:t>Must be ‘meaningful’</a:t>
            </a:r>
          </a:p>
          <a:p>
            <a:r>
              <a:rPr lang="en-GB" dirty="0"/>
              <a:t>Unions and employee reps involve for collective consultation</a:t>
            </a:r>
          </a:p>
          <a:p>
            <a:r>
              <a:rPr lang="en-GB" b="1" dirty="0"/>
              <a:t>Must read: https://www.acas.org.uk/manage-staff-redundancies/redundancy-consultations</a:t>
            </a:r>
          </a:p>
        </p:txBody>
      </p:sp>
      <p:sp>
        <p:nvSpPr>
          <p:cNvPr id="4" name="Slide Number Placeholder 3">
            <a:extLst>
              <a:ext uri="{FF2B5EF4-FFF2-40B4-BE49-F238E27FC236}">
                <a16:creationId xmlns:a16="http://schemas.microsoft.com/office/drawing/2014/main" id="{E203B56F-E7F2-4AF8-99FF-DF33EB9A87EE}"/>
              </a:ext>
            </a:extLst>
          </p:cNvPr>
          <p:cNvSpPr>
            <a:spLocks noGrp="1"/>
          </p:cNvSpPr>
          <p:nvPr>
            <p:ph type="sldNum" sz="quarter" idx="12"/>
          </p:nvPr>
        </p:nvSpPr>
        <p:spPr/>
        <p:txBody>
          <a:bodyPr/>
          <a:lstStyle/>
          <a:p>
            <a:fld id="{AC82685A-BD3A-4230-8D85-804689F67293}" type="slidenum">
              <a:rPr lang="en-GB" smtClean="0"/>
              <a:t>15</a:t>
            </a:fld>
            <a:endParaRPr lang="en-GB" dirty="0"/>
          </a:p>
        </p:txBody>
      </p:sp>
    </p:spTree>
    <p:extLst>
      <p:ext uri="{BB962C8B-B14F-4D97-AF65-F5344CB8AC3E}">
        <p14:creationId xmlns:p14="http://schemas.microsoft.com/office/powerpoint/2010/main" val="2669567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6C810-C0FC-40FB-B320-8F21E7F1F76C}"/>
              </a:ext>
            </a:extLst>
          </p:cNvPr>
          <p:cNvSpPr>
            <a:spLocks noGrp="1"/>
          </p:cNvSpPr>
          <p:nvPr>
            <p:ph type="title"/>
          </p:nvPr>
        </p:nvSpPr>
        <p:spPr>
          <a:xfrm>
            <a:off x="-305172" y="-20422"/>
            <a:ext cx="4762872" cy="994897"/>
          </a:xfrm>
        </p:spPr>
        <p:txBody>
          <a:bodyPr/>
          <a:lstStyle/>
          <a:p>
            <a:r>
              <a:rPr lang="en-GB" dirty="0"/>
              <a:t>1c. Equality</a:t>
            </a:r>
          </a:p>
        </p:txBody>
      </p:sp>
      <p:sp>
        <p:nvSpPr>
          <p:cNvPr id="3" name="Content Placeholder 2">
            <a:extLst>
              <a:ext uri="{FF2B5EF4-FFF2-40B4-BE49-F238E27FC236}">
                <a16:creationId xmlns:a16="http://schemas.microsoft.com/office/drawing/2014/main" id="{5062A86E-DB6A-48A6-AA34-11A91C275A2C}"/>
              </a:ext>
            </a:extLst>
          </p:cNvPr>
          <p:cNvSpPr>
            <a:spLocks noGrp="1"/>
          </p:cNvSpPr>
          <p:nvPr>
            <p:ph idx="1"/>
          </p:nvPr>
        </p:nvSpPr>
        <p:spPr>
          <a:xfrm>
            <a:off x="276064" y="1197460"/>
            <a:ext cx="3600400" cy="4319771"/>
          </a:xfrm>
        </p:spPr>
        <p:txBody>
          <a:bodyPr numCol="1">
            <a:noAutofit/>
          </a:bodyPr>
          <a:lstStyle/>
          <a:p>
            <a:pPr marL="0" indent="0">
              <a:buNone/>
            </a:pPr>
            <a:r>
              <a:rPr lang="en-GB" dirty="0"/>
              <a:t>EHRC</a:t>
            </a:r>
          </a:p>
          <a:p>
            <a:r>
              <a:rPr lang="en-GB" dirty="0"/>
              <a:t>Equality and Human Rights Commission</a:t>
            </a:r>
          </a:p>
          <a:p>
            <a:pPr lvl="1"/>
            <a:endParaRPr lang="en-GB" sz="3200" dirty="0"/>
          </a:p>
          <a:p>
            <a:pPr marL="0" indent="0">
              <a:buNone/>
            </a:pPr>
            <a:r>
              <a:rPr lang="en-GB" dirty="0"/>
              <a:t>What is equality?</a:t>
            </a:r>
          </a:p>
          <a:p>
            <a:r>
              <a:rPr lang="en-GB" dirty="0"/>
              <a:t>Protected characteristics</a:t>
            </a:r>
          </a:p>
          <a:p>
            <a:pPr lvl="1"/>
            <a:endParaRPr lang="en-GB" sz="3200" dirty="0"/>
          </a:p>
          <a:p>
            <a:pPr lvl="1"/>
            <a:endParaRPr lang="en-GB" sz="3200" dirty="0"/>
          </a:p>
          <a:p>
            <a:pPr lvl="1"/>
            <a:endParaRPr lang="en-GB" sz="3200" dirty="0"/>
          </a:p>
          <a:p>
            <a:pPr lvl="1"/>
            <a:endParaRPr lang="en-GB" sz="3200" dirty="0"/>
          </a:p>
          <a:p>
            <a:pPr marL="457200" lvl="1" indent="0">
              <a:buNone/>
            </a:pPr>
            <a:endParaRPr lang="en-GB" sz="3200" dirty="0"/>
          </a:p>
          <a:p>
            <a:pPr lvl="1"/>
            <a:endParaRPr lang="en-GB" sz="3200" dirty="0"/>
          </a:p>
          <a:p>
            <a:pPr lvl="1"/>
            <a:endParaRPr lang="en-GB" sz="3200" dirty="0"/>
          </a:p>
          <a:p>
            <a:pPr marL="0" indent="0">
              <a:buNone/>
            </a:pPr>
            <a:endParaRPr lang="en-GB" dirty="0"/>
          </a:p>
        </p:txBody>
      </p:sp>
      <p:sp>
        <p:nvSpPr>
          <p:cNvPr id="4" name="Slide Number Placeholder 3">
            <a:extLst>
              <a:ext uri="{FF2B5EF4-FFF2-40B4-BE49-F238E27FC236}">
                <a16:creationId xmlns:a16="http://schemas.microsoft.com/office/drawing/2014/main" id="{131A908C-E1F6-4CC4-9491-8121896C0C1A}"/>
              </a:ext>
            </a:extLst>
          </p:cNvPr>
          <p:cNvSpPr>
            <a:spLocks noGrp="1"/>
          </p:cNvSpPr>
          <p:nvPr>
            <p:ph type="sldNum" sz="quarter" idx="12"/>
          </p:nvPr>
        </p:nvSpPr>
        <p:spPr/>
        <p:txBody>
          <a:bodyPr/>
          <a:lstStyle/>
          <a:p>
            <a:fld id="{AC82685A-BD3A-4230-8D85-804689F67293}" type="slidenum">
              <a:rPr lang="en-GB" smtClean="0"/>
              <a:t>16</a:t>
            </a:fld>
            <a:endParaRPr lang="en-GB" dirty="0"/>
          </a:p>
        </p:txBody>
      </p:sp>
      <p:sp>
        <p:nvSpPr>
          <p:cNvPr id="5" name="TextBox 4">
            <a:extLst>
              <a:ext uri="{FF2B5EF4-FFF2-40B4-BE49-F238E27FC236}">
                <a16:creationId xmlns:a16="http://schemas.microsoft.com/office/drawing/2014/main" id="{C6882C30-5950-4BBF-BFB9-3BD4B232FF08}"/>
              </a:ext>
            </a:extLst>
          </p:cNvPr>
          <p:cNvSpPr txBox="1"/>
          <p:nvPr/>
        </p:nvSpPr>
        <p:spPr>
          <a:xfrm>
            <a:off x="3635896" y="-243408"/>
            <a:ext cx="5842992" cy="6040115"/>
          </a:xfrm>
          <a:prstGeom prst="rect">
            <a:avLst/>
          </a:prstGeom>
          <a:noFill/>
        </p:spPr>
        <p:txBody>
          <a:bodyPr wrap="square" rtlCol="0">
            <a:spAutoFit/>
          </a:bodyPr>
          <a:lstStyle/>
          <a:p>
            <a:pPr lvl="1"/>
            <a:endParaRPr lang="en-GB" sz="2400" dirty="0"/>
          </a:p>
          <a:p>
            <a:pPr algn="ctr"/>
            <a:r>
              <a:rPr lang="en-GB" sz="3200" b="1" dirty="0"/>
              <a:t>Equality Act 2010</a:t>
            </a:r>
          </a:p>
          <a:p>
            <a:pPr marL="857250" lvl="1" indent="-457200">
              <a:buFont typeface="Arial" panose="020B0604020202020204" pitchFamily="34" charset="0"/>
              <a:buChar char="•"/>
            </a:pPr>
            <a:r>
              <a:rPr lang="en-GB" sz="3200" dirty="0"/>
              <a:t>Ethnicity</a:t>
            </a:r>
          </a:p>
          <a:p>
            <a:pPr marL="857250" lvl="1" indent="-457200">
              <a:buFont typeface="Arial" panose="020B0604020202020204" pitchFamily="34" charset="0"/>
              <a:buChar char="•"/>
            </a:pPr>
            <a:r>
              <a:rPr lang="en-GB" sz="3200" dirty="0"/>
              <a:t>Sex</a:t>
            </a:r>
          </a:p>
          <a:p>
            <a:pPr marL="857250" lvl="1" indent="-457200">
              <a:buFont typeface="Arial" panose="020B0604020202020204" pitchFamily="34" charset="0"/>
              <a:buChar char="•"/>
            </a:pPr>
            <a:r>
              <a:rPr lang="en-GB" sz="3200" dirty="0"/>
              <a:t>Gender reassignment</a:t>
            </a:r>
          </a:p>
          <a:p>
            <a:pPr marL="857250" lvl="1" indent="-457200">
              <a:buFont typeface="Arial" panose="020B0604020202020204" pitchFamily="34" charset="0"/>
              <a:buChar char="•"/>
            </a:pPr>
            <a:r>
              <a:rPr lang="en-GB" sz="3200" dirty="0"/>
              <a:t>Disability</a:t>
            </a:r>
          </a:p>
          <a:p>
            <a:pPr marL="857250" lvl="1" indent="-457200">
              <a:buFont typeface="Arial" panose="020B0604020202020204" pitchFamily="34" charset="0"/>
              <a:buChar char="•"/>
            </a:pPr>
            <a:r>
              <a:rPr lang="en-GB" sz="3200" dirty="0"/>
              <a:t>Religion and belief</a:t>
            </a:r>
          </a:p>
          <a:p>
            <a:pPr marL="857250" lvl="1" indent="-457200">
              <a:buFont typeface="Arial" panose="020B0604020202020204" pitchFamily="34" charset="0"/>
              <a:buChar char="•"/>
            </a:pPr>
            <a:r>
              <a:rPr lang="en-GB" sz="3200" dirty="0"/>
              <a:t>Age</a:t>
            </a:r>
          </a:p>
          <a:p>
            <a:pPr marL="857250" lvl="1" indent="-457200">
              <a:buFont typeface="Arial" panose="020B0604020202020204" pitchFamily="34" charset="0"/>
              <a:buChar char="•"/>
            </a:pPr>
            <a:r>
              <a:rPr lang="en-GB" sz="3200" dirty="0"/>
              <a:t>Sexual orientation</a:t>
            </a:r>
          </a:p>
          <a:p>
            <a:pPr marL="857250" lvl="1" indent="-457200">
              <a:buFont typeface="Arial" panose="020B0604020202020204" pitchFamily="34" charset="0"/>
              <a:buChar char="•"/>
            </a:pPr>
            <a:r>
              <a:rPr lang="en-GB" sz="3200" dirty="0"/>
              <a:t>Pregnancy and maternity</a:t>
            </a:r>
          </a:p>
          <a:p>
            <a:pPr marL="857250" lvl="1" indent="-457200">
              <a:buFont typeface="Arial" panose="020B0604020202020204" pitchFamily="34" charset="0"/>
              <a:buChar char="•"/>
            </a:pPr>
            <a:r>
              <a:rPr lang="en-GB" sz="3200" dirty="0"/>
              <a:t>Marriage and civil partnerships</a:t>
            </a:r>
          </a:p>
          <a:p>
            <a:endParaRPr lang="en-GB" sz="1100" dirty="0"/>
          </a:p>
        </p:txBody>
      </p:sp>
    </p:spTree>
    <p:extLst>
      <p:ext uri="{BB962C8B-B14F-4D97-AF65-F5344CB8AC3E}">
        <p14:creationId xmlns:p14="http://schemas.microsoft.com/office/powerpoint/2010/main" val="3521360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219C0-A9CA-4EEC-B1A7-C98E900E5B32}"/>
              </a:ext>
            </a:extLst>
          </p:cNvPr>
          <p:cNvSpPr>
            <a:spLocks noGrp="1"/>
          </p:cNvSpPr>
          <p:nvPr>
            <p:ph type="title"/>
          </p:nvPr>
        </p:nvSpPr>
        <p:spPr>
          <a:xfrm>
            <a:off x="492596" y="700952"/>
            <a:ext cx="8229600" cy="1143000"/>
          </a:xfrm>
        </p:spPr>
        <p:txBody>
          <a:bodyPr>
            <a:noAutofit/>
          </a:bodyPr>
          <a:lstStyle/>
          <a:p>
            <a:r>
              <a:rPr lang="en-GB" b="1" dirty="0"/>
              <a:t>2. The principles of</a:t>
            </a:r>
            <a:br>
              <a:rPr lang="en-GB" b="1" dirty="0"/>
            </a:br>
            <a:r>
              <a:rPr lang="en-GB" b="1" dirty="0"/>
              <a:t>discipline-handling</a:t>
            </a:r>
            <a:br>
              <a:rPr lang="en-GB" b="1" dirty="0"/>
            </a:br>
            <a:endParaRPr lang="en-GB" b="1" dirty="0"/>
          </a:p>
        </p:txBody>
      </p:sp>
      <p:sp>
        <p:nvSpPr>
          <p:cNvPr id="3" name="Content Placeholder 2">
            <a:extLst>
              <a:ext uri="{FF2B5EF4-FFF2-40B4-BE49-F238E27FC236}">
                <a16:creationId xmlns:a16="http://schemas.microsoft.com/office/drawing/2014/main" id="{489089C2-5AC6-481F-AF0B-61487BB83BA5}"/>
              </a:ext>
            </a:extLst>
          </p:cNvPr>
          <p:cNvSpPr>
            <a:spLocks noGrp="1"/>
          </p:cNvSpPr>
          <p:nvPr>
            <p:ph idx="1"/>
          </p:nvPr>
        </p:nvSpPr>
        <p:spPr>
          <a:xfrm>
            <a:off x="590872" y="1843952"/>
            <a:ext cx="8229600" cy="3917032"/>
          </a:xfrm>
        </p:spPr>
        <p:txBody>
          <a:bodyPr>
            <a:normAutofit/>
          </a:bodyPr>
          <a:lstStyle/>
          <a:p>
            <a:r>
              <a:rPr lang="en-GB" sz="3600" dirty="0"/>
              <a:t>Consistency</a:t>
            </a:r>
          </a:p>
          <a:p>
            <a:r>
              <a:rPr lang="en-GB" sz="3600" dirty="0"/>
              <a:t>Impersonality/impartiality</a:t>
            </a:r>
          </a:p>
          <a:p>
            <a:r>
              <a:rPr lang="en-GB" sz="3600" dirty="0"/>
              <a:t>Explanation and communication </a:t>
            </a:r>
          </a:p>
          <a:p>
            <a:r>
              <a:rPr lang="en-GB" sz="3600" dirty="0"/>
              <a:t>Time-sensitivity</a:t>
            </a:r>
          </a:p>
          <a:p>
            <a:r>
              <a:rPr lang="en-GB" sz="3600" dirty="0"/>
              <a:t>Advance warning</a:t>
            </a:r>
          </a:p>
        </p:txBody>
      </p:sp>
      <p:sp>
        <p:nvSpPr>
          <p:cNvPr id="4" name="Slide Number Placeholder 3">
            <a:extLst>
              <a:ext uri="{FF2B5EF4-FFF2-40B4-BE49-F238E27FC236}">
                <a16:creationId xmlns:a16="http://schemas.microsoft.com/office/drawing/2014/main" id="{88D23370-C0EC-403B-AC47-A1B1AB912908}"/>
              </a:ext>
            </a:extLst>
          </p:cNvPr>
          <p:cNvSpPr>
            <a:spLocks noGrp="1"/>
          </p:cNvSpPr>
          <p:nvPr>
            <p:ph type="sldNum" sz="quarter" idx="12"/>
          </p:nvPr>
        </p:nvSpPr>
        <p:spPr/>
        <p:txBody>
          <a:bodyPr/>
          <a:lstStyle/>
          <a:p>
            <a:fld id="{AC82685A-BD3A-4230-8D85-804689F67293}" type="slidenum">
              <a:rPr lang="en-GB" smtClean="0"/>
              <a:t>17</a:t>
            </a:fld>
            <a:endParaRPr lang="en-GB" dirty="0"/>
          </a:p>
        </p:txBody>
      </p:sp>
    </p:spTree>
    <p:extLst>
      <p:ext uri="{BB962C8B-B14F-4D97-AF65-F5344CB8AC3E}">
        <p14:creationId xmlns:p14="http://schemas.microsoft.com/office/powerpoint/2010/main" val="2337223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9990D-4933-48B1-B4E3-232CF1A7C325}"/>
              </a:ext>
            </a:extLst>
          </p:cNvPr>
          <p:cNvSpPr>
            <a:spLocks noGrp="1"/>
          </p:cNvSpPr>
          <p:nvPr>
            <p:ph type="title"/>
          </p:nvPr>
        </p:nvSpPr>
        <p:spPr>
          <a:xfrm>
            <a:off x="162563" y="260648"/>
            <a:ext cx="8818873" cy="1143000"/>
          </a:xfrm>
        </p:spPr>
        <p:txBody>
          <a:bodyPr>
            <a:normAutofit fontScale="90000"/>
          </a:bodyPr>
          <a:lstStyle/>
          <a:p>
            <a:r>
              <a:rPr lang="en-GB" b="1" dirty="0"/>
              <a:t>3. Disciplinary procedure </a:t>
            </a:r>
            <a:br>
              <a:rPr lang="en-GB" b="1" dirty="0"/>
            </a:br>
            <a:r>
              <a:rPr lang="en-GB" b="1" dirty="0"/>
              <a:t>(Acas, 2020)</a:t>
            </a:r>
          </a:p>
        </p:txBody>
      </p:sp>
      <p:sp>
        <p:nvSpPr>
          <p:cNvPr id="3" name="Content Placeholder 2">
            <a:extLst>
              <a:ext uri="{FF2B5EF4-FFF2-40B4-BE49-F238E27FC236}">
                <a16:creationId xmlns:a16="http://schemas.microsoft.com/office/drawing/2014/main" id="{7B473CC5-37D1-4BEE-803C-803B07F272E5}"/>
              </a:ext>
            </a:extLst>
          </p:cNvPr>
          <p:cNvSpPr>
            <a:spLocks noGrp="1"/>
          </p:cNvSpPr>
          <p:nvPr>
            <p:ph idx="1"/>
          </p:nvPr>
        </p:nvSpPr>
        <p:spPr>
          <a:xfrm>
            <a:off x="217623" y="1619523"/>
            <a:ext cx="8818873" cy="4473773"/>
          </a:xfrm>
        </p:spPr>
        <p:txBody>
          <a:bodyPr>
            <a:normAutofit/>
          </a:bodyPr>
          <a:lstStyle/>
          <a:p>
            <a:r>
              <a:rPr lang="en-GB" sz="3300" dirty="0"/>
              <a:t>Step 1: Understanding the options</a:t>
            </a:r>
          </a:p>
          <a:p>
            <a:r>
              <a:rPr lang="en-GB" sz="3300" dirty="0"/>
              <a:t>Step 2: Following a fair procedure</a:t>
            </a:r>
          </a:p>
          <a:p>
            <a:r>
              <a:rPr lang="en-GB" sz="3300" dirty="0"/>
              <a:t>Step 3: Carrying out an investigation</a:t>
            </a:r>
          </a:p>
          <a:p>
            <a:r>
              <a:rPr lang="en-GB" sz="3300" dirty="0"/>
              <a:t>Step 4: The disciplinary hearing</a:t>
            </a:r>
          </a:p>
          <a:p>
            <a:r>
              <a:rPr lang="en-GB" sz="3300" dirty="0"/>
              <a:t>Step 5: Deciding on the disciplinary outcome</a:t>
            </a:r>
          </a:p>
          <a:p>
            <a:r>
              <a:rPr lang="en-GB" sz="3300" dirty="0"/>
              <a:t>Step 6: After the disciplinary procedure</a:t>
            </a:r>
          </a:p>
        </p:txBody>
      </p:sp>
      <p:sp>
        <p:nvSpPr>
          <p:cNvPr id="4" name="Slide Number Placeholder 3">
            <a:extLst>
              <a:ext uri="{FF2B5EF4-FFF2-40B4-BE49-F238E27FC236}">
                <a16:creationId xmlns:a16="http://schemas.microsoft.com/office/drawing/2014/main" id="{C78386F8-BAEA-4184-9978-B76DD47D6CBF}"/>
              </a:ext>
            </a:extLst>
          </p:cNvPr>
          <p:cNvSpPr>
            <a:spLocks noGrp="1"/>
          </p:cNvSpPr>
          <p:nvPr>
            <p:ph type="sldNum" sz="quarter" idx="12"/>
          </p:nvPr>
        </p:nvSpPr>
        <p:spPr/>
        <p:txBody>
          <a:bodyPr/>
          <a:lstStyle/>
          <a:p>
            <a:fld id="{AC82685A-BD3A-4230-8D85-804689F67293}" type="slidenum">
              <a:rPr lang="en-GB" smtClean="0"/>
              <a:t>18</a:t>
            </a:fld>
            <a:endParaRPr lang="en-GB" dirty="0"/>
          </a:p>
        </p:txBody>
      </p:sp>
    </p:spTree>
    <p:extLst>
      <p:ext uri="{BB962C8B-B14F-4D97-AF65-F5344CB8AC3E}">
        <p14:creationId xmlns:p14="http://schemas.microsoft.com/office/powerpoint/2010/main" val="57404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715DC-09D2-4049-BDE9-D13A95383A48}"/>
              </a:ext>
            </a:extLst>
          </p:cNvPr>
          <p:cNvSpPr>
            <a:spLocks noGrp="1"/>
          </p:cNvSpPr>
          <p:nvPr>
            <p:ph type="title"/>
          </p:nvPr>
        </p:nvSpPr>
        <p:spPr>
          <a:xfrm>
            <a:off x="457200" y="629816"/>
            <a:ext cx="8229600" cy="1143000"/>
          </a:xfrm>
        </p:spPr>
        <p:txBody>
          <a:bodyPr>
            <a:normAutofit fontScale="90000"/>
          </a:bodyPr>
          <a:lstStyle/>
          <a:p>
            <a:r>
              <a:rPr lang="en-GB" b="1" dirty="0"/>
              <a:t>4. The characteristics of a fair and effective disciplinary procedure</a:t>
            </a:r>
            <a:br>
              <a:rPr lang="en-GB" b="1" dirty="0"/>
            </a:br>
            <a:endParaRPr lang="en-GB" b="1" dirty="0"/>
          </a:p>
        </p:txBody>
      </p:sp>
      <p:sp>
        <p:nvSpPr>
          <p:cNvPr id="3" name="Content Placeholder 2">
            <a:extLst>
              <a:ext uri="{FF2B5EF4-FFF2-40B4-BE49-F238E27FC236}">
                <a16:creationId xmlns:a16="http://schemas.microsoft.com/office/drawing/2014/main" id="{E4C7F77C-187B-45C8-BDF3-53885326A6A8}"/>
              </a:ext>
            </a:extLst>
          </p:cNvPr>
          <p:cNvSpPr>
            <a:spLocks noGrp="1"/>
          </p:cNvSpPr>
          <p:nvPr>
            <p:ph idx="1"/>
          </p:nvPr>
        </p:nvSpPr>
        <p:spPr>
          <a:xfrm>
            <a:off x="457200" y="1846370"/>
            <a:ext cx="9371384" cy="3917032"/>
          </a:xfrm>
        </p:spPr>
        <p:txBody>
          <a:bodyPr>
            <a:normAutofit lnSpcReduction="10000"/>
          </a:bodyPr>
          <a:lstStyle/>
          <a:p>
            <a:r>
              <a:rPr lang="en-GB" sz="3600" dirty="0"/>
              <a:t>Centralised discipline system</a:t>
            </a:r>
          </a:p>
          <a:p>
            <a:r>
              <a:rPr lang="en-GB" sz="3600" dirty="0"/>
              <a:t>Review recommendations </a:t>
            </a:r>
          </a:p>
          <a:p>
            <a:r>
              <a:rPr lang="en-GB" sz="3600" dirty="0"/>
              <a:t>Progressive severity</a:t>
            </a:r>
          </a:p>
          <a:p>
            <a:r>
              <a:rPr lang="en-GB" sz="3600" dirty="0"/>
              <a:t>Follow each step</a:t>
            </a:r>
          </a:p>
          <a:p>
            <a:r>
              <a:rPr lang="en-GB" sz="3600" dirty="0"/>
              <a:t>Adequate documentation procedure</a:t>
            </a:r>
          </a:p>
          <a:p>
            <a:r>
              <a:rPr lang="en-GB" sz="3600" dirty="0"/>
              <a:t>Maintain flexibility</a:t>
            </a:r>
          </a:p>
          <a:p>
            <a:endParaRPr lang="en-GB" sz="3600" dirty="0"/>
          </a:p>
        </p:txBody>
      </p:sp>
      <p:sp>
        <p:nvSpPr>
          <p:cNvPr id="4" name="Slide Number Placeholder 3">
            <a:extLst>
              <a:ext uri="{FF2B5EF4-FFF2-40B4-BE49-F238E27FC236}">
                <a16:creationId xmlns:a16="http://schemas.microsoft.com/office/drawing/2014/main" id="{335015B6-7C45-430A-8B1E-6FFCEBFFB085}"/>
              </a:ext>
            </a:extLst>
          </p:cNvPr>
          <p:cNvSpPr>
            <a:spLocks noGrp="1"/>
          </p:cNvSpPr>
          <p:nvPr>
            <p:ph type="sldNum" sz="quarter" idx="12"/>
          </p:nvPr>
        </p:nvSpPr>
        <p:spPr/>
        <p:txBody>
          <a:bodyPr/>
          <a:lstStyle/>
          <a:p>
            <a:fld id="{AC82685A-BD3A-4230-8D85-804689F67293}" type="slidenum">
              <a:rPr lang="en-GB" smtClean="0"/>
              <a:t>19</a:t>
            </a:fld>
            <a:endParaRPr lang="en-GB" dirty="0"/>
          </a:p>
        </p:txBody>
      </p:sp>
    </p:spTree>
    <p:extLst>
      <p:ext uri="{BB962C8B-B14F-4D97-AF65-F5344CB8AC3E}">
        <p14:creationId xmlns:p14="http://schemas.microsoft.com/office/powerpoint/2010/main" val="9443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880B9-F1D3-4067-BE5E-BDC497AFED7B}"/>
              </a:ext>
            </a:extLst>
          </p:cNvPr>
          <p:cNvSpPr>
            <a:spLocks noGrp="1"/>
          </p:cNvSpPr>
          <p:nvPr>
            <p:ph type="title"/>
          </p:nvPr>
        </p:nvSpPr>
        <p:spPr>
          <a:xfrm>
            <a:off x="385192" y="701824"/>
            <a:ext cx="8435280" cy="1143000"/>
          </a:xfrm>
        </p:spPr>
        <p:txBody>
          <a:bodyPr>
            <a:noAutofit/>
          </a:bodyPr>
          <a:lstStyle/>
          <a:p>
            <a:r>
              <a:rPr lang="en-GB" sz="3600" b="1" dirty="0"/>
              <a:t>5. The ACAS Code of Practice on Disciplinary and Grievance Procedures</a:t>
            </a:r>
            <a:br>
              <a:rPr lang="en-GB" sz="3600" b="1" dirty="0"/>
            </a:br>
            <a:endParaRPr lang="en-GB" sz="3600" b="1" dirty="0"/>
          </a:p>
        </p:txBody>
      </p:sp>
      <p:sp>
        <p:nvSpPr>
          <p:cNvPr id="3" name="Content Placeholder 2">
            <a:extLst>
              <a:ext uri="{FF2B5EF4-FFF2-40B4-BE49-F238E27FC236}">
                <a16:creationId xmlns:a16="http://schemas.microsoft.com/office/drawing/2014/main" id="{27E23830-E585-4967-AB73-FD956F4BE8B7}"/>
              </a:ext>
            </a:extLst>
          </p:cNvPr>
          <p:cNvSpPr>
            <a:spLocks noGrp="1"/>
          </p:cNvSpPr>
          <p:nvPr>
            <p:ph idx="1"/>
          </p:nvPr>
        </p:nvSpPr>
        <p:spPr>
          <a:xfrm>
            <a:off x="755576" y="1916832"/>
            <a:ext cx="7499176" cy="3989039"/>
          </a:xfrm>
        </p:spPr>
        <p:txBody>
          <a:bodyPr/>
          <a:lstStyle/>
          <a:p>
            <a:pPr algn="just"/>
            <a:r>
              <a:rPr lang="en-GB" dirty="0"/>
              <a:t>Provides basic practical guidance to employers, employees and their representatives and sets out principles for handling disciplinary and grievance situations in the workplace.</a:t>
            </a:r>
          </a:p>
        </p:txBody>
      </p:sp>
      <p:sp>
        <p:nvSpPr>
          <p:cNvPr id="4" name="Slide Number Placeholder 3">
            <a:extLst>
              <a:ext uri="{FF2B5EF4-FFF2-40B4-BE49-F238E27FC236}">
                <a16:creationId xmlns:a16="http://schemas.microsoft.com/office/drawing/2014/main" id="{B9858A8C-E09A-4476-AEAA-E5F7AD31CE20}"/>
              </a:ext>
            </a:extLst>
          </p:cNvPr>
          <p:cNvSpPr>
            <a:spLocks noGrp="1"/>
          </p:cNvSpPr>
          <p:nvPr>
            <p:ph type="sldNum" sz="quarter" idx="12"/>
          </p:nvPr>
        </p:nvSpPr>
        <p:spPr/>
        <p:txBody>
          <a:bodyPr/>
          <a:lstStyle/>
          <a:p>
            <a:fld id="{AC82685A-BD3A-4230-8D85-804689F67293}" type="slidenum">
              <a:rPr lang="en-GB" smtClean="0"/>
              <a:t>20</a:t>
            </a:fld>
            <a:endParaRPr lang="en-GB" dirty="0"/>
          </a:p>
        </p:txBody>
      </p:sp>
    </p:spTree>
    <p:extLst>
      <p:ext uri="{BB962C8B-B14F-4D97-AF65-F5344CB8AC3E}">
        <p14:creationId xmlns:p14="http://schemas.microsoft.com/office/powerpoint/2010/main" val="2323516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37854"/>
            <a:ext cx="8229600" cy="1143000"/>
          </a:xfrm>
        </p:spPr>
        <p:txBody>
          <a:bodyPr/>
          <a:lstStyle/>
          <a:p>
            <a:pPr algn="l"/>
            <a:r>
              <a:rPr lang="en-GB" b="1" dirty="0"/>
              <a:t>Summary:</a:t>
            </a:r>
          </a:p>
        </p:txBody>
      </p:sp>
      <p:sp>
        <p:nvSpPr>
          <p:cNvPr id="3" name="Content Placeholder 2"/>
          <p:cNvSpPr>
            <a:spLocks noGrp="1"/>
          </p:cNvSpPr>
          <p:nvPr>
            <p:ph idx="1"/>
          </p:nvPr>
        </p:nvSpPr>
        <p:spPr>
          <a:xfrm>
            <a:off x="457200" y="1417638"/>
            <a:ext cx="8229600" cy="4099594"/>
          </a:xfrm>
        </p:spPr>
        <p:txBody>
          <a:bodyPr>
            <a:normAutofit fontScale="85000" lnSpcReduction="20000"/>
          </a:bodyPr>
          <a:lstStyle/>
          <a:p>
            <a:pPr marL="514350" lvl="0" indent="-514350">
              <a:buFont typeface="+mj-lt"/>
              <a:buAutoNum type="arabicPeriod"/>
            </a:pPr>
            <a:r>
              <a:rPr lang="en-US" sz="3300" dirty="0"/>
              <a:t>The law related to unfair dismissal, redundancy and equality</a:t>
            </a:r>
            <a:endParaRPr lang="en-GB" sz="3300" dirty="0"/>
          </a:p>
          <a:p>
            <a:pPr marL="514350" lvl="0" indent="-514350">
              <a:buFont typeface="+mj-lt"/>
              <a:buAutoNum type="arabicPeriod"/>
            </a:pPr>
            <a:r>
              <a:rPr lang="en-GB" sz="3300" dirty="0"/>
              <a:t>The principles of discipline-handling</a:t>
            </a:r>
          </a:p>
          <a:p>
            <a:pPr marL="514350" indent="-514350">
              <a:buFont typeface="+mj-lt"/>
              <a:buAutoNum type="arabicPeriod"/>
            </a:pPr>
            <a:r>
              <a:rPr lang="en-GB" sz="3300" dirty="0"/>
              <a:t>Disciplinary procedure</a:t>
            </a:r>
          </a:p>
          <a:p>
            <a:pPr marL="514350" indent="-514350">
              <a:buFont typeface="+mj-lt"/>
              <a:buAutoNum type="arabicPeriod"/>
            </a:pPr>
            <a:r>
              <a:rPr lang="en-GB" sz="3300" dirty="0"/>
              <a:t>The characteristics of a fair and effective disciplinary procedure</a:t>
            </a:r>
          </a:p>
          <a:p>
            <a:pPr marL="514350" indent="-514350">
              <a:buFont typeface="+mj-lt"/>
              <a:buAutoNum type="arabicPeriod"/>
            </a:pPr>
            <a:r>
              <a:rPr lang="en-GB" sz="3300" dirty="0"/>
              <a:t>The ACAS Code of Practice on Disciplinary and Grievance Procedures</a:t>
            </a:r>
          </a:p>
          <a:p>
            <a:pPr marL="514350" indent="-514350">
              <a:buFont typeface="+mj-lt"/>
              <a:buAutoNum type="arabicPeriod"/>
            </a:pPr>
            <a:r>
              <a:rPr lang="en-US" sz="3300" dirty="0"/>
              <a:t>Critical review of the UKs system of individual employment rights</a:t>
            </a:r>
          </a:p>
          <a:p>
            <a:pPr marL="514350" lvl="0" indent="-514350">
              <a:buFont typeface="+mj-lt"/>
              <a:buAutoNum type="arabicPeriod"/>
            </a:pPr>
            <a:endParaRPr lang="en-GB" sz="3300" dirty="0"/>
          </a:p>
          <a:p>
            <a:pPr lvl="0"/>
            <a:endParaRPr lang="en-GB" dirty="0"/>
          </a:p>
          <a:p>
            <a:pPr lvl="0"/>
            <a:endParaRPr lang="en-GB" b="1"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21</a:t>
            </a:fld>
            <a:endParaRPr lang="en-GB" dirty="0"/>
          </a:p>
        </p:txBody>
      </p:sp>
    </p:spTree>
    <p:extLst>
      <p:ext uri="{BB962C8B-B14F-4D97-AF65-F5344CB8AC3E}">
        <p14:creationId xmlns:p14="http://schemas.microsoft.com/office/powerpoint/2010/main" val="37680543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purl.org/dc/terms/"/>
    <ds:schemaRef ds:uri="http://schemas.microsoft.com/office/2006/metadata/properties"/>
    <ds:schemaRef ds:uri="http://purl.org/dc/elements/1.1/"/>
    <ds:schemaRef ds:uri="f66716c4-314f-46c1-b01e-5a44c61897d8"/>
    <ds:schemaRef ds:uri="http://schemas.microsoft.com/office/2006/documentManagement/types"/>
    <ds:schemaRef ds:uri="http://schemas.microsoft.com/office/infopath/2007/PartnerControls"/>
    <ds:schemaRef ds:uri="a908d394-d138-480e-87a3-ff44c37f991a"/>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4795</TotalTime>
  <Words>5353</Words>
  <Application>Microsoft Office PowerPoint</Application>
  <PresentationFormat>On-screen Show (4:3)</PresentationFormat>
  <Paragraphs>548</Paragraphs>
  <Slides>21</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Myriad Pro</vt:lpstr>
      <vt:lpstr>20140311PresentationUWTSDTemplate</vt:lpstr>
      <vt:lpstr>BMBM6014 Managing Employee Relations</vt:lpstr>
      <vt:lpstr>Today:</vt:lpstr>
      <vt:lpstr>1. The law related to unfair dismissal, redundancy and equality </vt:lpstr>
      <vt:lpstr>1a. Unfair dismissal</vt:lpstr>
      <vt:lpstr>1a Unfair dismissal: Automatically unfair reasons</vt:lpstr>
      <vt:lpstr>1a. Unfair dismissal: Constructive dismissal</vt:lpstr>
      <vt:lpstr>1a. Unfair dismissal: Wrongful dismissal</vt:lpstr>
      <vt:lpstr>1a. Unfair dismissal: Appealing</vt:lpstr>
      <vt:lpstr>1a. Unfair dismissal: Appealing: Employment status</vt:lpstr>
      <vt:lpstr>1a. Unfair dismissal: Appealing: Employment status</vt:lpstr>
      <vt:lpstr>1a. Unfair dismissal: Appealing: Employment status</vt:lpstr>
      <vt:lpstr>1a. Unfair dismissal: Appealing: Employment status</vt:lpstr>
      <vt:lpstr>1b. Redundancy</vt:lpstr>
      <vt:lpstr>1b. Redundancy: Avoidance and Coronavirus</vt:lpstr>
      <vt:lpstr>1b. Redundancy: Consultation</vt:lpstr>
      <vt:lpstr>1c. Equality</vt:lpstr>
      <vt:lpstr>2. The principles of discipline-handling </vt:lpstr>
      <vt:lpstr>3. Disciplinary procedure  (Acas, 2020)</vt:lpstr>
      <vt:lpstr>4. The characteristics of a fair and effective disciplinary procedure </vt:lpstr>
      <vt:lpstr>5. The ACAS Code of Practice on Disciplinary and Grievance Procedures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Cook</cp:lastModifiedBy>
  <cp:revision>146</cp:revision>
  <dcterms:created xsi:type="dcterms:W3CDTF">2015-04-14T15:21:28Z</dcterms:created>
  <dcterms:modified xsi:type="dcterms:W3CDTF">2021-09-20T11:33:37Z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