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16"/>
  </p:notesMasterIdLst>
  <p:sldIdLst>
    <p:sldId id="256" r:id="rId2"/>
    <p:sldId id="257" r:id="rId3"/>
    <p:sldId id="268" r:id="rId4"/>
    <p:sldId id="266" r:id="rId5"/>
    <p:sldId id="258" r:id="rId6"/>
    <p:sldId id="267" r:id="rId7"/>
    <p:sldId id="259" r:id="rId8"/>
    <p:sldId id="260" r:id="rId9"/>
    <p:sldId id="261" r:id="rId10"/>
    <p:sldId id="262" r:id="rId11"/>
    <p:sldId id="263" r:id="rId12"/>
    <p:sldId id="264"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6D0EE"/>
    <a:srgbClr val="D3AB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B1B6F-28A8-C64D-945C-2A35DA8B3604}" v="143" dt="2026-01-20T15:38:07.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95694"/>
  </p:normalViewPr>
  <p:slideViewPr>
    <p:cSldViewPr snapToGrid="0">
      <p:cViewPr varScale="1">
        <p:scale>
          <a:sx n="96" d="100"/>
          <a:sy n="96" d="100"/>
        </p:scale>
        <p:origin x="200"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et Cope (2305803)" userId="930d905c-6b60-4f4d-b9fa-aedda6a6ae14" providerId="ADAL" clId="{F9FA5F24-B539-56F5-A61C-080F49B9C795}"/>
    <pc:docChg chg="undo custSel modSld">
      <pc:chgData name="Harriet Cope (2305803)" userId="930d905c-6b60-4f4d-b9fa-aedda6a6ae14" providerId="ADAL" clId="{F9FA5F24-B539-56F5-A61C-080F49B9C795}" dt="2026-01-20T20:03:38.528" v="55" actId="20577"/>
      <pc:docMkLst>
        <pc:docMk/>
      </pc:docMkLst>
      <pc:sldChg chg="modSp mod">
        <pc:chgData name="Harriet Cope (2305803)" userId="930d905c-6b60-4f4d-b9fa-aedda6a6ae14" providerId="ADAL" clId="{F9FA5F24-B539-56F5-A61C-080F49B9C795}" dt="2026-01-20T20:03:38.528" v="55" actId="20577"/>
        <pc:sldMkLst>
          <pc:docMk/>
          <pc:sldMk cId="873484966" sldId="257"/>
        </pc:sldMkLst>
        <pc:spChg chg="mod">
          <ac:chgData name="Harriet Cope (2305803)" userId="930d905c-6b60-4f4d-b9fa-aedda6a6ae14" providerId="ADAL" clId="{F9FA5F24-B539-56F5-A61C-080F49B9C795}" dt="2026-01-20T20:03:38.528" v="55" actId="20577"/>
          <ac:spMkLst>
            <pc:docMk/>
            <pc:sldMk cId="873484966" sldId="257"/>
            <ac:spMk id="3" creationId="{DDBFCE96-9D47-9A7D-AA60-F403F59F3FC4}"/>
          </ac:spMkLst>
        </pc:spChg>
      </pc:sldChg>
      <pc:sldChg chg="modNotesTx">
        <pc:chgData name="Harriet Cope (2305803)" userId="930d905c-6b60-4f4d-b9fa-aedda6a6ae14" providerId="ADAL" clId="{F9FA5F24-B539-56F5-A61C-080F49B9C795}" dt="2026-01-20T15:26:48.620" v="4" actId="20577"/>
        <pc:sldMkLst>
          <pc:docMk/>
          <pc:sldMk cId="3991931698" sldId="259"/>
        </pc:sldMkLst>
      </pc:sldChg>
      <pc:sldChg chg="modNotesTx">
        <pc:chgData name="Harriet Cope (2305803)" userId="930d905c-6b60-4f4d-b9fa-aedda6a6ae14" providerId="ADAL" clId="{F9FA5F24-B539-56F5-A61C-080F49B9C795}" dt="2026-01-20T15:26:54.053" v="5" actId="20577"/>
        <pc:sldMkLst>
          <pc:docMk/>
          <pc:sldMk cId="668493304" sldId="261"/>
        </pc:sldMkLst>
      </pc:sldChg>
      <pc:sldChg chg="modNotesTx">
        <pc:chgData name="Harriet Cope (2305803)" userId="930d905c-6b60-4f4d-b9fa-aedda6a6ae14" providerId="ADAL" clId="{F9FA5F24-B539-56F5-A61C-080F49B9C795}" dt="2026-01-20T15:27:04.999" v="7" actId="20577"/>
        <pc:sldMkLst>
          <pc:docMk/>
          <pc:sldMk cId="4129321094" sldId="262"/>
        </pc:sldMkLst>
      </pc:sldChg>
      <pc:sldChg chg="modNotesTx">
        <pc:chgData name="Harriet Cope (2305803)" userId="930d905c-6b60-4f4d-b9fa-aedda6a6ae14" providerId="ADAL" clId="{F9FA5F24-B539-56F5-A61C-080F49B9C795}" dt="2026-01-20T15:27:11.516" v="8" actId="20577"/>
        <pc:sldMkLst>
          <pc:docMk/>
          <pc:sldMk cId="83750147" sldId="263"/>
        </pc:sldMkLst>
      </pc:sldChg>
      <pc:sldChg chg="modNotesTx">
        <pc:chgData name="Harriet Cope (2305803)" userId="930d905c-6b60-4f4d-b9fa-aedda6a6ae14" providerId="ADAL" clId="{F9FA5F24-B539-56F5-A61C-080F49B9C795}" dt="2026-01-20T15:26:30.523" v="2" actId="20577"/>
        <pc:sldMkLst>
          <pc:docMk/>
          <pc:sldMk cId="3400699500" sldId="266"/>
        </pc:sldMkLst>
      </pc:sldChg>
      <pc:sldChg chg="modSp mod">
        <pc:chgData name="Harriet Cope (2305803)" userId="930d905c-6b60-4f4d-b9fa-aedda6a6ae14" providerId="ADAL" clId="{F9FA5F24-B539-56F5-A61C-080F49B9C795}" dt="2026-01-20T18:10:45.226" v="49" actId="20577"/>
        <pc:sldMkLst>
          <pc:docMk/>
          <pc:sldMk cId="4056000377" sldId="270"/>
        </pc:sldMkLst>
        <pc:spChg chg="mod">
          <ac:chgData name="Harriet Cope (2305803)" userId="930d905c-6b60-4f4d-b9fa-aedda6a6ae14" providerId="ADAL" clId="{F9FA5F24-B539-56F5-A61C-080F49B9C795}" dt="2026-01-20T18:10:45.226" v="49" actId="20577"/>
          <ac:spMkLst>
            <pc:docMk/>
            <pc:sldMk cId="4056000377" sldId="270"/>
            <ac:spMk id="4" creationId="{0A466DD2-3EAE-6EE0-EEAF-9631EA4584EC}"/>
          </ac:spMkLst>
        </pc:spChg>
      </pc:sldChg>
      <pc:sldChg chg="modSp mod">
        <pc:chgData name="Harriet Cope (2305803)" userId="930d905c-6b60-4f4d-b9fa-aedda6a6ae14" providerId="ADAL" clId="{F9FA5F24-B539-56F5-A61C-080F49B9C795}" dt="2026-01-20T15:38:07.842" v="16" actId="20577"/>
        <pc:sldMkLst>
          <pc:docMk/>
          <pc:sldMk cId="3489885233" sldId="271"/>
        </pc:sldMkLst>
        <pc:spChg chg="mod">
          <ac:chgData name="Harriet Cope (2305803)" userId="930d905c-6b60-4f4d-b9fa-aedda6a6ae14" providerId="ADAL" clId="{F9FA5F24-B539-56F5-A61C-080F49B9C795}" dt="2026-01-20T15:38:07.842" v="16" actId="20577"/>
          <ac:spMkLst>
            <pc:docMk/>
            <pc:sldMk cId="3489885233" sldId="271"/>
            <ac:spMk id="2" creationId="{5E851562-FD36-F394-BB8B-D4121595CED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27B24-C99F-4DCE-A7E0-B74B81C02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E61CA8A-6BE4-4A5E-88E3-98030C6363B1}">
      <dgm:prSet/>
      <dgm:spPr/>
      <dgm:t>
        <a:bodyPr/>
        <a:lstStyle/>
        <a:p>
          <a:r>
            <a:rPr lang="en-GB" b="1">
              <a:latin typeface="+mj-lt"/>
            </a:rPr>
            <a:t>I will contribute by</a:t>
          </a:r>
          <a:endParaRPr lang="en-US" b="1">
            <a:latin typeface="+mj-lt"/>
          </a:endParaRPr>
        </a:p>
      </dgm:t>
    </dgm:pt>
    <dgm:pt modelId="{26915F72-9420-47A2-9868-00F431423401}" type="parTrans" cxnId="{12EDBF6D-4A5D-423E-AFAC-F0FE9BBA9CB7}">
      <dgm:prSet/>
      <dgm:spPr/>
      <dgm:t>
        <a:bodyPr/>
        <a:lstStyle/>
        <a:p>
          <a:endParaRPr lang="en-US"/>
        </a:p>
      </dgm:t>
    </dgm:pt>
    <dgm:pt modelId="{3555B670-69F2-415A-B0C8-7D1FCAF815CC}" type="sibTrans" cxnId="{12EDBF6D-4A5D-423E-AFAC-F0FE9BBA9CB7}">
      <dgm:prSet/>
      <dgm:spPr/>
      <dgm:t>
        <a:bodyPr/>
        <a:lstStyle/>
        <a:p>
          <a:endParaRPr lang="en-US"/>
        </a:p>
      </dgm:t>
    </dgm:pt>
    <dgm:pt modelId="{EF61106F-7182-4706-A0BD-A04CD06CDADD}">
      <dgm:prSet/>
      <dgm:spPr/>
      <dgm:t>
        <a:bodyPr/>
        <a:lstStyle/>
        <a:p>
          <a:r>
            <a:rPr lang="en-GB">
              <a:latin typeface="+mj-lt"/>
            </a:rPr>
            <a:t>Helping families feel welcomed and listened to</a:t>
          </a:r>
          <a:endParaRPr lang="en-US">
            <a:latin typeface="+mj-lt"/>
          </a:endParaRPr>
        </a:p>
      </dgm:t>
    </dgm:pt>
    <dgm:pt modelId="{A8741C8B-E528-4BC9-9586-646094B5F296}" type="parTrans" cxnId="{C50F1235-CDB5-4A96-BAA2-E304BAD45112}">
      <dgm:prSet/>
      <dgm:spPr/>
      <dgm:t>
        <a:bodyPr/>
        <a:lstStyle/>
        <a:p>
          <a:endParaRPr lang="en-US"/>
        </a:p>
      </dgm:t>
    </dgm:pt>
    <dgm:pt modelId="{CEE8D272-E761-4E1E-8DAF-2EF393020B9E}" type="sibTrans" cxnId="{C50F1235-CDB5-4A96-BAA2-E304BAD45112}">
      <dgm:prSet/>
      <dgm:spPr/>
      <dgm:t>
        <a:bodyPr/>
        <a:lstStyle/>
        <a:p>
          <a:endParaRPr lang="en-US"/>
        </a:p>
      </dgm:t>
    </dgm:pt>
    <dgm:pt modelId="{F2F0E5F5-F8A1-4799-8934-876FEDEE3B41}">
      <dgm:prSet/>
      <dgm:spPr/>
      <dgm:t>
        <a:bodyPr/>
        <a:lstStyle/>
        <a:p>
          <a:r>
            <a:rPr lang="en-GB">
              <a:latin typeface="+mj-lt"/>
            </a:rPr>
            <a:t>Maintaining confidentiality and professionalism</a:t>
          </a:r>
          <a:endParaRPr lang="en-US">
            <a:latin typeface="+mj-lt"/>
          </a:endParaRPr>
        </a:p>
      </dgm:t>
    </dgm:pt>
    <dgm:pt modelId="{79C75D94-7C63-4F03-BE15-27E6E01F7FA6}" type="parTrans" cxnId="{571A87AA-2F7A-4499-8F22-97E78A4DF270}">
      <dgm:prSet/>
      <dgm:spPr/>
      <dgm:t>
        <a:bodyPr/>
        <a:lstStyle/>
        <a:p>
          <a:endParaRPr lang="en-US"/>
        </a:p>
      </dgm:t>
    </dgm:pt>
    <dgm:pt modelId="{30983A4C-F85A-4745-853B-3836D8C6AACA}" type="sibTrans" cxnId="{571A87AA-2F7A-4499-8F22-97E78A4DF270}">
      <dgm:prSet/>
      <dgm:spPr/>
      <dgm:t>
        <a:bodyPr/>
        <a:lstStyle/>
        <a:p>
          <a:endParaRPr lang="en-US"/>
        </a:p>
      </dgm:t>
    </dgm:pt>
    <dgm:pt modelId="{B0FFFEF2-A688-4E1C-8073-F85AE7F454F1}">
      <dgm:prSet/>
      <dgm:spPr/>
      <dgm:t>
        <a:bodyPr/>
        <a:lstStyle/>
        <a:p>
          <a:r>
            <a:rPr lang="en-GB">
              <a:latin typeface="+mj-lt"/>
            </a:rPr>
            <a:t>Supporting the organisation’s aim to keep family connections strong</a:t>
          </a:r>
          <a:endParaRPr lang="en-US">
            <a:latin typeface="+mj-lt"/>
          </a:endParaRPr>
        </a:p>
      </dgm:t>
    </dgm:pt>
    <dgm:pt modelId="{5BC30D43-9B69-45F6-A652-BC36D855BA7E}" type="parTrans" cxnId="{5810EF1B-1CA2-48FB-BD6B-C3774B57B2CD}">
      <dgm:prSet/>
      <dgm:spPr/>
      <dgm:t>
        <a:bodyPr/>
        <a:lstStyle/>
        <a:p>
          <a:endParaRPr lang="en-US"/>
        </a:p>
      </dgm:t>
    </dgm:pt>
    <dgm:pt modelId="{08C4B7E1-3442-4F12-88F4-5A86933A5F12}" type="sibTrans" cxnId="{5810EF1B-1CA2-48FB-BD6B-C3774B57B2CD}">
      <dgm:prSet/>
      <dgm:spPr/>
      <dgm:t>
        <a:bodyPr/>
        <a:lstStyle/>
        <a:p>
          <a:endParaRPr lang="en-US"/>
        </a:p>
      </dgm:t>
    </dgm:pt>
    <dgm:pt modelId="{93E14BD1-C247-4F2C-8550-45CB8FE5DAB6}">
      <dgm:prSet/>
      <dgm:spPr/>
      <dgm:t>
        <a:bodyPr/>
        <a:lstStyle/>
        <a:p>
          <a:r>
            <a:rPr lang="en-GB">
              <a:latin typeface="+mj-lt"/>
            </a:rPr>
            <a:t>Helping staff with day-to-day tasks to keep visits running smoothly</a:t>
          </a:r>
          <a:endParaRPr lang="en-US">
            <a:latin typeface="+mj-lt"/>
          </a:endParaRPr>
        </a:p>
      </dgm:t>
    </dgm:pt>
    <dgm:pt modelId="{76A0178B-1040-4C2F-A46B-E3298AAC3392}" type="parTrans" cxnId="{10D9AAC5-35BF-4482-B31C-19CA06A97C8D}">
      <dgm:prSet/>
      <dgm:spPr/>
      <dgm:t>
        <a:bodyPr/>
        <a:lstStyle/>
        <a:p>
          <a:endParaRPr lang="en-US"/>
        </a:p>
      </dgm:t>
    </dgm:pt>
    <dgm:pt modelId="{E4441A18-0CC3-4F77-9D5B-44D221B51DDA}" type="sibTrans" cxnId="{10D9AAC5-35BF-4482-B31C-19CA06A97C8D}">
      <dgm:prSet/>
      <dgm:spPr/>
      <dgm:t>
        <a:bodyPr/>
        <a:lstStyle/>
        <a:p>
          <a:endParaRPr lang="en-US"/>
        </a:p>
      </dgm:t>
    </dgm:pt>
    <dgm:pt modelId="{53C73706-ECB7-49AC-AD78-8B6E439BAEB4}">
      <dgm:prSet/>
      <dgm:spPr/>
      <dgm:t>
        <a:bodyPr/>
        <a:lstStyle/>
        <a:p>
          <a:r>
            <a:rPr lang="en-GB">
              <a:latin typeface="+mj-lt"/>
            </a:rPr>
            <a:t>Creating a calm and respectful atmosphere</a:t>
          </a:r>
          <a:endParaRPr lang="en-US">
            <a:latin typeface="+mj-lt"/>
          </a:endParaRPr>
        </a:p>
      </dgm:t>
    </dgm:pt>
    <dgm:pt modelId="{50D8E779-33DB-4F1E-A170-6D30732969C8}" type="parTrans" cxnId="{5B95B821-B651-49AD-8826-FDF86ED87AD8}">
      <dgm:prSet/>
      <dgm:spPr/>
      <dgm:t>
        <a:bodyPr/>
        <a:lstStyle/>
        <a:p>
          <a:endParaRPr lang="en-US"/>
        </a:p>
      </dgm:t>
    </dgm:pt>
    <dgm:pt modelId="{17BF08AD-C5FC-47FE-83D8-8BFB0CA92EB9}" type="sibTrans" cxnId="{5B95B821-B651-49AD-8826-FDF86ED87AD8}">
      <dgm:prSet/>
      <dgm:spPr/>
      <dgm:t>
        <a:bodyPr/>
        <a:lstStyle/>
        <a:p>
          <a:endParaRPr lang="en-US"/>
        </a:p>
      </dgm:t>
    </dgm:pt>
    <dgm:pt modelId="{D8032D52-EB86-BF42-A7F8-17893DF0ACAB}" type="pres">
      <dgm:prSet presAssocID="{DE227B24-C99F-4DCE-A7E0-B74B81C02634}" presName="vert0" presStyleCnt="0">
        <dgm:presLayoutVars>
          <dgm:dir/>
          <dgm:animOne val="branch"/>
          <dgm:animLvl val="lvl"/>
        </dgm:presLayoutVars>
      </dgm:prSet>
      <dgm:spPr/>
    </dgm:pt>
    <dgm:pt modelId="{642B9444-007A-9B4E-B541-61649BF5DD86}" type="pres">
      <dgm:prSet presAssocID="{9E61CA8A-6BE4-4A5E-88E3-98030C6363B1}" presName="thickLine" presStyleLbl="alignNode1" presStyleIdx="0" presStyleCnt="6"/>
      <dgm:spPr/>
    </dgm:pt>
    <dgm:pt modelId="{94FE01D5-AD25-6747-A44B-B6725BFEDDB6}" type="pres">
      <dgm:prSet presAssocID="{9E61CA8A-6BE4-4A5E-88E3-98030C6363B1}" presName="horz1" presStyleCnt="0"/>
      <dgm:spPr/>
    </dgm:pt>
    <dgm:pt modelId="{7A29CB06-409C-B44E-8FB9-BF229234C034}" type="pres">
      <dgm:prSet presAssocID="{9E61CA8A-6BE4-4A5E-88E3-98030C6363B1}" presName="tx1" presStyleLbl="revTx" presStyleIdx="0" presStyleCnt="6"/>
      <dgm:spPr/>
    </dgm:pt>
    <dgm:pt modelId="{5A97BDC7-DFFC-054F-BB11-111541F345AF}" type="pres">
      <dgm:prSet presAssocID="{9E61CA8A-6BE4-4A5E-88E3-98030C6363B1}" presName="vert1" presStyleCnt="0"/>
      <dgm:spPr/>
    </dgm:pt>
    <dgm:pt modelId="{9296E6DC-CCC1-C64D-8AEC-E009E1870821}" type="pres">
      <dgm:prSet presAssocID="{EF61106F-7182-4706-A0BD-A04CD06CDADD}" presName="thickLine" presStyleLbl="alignNode1" presStyleIdx="1" presStyleCnt="6"/>
      <dgm:spPr/>
    </dgm:pt>
    <dgm:pt modelId="{892600F7-2561-D840-B694-56FFABF1B5BA}" type="pres">
      <dgm:prSet presAssocID="{EF61106F-7182-4706-A0BD-A04CD06CDADD}" presName="horz1" presStyleCnt="0"/>
      <dgm:spPr/>
    </dgm:pt>
    <dgm:pt modelId="{1913478E-491F-9E43-A4E8-C5679650D717}" type="pres">
      <dgm:prSet presAssocID="{EF61106F-7182-4706-A0BD-A04CD06CDADD}" presName="tx1" presStyleLbl="revTx" presStyleIdx="1" presStyleCnt="6"/>
      <dgm:spPr/>
    </dgm:pt>
    <dgm:pt modelId="{7B0F882B-749F-D54E-9A5D-C13AA164E3A5}" type="pres">
      <dgm:prSet presAssocID="{EF61106F-7182-4706-A0BD-A04CD06CDADD}" presName="vert1" presStyleCnt="0"/>
      <dgm:spPr/>
    </dgm:pt>
    <dgm:pt modelId="{89A3D23D-6252-9D4D-B68D-09C2BFE28939}" type="pres">
      <dgm:prSet presAssocID="{F2F0E5F5-F8A1-4799-8934-876FEDEE3B41}" presName="thickLine" presStyleLbl="alignNode1" presStyleIdx="2" presStyleCnt="6"/>
      <dgm:spPr/>
    </dgm:pt>
    <dgm:pt modelId="{CFC5174A-A533-A04B-830E-1B7B3D1F1454}" type="pres">
      <dgm:prSet presAssocID="{F2F0E5F5-F8A1-4799-8934-876FEDEE3B41}" presName="horz1" presStyleCnt="0"/>
      <dgm:spPr/>
    </dgm:pt>
    <dgm:pt modelId="{EFCAB259-B2DB-5945-A559-3BBABE34FD35}" type="pres">
      <dgm:prSet presAssocID="{F2F0E5F5-F8A1-4799-8934-876FEDEE3B41}" presName="tx1" presStyleLbl="revTx" presStyleIdx="2" presStyleCnt="6"/>
      <dgm:spPr/>
    </dgm:pt>
    <dgm:pt modelId="{E3E7B624-5AED-BB40-909D-D471A6997454}" type="pres">
      <dgm:prSet presAssocID="{F2F0E5F5-F8A1-4799-8934-876FEDEE3B41}" presName="vert1" presStyleCnt="0"/>
      <dgm:spPr/>
    </dgm:pt>
    <dgm:pt modelId="{279F193A-F26D-4A41-A529-167AD4D175D0}" type="pres">
      <dgm:prSet presAssocID="{B0FFFEF2-A688-4E1C-8073-F85AE7F454F1}" presName="thickLine" presStyleLbl="alignNode1" presStyleIdx="3" presStyleCnt="6"/>
      <dgm:spPr/>
    </dgm:pt>
    <dgm:pt modelId="{FAE16AE5-89A8-FA4C-8E79-6B2255C29C5B}" type="pres">
      <dgm:prSet presAssocID="{B0FFFEF2-A688-4E1C-8073-F85AE7F454F1}" presName="horz1" presStyleCnt="0"/>
      <dgm:spPr/>
    </dgm:pt>
    <dgm:pt modelId="{48691537-29D5-FC43-B5F6-E664A3AA0D68}" type="pres">
      <dgm:prSet presAssocID="{B0FFFEF2-A688-4E1C-8073-F85AE7F454F1}" presName="tx1" presStyleLbl="revTx" presStyleIdx="3" presStyleCnt="6"/>
      <dgm:spPr/>
    </dgm:pt>
    <dgm:pt modelId="{F181F244-FDFB-A049-B993-CA25DE74D8A1}" type="pres">
      <dgm:prSet presAssocID="{B0FFFEF2-A688-4E1C-8073-F85AE7F454F1}" presName="vert1" presStyleCnt="0"/>
      <dgm:spPr/>
    </dgm:pt>
    <dgm:pt modelId="{C91A660C-8414-894F-AC4A-CD4C44A1E2AC}" type="pres">
      <dgm:prSet presAssocID="{93E14BD1-C247-4F2C-8550-45CB8FE5DAB6}" presName="thickLine" presStyleLbl="alignNode1" presStyleIdx="4" presStyleCnt="6"/>
      <dgm:spPr/>
    </dgm:pt>
    <dgm:pt modelId="{1A9B1B6F-6897-8946-A63A-C0B6A0285BF3}" type="pres">
      <dgm:prSet presAssocID="{93E14BD1-C247-4F2C-8550-45CB8FE5DAB6}" presName="horz1" presStyleCnt="0"/>
      <dgm:spPr/>
    </dgm:pt>
    <dgm:pt modelId="{0C068FC4-23BF-A34C-9728-5875D5EA3908}" type="pres">
      <dgm:prSet presAssocID="{93E14BD1-C247-4F2C-8550-45CB8FE5DAB6}" presName="tx1" presStyleLbl="revTx" presStyleIdx="4" presStyleCnt="6"/>
      <dgm:spPr/>
    </dgm:pt>
    <dgm:pt modelId="{E0D55400-80EF-6A4B-A96E-2B53DC46A557}" type="pres">
      <dgm:prSet presAssocID="{93E14BD1-C247-4F2C-8550-45CB8FE5DAB6}" presName="vert1" presStyleCnt="0"/>
      <dgm:spPr/>
    </dgm:pt>
    <dgm:pt modelId="{FE5314F1-FAD9-AC4D-8FA1-B419AC8821AB}" type="pres">
      <dgm:prSet presAssocID="{53C73706-ECB7-49AC-AD78-8B6E439BAEB4}" presName="thickLine" presStyleLbl="alignNode1" presStyleIdx="5" presStyleCnt="6"/>
      <dgm:spPr/>
    </dgm:pt>
    <dgm:pt modelId="{3A2924BB-F6F9-4D40-981D-CB76D4C85A64}" type="pres">
      <dgm:prSet presAssocID="{53C73706-ECB7-49AC-AD78-8B6E439BAEB4}" presName="horz1" presStyleCnt="0"/>
      <dgm:spPr/>
    </dgm:pt>
    <dgm:pt modelId="{5C2667D3-F8C5-1445-9A5B-4821C49111D8}" type="pres">
      <dgm:prSet presAssocID="{53C73706-ECB7-49AC-AD78-8B6E439BAEB4}" presName="tx1" presStyleLbl="revTx" presStyleIdx="5" presStyleCnt="6"/>
      <dgm:spPr/>
    </dgm:pt>
    <dgm:pt modelId="{2572D983-53B4-3943-BEEB-C09A96C28D14}" type="pres">
      <dgm:prSet presAssocID="{53C73706-ECB7-49AC-AD78-8B6E439BAEB4}" presName="vert1" presStyleCnt="0"/>
      <dgm:spPr/>
    </dgm:pt>
  </dgm:ptLst>
  <dgm:cxnLst>
    <dgm:cxn modelId="{5810EF1B-1CA2-48FB-BD6B-C3774B57B2CD}" srcId="{DE227B24-C99F-4DCE-A7E0-B74B81C02634}" destId="{B0FFFEF2-A688-4E1C-8073-F85AE7F454F1}" srcOrd="3" destOrd="0" parTransId="{5BC30D43-9B69-45F6-A652-BC36D855BA7E}" sibTransId="{08C4B7E1-3442-4F12-88F4-5A86933A5F12}"/>
    <dgm:cxn modelId="{5B95B821-B651-49AD-8826-FDF86ED87AD8}" srcId="{DE227B24-C99F-4DCE-A7E0-B74B81C02634}" destId="{53C73706-ECB7-49AC-AD78-8B6E439BAEB4}" srcOrd="5" destOrd="0" parTransId="{50D8E779-33DB-4F1E-A170-6D30732969C8}" sibTransId="{17BF08AD-C5FC-47FE-83D8-8BFB0CA92EB9}"/>
    <dgm:cxn modelId="{C50F1235-CDB5-4A96-BAA2-E304BAD45112}" srcId="{DE227B24-C99F-4DCE-A7E0-B74B81C02634}" destId="{EF61106F-7182-4706-A0BD-A04CD06CDADD}" srcOrd="1" destOrd="0" parTransId="{A8741C8B-E528-4BC9-9586-646094B5F296}" sibTransId="{CEE8D272-E761-4E1E-8DAF-2EF393020B9E}"/>
    <dgm:cxn modelId="{1818DB53-4A57-314C-AA3F-F46C70787340}" type="presOf" srcId="{9E61CA8A-6BE4-4A5E-88E3-98030C6363B1}" destId="{7A29CB06-409C-B44E-8FB9-BF229234C034}" srcOrd="0" destOrd="0" presId="urn:microsoft.com/office/officeart/2008/layout/LinedList"/>
    <dgm:cxn modelId="{12EDBF6D-4A5D-423E-AFAC-F0FE9BBA9CB7}" srcId="{DE227B24-C99F-4DCE-A7E0-B74B81C02634}" destId="{9E61CA8A-6BE4-4A5E-88E3-98030C6363B1}" srcOrd="0" destOrd="0" parTransId="{26915F72-9420-47A2-9868-00F431423401}" sibTransId="{3555B670-69F2-415A-B0C8-7D1FCAF815CC}"/>
    <dgm:cxn modelId="{7B1EAB84-94C6-8446-BD7E-1B78150D7628}" type="presOf" srcId="{B0FFFEF2-A688-4E1C-8073-F85AE7F454F1}" destId="{48691537-29D5-FC43-B5F6-E664A3AA0D68}" srcOrd="0" destOrd="0" presId="urn:microsoft.com/office/officeart/2008/layout/LinedList"/>
    <dgm:cxn modelId="{BC2C9085-E134-A94D-909C-4B8874159949}" type="presOf" srcId="{EF61106F-7182-4706-A0BD-A04CD06CDADD}" destId="{1913478E-491F-9E43-A4E8-C5679650D717}" srcOrd="0" destOrd="0" presId="urn:microsoft.com/office/officeart/2008/layout/LinedList"/>
    <dgm:cxn modelId="{6F8133A7-986C-2D45-9273-73C41C61E9E7}" type="presOf" srcId="{F2F0E5F5-F8A1-4799-8934-876FEDEE3B41}" destId="{EFCAB259-B2DB-5945-A559-3BBABE34FD35}" srcOrd="0" destOrd="0" presId="urn:microsoft.com/office/officeart/2008/layout/LinedList"/>
    <dgm:cxn modelId="{571A87AA-2F7A-4499-8F22-97E78A4DF270}" srcId="{DE227B24-C99F-4DCE-A7E0-B74B81C02634}" destId="{F2F0E5F5-F8A1-4799-8934-876FEDEE3B41}" srcOrd="2" destOrd="0" parTransId="{79C75D94-7C63-4F03-BE15-27E6E01F7FA6}" sibTransId="{30983A4C-F85A-4745-853B-3836D8C6AACA}"/>
    <dgm:cxn modelId="{A940A5B4-4C75-3D4D-B0D3-73E3B1581FE7}" type="presOf" srcId="{DE227B24-C99F-4DCE-A7E0-B74B81C02634}" destId="{D8032D52-EB86-BF42-A7F8-17893DF0ACAB}" srcOrd="0" destOrd="0" presId="urn:microsoft.com/office/officeart/2008/layout/LinedList"/>
    <dgm:cxn modelId="{10D9AAC5-35BF-4482-B31C-19CA06A97C8D}" srcId="{DE227B24-C99F-4DCE-A7E0-B74B81C02634}" destId="{93E14BD1-C247-4F2C-8550-45CB8FE5DAB6}" srcOrd="4" destOrd="0" parTransId="{76A0178B-1040-4C2F-A46B-E3298AAC3392}" sibTransId="{E4441A18-0CC3-4F77-9D5B-44D221B51DDA}"/>
    <dgm:cxn modelId="{3903C2CB-AD1E-EA4F-967C-A208AF6265E8}" type="presOf" srcId="{53C73706-ECB7-49AC-AD78-8B6E439BAEB4}" destId="{5C2667D3-F8C5-1445-9A5B-4821C49111D8}" srcOrd="0" destOrd="0" presId="urn:microsoft.com/office/officeart/2008/layout/LinedList"/>
    <dgm:cxn modelId="{A8ADD7E5-AE14-D44F-8C5C-1BD9522B876D}" type="presOf" srcId="{93E14BD1-C247-4F2C-8550-45CB8FE5DAB6}" destId="{0C068FC4-23BF-A34C-9728-5875D5EA3908}" srcOrd="0" destOrd="0" presId="urn:microsoft.com/office/officeart/2008/layout/LinedList"/>
    <dgm:cxn modelId="{F1AC79C9-3390-2D4D-A49B-0E5B91C1D7D9}" type="presParOf" srcId="{D8032D52-EB86-BF42-A7F8-17893DF0ACAB}" destId="{642B9444-007A-9B4E-B541-61649BF5DD86}" srcOrd="0" destOrd="0" presId="urn:microsoft.com/office/officeart/2008/layout/LinedList"/>
    <dgm:cxn modelId="{C1F96E35-18A5-C44C-B015-CFBC10656471}" type="presParOf" srcId="{D8032D52-EB86-BF42-A7F8-17893DF0ACAB}" destId="{94FE01D5-AD25-6747-A44B-B6725BFEDDB6}" srcOrd="1" destOrd="0" presId="urn:microsoft.com/office/officeart/2008/layout/LinedList"/>
    <dgm:cxn modelId="{17E8276A-7421-3C4B-B04B-A361D9742538}" type="presParOf" srcId="{94FE01D5-AD25-6747-A44B-B6725BFEDDB6}" destId="{7A29CB06-409C-B44E-8FB9-BF229234C034}" srcOrd="0" destOrd="0" presId="urn:microsoft.com/office/officeart/2008/layout/LinedList"/>
    <dgm:cxn modelId="{F665C507-B9DF-7545-9602-792286E53C60}" type="presParOf" srcId="{94FE01D5-AD25-6747-A44B-B6725BFEDDB6}" destId="{5A97BDC7-DFFC-054F-BB11-111541F345AF}" srcOrd="1" destOrd="0" presId="urn:microsoft.com/office/officeart/2008/layout/LinedList"/>
    <dgm:cxn modelId="{A69A3DFB-0800-8C46-A87A-C7C3ABA98001}" type="presParOf" srcId="{D8032D52-EB86-BF42-A7F8-17893DF0ACAB}" destId="{9296E6DC-CCC1-C64D-8AEC-E009E1870821}" srcOrd="2" destOrd="0" presId="urn:microsoft.com/office/officeart/2008/layout/LinedList"/>
    <dgm:cxn modelId="{7C3C106B-17E4-A74A-AEF4-5675F0DA6B76}" type="presParOf" srcId="{D8032D52-EB86-BF42-A7F8-17893DF0ACAB}" destId="{892600F7-2561-D840-B694-56FFABF1B5BA}" srcOrd="3" destOrd="0" presId="urn:microsoft.com/office/officeart/2008/layout/LinedList"/>
    <dgm:cxn modelId="{4657B9A6-BD94-D04A-8ED3-6CFC11E9136B}" type="presParOf" srcId="{892600F7-2561-D840-B694-56FFABF1B5BA}" destId="{1913478E-491F-9E43-A4E8-C5679650D717}" srcOrd="0" destOrd="0" presId="urn:microsoft.com/office/officeart/2008/layout/LinedList"/>
    <dgm:cxn modelId="{DAFB1101-6528-A342-8455-07B263020711}" type="presParOf" srcId="{892600F7-2561-D840-B694-56FFABF1B5BA}" destId="{7B0F882B-749F-D54E-9A5D-C13AA164E3A5}" srcOrd="1" destOrd="0" presId="urn:microsoft.com/office/officeart/2008/layout/LinedList"/>
    <dgm:cxn modelId="{32D1AEB9-DE6A-0D44-9A25-BA680F91F649}" type="presParOf" srcId="{D8032D52-EB86-BF42-A7F8-17893DF0ACAB}" destId="{89A3D23D-6252-9D4D-B68D-09C2BFE28939}" srcOrd="4" destOrd="0" presId="urn:microsoft.com/office/officeart/2008/layout/LinedList"/>
    <dgm:cxn modelId="{4F3FCAD2-785B-3345-B897-DF4668756F97}" type="presParOf" srcId="{D8032D52-EB86-BF42-A7F8-17893DF0ACAB}" destId="{CFC5174A-A533-A04B-830E-1B7B3D1F1454}" srcOrd="5" destOrd="0" presId="urn:microsoft.com/office/officeart/2008/layout/LinedList"/>
    <dgm:cxn modelId="{396CA33D-60B3-B444-8F82-918A9BE7285A}" type="presParOf" srcId="{CFC5174A-A533-A04B-830E-1B7B3D1F1454}" destId="{EFCAB259-B2DB-5945-A559-3BBABE34FD35}" srcOrd="0" destOrd="0" presId="urn:microsoft.com/office/officeart/2008/layout/LinedList"/>
    <dgm:cxn modelId="{165997C7-DB27-5D41-B73B-5144FE6F1EC3}" type="presParOf" srcId="{CFC5174A-A533-A04B-830E-1B7B3D1F1454}" destId="{E3E7B624-5AED-BB40-909D-D471A6997454}" srcOrd="1" destOrd="0" presId="urn:microsoft.com/office/officeart/2008/layout/LinedList"/>
    <dgm:cxn modelId="{43C6F4D7-0ECD-3243-B600-2F78DBD9623D}" type="presParOf" srcId="{D8032D52-EB86-BF42-A7F8-17893DF0ACAB}" destId="{279F193A-F26D-4A41-A529-167AD4D175D0}" srcOrd="6" destOrd="0" presId="urn:microsoft.com/office/officeart/2008/layout/LinedList"/>
    <dgm:cxn modelId="{299427E9-2D22-474B-A767-42ADEDE952AD}" type="presParOf" srcId="{D8032D52-EB86-BF42-A7F8-17893DF0ACAB}" destId="{FAE16AE5-89A8-FA4C-8E79-6B2255C29C5B}" srcOrd="7" destOrd="0" presId="urn:microsoft.com/office/officeart/2008/layout/LinedList"/>
    <dgm:cxn modelId="{4A29ACD2-15B4-5B48-A694-F6F63684DD5E}" type="presParOf" srcId="{FAE16AE5-89A8-FA4C-8E79-6B2255C29C5B}" destId="{48691537-29D5-FC43-B5F6-E664A3AA0D68}" srcOrd="0" destOrd="0" presId="urn:microsoft.com/office/officeart/2008/layout/LinedList"/>
    <dgm:cxn modelId="{6C6A5DC7-5698-7543-9299-C1153FA1ADF0}" type="presParOf" srcId="{FAE16AE5-89A8-FA4C-8E79-6B2255C29C5B}" destId="{F181F244-FDFB-A049-B993-CA25DE74D8A1}" srcOrd="1" destOrd="0" presId="urn:microsoft.com/office/officeart/2008/layout/LinedList"/>
    <dgm:cxn modelId="{A944B6A1-9217-4542-8809-13C615D2AFB9}" type="presParOf" srcId="{D8032D52-EB86-BF42-A7F8-17893DF0ACAB}" destId="{C91A660C-8414-894F-AC4A-CD4C44A1E2AC}" srcOrd="8" destOrd="0" presId="urn:microsoft.com/office/officeart/2008/layout/LinedList"/>
    <dgm:cxn modelId="{921F4B04-4E1F-E64F-A393-CB0A8662B803}" type="presParOf" srcId="{D8032D52-EB86-BF42-A7F8-17893DF0ACAB}" destId="{1A9B1B6F-6897-8946-A63A-C0B6A0285BF3}" srcOrd="9" destOrd="0" presId="urn:microsoft.com/office/officeart/2008/layout/LinedList"/>
    <dgm:cxn modelId="{94861432-73F2-B449-9F16-FE2158C9185C}" type="presParOf" srcId="{1A9B1B6F-6897-8946-A63A-C0B6A0285BF3}" destId="{0C068FC4-23BF-A34C-9728-5875D5EA3908}" srcOrd="0" destOrd="0" presId="urn:microsoft.com/office/officeart/2008/layout/LinedList"/>
    <dgm:cxn modelId="{1DC1EEFF-930E-394B-BA3B-EEBB974E461E}" type="presParOf" srcId="{1A9B1B6F-6897-8946-A63A-C0B6A0285BF3}" destId="{E0D55400-80EF-6A4B-A96E-2B53DC46A557}" srcOrd="1" destOrd="0" presId="urn:microsoft.com/office/officeart/2008/layout/LinedList"/>
    <dgm:cxn modelId="{2D037418-C356-0244-8AAA-3672FDC65692}" type="presParOf" srcId="{D8032D52-EB86-BF42-A7F8-17893DF0ACAB}" destId="{FE5314F1-FAD9-AC4D-8FA1-B419AC8821AB}" srcOrd="10" destOrd="0" presId="urn:microsoft.com/office/officeart/2008/layout/LinedList"/>
    <dgm:cxn modelId="{773DD87C-F31A-B342-A587-FBBF8745A1B6}" type="presParOf" srcId="{D8032D52-EB86-BF42-A7F8-17893DF0ACAB}" destId="{3A2924BB-F6F9-4D40-981D-CB76D4C85A64}" srcOrd="11" destOrd="0" presId="urn:microsoft.com/office/officeart/2008/layout/LinedList"/>
    <dgm:cxn modelId="{7AE033FE-3403-3745-B665-184043491FAF}" type="presParOf" srcId="{3A2924BB-F6F9-4D40-981D-CB76D4C85A64}" destId="{5C2667D3-F8C5-1445-9A5B-4821C49111D8}" srcOrd="0" destOrd="0" presId="urn:microsoft.com/office/officeart/2008/layout/LinedList"/>
    <dgm:cxn modelId="{26EBE057-C9FD-D943-8698-BC13274C1DBD}" type="presParOf" srcId="{3A2924BB-F6F9-4D40-981D-CB76D4C85A64}" destId="{2572D983-53B4-3943-BEEB-C09A96C28D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B9444-007A-9B4E-B541-61649BF5DD86}">
      <dsp:nvSpPr>
        <dsp:cNvPr id="0" name=""/>
        <dsp:cNvSpPr/>
      </dsp:nvSpPr>
      <dsp:spPr>
        <a:xfrm>
          <a:off x="0" y="1988"/>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9CB06-409C-B44E-8FB9-BF229234C034}">
      <dsp:nvSpPr>
        <dsp:cNvPr id="0" name=""/>
        <dsp:cNvSpPr/>
      </dsp:nvSpPr>
      <dsp:spPr>
        <a:xfrm>
          <a:off x="0" y="1988"/>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latin typeface="+mj-lt"/>
            </a:rPr>
            <a:t>I will contribute by</a:t>
          </a:r>
          <a:endParaRPr lang="en-US" sz="2500" b="1" kern="1200">
            <a:latin typeface="+mj-lt"/>
          </a:endParaRPr>
        </a:p>
      </dsp:txBody>
      <dsp:txXfrm>
        <a:off x="0" y="1988"/>
        <a:ext cx="8980078" cy="678047"/>
      </dsp:txXfrm>
    </dsp:sp>
    <dsp:sp modelId="{9296E6DC-CCC1-C64D-8AEC-E009E1870821}">
      <dsp:nvSpPr>
        <dsp:cNvPr id="0" name=""/>
        <dsp:cNvSpPr/>
      </dsp:nvSpPr>
      <dsp:spPr>
        <a:xfrm>
          <a:off x="0" y="680036"/>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3478E-491F-9E43-A4E8-C5679650D717}">
      <dsp:nvSpPr>
        <dsp:cNvPr id="0" name=""/>
        <dsp:cNvSpPr/>
      </dsp:nvSpPr>
      <dsp:spPr>
        <a:xfrm>
          <a:off x="0" y="680036"/>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Helping families feel welcomed and listened to</a:t>
          </a:r>
          <a:endParaRPr lang="en-US" sz="2500" kern="1200">
            <a:latin typeface="+mj-lt"/>
          </a:endParaRPr>
        </a:p>
      </dsp:txBody>
      <dsp:txXfrm>
        <a:off x="0" y="680036"/>
        <a:ext cx="8980078" cy="678047"/>
      </dsp:txXfrm>
    </dsp:sp>
    <dsp:sp modelId="{89A3D23D-6252-9D4D-B68D-09C2BFE28939}">
      <dsp:nvSpPr>
        <dsp:cNvPr id="0" name=""/>
        <dsp:cNvSpPr/>
      </dsp:nvSpPr>
      <dsp:spPr>
        <a:xfrm>
          <a:off x="0" y="1358084"/>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AB259-B2DB-5945-A559-3BBABE34FD35}">
      <dsp:nvSpPr>
        <dsp:cNvPr id="0" name=""/>
        <dsp:cNvSpPr/>
      </dsp:nvSpPr>
      <dsp:spPr>
        <a:xfrm>
          <a:off x="0" y="1358084"/>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Maintaining confidentiality and professionalism</a:t>
          </a:r>
          <a:endParaRPr lang="en-US" sz="2500" kern="1200">
            <a:latin typeface="+mj-lt"/>
          </a:endParaRPr>
        </a:p>
      </dsp:txBody>
      <dsp:txXfrm>
        <a:off x="0" y="1358084"/>
        <a:ext cx="8980078" cy="678047"/>
      </dsp:txXfrm>
    </dsp:sp>
    <dsp:sp modelId="{279F193A-F26D-4A41-A529-167AD4D175D0}">
      <dsp:nvSpPr>
        <dsp:cNvPr id="0" name=""/>
        <dsp:cNvSpPr/>
      </dsp:nvSpPr>
      <dsp:spPr>
        <a:xfrm>
          <a:off x="0" y="2036132"/>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1537-29D5-FC43-B5F6-E664A3AA0D68}">
      <dsp:nvSpPr>
        <dsp:cNvPr id="0" name=""/>
        <dsp:cNvSpPr/>
      </dsp:nvSpPr>
      <dsp:spPr>
        <a:xfrm>
          <a:off x="0" y="2036132"/>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Supporting the organisation’s aim to keep family connections strong</a:t>
          </a:r>
          <a:endParaRPr lang="en-US" sz="2500" kern="1200">
            <a:latin typeface="+mj-lt"/>
          </a:endParaRPr>
        </a:p>
      </dsp:txBody>
      <dsp:txXfrm>
        <a:off x="0" y="2036132"/>
        <a:ext cx="8980078" cy="678047"/>
      </dsp:txXfrm>
    </dsp:sp>
    <dsp:sp modelId="{C91A660C-8414-894F-AC4A-CD4C44A1E2AC}">
      <dsp:nvSpPr>
        <dsp:cNvPr id="0" name=""/>
        <dsp:cNvSpPr/>
      </dsp:nvSpPr>
      <dsp:spPr>
        <a:xfrm>
          <a:off x="0" y="2714179"/>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68FC4-23BF-A34C-9728-5875D5EA3908}">
      <dsp:nvSpPr>
        <dsp:cNvPr id="0" name=""/>
        <dsp:cNvSpPr/>
      </dsp:nvSpPr>
      <dsp:spPr>
        <a:xfrm>
          <a:off x="0" y="2714179"/>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Helping staff with day-to-day tasks to keep visits running smoothly</a:t>
          </a:r>
          <a:endParaRPr lang="en-US" sz="2500" kern="1200">
            <a:latin typeface="+mj-lt"/>
          </a:endParaRPr>
        </a:p>
      </dsp:txBody>
      <dsp:txXfrm>
        <a:off x="0" y="2714179"/>
        <a:ext cx="8980078" cy="678047"/>
      </dsp:txXfrm>
    </dsp:sp>
    <dsp:sp modelId="{FE5314F1-FAD9-AC4D-8FA1-B419AC8821AB}">
      <dsp:nvSpPr>
        <dsp:cNvPr id="0" name=""/>
        <dsp:cNvSpPr/>
      </dsp:nvSpPr>
      <dsp:spPr>
        <a:xfrm>
          <a:off x="0" y="3392227"/>
          <a:ext cx="89800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2667D3-F8C5-1445-9A5B-4821C49111D8}">
      <dsp:nvSpPr>
        <dsp:cNvPr id="0" name=""/>
        <dsp:cNvSpPr/>
      </dsp:nvSpPr>
      <dsp:spPr>
        <a:xfrm>
          <a:off x="0" y="3392227"/>
          <a:ext cx="8980078" cy="678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mj-lt"/>
            </a:rPr>
            <a:t>Creating a calm and respectful atmosphere</a:t>
          </a:r>
          <a:endParaRPr lang="en-US" sz="2500" kern="1200">
            <a:latin typeface="+mj-lt"/>
          </a:endParaRPr>
        </a:p>
      </dsp:txBody>
      <dsp:txXfrm>
        <a:off x="0" y="3392227"/>
        <a:ext cx="8980078" cy="6780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C53FB-BF58-7649-82FB-1DBDFB91F709}" type="datetimeFigureOut">
              <a:rPr lang="en-GB" smtClean="0"/>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AD11E9-FD98-924A-BD8D-A28F1014BA21}" type="slidenum">
              <a:rPr lang="en-GB" smtClean="0"/>
              <a:t>‹#›</a:t>
            </a:fld>
            <a:endParaRPr lang="en-GB"/>
          </a:p>
        </p:txBody>
      </p:sp>
    </p:spTree>
    <p:extLst>
      <p:ext uri="{BB962C8B-B14F-4D97-AF65-F5344CB8AC3E}">
        <p14:creationId xmlns:p14="http://schemas.microsoft.com/office/powerpoint/2010/main" val="3580040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2</a:t>
            </a:fld>
            <a:endParaRPr lang="en-GB"/>
          </a:p>
        </p:txBody>
      </p:sp>
    </p:spTree>
    <p:extLst>
      <p:ext uri="{BB962C8B-B14F-4D97-AF65-F5344CB8AC3E}">
        <p14:creationId xmlns:p14="http://schemas.microsoft.com/office/powerpoint/2010/main" val="1816624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3</a:t>
            </a:fld>
            <a:endParaRPr lang="en-GB"/>
          </a:p>
        </p:txBody>
      </p:sp>
    </p:spTree>
    <p:extLst>
      <p:ext uri="{BB962C8B-B14F-4D97-AF65-F5344CB8AC3E}">
        <p14:creationId xmlns:p14="http://schemas.microsoft.com/office/powerpoint/2010/main" val="2743632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4</a:t>
            </a:fld>
            <a:endParaRPr lang="en-GB"/>
          </a:p>
        </p:txBody>
      </p:sp>
    </p:spTree>
    <p:extLst>
      <p:ext uri="{BB962C8B-B14F-4D97-AF65-F5344CB8AC3E}">
        <p14:creationId xmlns:p14="http://schemas.microsoft.com/office/powerpoint/2010/main" val="819845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5</a:t>
            </a:fld>
            <a:endParaRPr lang="en-GB"/>
          </a:p>
        </p:txBody>
      </p:sp>
    </p:spTree>
    <p:extLst>
      <p:ext uri="{BB962C8B-B14F-4D97-AF65-F5344CB8AC3E}">
        <p14:creationId xmlns:p14="http://schemas.microsoft.com/office/powerpoint/2010/main" val="544894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7</a:t>
            </a:fld>
            <a:endParaRPr lang="en-GB"/>
          </a:p>
        </p:txBody>
      </p:sp>
    </p:spTree>
    <p:extLst>
      <p:ext uri="{BB962C8B-B14F-4D97-AF65-F5344CB8AC3E}">
        <p14:creationId xmlns:p14="http://schemas.microsoft.com/office/powerpoint/2010/main" val="1108858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8</a:t>
            </a:fld>
            <a:endParaRPr lang="en-GB"/>
          </a:p>
        </p:txBody>
      </p:sp>
    </p:spTree>
    <p:extLst>
      <p:ext uri="{BB962C8B-B14F-4D97-AF65-F5344CB8AC3E}">
        <p14:creationId xmlns:p14="http://schemas.microsoft.com/office/powerpoint/2010/main" val="2945363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9</a:t>
            </a:fld>
            <a:endParaRPr lang="en-GB"/>
          </a:p>
        </p:txBody>
      </p:sp>
    </p:spTree>
    <p:extLst>
      <p:ext uri="{BB962C8B-B14F-4D97-AF65-F5344CB8AC3E}">
        <p14:creationId xmlns:p14="http://schemas.microsoft.com/office/powerpoint/2010/main" val="3086034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10</a:t>
            </a:fld>
            <a:endParaRPr lang="en-GB"/>
          </a:p>
        </p:txBody>
      </p:sp>
    </p:spTree>
    <p:extLst>
      <p:ext uri="{BB962C8B-B14F-4D97-AF65-F5344CB8AC3E}">
        <p14:creationId xmlns:p14="http://schemas.microsoft.com/office/powerpoint/2010/main" val="2232209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D11E9-FD98-924A-BD8D-A28F1014BA21}" type="slidenum">
              <a:rPr lang="en-GB" smtClean="0"/>
              <a:t>11</a:t>
            </a:fld>
            <a:endParaRPr lang="en-GB"/>
          </a:p>
        </p:txBody>
      </p:sp>
    </p:spTree>
    <p:extLst>
      <p:ext uri="{BB962C8B-B14F-4D97-AF65-F5344CB8AC3E}">
        <p14:creationId xmlns:p14="http://schemas.microsoft.com/office/powerpoint/2010/main" val="3838852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AD11E9-FD98-924A-BD8D-A28F1014BA21}" type="slidenum">
              <a:rPr lang="en-GB" smtClean="0"/>
              <a:t>12</a:t>
            </a:fld>
            <a:endParaRPr lang="en-GB"/>
          </a:p>
        </p:txBody>
      </p:sp>
    </p:spTree>
    <p:extLst>
      <p:ext uri="{BB962C8B-B14F-4D97-AF65-F5344CB8AC3E}">
        <p14:creationId xmlns:p14="http://schemas.microsoft.com/office/powerpoint/2010/main" val="2505685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1/19/26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599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1/19/26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0102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1/19/26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638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1/19/26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490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1/19/26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932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1/19/26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1160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1/19/26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3918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1/19/26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0329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1/19/26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2278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1/19/26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16194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1/19/26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055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1/19/26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608649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8.sv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hyperlink" Target="https://ffops.co.uk/what-and-why" TargetMode="External"/><Relationship Id="rId7" Type="http://schemas.openxmlformats.org/officeDocument/2006/relationships/hyperlink" Target="https://nationalcareers.service.gov.uk/careers-advice/advice-on-volunteering" TargetMode="External"/><Relationship Id="rId2" Type="http://schemas.openxmlformats.org/officeDocument/2006/relationships/hyperlink" Target="https://register-of-charities.charitycommission.gov.uk/en/charity-search?p_p_id=uk_gov_ccew_onereg_charitydetails_web_portlet_CharityDetailsPortlet&amp;p_p_lifecycle=2&amp;p_p_state=maximized&amp;p_p_mode=view&amp;p_p_resource_id=%2Faccounts-resource&amp;p_p_cacheability=cacheLevelPage&amp;_uk_gov_ccew_onereg_charitydetails_web_portlet_CharityDetailsPortlet_objectiveId=A15697839&amp;_uk_gov_ccew_onereg_charitydetails_web_portlet_CharityDetailsPortlet_priv_r_p_mvcRenderCommandName=%2Ffull-print&amp;_uk_gov_ccew_onereg_charitydetails_web_portlet_CharityDetailsPortlet_priv_r_p_organisationNumber=1054204" TargetMode="External"/><Relationship Id="rId1" Type="http://schemas.openxmlformats.org/officeDocument/2006/relationships/slideLayout" Target="../slideLayouts/slideLayout7.xml"/><Relationship Id="rId6" Type="http://schemas.openxmlformats.org/officeDocument/2006/relationships/hyperlink" Target="https://info.lse.ac.uk/current-students/careers/information-and-resources/internships-and-work-experience/volunteering-can-be-the-work-experience-you-need" TargetMode="External"/><Relationship Id="rId5" Type="http://schemas.openxmlformats.org/officeDocument/2006/relationships/hyperlink" Target="https://careers.homeoffice.gov.uk/role/frontline-and-operational/border-force" TargetMode="External"/><Relationship Id="rId4" Type="http://schemas.openxmlformats.org/officeDocument/2006/relationships/hyperlink" Target="https://www.gov.uk/government/publications/success-profiles/success-profiles-experienc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rospects.ac.uk/job-profiles/border-force-officer" TargetMode="External"/><Relationship Id="rId2" Type="http://schemas.openxmlformats.org/officeDocument/2006/relationships/hyperlink" Target="https://www.prisonadvice.org.uk/latest/news/number-of-children-with-a-parent-in-prison-right-now-tops-100-000/" TargetMode="External"/><Relationship Id="rId1" Type="http://schemas.openxmlformats.org/officeDocument/2006/relationships/slideLayout" Target="../slideLayouts/slideLayout7.xml"/><Relationship Id="rId4" Type="http://schemas.openxmlformats.org/officeDocument/2006/relationships/hyperlink" Target="https://www.royalvoluntaryservice.org.uk/news/volunteering/volunteering-key-to-improving-job-prospe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19FB7-B380-6E55-0D99-394379E8D64D}"/>
              </a:ext>
            </a:extLst>
          </p:cNvPr>
          <p:cNvSpPr>
            <a:spLocks noGrp="1"/>
          </p:cNvSpPr>
          <p:nvPr>
            <p:ph type="ctrTitle"/>
          </p:nvPr>
        </p:nvSpPr>
        <p:spPr>
          <a:xfrm>
            <a:off x="703400" y="871758"/>
            <a:ext cx="5227171" cy="3871143"/>
          </a:xfrm>
        </p:spPr>
        <p:txBody>
          <a:bodyPr>
            <a:noAutofit/>
          </a:bodyPr>
          <a:lstStyle/>
          <a:p>
            <a:pPr>
              <a:lnSpc>
                <a:spcPct val="90000"/>
              </a:lnSpc>
            </a:pPr>
            <a:r>
              <a:rPr lang="en-GB" sz="4400"/>
              <a:t>Why I Want to Volunteer with Friends and family of the prison service at Swansea Prison</a:t>
            </a:r>
          </a:p>
        </p:txBody>
      </p:sp>
      <p:sp>
        <p:nvSpPr>
          <p:cNvPr id="3" name="Subtitle 2">
            <a:extLst>
              <a:ext uri="{FF2B5EF4-FFF2-40B4-BE49-F238E27FC236}">
                <a16:creationId xmlns:a16="http://schemas.microsoft.com/office/drawing/2014/main" id="{436834CD-364B-6E44-FED3-6CC2A5E24AE6}"/>
              </a:ext>
            </a:extLst>
          </p:cNvPr>
          <p:cNvSpPr>
            <a:spLocks noGrp="1"/>
          </p:cNvSpPr>
          <p:nvPr>
            <p:ph type="subTitle" idx="1"/>
          </p:nvPr>
        </p:nvSpPr>
        <p:spPr>
          <a:xfrm>
            <a:off x="721688" y="4785543"/>
            <a:ext cx="4857857" cy="1200690"/>
          </a:xfrm>
        </p:spPr>
        <p:txBody>
          <a:bodyPr>
            <a:normAutofit fontScale="92500" lnSpcReduction="10000"/>
          </a:bodyPr>
          <a:lstStyle/>
          <a:p>
            <a:pPr>
              <a:lnSpc>
                <a:spcPct val="100000"/>
              </a:lnSpc>
            </a:pPr>
            <a:r>
              <a:rPr lang="en-GB" sz="1400">
                <a:latin typeface="+mj-lt"/>
              </a:rPr>
              <a:t>Harriet Cope </a:t>
            </a:r>
          </a:p>
          <a:p>
            <a:pPr>
              <a:lnSpc>
                <a:spcPct val="100000"/>
              </a:lnSpc>
            </a:pPr>
            <a:r>
              <a:rPr lang="en-GB" sz="1400">
                <a:latin typeface="+mj-lt"/>
              </a:rPr>
              <a:t>2305803</a:t>
            </a:r>
          </a:p>
          <a:p>
            <a:pPr>
              <a:lnSpc>
                <a:spcPct val="100000"/>
              </a:lnSpc>
            </a:pPr>
            <a:r>
              <a:rPr lang="en-GB" sz="1400">
                <a:latin typeface="+mj-lt"/>
              </a:rPr>
              <a:t>BMPL 5020A</a:t>
            </a:r>
          </a:p>
          <a:p>
            <a:pPr>
              <a:lnSpc>
                <a:spcPct val="100000"/>
              </a:lnSpc>
            </a:pPr>
            <a:r>
              <a:rPr lang="en-GB" sz="1400">
                <a:latin typeface="+mj-lt"/>
              </a:rPr>
              <a:t>Melanie Thomas</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white and blue liquid on a purple background&#10;&#10;AI-generated content may be incorrect.">
            <a:extLst>
              <a:ext uri="{FF2B5EF4-FFF2-40B4-BE49-F238E27FC236}">
                <a16:creationId xmlns:a16="http://schemas.microsoft.com/office/drawing/2014/main" id="{373FF8EC-0F0A-FE97-CFD7-70587E3C049D}"/>
              </a:ext>
            </a:extLst>
          </p:cNvPr>
          <p:cNvPicPr>
            <a:picLocks noChangeAspect="1"/>
          </p:cNvPicPr>
          <p:nvPr/>
        </p:nvPicPr>
        <p:blipFill>
          <a:blip r:embed="rId2"/>
          <a:srcRect l="17927" r="19990"/>
          <a:stretch>
            <a:fillRect/>
          </a:stretch>
        </p:blipFill>
        <p:spPr>
          <a:xfrm>
            <a:off x="6515100" y="10"/>
            <a:ext cx="5676900" cy="6857990"/>
          </a:xfrm>
          <a:prstGeom prst="rect">
            <a:avLst/>
          </a:prstGeom>
        </p:spPr>
      </p:pic>
    </p:spTree>
    <p:extLst>
      <p:ext uri="{BB962C8B-B14F-4D97-AF65-F5344CB8AC3E}">
        <p14:creationId xmlns:p14="http://schemas.microsoft.com/office/powerpoint/2010/main" val="25804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5F6AA-243F-D09C-B043-06E5E3AD6AC5}"/>
              </a:ext>
            </a:extLst>
          </p:cNvPr>
          <p:cNvSpPr>
            <a:spLocks noGrp="1"/>
          </p:cNvSpPr>
          <p:nvPr>
            <p:ph type="title"/>
          </p:nvPr>
        </p:nvSpPr>
        <p:spPr>
          <a:xfrm>
            <a:off x="700087" y="909637"/>
            <a:ext cx="8308445" cy="1307592"/>
          </a:xfrm>
        </p:spPr>
        <p:txBody>
          <a:bodyPr>
            <a:normAutofit/>
          </a:bodyPr>
          <a:lstStyle/>
          <a:p>
            <a:pPr>
              <a:lnSpc>
                <a:spcPct val="90000"/>
              </a:lnSpc>
            </a:pPr>
            <a:r>
              <a:rPr lang="en-GB"/>
              <a:t>Introduction &amp; My Career Goal</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BFCE96-9D47-9A7D-AA60-F403F59F3FC4}"/>
              </a:ext>
            </a:extLst>
          </p:cNvPr>
          <p:cNvSpPr>
            <a:spLocks noGrp="1"/>
          </p:cNvSpPr>
          <p:nvPr>
            <p:ph idx="1"/>
          </p:nvPr>
        </p:nvSpPr>
        <p:spPr>
          <a:xfrm>
            <a:off x="700088" y="1930406"/>
            <a:ext cx="6400800" cy="4031482"/>
          </a:xfrm>
        </p:spPr>
        <p:txBody>
          <a:bodyPr>
            <a:normAutofit/>
          </a:bodyPr>
          <a:lstStyle/>
          <a:p>
            <a:pPr marL="0" indent="0">
              <a:lnSpc>
                <a:spcPct val="100000"/>
              </a:lnSpc>
              <a:buNone/>
            </a:pPr>
            <a:r>
              <a:rPr lang="en-GB" b="1" dirty="0">
                <a:latin typeface="+mj-lt"/>
              </a:rPr>
              <a:t>My ambition:</a:t>
            </a:r>
          </a:p>
          <a:p>
            <a:pPr>
              <a:lnSpc>
                <a:spcPct val="100000"/>
              </a:lnSpc>
              <a:buFont typeface="Courier New" panose="02070309020205020404" pitchFamily="49" charset="0"/>
              <a:buChar char="o"/>
            </a:pPr>
            <a:r>
              <a:rPr lang="en-GB" dirty="0">
                <a:latin typeface="+mj-lt"/>
              </a:rPr>
              <a:t>Career goal - Border Force</a:t>
            </a:r>
          </a:p>
          <a:p>
            <a:pPr>
              <a:lnSpc>
                <a:spcPct val="100000"/>
              </a:lnSpc>
              <a:buFont typeface="Courier New" panose="02070309020205020404" pitchFamily="49" charset="0"/>
              <a:buChar char="o"/>
            </a:pPr>
            <a:r>
              <a:rPr lang="en-GB" dirty="0">
                <a:latin typeface="+mj-lt"/>
              </a:rPr>
              <a:t>Interest in frontline security &amp; public protection</a:t>
            </a:r>
          </a:p>
          <a:p>
            <a:pPr>
              <a:lnSpc>
                <a:spcPct val="100000"/>
              </a:lnSpc>
              <a:buFont typeface="Courier New" panose="02070309020205020404" pitchFamily="49" charset="0"/>
              <a:buChar char="o"/>
            </a:pPr>
            <a:r>
              <a:rPr lang="en-GB" dirty="0">
                <a:latin typeface="+mj-lt"/>
              </a:rPr>
              <a:t>Volunteering to gain real experience</a:t>
            </a:r>
          </a:p>
          <a:p>
            <a:pPr marL="0" indent="0">
              <a:lnSpc>
                <a:spcPct val="100000"/>
              </a:lnSpc>
              <a:buNone/>
            </a:pPr>
            <a:r>
              <a:rPr lang="en-GB" b="1" dirty="0">
                <a:latin typeface="+mj-lt"/>
              </a:rPr>
              <a:t>Why FFOPS:</a:t>
            </a:r>
            <a:endParaRPr lang="en-GB" dirty="0">
              <a:latin typeface="+mj-lt"/>
            </a:endParaRPr>
          </a:p>
          <a:p>
            <a:pPr>
              <a:lnSpc>
                <a:spcPct val="100000"/>
              </a:lnSpc>
              <a:buFont typeface="Courier New" panose="02070309020205020404" pitchFamily="49" charset="0"/>
              <a:buChar char="o"/>
            </a:pPr>
            <a:r>
              <a:rPr lang="en-GB" dirty="0">
                <a:latin typeface="+mj-lt"/>
              </a:rPr>
              <a:t>FFOPS works directly with families of prisoners, supporting communication and relationships</a:t>
            </a:r>
          </a:p>
          <a:p>
            <a:pPr>
              <a:lnSpc>
                <a:spcPct val="100000"/>
              </a:lnSpc>
              <a:buFont typeface="Courier New" panose="02070309020205020404" pitchFamily="49" charset="0"/>
              <a:buChar char="o"/>
            </a:pPr>
            <a:r>
              <a:rPr lang="en-GB" dirty="0">
                <a:latin typeface="+mj-lt"/>
              </a:rPr>
              <a:t>Gives experience inside a prison environment </a:t>
            </a:r>
            <a:endParaRPr lang="en-GB" dirty="0">
              <a:highlight>
                <a:srgbClr val="C0C0C0"/>
              </a:highlight>
              <a:latin typeface="+mj-lt"/>
            </a:endParaRPr>
          </a:p>
          <a:p>
            <a:pPr marL="0" indent="0">
              <a:lnSpc>
                <a:spcPct val="100000"/>
              </a:lnSpc>
              <a:buNone/>
            </a:pPr>
            <a:r>
              <a:rPr lang="en-GB" sz="1600" dirty="0">
                <a:latin typeface="+mj-lt"/>
              </a:rPr>
              <a:t>(Home Office Careers, 2024). </a:t>
            </a:r>
          </a:p>
          <a:p>
            <a:pPr>
              <a:lnSpc>
                <a:spcPct val="100000"/>
              </a:lnSpc>
            </a:pPr>
            <a:endParaRPr lang="en-GB" dirty="0"/>
          </a:p>
        </p:txBody>
      </p:sp>
      <p:pic>
        <p:nvPicPr>
          <p:cNvPr id="5" name="Graphic 4" descr="Police female outline">
            <a:extLst>
              <a:ext uri="{FF2B5EF4-FFF2-40B4-BE49-F238E27FC236}">
                <a16:creationId xmlns:a16="http://schemas.microsoft.com/office/drawing/2014/main" id="{E5B8D373-DBE7-D5A9-CDDF-79A31EA3F3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484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B1ECF-C6D0-A767-A347-C3AE01709AA1}"/>
              </a:ext>
            </a:extLst>
          </p:cNvPr>
          <p:cNvSpPr>
            <a:spLocks noGrp="1"/>
          </p:cNvSpPr>
          <p:nvPr>
            <p:ph type="title"/>
          </p:nvPr>
        </p:nvSpPr>
        <p:spPr>
          <a:xfrm>
            <a:off x="4531057" y="909638"/>
            <a:ext cx="7060309" cy="1318062"/>
          </a:xfrm>
        </p:spPr>
        <p:txBody>
          <a:bodyPr>
            <a:normAutofit/>
          </a:bodyPr>
          <a:lstStyle/>
          <a:p>
            <a:r>
              <a:rPr lang="en-GB"/>
              <a:t>Why I AM Motivated to Work in Border Force</a:t>
            </a:r>
          </a:p>
        </p:txBody>
      </p:sp>
      <p:pic>
        <p:nvPicPr>
          <p:cNvPr id="5" name="Graphic 4" descr="Child with balloon with solid fill">
            <a:extLst>
              <a:ext uri="{FF2B5EF4-FFF2-40B4-BE49-F238E27FC236}">
                <a16:creationId xmlns:a16="http://schemas.microsoft.com/office/drawing/2014/main" id="{9D987266-4DFB-6132-267A-33651715E9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9478" y="618067"/>
            <a:ext cx="5410200" cy="5410200"/>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E34B94BE-C7A9-D763-7230-00DC0054BC6C}"/>
              </a:ext>
            </a:extLst>
          </p:cNvPr>
          <p:cNvSpPr>
            <a:spLocks noGrp="1" noChangeArrowheads="1"/>
          </p:cNvSpPr>
          <p:nvPr>
            <p:ph idx="1"/>
          </p:nvPr>
        </p:nvSpPr>
        <p:spPr bwMode="auto">
          <a:xfrm>
            <a:off x="4531057" y="2717780"/>
            <a:ext cx="497619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400" dirty="0">
                <a:latin typeface="+mj-lt"/>
              </a:rPr>
              <a:t>100,000+ children affected by parental imprisonment</a:t>
            </a:r>
          </a:p>
          <a:p>
            <a:pPr marL="0" indent="0" eaLnBrk="0" fontAlgn="base" hangingPunct="0">
              <a:lnSpc>
                <a:spcPct val="100000"/>
              </a:lnSpc>
              <a:spcBef>
                <a:spcPct val="0"/>
              </a:spcBef>
              <a:spcAft>
                <a:spcPct val="0"/>
              </a:spcAft>
              <a:buNone/>
            </a:pPr>
            <a:endParaRPr lang="en-US" altLang="en-US" sz="2400" dirty="0">
              <a:latin typeface="+mj-lt"/>
            </a:endParaRPr>
          </a:p>
          <a:p>
            <a:pPr eaLnBrk="0" fontAlgn="base" hangingPunct="0">
              <a:lnSpc>
                <a:spcPct val="100000"/>
              </a:lnSpc>
              <a:spcBef>
                <a:spcPct val="0"/>
              </a:spcBef>
              <a:spcAft>
                <a:spcPct val="0"/>
              </a:spcAft>
              <a:buFont typeface="Courier New" panose="02070309020205020404" pitchFamily="49" charset="0"/>
              <a:buChar char="o"/>
            </a:pPr>
            <a:r>
              <a:rPr lang="en-US" altLang="en-US" sz="2400" dirty="0">
                <a:latin typeface="+mj-lt"/>
              </a:rPr>
              <a:t>Emotional and educational impact</a:t>
            </a: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latin typeface="+mj-lt"/>
            </a:endParaRPr>
          </a:p>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r>
              <a:rPr lang="en-US" altLang="en-US" sz="2400" dirty="0">
                <a:latin typeface="+mj-lt"/>
              </a:rPr>
              <a:t>Importance of support services</a:t>
            </a:r>
          </a:p>
          <a:p>
            <a:pPr marR="0" lvl="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endParaRPr lang="en-US" altLang="en-US" sz="2400" dirty="0">
              <a:latin typeface="+mj-lt"/>
            </a:endParaRPr>
          </a:p>
          <a:p>
            <a:pPr marL="0" indent="0" eaLnBrk="0" fontAlgn="base" hangingPunct="0">
              <a:lnSpc>
                <a:spcPct val="100000"/>
              </a:lnSpc>
              <a:spcBef>
                <a:spcPct val="0"/>
              </a:spcBef>
              <a:spcAft>
                <a:spcPct val="0"/>
              </a:spcAft>
              <a:buNone/>
            </a:pPr>
            <a:r>
              <a:rPr lang="en-GB" sz="1800" dirty="0">
                <a:latin typeface="+mj-lt"/>
              </a:rPr>
              <a:t>(Prison Advice and Care Trust, 2023)  </a:t>
            </a:r>
            <a:endParaRPr lang="en-US" altLang="en-US" sz="1800" dirty="0">
              <a:latin typeface="+mj-lt"/>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latin typeface="+mj-lt"/>
            </a:endParaRPr>
          </a:p>
        </p:txBody>
      </p:sp>
    </p:spTree>
    <p:extLst>
      <p:ext uri="{BB962C8B-B14F-4D97-AF65-F5344CB8AC3E}">
        <p14:creationId xmlns:p14="http://schemas.microsoft.com/office/powerpoint/2010/main" val="2395497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13C11-E48F-2270-BFDB-C5486FC96C74}"/>
              </a:ext>
            </a:extLst>
          </p:cNvPr>
          <p:cNvSpPr>
            <a:spLocks noGrp="1"/>
          </p:cNvSpPr>
          <p:nvPr>
            <p:ph type="title"/>
          </p:nvPr>
        </p:nvSpPr>
        <p:spPr/>
        <p:txBody>
          <a:bodyPr/>
          <a:lstStyle/>
          <a:p>
            <a:r>
              <a:rPr lang="en-GB"/>
              <a:t>Does volunteering increase employment? </a:t>
            </a:r>
          </a:p>
        </p:txBody>
      </p:sp>
      <p:sp>
        <p:nvSpPr>
          <p:cNvPr id="4" name="Rectangle 1">
            <a:extLst>
              <a:ext uri="{FF2B5EF4-FFF2-40B4-BE49-F238E27FC236}">
                <a16:creationId xmlns:a16="http://schemas.microsoft.com/office/drawing/2014/main" id="{CDE163CF-B49A-642D-4050-CB1D9853D7B2}"/>
              </a:ext>
            </a:extLst>
          </p:cNvPr>
          <p:cNvSpPr>
            <a:spLocks noGrp="1" noChangeArrowheads="1"/>
          </p:cNvSpPr>
          <p:nvPr>
            <p:ph idx="1"/>
          </p:nvPr>
        </p:nvSpPr>
        <p:spPr bwMode="auto">
          <a:xfrm>
            <a:off x="800100" y="2241248"/>
            <a:ext cx="10591800" cy="4789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6176" rIns="0" bIns="320574" numCol="1" anchor="ctr" anchorCtr="0" compatLnSpc="1">
            <a:prstTxWarp prst="textNoShape">
              <a:avLst/>
            </a:prstTxWarp>
            <a:spAutoFit/>
          </a:bodyPr>
          <a:lstStyle/>
          <a:p>
            <a:pPr marL="0" indent="0">
              <a:buNone/>
            </a:pPr>
            <a:r>
              <a:rPr lang="en-GB" sz="1900" b="1">
                <a:latin typeface="+mj-lt"/>
              </a:rPr>
              <a:t>Key UK Statistics</a:t>
            </a:r>
          </a:p>
          <a:p>
            <a:pPr marL="0" indent="0">
              <a:buNone/>
            </a:pPr>
            <a:r>
              <a:rPr lang="en-GB" sz="1900">
                <a:latin typeface="+mj-lt"/>
              </a:rPr>
              <a:t>73% of employers prefer candidates with volunteering experience.</a:t>
            </a:r>
          </a:p>
          <a:p>
            <a:pPr marL="0" indent="0">
              <a:buNone/>
            </a:pPr>
            <a:r>
              <a:rPr lang="en-GB" sz="1900">
                <a:latin typeface="+mj-lt"/>
              </a:rPr>
              <a:t>94% of employers say volunteering builds valuable skills.</a:t>
            </a:r>
          </a:p>
          <a:p>
            <a:pPr marL="0" indent="0">
              <a:buNone/>
            </a:pPr>
            <a:r>
              <a:rPr lang="en-GB" sz="1900">
                <a:latin typeface="+mj-lt"/>
              </a:rPr>
              <a:t>94% of volunteers gained career benefits for example achieving their first job or promotion.</a:t>
            </a:r>
          </a:p>
          <a:p>
            <a:pPr marL="0" indent="0">
              <a:buNone/>
            </a:pPr>
            <a:endParaRPr lang="en-GB" sz="1900">
              <a:latin typeface="+mj-lt"/>
            </a:endParaRPr>
          </a:p>
          <a:p>
            <a:pPr marL="0" indent="0">
              <a:buNone/>
            </a:pPr>
            <a:r>
              <a:rPr lang="en-GB" sz="1900" b="1">
                <a:latin typeface="+mj-lt"/>
              </a:rPr>
              <a:t>Why  This Matters for Border Force</a:t>
            </a:r>
          </a:p>
          <a:p>
            <a:pPr marL="0" indent="0">
              <a:buNone/>
            </a:pPr>
            <a:r>
              <a:rPr lang="en-GB" sz="1900">
                <a:latin typeface="+mj-lt"/>
              </a:rPr>
              <a:t>They use Success Profiles, where applicants can demonstrate skills through any experience, including volunteering especially communication, teamwork and integrity (Home Office Careers, 2024)</a:t>
            </a:r>
            <a:endParaRPr lang="en-US" altLang="en-US" sz="1900">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a:ln>
                  <a:noFill/>
                </a:ln>
                <a:solidFill>
                  <a:schemeClr val="tx1"/>
                </a:solidFill>
                <a:effectLst/>
              </a:rPr>
            </a:br>
            <a:endParaRPr kumimoji="0" lang="en-US" altLang="en-US" sz="36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915E7BC7-9559-C5D3-A19D-FB9CC76C87F2}"/>
              </a:ext>
            </a:extLst>
          </p:cNvPr>
          <p:cNvSpPr txBox="1"/>
          <p:nvPr/>
        </p:nvSpPr>
        <p:spPr>
          <a:xfrm>
            <a:off x="700635" y="4033619"/>
            <a:ext cx="5868588" cy="369332"/>
          </a:xfrm>
          <a:prstGeom prst="rect">
            <a:avLst/>
          </a:prstGeom>
          <a:noFill/>
        </p:spPr>
        <p:txBody>
          <a:bodyPr wrap="square" rtlCol="0">
            <a:spAutoFit/>
          </a:bodyPr>
          <a:lstStyle/>
          <a:p>
            <a:r>
              <a:rPr lang="en-GB">
                <a:latin typeface="+mj-lt"/>
              </a:rPr>
              <a:t>(The London School of Economics and Political science, 2025).</a:t>
            </a:r>
          </a:p>
        </p:txBody>
      </p:sp>
    </p:spTree>
    <p:extLst>
      <p:ext uri="{BB962C8B-B14F-4D97-AF65-F5344CB8AC3E}">
        <p14:creationId xmlns:p14="http://schemas.microsoft.com/office/powerpoint/2010/main" val="3400699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67A1-1137-083B-A6BE-672042305AC4}"/>
              </a:ext>
            </a:extLst>
          </p:cNvPr>
          <p:cNvSpPr>
            <a:spLocks noGrp="1"/>
          </p:cNvSpPr>
          <p:nvPr>
            <p:ph type="title"/>
          </p:nvPr>
        </p:nvSpPr>
        <p:spPr/>
        <p:txBody>
          <a:bodyPr/>
          <a:lstStyle/>
          <a:p>
            <a:r>
              <a:rPr lang="en-GB"/>
              <a:t>Tasks I Will Be Doing at FFOPS</a:t>
            </a:r>
          </a:p>
        </p:txBody>
      </p:sp>
      <p:sp>
        <p:nvSpPr>
          <p:cNvPr id="4" name="Text Placeholder 3">
            <a:extLst>
              <a:ext uri="{FF2B5EF4-FFF2-40B4-BE49-F238E27FC236}">
                <a16:creationId xmlns:a16="http://schemas.microsoft.com/office/drawing/2014/main" id="{FA049239-8FD4-DF70-CE3B-6654558DFB4A}"/>
              </a:ext>
            </a:extLst>
          </p:cNvPr>
          <p:cNvSpPr>
            <a:spLocks noGrp="1"/>
          </p:cNvSpPr>
          <p:nvPr>
            <p:ph type="body" sz="half" idx="2"/>
          </p:nvPr>
        </p:nvSpPr>
        <p:spPr>
          <a:xfrm>
            <a:off x="4552757" y="1157390"/>
            <a:ext cx="6747589" cy="4765738"/>
          </a:xfrm>
        </p:spPr>
        <p:txBody>
          <a:bodyPr>
            <a:normAutofit/>
          </a:bodyPr>
          <a:lstStyle/>
          <a:p>
            <a:r>
              <a:rPr lang="en-GB" sz="3200" b="1" cap="all" spc="30" dirty="0">
                <a:latin typeface="+mj-lt"/>
                <a:ea typeface="+mj-ea"/>
                <a:cs typeface="+mj-cs"/>
              </a:rPr>
              <a:t>My volunteering role includes</a:t>
            </a:r>
          </a:p>
          <a:p>
            <a:pPr marL="457200" indent="-457200">
              <a:buFont typeface="Courier New" panose="02070309020205020404" pitchFamily="49" charset="0"/>
              <a:buChar char="o"/>
            </a:pPr>
            <a:r>
              <a:rPr lang="en-GB" sz="2600" dirty="0">
                <a:latin typeface="+mj-lt"/>
              </a:rPr>
              <a:t>Supporting families during visits</a:t>
            </a:r>
          </a:p>
          <a:p>
            <a:pPr marL="457200" indent="-457200">
              <a:buFont typeface="Courier New" panose="02070309020205020404" pitchFamily="49" charset="0"/>
              <a:buChar char="o"/>
            </a:pPr>
            <a:r>
              <a:rPr lang="en-GB" sz="2600" dirty="0">
                <a:latin typeface="+mj-lt"/>
              </a:rPr>
              <a:t>Helping prisoners maintain contact with families</a:t>
            </a:r>
          </a:p>
          <a:p>
            <a:pPr marL="457200" indent="-457200">
              <a:buFont typeface="Courier New" panose="02070309020205020404" pitchFamily="49" charset="0"/>
              <a:buChar char="o"/>
            </a:pPr>
            <a:r>
              <a:rPr lang="en-GB" sz="2600" dirty="0">
                <a:latin typeface="+mj-lt"/>
              </a:rPr>
              <a:t>Providing general support duties (information, guidance, support for staff)</a:t>
            </a:r>
          </a:p>
          <a:p>
            <a:pPr marL="457200" indent="-457200">
              <a:buFont typeface="Courier New" panose="02070309020205020404" pitchFamily="49" charset="0"/>
              <a:buChar char="o"/>
            </a:pPr>
            <a:r>
              <a:rPr lang="en-GB" sz="2600" dirty="0">
                <a:latin typeface="+mj-lt"/>
              </a:rPr>
              <a:t>Helping create a calm, safe, respectful visiting environment</a:t>
            </a:r>
          </a:p>
        </p:txBody>
      </p:sp>
      <p:pic>
        <p:nvPicPr>
          <p:cNvPr id="6" name="Graphic 5" descr="Family with two children outline">
            <a:extLst>
              <a:ext uri="{FF2B5EF4-FFF2-40B4-BE49-F238E27FC236}">
                <a16:creationId xmlns:a16="http://schemas.microsoft.com/office/drawing/2014/main" id="{D782CAD8-0B62-D607-0CE5-79675A4F17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4088" y="2571992"/>
            <a:ext cx="2997125" cy="2997125"/>
          </a:xfrm>
          <a:prstGeom prst="rect">
            <a:avLst/>
          </a:prstGeom>
        </p:spPr>
      </p:pic>
      <p:sp>
        <p:nvSpPr>
          <p:cNvPr id="8" name="TextBox 7">
            <a:extLst>
              <a:ext uri="{FF2B5EF4-FFF2-40B4-BE49-F238E27FC236}">
                <a16:creationId xmlns:a16="http://schemas.microsoft.com/office/drawing/2014/main" id="{45233910-7EF3-F92F-343A-95343B88EB48}"/>
              </a:ext>
            </a:extLst>
          </p:cNvPr>
          <p:cNvSpPr txBox="1"/>
          <p:nvPr/>
        </p:nvSpPr>
        <p:spPr>
          <a:xfrm>
            <a:off x="5372766" y="6168367"/>
            <a:ext cx="6381911" cy="369332"/>
          </a:xfrm>
          <a:prstGeom prst="rect">
            <a:avLst/>
          </a:prstGeom>
          <a:noFill/>
        </p:spPr>
        <p:txBody>
          <a:bodyPr wrap="square">
            <a:spAutoFit/>
          </a:bodyPr>
          <a:lstStyle/>
          <a:p>
            <a:r>
              <a:rPr lang="en-GB" dirty="0">
                <a:latin typeface="+mj-lt"/>
              </a:rPr>
              <a:t>(FFOPS, 2025; Charity commissioner for England and Wales, 2018)</a:t>
            </a:r>
          </a:p>
        </p:txBody>
      </p:sp>
    </p:spTree>
    <p:extLst>
      <p:ext uri="{BB962C8B-B14F-4D97-AF65-F5344CB8AC3E}">
        <p14:creationId xmlns:p14="http://schemas.microsoft.com/office/powerpoint/2010/main" val="3452023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D4780-7BCC-8307-5A04-8050CF02F6BE}"/>
              </a:ext>
            </a:extLst>
          </p:cNvPr>
          <p:cNvSpPr>
            <a:spLocks noGrp="1"/>
          </p:cNvSpPr>
          <p:nvPr>
            <p:ph type="title"/>
          </p:nvPr>
        </p:nvSpPr>
        <p:spPr>
          <a:xfrm>
            <a:off x="704088" y="914400"/>
            <a:ext cx="10687812" cy="798194"/>
          </a:xfrm>
        </p:spPr>
        <p:txBody>
          <a:bodyPr>
            <a:normAutofit/>
          </a:bodyPr>
          <a:lstStyle/>
          <a:p>
            <a:r>
              <a:rPr lang="en-GB"/>
              <a:t>Impact on Children &amp; Families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D04218C-E724-7747-D359-2726FDE3114A}"/>
              </a:ext>
            </a:extLst>
          </p:cNvPr>
          <p:cNvPicPr>
            <a:picLocks noChangeAspect="1"/>
          </p:cNvPicPr>
          <p:nvPr/>
        </p:nvPicPr>
        <p:blipFill>
          <a:blip r:embed="rId2"/>
          <a:stretch>
            <a:fillRect/>
          </a:stretch>
        </p:blipFill>
        <p:spPr>
          <a:xfrm>
            <a:off x="602488" y="1787164"/>
            <a:ext cx="7579889" cy="4358435"/>
          </a:xfrm>
          <a:prstGeom prst="rect">
            <a:avLst/>
          </a:prstGeom>
        </p:spPr>
      </p:pic>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8010E75-D5BB-4A86-DE67-0A3B321FD10E}"/>
              </a:ext>
            </a:extLst>
          </p:cNvPr>
          <p:cNvSpPr txBox="1"/>
          <p:nvPr/>
        </p:nvSpPr>
        <p:spPr>
          <a:xfrm>
            <a:off x="8182377" y="2151151"/>
            <a:ext cx="3742923" cy="4478149"/>
          </a:xfrm>
          <a:prstGeom prst="rect">
            <a:avLst/>
          </a:prstGeom>
          <a:noFill/>
        </p:spPr>
        <p:txBody>
          <a:bodyPr wrap="square">
            <a:spAutoFit/>
          </a:bodyPr>
          <a:lstStyle/>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Visits can be stressful for children</a:t>
            </a:r>
          </a:p>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Support reduces anxiety</a:t>
            </a:r>
          </a:p>
          <a:p>
            <a:pPr algn="l">
              <a:buFont typeface="Arial" panose="020B0604020202020204" pitchFamily="34" charset="0"/>
              <a:buChar char="•"/>
            </a:pPr>
            <a:endParaRPr lang="en-GB" sz="1900">
              <a:latin typeface="+mj-lt"/>
            </a:endParaRPr>
          </a:p>
          <a:p>
            <a:pPr marL="342900" indent="-342900" algn="l">
              <a:buFont typeface="Courier New" panose="02070309020205020404" pitchFamily="49" charset="0"/>
              <a:buChar char="o"/>
            </a:pPr>
            <a:r>
              <a:rPr lang="en-GB" sz="1900">
                <a:latin typeface="+mj-lt"/>
              </a:rPr>
              <a:t>Strong family ties reduce reoffending</a:t>
            </a: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marL="342900" indent="-342900" algn="l">
              <a:buFont typeface="Courier New" panose="02070309020205020404" pitchFamily="49" charset="0"/>
              <a:buChar char="o"/>
            </a:pPr>
            <a:endParaRPr lang="en-GB" sz="1900">
              <a:latin typeface="+mj-lt"/>
            </a:endParaRPr>
          </a:p>
          <a:p>
            <a:pPr algn="l"/>
            <a:endParaRPr lang="en-GB" sz="1900">
              <a:latin typeface="+mj-lt"/>
            </a:endParaRPr>
          </a:p>
          <a:p>
            <a:r>
              <a:rPr lang="en-GB" sz="1900">
                <a:latin typeface="+mj-lt"/>
              </a:rPr>
              <a:t>(Prison Advice and Care Trust, 2023)</a:t>
            </a:r>
          </a:p>
        </p:txBody>
      </p:sp>
    </p:spTree>
    <p:extLst>
      <p:ext uri="{BB962C8B-B14F-4D97-AF65-F5344CB8AC3E}">
        <p14:creationId xmlns:p14="http://schemas.microsoft.com/office/powerpoint/2010/main" val="79921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4EFB-8C17-361A-3530-7DB3E6E65081}"/>
              </a:ext>
            </a:extLst>
          </p:cNvPr>
          <p:cNvSpPr>
            <a:spLocks noGrp="1"/>
          </p:cNvSpPr>
          <p:nvPr>
            <p:ph type="title"/>
          </p:nvPr>
        </p:nvSpPr>
        <p:spPr/>
        <p:txBody>
          <a:bodyPr>
            <a:normAutofit fontScale="90000"/>
          </a:bodyPr>
          <a:lstStyle/>
          <a:p>
            <a:r>
              <a:rPr lang="en-GB"/>
              <a:t>Skills Needed for Future Study &amp; Border Force</a:t>
            </a:r>
          </a:p>
        </p:txBody>
      </p:sp>
      <p:sp>
        <p:nvSpPr>
          <p:cNvPr id="3" name="Content Placeholder 2">
            <a:extLst>
              <a:ext uri="{FF2B5EF4-FFF2-40B4-BE49-F238E27FC236}">
                <a16:creationId xmlns:a16="http://schemas.microsoft.com/office/drawing/2014/main" id="{FC639FA7-FD02-C13F-2861-397EE21CEFD3}"/>
              </a:ext>
            </a:extLst>
          </p:cNvPr>
          <p:cNvSpPr>
            <a:spLocks noGrp="1"/>
          </p:cNvSpPr>
          <p:nvPr>
            <p:ph idx="1"/>
          </p:nvPr>
        </p:nvSpPr>
        <p:spPr/>
        <p:txBody>
          <a:bodyPr/>
          <a:lstStyle/>
          <a:p>
            <a:pPr marL="0" indent="0">
              <a:buNone/>
            </a:pPr>
            <a:r>
              <a:rPr lang="en-GB" b="1">
                <a:latin typeface="+mj-lt"/>
              </a:rPr>
              <a:t>Key skills for Policing / Border Force:</a:t>
            </a:r>
            <a:endParaRPr lang="en-GB">
              <a:latin typeface="+mj-lt"/>
            </a:endParaRPr>
          </a:p>
          <a:p>
            <a:pPr>
              <a:buFont typeface="Courier New" panose="02070309020205020404" pitchFamily="49" charset="0"/>
              <a:buChar char="o"/>
            </a:pPr>
            <a:r>
              <a:rPr lang="en-GB">
                <a:latin typeface="+mj-lt"/>
              </a:rPr>
              <a:t>Communication &amp; active listening</a:t>
            </a:r>
          </a:p>
          <a:p>
            <a:pPr>
              <a:buFont typeface="Courier New" panose="02070309020205020404" pitchFamily="49" charset="0"/>
              <a:buChar char="o"/>
            </a:pPr>
            <a:r>
              <a:rPr lang="en-GB">
                <a:latin typeface="+mj-lt"/>
              </a:rPr>
              <a:t>Conflict management and staying calm</a:t>
            </a:r>
          </a:p>
          <a:p>
            <a:pPr>
              <a:buFont typeface="Courier New" panose="02070309020205020404" pitchFamily="49" charset="0"/>
              <a:buChar char="o"/>
            </a:pPr>
            <a:r>
              <a:rPr lang="en-GB">
                <a:latin typeface="+mj-lt"/>
              </a:rPr>
              <a:t>Professionalism &amp; confidentiality</a:t>
            </a:r>
          </a:p>
          <a:p>
            <a:pPr>
              <a:buFont typeface="Courier New" panose="02070309020205020404" pitchFamily="49" charset="0"/>
              <a:buChar char="o"/>
            </a:pPr>
            <a:r>
              <a:rPr lang="en-GB">
                <a:latin typeface="+mj-lt"/>
              </a:rPr>
              <a:t>Teamwork</a:t>
            </a:r>
          </a:p>
          <a:p>
            <a:pPr>
              <a:buFont typeface="Courier New" panose="02070309020205020404" pitchFamily="49" charset="0"/>
              <a:buChar char="o"/>
            </a:pPr>
            <a:r>
              <a:rPr lang="en-GB">
                <a:latin typeface="+mj-lt"/>
              </a:rPr>
              <a:t>Decision-making &amp; problem-solving</a:t>
            </a:r>
          </a:p>
          <a:p>
            <a:pPr marL="0" indent="0">
              <a:buNone/>
            </a:pPr>
            <a:endParaRPr lang="en-GB"/>
          </a:p>
        </p:txBody>
      </p:sp>
      <p:pic>
        <p:nvPicPr>
          <p:cNvPr id="5" name="Graphic 4" descr="Police male with solid fill">
            <a:extLst>
              <a:ext uri="{FF2B5EF4-FFF2-40B4-BE49-F238E27FC236}">
                <a16:creationId xmlns:a16="http://schemas.microsoft.com/office/drawing/2014/main" id="{02113E0F-4122-0AA2-B89B-67FBE85611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37583" y="1786855"/>
            <a:ext cx="2292627" cy="2292627"/>
          </a:xfrm>
          <a:prstGeom prst="rect">
            <a:avLst/>
          </a:prstGeom>
        </p:spPr>
      </p:pic>
      <p:pic>
        <p:nvPicPr>
          <p:cNvPr id="8" name="Graphic 7" descr="Aeroplane outline">
            <a:extLst>
              <a:ext uri="{FF2B5EF4-FFF2-40B4-BE49-F238E27FC236}">
                <a16:creationId xmlns:a16="http://schemas.microsoft.com/office/drawing/2014/main" id="{168FD65D-203B-B8A4-80FF-67A70A08072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93310" y="1786855"/>
            <a:ext cx="2292625" cy="2292625"/>
          </a:xfrm>
          <a:prstGeom prst="rect">
            <a:avLst/>
          </a:prstGeom>
        </p:spPr>
      </p:pic>
      <p:pic>
        <p:nvPicPr>
          <p:cNvPr id="10" name="Graphic 9" descr="Cruise ship outline">
            <a:extLst>
              <a:ext uri="{FF2B5EF4-FFF2-40B4-BE49-F238E27FC236}">
                <a16:creationId xmlns:a16="http://schemas.microsoft.com/office/drawing/2014/main" id="{6C1C23F5-B3A9-22D7-6393-395B48D0422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468429" y="4079480"/>
            <a:ext cx="2292626" cy="2292626"/>
          </a:xfrm>
          <a:prstGeom prst="rect">
            <a:avLst/>
          </a:prstGeom>
        </p:spPr>
      </p:pic>
      <p:sp>
        <p:nvSpPr>
          <p:cNvPr id="11" name="TextBox 10">
            <a:extLst>
              <a:ext uri="{FF2B5EF4-FFF2-40B4-BE49-F238E27FC236}">
                <a16:creationId xmlns:a16="http://schemas.microsoft.com/office/drawing/2014/main" id="{CD1802AC-EF1D-4C9C-9545-345912A3AA33}"/>
              </a:ext>
            </a:extLst>
          </p:cNvPr>
          <p:cNvSpPr txBox="1"/>
          <p:nvPr/>
        </p:nvSpPr>
        <p:spPr>
          <a:xfrm>
            <a:off x="9307773" y="6264322"/>
            <a:ext cx="2292626" cy="369332"/>
          </a:xfrm>
          <a:prstGeom prst="rect">
            <a:avLst/>
          </a:prstGeom>
          <a:noFill/>
        </p:spPr>
        <p:txBody>
          <a:bodyPr wrap="square" rtlCol="0">
            <a:spAutoFit/>
          </a:bodyPr>
          <a:lstStyle/>
          <a:p>
            <a:r>
              <a:rPr lang="en-GB">
                <a:latin typeface="+mj-lt"/>
              </a:rPr>
              <a:t>(Home Office, 2025)</a:t>
            </a:r>
          </a:p>
        </p:txBody>
      </p:sp>
    </p:spTree>
    <p:extLst>
      <p:ext uri="{BB962C8B-B14F-4D97-AF65-F5344CB8AC3E}">
        <p14:creationId xmlns:p14="http://schemas.microsoft.com/office/powerpoint/2010/main" val="3991931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C0FB-C52F-6CDA-26E6-582AB8503C95}"/>
              </a:ext>
            </a:extLst>
          </p:cNvPr>
          <p:cNvSpPr>
            <a:spLocks noGrp="1"/>
          </p:cNvSpPr>
          <p:nvPr>
            <p:ph type="title"/>
          </p:nvPr>
        </p:nvSpPr>
        <p:spPr/>
        <p:txBody>
          <a:bodyPr>
            <a:normAutofit fontScale="90000"/>
          </a:bodyPr>
          <a:lstStyle/>
          <a:p>
            <a:r>
              <a:rPr lang="en-GB"/>
              <a:t>How Volunteering Helps Me Build My Skills</a:t>
            </a:r>
          </a:p>
        </p:txBody>
      </p:sp>
      <p:sp>
        <p:nvSpPr>
          <p:cNvPr id="3" name="Content Placeholder 2">
            <a:extLst>
              <a:ext uri="{FF2B5EF4-FFF2-40B4-BE49-F238E27FC236}">
                <a16:creationId xmlns:a16="http://schemas.microsoft.com/office/drawing/2014/main" id="{2869F54A-5072-151B-300D-74F841D915B3}"/>
              </a:ext>
            </a:extLst>
          </p:cNvPr>
          <p:cNvSpPr>
            <a:spLocks noGrp="1"/>
          </p:cNvSpPr>
          <p:nvPr>
            <p:ph idx="1"/>
          </p:nvPr>
        </p:nvSpPr>
        <p:spPr/>
        <p:txBody>
          <a:bodyPr>
            <a:normAutofit fontScale="47500" lnSpcReduction="20000"/>
          </a:bodyPr>
          <a:lstStyle/>
          <a:p>
            <a:pPr marL="0" indent="0">
              <a:buNone/>
            </a:pPr>
            <a:r>
              <a:rPr lang="en-GB" sz="4200" b="1" cap="all" spc="30" dirty="0">
                <a:latin typeface="+mj-lt"/>
                <a:ea typeface="+mj-ea"/>
                <a:cs typeface="+mj-cs"/>
              </a:rPr>
              <a:t>Volunteering at FFOPS will help me develop</a:t>
            </a:r>
          </a:p>
          <a:p>
            <a:pPr marL="0" indent="0">
              <a:buNone/>
            </a:pPr>
            <a:endParaRPr lang="en-GB" sz="4100" cap="all" spc="30" dirty="0">
              <a:latin typeface="+mj-lt"/>
              <a:ea typeface="+mj-ea"/>
              <a:cs typeface="+mj-cs"/>
            </a:endParaRPr>
          </a:p>
          <a:p>
            <a:pPr marL="0" indent="0">
              <a:buNone/>
            </a:pPr>
            <a:endParaRPr lang="en-GB" sz="4100" cap="all" spc="30" dirty="0">
              <a:latin typeface="+mj-lt"/>
              <a:ea typeface="+mj-ea"/>
              <a:cs typeface="+mj-cs"/>
            </a:endParaRPr>
          </a:p>
          <a:p>
            <a:pPr>
              <a:buFont typeface="Courier New" panose="02070309020205020404" pitchFamily="49" charset="0"/>
              <a:buChar char="o"/>
            </a:pPr>
            <a:r>
              <a:rPr lang="en-GB" sz="4200" dirty="0">
                <a:latin typeface="+mj-lt"/>
              </a:rPr>
              <a:t>Communication - talking to families, giving information clearly</a:t>
            </a:r>
          </a:p>
          <a:p>
            <a:pPr>
              <a:buFont typeface="Courier New" panose="02070309020205020404" pitchFamily="49" charset="0"/>
              <a:buChar char="o"/>
            </a:pPr>
            <a:r>
              <a:rPr lang="en-GB" sz="4200" dirty="0">
                <a:latin typeface="+mj-lt"/>
              </a:rPr>
              <a:t>Professionalism -  working inside a prison with security procedures</a:t>
            </a:r>
          </a:p>
          <a:p>
            <a:pPr>
              <a:buFont typeface="Courier New" panose="02070309020205020404" pitchFamily="49" charset="0"/>
              <a:buChar char="o"/>
            </a:pPr>
            <a:r>
              <a:rPr lang="en-GB" sz="4200" dirty="0">
                <a:latin typeface="+mj-lt"/>
              </a:rPr>
              <a:t>Resilience -  dealing with challenging or emotional situations</a:t>
            </a:r>
          </a:p>
          <a:p>
            <a:pPr>
              <a:buFont typeface="Courier New" panose="02070309020205020404" pitchFamily="49" charset="0"/>
              <a:buChar char="o"/>
            </a:pPr>
            <a:r>
              <a:rPr lang="en-GB" sz="4200" dirty="0">
                <a:latin typeface="+mj-lt"/>
              </a:rPr>
              <a:t>Situational awareness - understanding risk, behaviour, and safety</a:t>
            </a:r>
          </a:p>
          <a:p>
            <a:pPr marL="0" indent="0">
              <a:buNone/>
            </a:pPr>
            <a:r>
              <a:rPr lang="en-GB" sz="4200" dirty="0">
                <a:latin typeface="+mj-lt"/>
              </a:rPr>
              <a:t>(National Careers Service, 2025; Prospects, 2026)</a:t>
            </a:r>
          </a:p>
          <a:p>
            <a:pPr marL="0" indent="0">
              <a:buNone/>
            </a:pPr>
            <a:endParaRPr lang="en-GB" dirty="0"/>
          </a:p>
        </p:txBody>
      </p:sp>
      <p:pic>
        <p:nvPicPr>
          <p:cNvPr id="6" name="Grafik 7" descr="Users">
            <a:extLst>
              <a:ext uri="{FF2B5EF4-FFF2-40B4-BE49-F238E27FC236}">
                <a16:creationId xmlns:a16="http://schemas.microsoft.com/office/drawing/2014/main" id="{6B17AF84-FF36-DBFA-6ED7-EEF6677AC7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4088" y="2551176"/>
            <a:ext cx="3730887" cy="3730887"/>
          </a:xfrm>
          <a:prstGeom prst="rect">
            <a:avLst/>
          </a:prstGeom>
        </p:spPr>
      </p:pic>
    </p:spTree>
    <p:extLst>
      <p:ext uri="{BB962C8B-B14F-4D97-AF65-F5344CB8AC3E}">
        <p14:creationId xmlns:p14="http://schemas.microsoft.com/office/powerpoint/2010/main" val="2470840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42F5-CA0B-39CC-1EFD-FCAE3D7818A7}"/>
              </a:ext>
            </a:extLst>
          </p:cNvPr>
          <p:cNvSpPr>
            <a:spLocks noGrp="1"/>
          </p:cNvSpPr>
          <p:nvPr>
            <p:ph type="title"/>
          </p:nvPr>
        </p:nvSpPr>
        <p:spPr/>
        <p:txBody>
          <a:bodyPr/>
          <a:lstStyle/>
          <a:p>
            <a:r>
              <a:rPr lang="en-GB"/>
              <a:t>Experiences I Want to Gain</a:t>
            </a:r>
          </a:p>
        </p:txBody>
      </p:sp>
      <p:sp>
        <p:nvSpPr>
          <p:cNvPr id="3" name="Content Placeholder 2">
            <a:extLst>
              <a:ext uri="{FF2B5EF4-FFF2-40B4-BE49-F238E27FC236}">
                <a16:creationId xmlns:a16="http://schemas.microsoft.com/office/drawing/2014/main" id="{464FB911-97E0-4D09-3DC1-A537991C8647}"/>
              </a:ext>
            </a:extLst>
          </p:cNvPr>
          <p:cNvSpPr>
            <a:spLocks noGrp="1"/>
          </p:cNvSpPr>
          <p:nvPr>
            <p:ph idx="1"/>
          </p:nvPr>
        </p:nvSpPr>
        <p:spPr/>
        <p:txBody>
          <a:bodyPr>
            <a:normAutofit lnSpcReduction="10000"/>
          </a:bodyPr>
          <a:lstStyle/>
          <a:p>
            <a:pPr marL="0" indent="0">
              <a:buNone/>
            </a:pPr>
            <a:r>
              <a:rPr lang="en-GB" sz="2800" b="1" dirty="0">
                <a:latin typeface="+mj-lt"/>
              </a:rPr>
              <a:t>I want to develop:</a:t>
            </a:r>
          </a:p>
          <a:p>
            <a:pPr>
              <a:buFont typeface="Courier New" panose="02070309020205020404" pitchFamily="49" charset="0"/>
              <a:buChar char="o"/>
            </a:pPr>
            <a:r>
              <a:rPr lang="en-GB" sz="2400" dirty="0">
                <a:latin typeface="+mj-lt"/>
              </a:rPr>
              <a:t>Experience interacting with vulnerable or distressed people</a:t>
            </a:r>
          </a:p>
          <a:p>
            <a:pPr>
              <a:buFont typeface="Courier New" panose="02070309020205020404" pitchFamily="49" charset="0"/>
              <a:buChar char="o"/>
            </a:pPr>
            <a:r>
              <a:rPr lang="en-GB" sz="2400" dirty="0">
                <a:latin typeface="+mj-lt"/>
              </a:rPr>
              <a:t>Confidence in speaking with the public</a:t>
            </a:r>
          </a:p>
          <a:p>
            <a:pPr>
              <a:buFont typeface="Courier New" panose="02070309020205020404" pitchFamily="49" charset="0"/>
              <a:buChar char="o"/>
            </a:pPr>
            <a:r>
              <a:rPr lang="en-GB" sz="2400" dirty="0">
                <a:latin typeface="+mj-lt"/>
              </a:rPr>
              <a:t>Experience in security-controlled settings</a:t>
            </a:r>
          </a:p>
          <a:p>
            <a:pPr>
              <a:buFont typeface="Courier New" panose="02070309020205020404" pitchFamily="49" charset="0"/>
              <a:buChar char="o"/>
            </a:pPr>
            <a:r>
              <a:rPr lang="en-GB" sz="2400" dirty="0">
                <a:latin typeface="+mj-lt"/>
              </a:rPr>
              <a:t>Understanding of how prisons operate</a:t>
            </a:r>
          </a:p>
          <a:p>
            <a:pPr>
              <a:buFont typeface="Courier New" panose="02070309020205020404" pitchFamily="49" charset="0"/>
              <a:buChar char="o"/>
            </a:pPr>
            <a:r>
              <a:rPr lang="en-GB" sz="2400" dirty="0">
                <a:latin typeface="+mj-lt"/>
              </a:rPr>
              <a:t>Better judgement in emotional or tense situations</a:t>
            </a:r>
          </a:p>
          <a:p>
            <a:pPr>
              <a:buFont typeface="Courier New" panose="02070309020205020404" pitchFamily="49" charset="0"/>
              <a:buChar char="o"/>
            </a:pPr>
            <a:r>
              <a:rPr lang="en-GB" sz="2400" dirty="0">
                <a:latin typeface="+mj-lt"/>
              </a:rPr>
              <a:t>Responsibility and reliability in a formal role</a:t>
            </a:r>
          </a:p>
          <a:p>
            <a:pPr marL="0" indent="0">
              <a:buNone/>
            </a:pPr>
            <a:r>
              <a:rPr lang="en-GB" sz="1800" dirty="0">
                <a:latin typeface="+mj-lt"/>
              </a:rPr>
              <a:t>(Royal Voluntary Service, 2021)</a:t>
            </a:r>
          </a:p>
          <a:p>
            <a:endParaRPr lang="en-GB" dirty="0"/>
          </a:p>
        </p:txBody>
      </p:sp>
      <p:pic>
        <p:nvPicPr>
          <p:cNvPr id="8" name="Graphic 7" descr="Jail Break with solid fill">
            <a:extLst>
              <a:ext uri="{FF2B5EF4-FFF2-40B4-BE49-F238E27FC236}">
                <a16:creationId xmlns:a16="http://schemas.microsoft.com/office/drawing/2014/main" id="{6201B53B-6C3D-8352-8A97-E34EC5A6521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965" y="2164012"/>
            <a:ext cx="4093599" cy="4093599"/>
          </a:xfrm>
          <a:prstGeom prst="rect">
            <a:avLst/>
          </a:prstGeom>
        </p:spPr>
      </p:pic>
    </p:spTree>
    <p:extLst>
      <p:ext uri="{BB962C8B-B14F-4D97-AF65-F5344CB8AC3E}">
        <p14:creationId xmlns:p14="http://schemas.microsoft.com/office/powerpoint/2010/main" val="668493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D7C2-EB1B-7D07-C07D-6A427C9A2548}"/>
              </a:ext>
            </a:extLst>
          </p:cNvPr>
          <p:cNvSpPr>
            <a:spLocks noGrp="1"/>
          </p:cNvSpPr>
          <p:nvPr>
            <p:ph type="title"/>
          </p:nvPr>
        </p:nvSpPr>
        <p:spPr/>
        <p:txBody>
          <a:bodyPr/>
          <a:lstStyle/>
          <a:p>
            <a:r>
              <a:rPr lang="en-GB"/>
              <a:t>How I Will Contribute to FFOPS</a:t>
            </a:r>
          </a:p>
        </p:txBody>
      </p:sp>
      <p:graphicFrame>
        <p:nvGraphicFramePr>
          <p:cNvPr id="9" name="Content Placeholder 2">
            <a:extLst>
              <a:ext uri="{FF2B5EF4-FFF2-40B4-BE49-F238E27FC236}">
                <a16:creationId xmlns:a16="http://schemas.microsoft.com/office/drawing/2014/main" id="{9ACC7470-C15C-89A9-1E29-7F950365D01C}"/>
              </a:ext>
            </a:extLst>
          </p:cNvPr>
          <p:cNvGraphicFramePr>
            <a:graphicFrameLocks noGrp="1"/>
          </p:cNvGraphicFramePr>
          <p:nvPr>
            <p:ph sz="half" idx="1"/>
            <p:extLst>
              <p:ext uri="{D42A27DB-BD31-4B8C-83A1-F6EECF244321}">
                <p14:modId xmlns:p14="http://schemas.microsoft.com/office/powerpoint/2010/main" val="2103647035"/>
              </p:ext>
            </p:extLst>
          </p:nvPr>
        </p:nvGraphicFramePr>
        <p:xfrm>
          <a:off x="700635" y="1871336"/>
          <a:ext cx="8980078" cy="4072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C3197C5-1501-8050-5EE0-9E542F078032}"/>
              </a:ext>
            </a:extLst>
          </p:cNvPr>
          <p:cNvSpPr txBox="1"/>
          <p:nvPr/>
        </p:nvSpPr>
        <p:spPr>
          <a:xfrm>
            <a:off x="10158484" y="6182435"/>
            <a:ext cx="2015888" cy="369332"/>
          </a:xfrm>
          <a:prstGeom prst="rect">
            <a:avLst/>
          </a:prstGeom>
          <a:noFill/>
        </p:spPr>
        <p:txBody>
          <a:bodyPr wrap="square" rtlCol="0">
            <a:spAutoFit/>
          </a:bodyPr>
          <a:lstStyle/>
          <a:p>
            <a:r>
              <a:rPr lang="en-GB">
                <a:latin typeface="+mj-lt"/>
              </a:rPr>
              <a:t>(FFOPS, 2025)</a:t>
            </a:r>
          </a:p>
        </p:txBody>
      </p:sp>
    </p:spTree>
    <p:extLst>
      <p:ext uri="{BB962C8B-B14F-4D97-AF65-F5344CB8AC3E}">
        <p14:creationId xmlns:p14="http://schemas.microsoft.com/office/powerpoint/2010/main" val="412932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748F-1573-C9A1-2324-926D12891C80}"/>
              </a:ext>
            </a:extLst>
          </p:cNvPr>
          <p:cNvSpPr>
            <a:spLocks noGrp="1"/>
          </p:cNvSpPr>
          <p:nvPr>
            <p:ph type="title"/>
          </p:nvPr>
        </p:nvSpPr>
        <p:spPr/>
        <p:txBody>
          <a:bodyPr>
            <a:normAutofit fontScale="90000"/>
          </a:bodyPr>
          <a:lstStyle/>
          <a:p>
            <a:r>
              <a:rPr lang="en-GB"/>
              <a:t>Why Volunteering Makes You a Better Candidate</a:t>
            </a:r>
          </a:p>
        </p:txBody>
      </p:sp>
      <p:sp>
        <p:nvSpPr>
          <p:cNvPr id="3" name="Content Placeholder 2">
            <a:extLst>
              <a:ext uri="{FF2B5EF4-FFF2-40B4-BE49-F238E27FC236}">
                <a16:creationId xmlns:a16="http://schemas.microsoft.com/office/drawing/2014/main" id="{52285BF0-E02B-D815-F48E-9402C1F0B013}"/>
              </a:ext>
            </a:extLst>
          </p:cNvPr>
          <p:cNvSpPr>
            <a:spLocks noGrp="1"/>
          </p:cNvSpPr>
          <p:nvPr>
            <p:ph idx="1"/>
          </p:nvPr>
        </p:nvSpPr>
        <p:spPr/>
        <p:txBody>
          <a:bodyPr/>
          <a:lstStyle/>
          <a:p>
            <a:pPr marL="0" indent="0">
              <a:buNone/>
            </a:pPr>
            <a:r>
              <a:rPr lang="en-GB">
                <a:latin typeface="+mj-lt"/>
              </a:rPr>
              <a:t>Volunteering will help me</a:t>
            </a:r>
          </a:p>
          <a:p>
            <a:pPr marL="0" indent="0">
              <a:buNone/>
            </a:pPr>
            <a:endParaRPr lang="en-GB">
              <a:latin typeface="+mj-lt"/>
            </a:endParaRPr>
          </a:p>
          <a:p>
            <a:pPr>
              <a:buFont typeface="Courier New" panose="02070309020205020404" pitchFamily="49" charset="0"/>
              <a:buChar char="o"/>
            </a:pPr>
            <a:r>
              <a:rPr lang="en-GB">
                <a:latin typeface="+mj-lt"/>
              </a:rPr>
              <a:t>Gain real-world experience in public-service settings</a:t>
            </a:r>
          </a:p>
          <a:p>
            <a:pPr>
              <a:buFont typeface="Courier New" panose="02070309020205020404" pitchFamily="49" charset="0"/>
              <a:buChar char="o"/>
            </a:pPr>
            <a:r>
              <a:rPr lang="en-GB">
                <a:latin typeface="+mj-lt"/>
              </a:rPr>
              <a:t>Build practical skills valued by policing and Border Force</a:t>
            </a:r>
          </a:p>
          <a:p>
            <a:pPr>
              <a:buFont typeface="Courier New" panose="02070309020205020404" pitchFamily="49" charset="0"/>
              <a:buChar char="o"/>
            </a:pPr>
            <a:r>
              <a:rPr lang="en-GB">
                <a:latin typeface="+mj-lt"/>
              </a:rPr>
              <a:t>Improve communication and teamwork</a:t>
            </a:r>
          </a:p>
          <a:p>
            <a:pPr>
              <a:buFont typeface="Courier New" panose="02070309020205020404" pitchFamily="49" charset="0"/>
              <a:buChar char="o"/>
            </a:pPr>
            <a:r>
              <a:rPr lang="en-GB">
                <a:latin typeface="+mj-lt"/>
              </a:rPr>
              <a:t>Show commitment and initiative to employers</a:t>
            </a:r>
          </a:p>
          <a:p>
            <a:pPr>
              <a:buFont typeface="Courier New" panose="02070309020205020404" pitchFamily="49" charset="0"/>
              <a:buChar char="o"/>
            </a:pPr>
            <a:r>
              <a:rPr lang="en-GB">
                <a:latin typeface="+mj-lt"/>
              </a:rPr>
              <a:t>Increase employability</a:t>
            </a:r>
          </a:p>
          <a:p>
            <a:endParaRPr lang="en-GB"/>
          </a:p>
        </p:txBody>
      </p:sp>
      <p:pic>
        <p:nvPicPr>
          <p:cNvPr id="5" name="Graphic 4" descr="Group with solid fill">
            <a:extLst>
              <a:ext uri="{FF2B5EF4-FFF2-40B4-BE49-F238E27FC236}">
                <a16:creationId xmlns:a16="http://schemas.microsoft.com/office/drawing/2014/main" id="{7A5B3B1D-9BDE-0DB7-04E7-11B35ABE93A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9609" y="1888435"/>
            <a:ext cx="4969565" cy="4969565"/>
          </a:xfrm>
          <a:prstGeom prst="rect">
            <a:avLst/>
          </a:prstGeom>
        </p:spPr>
      </p:pic>
      <p:sp>
        <p:nvSpPr>
          <p:cNvPr id="6" name="TextBox 5">
            <a:extLst>
              <a:ext uri="{FF2B5EF4-FFF2-40B4-BE49-F238E27FC236}">
                <a16:creationId xmlns:a16="http://schemas.microsoft.com/office/drawing/2014/main" id="{63E96C9B-D0C0-E279-C1B6-368FBA79B33B}"/>
              </a:ext>
            </a:extLst>
          </p:cNvPr>
          <p:cNvSpPr txBox="1"/>
          <p:nvPr/>
        </p:nvSpPr>
        <p:spPr>
          <a:xfrm>
            <a:off x="6442288" y="6135146"/>
            <a:ext cx="8613913" cy="923330"/>
          </a:xfrm>
          <a:prstGeom prst="rect">
            <a:avLst/>
          </a:prstGeom>
          <a:noFill/>
        </p:spPr>
        <p:txBody>
          <a:bodyPr wrap="square" rtlCol="0">
            <a:spAutoFit/>
          </a:bodyPr>
          <a:lstStyle/>
          <a:p>
            <a:r>
              <a:rPr lang="en-GB" sz="1600" dirty="0">
                <a:latin typeface="+mj-lt"/>
              </a:rPr>
              <a:t>(The London School of Economics and Political science, 2025)</a:t>
            </a:r>
          </a:p>
          <a:p>
            <a:endParaRPr lang="en-GB" sz="2000" dirty="0"/>
          </a:p>
          <a:p>
            <a:endParaRPr lang="en-GB" dirty="0">
              <a:latin typeface="+mj-lt"/>
            </a:endParaRPr>
          </a:p>
        </p:txBody>
      </p:sp>
    </p:spTree>
    <p:extLst>
      <p:ext uri="{BB962C8B-B14F-4D97-AF65-F5344CB8AC3E}">
        <p14:creationId xmlns:p14="http://schemas.microsoft.com/office/powerpoint/2010/main" val="83750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FC9A-28E5-1E58-2971-95C1CB34A2C2}"/>
              </a:ext>
            </a:extLst>
          </p:cNvPr>
          <p:cNvSpPr>
            <a:spLocks noGrp="1"/>
          </p:cNvSpPr>
          <p:nvPr>
            <p:ph type="title"/>
          </p:nvPr>
        </p:nvSpPr>
        <p:spPr>
          <a:xfrm>
            <a:off x="704086" y="195403"/>
            <a:ext cx="4093599" cy="1316736"/>
          </a:xfrm>
        </p:spPr>
        <p:txBody>
          <a:bodyPr>
            <a:normAutofit/>
          </a:bodyPr>
          <a:lstStyle/>
          <a:p>
            <a:r>
              <a:rPr lang="en-GB" sz="3600"/>
              <a:t>Conclusion </a:t>
            </a:r>
          </a:p>
        </p:txBody>
      </p:sp>
      <p:sp>
        <p:nvSpPr>
          <p:cNvPr id="3" name="Content Placeholder 2">
            <a:extLst>
              <a:ext uri="{FF2B5EF4-FFF2-40B4-BE49-F238E27FC236}">
                <a16:creationId xmlns:a16="http://schemas.microsoft.com/office/drawing/2014/main" id="{21973A22-221B-0E02-C924-D4905375465E}"/>
              </a:ext>
            </a:extLst>
          </p:cNvPr>
          <p:cNvSpPr>
            <a:spLocks noGrp="1"/>
          </p:cNvSpPr>
          <p:nvPr>
            <p:ph idx="1"/>
          </p:nvPr>
        </p:nvSpPr>
        <p:spPr>
          <a:xfrm>
            <a:off x="5315712" y="1272381"/>
            <a:ext cx="6172200" cy="4962462"/>
          </a:xfrm>
        </p:spPr>
        <p:txBody>
          <a:bodyPr>
            <a:normAutofit fontScale="25000" lnSpcReduction="20000"/>
          </a:bodyPr>
          <a:lstStyle/>
          <a:p>
            <a:pPr marL="0" indent="0" eaLnBrk="0" fontAlgn="base" hangingPunct="0">
              <a:lnSpc>
                <a:spcPct val="100000"/>
              </a:lnSpc>
              <a:spcBef>
                <a:spcPct val="0"/>
              </a:spcBef>
              <a:spcAft>
                <a:spcPct val="0"/>
              </a:spcAft>
              <a:buNone/>
            </a:pPr>
            <a:r>
              <a:rPr lang="en-GB" sz="11200" dirty="0">
                <a:latin typeface="+mj-lt"/>
              </a:rPr>
              <a:t>Overall, volunteering at FFOPS is the perfect step toward my future role. It will help me grow, gain experience and build the right skills while also helping the organisation and the families they support. Especially as </a:t>
            </a:r>
            <a:r>
              <a:rPr lang="en-US" altLang="en-US" sz="11200" dirty="0">
                <a:latin typeface="+mj-lt"/>
              </a:rPr>
              <a:t>73% of employers would employ candidates with volunteering experience over those without and 94% of employers think that volunteering can add skills. Therefore, it gives me a higher chance to get employed in the field.</a:t>
            </a:r>
          </a:p>
          <a:p>
            <a:pPr marL="0" lvl="0" indent="0" eaLnBrk="0" fontAlgn="base" hangingPunct="0">
              <a:lnSpc>
                <a:spcPct val="100000"/>
              </a:lnSpc>
              <a:spcBef>
                <a:spcPct val="0"/>
              </a:spcBef>
              <a:spcAft>
                <a:spcPct val="0"/>
              </a:spcAft>
              <a:buNone/>
            </a:pPr>
            <a:endParaRPr lang="en-US" altLang="en-US" dirty="0">
              <a:latin typeface="+mj-lt"/>
            </a:endParaRPr>
          </a:p>
          <a:p>
            <a:endParaRPr lang="en-GB" dirty="0">
              <a:latin typeface="+mj-lt"/>
            </a:endParaRPr>
          </a:p>
          <a:p>
            <a:endParaRPr lang="en-GB" dirty="0"/>
          </a:p>
        </p:txBody>
      </p:sp>
      <p:sp>
        <p:nvSpPr>
          <p:cNvPr id="4" name="Text Placeholder 3">
            <a:extLst>
              <a:ext uri="{FF2B5EF4-FFF2-40B4-BE49-F238E27FC236}">
                <a16:creationId xmlns:a16="http://schemas.microsoft.com/office/drawing/2014/main" id="{6576A0F7-E499-5954-E4D1-812DFAC8A6B5}"/>
              </a:ext>
            </a:extLst>
          </p:cNvPr>
          <p:cNvSpPr>
            <a:spLocks noGrp="1"/>
          </p:cNvSpPr>
          <p:nvPr>
            <p:ph type="body" sz="half" idx="2"/>
          </p:nvPr>
        </p:nvSpPr>
        <p:spPr>
          <a:xfrm>
            <a:off x="6272785" y="6128826"/>
            <a:ext cx="5215127" cy="623157"/>
          </a:xfrm>
        </p:spPr>
        <p:txBody>
          <a:bodyPr>
            <a:normAutofit/>
          </a:bodyPr>
          <a:lstStyle/>
          <a:p>
            <a:r>
              <a:rPr lang="en-GB" dirty="0">
                <a:latin typeface="+mj-lt"/>
              </a:rPr>
              <a:t>(The London School of Economics and Political science, 2025)</a:t>
            </a:r>
          </a:p>
          <a:p>
            <a:endParaRPr lang="en-GB" dirty="0">
              <a:latin typeface="+mj-lt"/>
            </a:endParaRPr>
          </a:p>
          <a:p>
            <a:endParaRPr lang="en-GB" dirty="0">
              <a:latin typeface="+mj-lt"/>
            </a:endParaRPr>
          </a:p>
        </p:txBody>
      </p:sp>
      <p:pic>
        <p:nvPicPr>
          <p:cNvPr id="7" name="Graphic 6" descr="Business Growth outline">
            <a:extLst>
              <a:ext uri="{FF2B5EF4-FFF2-40B4-BE49-F238E27FC236}">
                <a16:creationId xmlns:a16="http://schemas.microsoft.com/office/drawing/2014/main" id="{24011A6D-8D03-0DC0-886D-D7AE8DC81D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1208" y="1845431"/>
            <a:ext cx="4459357" cy="4459357"/>
          </a:xfrm>
          <a:prstGeom prst="rect">
            <a:avLst/>
          </a:prstGeom>
        </p:spPr>
      </p:pic>
    </p:spTree>
    <p:extLst>
      <p:ext uri="{BB962C8B-B14F-4D97-AF65-F5344CB8AC3E}">
        <p14:creationId xmlns:p14="http://schemas.microsoft.com/office/powerpoint/2010/main" val="1081661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B7601D-2EEC-54EF-EF89-E8C8DFDF971B}"/>
              </a:ext>
            </a:extLst>
          </p:cNvPr>
          <p:cNvSpPr txBox="1"/>
          <p:nvPr/>
        </p:nvSpPr>
        <p:spPr>
          <a:xfrm>
            <a:off x="701040" y="304800"/>
            <a:ext cx="3007360" cy="369332"/>
          </a:xfrm>
          <a:prstGeom prst="rect">
            <a:avLst/>
          </a:prstGeom>
          <a:noFill/>
        </p:spPr>
        <p:txBody>
          <a:bodyPr wrap="square" rtlCol="0">
            <a:spAutoFit/>
          </a:bodyPr>
          <a:lstStyle/>
          <a:p>
            <a:r>
              <a:rPr lang="en-GB">
                <a:latin typeface="+mj-lt"/>
              </a:rPr>
              <a:t>Reference List</a:t>
            </a:r>
          </a:p>
        </p:txBody>
      </p:sp>
      <p:sp>
        <p:nvSpPr>
          <p:cNvPr id="4" name="TextBox 3">
            <a:extLst>
              <a:ext uri="{FF2B5EF4-FFF2-40B4-BE49-F238E27FC236}">
                <a16:creationId xmlns:a16="http://schemas.microsoft.com/office/drawing/2014/main" id="{0A466DD2-3EAE-6EE0-EEAF-9631EA4584EC}"/>
              </a:ext>
            </a:extLst>
          </p:cNvPr>
          <p:cNvSpPr txBox="1"/>
          <p:nvPr/>
        </p:nvSpPr>
        <p:spPr>
          <a:xfrm>
            <a:off x="701040" y="841742"/>
            <a:ext cx="10881360" cy="5509200"/>
          </a:xfrm>
          <a:prstGeom prst="rect">
            <a:avLst/>
          </a:prstGeom>
          <a:noFill/>
        </p:spPr>
        <p:txBody>
          <a:bodyPr wrap="square" lIns="91440" tIns="45720" rIns="91440" bIns="45720" anchor="t">
            <a:spAutoFit/>
          </a:bodyPr>
          <a:lstStyle/>
          <a:p>
            <a:r>
              <a:rPr lang="en-GB" sz="1400" dirty="0">
                <a:latin typeface="+mj-lt"/>
              </a:rPr>
              <a:t>Charity commissioner for England and Wales (2018) </a:t>
            </a:r>
            <a:r>
              <a:rPr lang="en-GB" sz="1400" i="1" dirty="0">
                <a:latin typeface="+mj-lt"/>
              </a:rPr>
              <a:t>‘Supporting those serving a silent sentence’ - FFOPS Trustee Report 2023-2024. </a:t>
            </a:r>
            <a:r>
              <a:rPr lang="en-GB" sz="1400" dirty="0">
                <a:latin typeface="+mj-lt"/>
              </a:rPr>
              <a:t>Available at: </a:t>
            </a:r>
            <a:r>
              <a:rPr lang="en-GB" sz="1400" u="sng" dirty="0">
                <a:latin typeface="+mj-lt"/>
                <a:hlinkClick r:id="rId2"/>
              </a:rPr>
              <a:t>https://register-of charities.charitycommission.gov.uk/en/charitysearch?p_p_id=uk_gov_ccew_onereg_charitydetails_web_portlet_CharityDetailsPortlet&amp;p_p_lifecycle=2&amp;p_p_state=maximized&amp;p_p_mode=view&amp;p_p_resource_id=%2Faccounts-resource&amp;p_p_cacheability=cac</a:t>
            </a:r>
            <a:r>
              <a:rPr lang="en-GB" sz="1400" dirty="0">
                <a:latin typeface="+mj-lt"/>
              </a:rPr>
              <a:t> (Accessed: 2 January 2026).</a:t>
            </a:r>
          </a:p>
          <a:p>
            <a:endParaRPr lang="en-GB" sz="1400" dirty="0">
              <a:latin typeface="+mj-lt"/>
            </a:endParaRPr>
          </a:p>
          <a:p>
            <a:r>
              <a:rPr lang="en-GB" sz="1400" dirty="0">
                <a:latin typeface="+mj-lt"/>
              </a:rPr>
              <a:t>FFOPS (2025) </a:t>
            </a:r>
            <a:r>
              <a:rPr lang="en-GB" sz="1400" i="1" dirty="0">
                <a:latin typeface="+mj-lt"/>
              </a:rPr>
              <a:t>What and why we do it</a:t>
            </a:r>
            <a:r>
              <a:rPr lang="en-GB" sz="1400" dirty="0">
                <a:latin typeface="+mj-lt"/>
              </a:rPr>
              <a:t>. Available at: </a:t>
            </a:r>
            <a:r>
              <a:rPr lang="en-GB" sz="1400" u="sng" dirty="0">
                <a:latin typeface="+mj-lt"/>
                <a:hlinkClick r:id="rId3"/>
              </a:rPr>
              <a:t>https://ffops.co.uk/what-and-why</a:t>
            </a:r>
            <a:r>
              <a:rPr lang="en-GB" sz="1400" dirty="0">
                <a:latin typeface="+mj-lt"/>
              </a:rPr>
              <a:t> (Accessed: 6 December 2025).</a:t>
            </a:r>
          </a:p>
          <a:p>
            <a:endParaRPr lang="en-GB" sz="1400" dirty="0">
              <a:latin typeface="+mj-lt"/>
            </a:endParaRPr>
          </a:p>
          <a:p>
            <a:r>
              <a:rPr lang="en-GB" sz="1400" dirty="0">
                <a:latin typeface="+mj-lt"/>
              </a:rPr>
              <a:t>Home Office (2024) </a:t>
            </a:r>
            <a:r>
              <a:rPr lang="en-GB" sz="1400" i="1" dirty="0">
                <a:latin typeface="+mj-lt"/>
              </a:rPr>
              <a:t>Success Profiles: Experience. </a:t>
            </a:r>
            <a:r>
              <a:rPr lang="en-GB" sz="1400" dirty="0">
                <a:latin typeface="+mj-lt"/>
              </a:rPr>
              <a:t>Available at:  </a:t>
            </a:r>
            <a:r>
              <a:rPr lang="en-GB" sz="1400" u="sng" dirty="0">
                <a:latin typeface="+mj-lt"/>
                <a:hlinkClick r:id="rId4"/>
              </a:rPr>
              <a:t>https://www.gov.uk/government/publications/success-profiles/success-profiles-experience </a:t>
            </a:r>
            <a:r>
              <a:rPr lang="en-GB" sz="1400" dirty="0">
                <a:latin typeface="+mj-lt"/>
              </a:rPr>
              <a:t>(Accessed: 8 December 2025).</a:t>
            </a:r>
          </a:p>
          <a:p>
            <a:endParaRPr lang="en-GB" sz="1400" dirty="0">
              <a:latin typeface="+mj-lt"/>
            </a:endParaRPr>
          </a:p>
          <a:p>
            <a:r>
              <a:rPr lang="en-GB" sz="1400" dirty="0">
                <a:latin typeface="+mj-lt"/>
              </a:rPr>
              <a:t>Home Office (2025) </a:t>
            </a:r>
            <a:r>
              <a:rPr lang="en-GB" sz="1400" i="1" dirty="0">
                <a:latin typeface="+mj-lt"/>
              </a:rPr>
              <a:t>Border Force. </a:t>
            </a:r>
            <a:r>
              <a:rPr lang="en-GB" sz="1400" dirty="0">
                <a:latin typeface="+mj-lt"/>
              </a:rPr>
              <a:t>Available at: </a:t>
            </a:r>
            <a:r>
              <a:rPr lang="en-GB" sz="1400" u="sng" dirty="0">
                <a:latin typeface="+mj-lt"/>
                <a:hlinkClick r:id="rId5"/>
              </a:rPr>
              <a:t>https://careers.homeoffice.gov.uk/role/frontline-and-operational/border-force</a:t>
            </a:r>
            <a:br>
              <a:rPr lang="en-GB" sz="1400" u="sng" dirty="0">
                <a:latin typeface="+mj-lt"/>
                <a:hlinkClick r:id="rId5"/>
              </a:rPr>
            </a:br>
            <a:r>
              <a:rPr lang="en-GB" sz="1400" dirty="0">
                <a:latin typeface="+mj-lt"/>
              </a:rPr>
              <a:t>(Accessed: 4 December 2025).</a:t>
            </a:r>
          </a:p>
          <a:p>
            <a:endParaRPr lang="en-GB" sz="1400" dirty="0">
              <a:latin typeface="+mj-lt"/>
            </a:endParaRPr>
          </a:p>
          <a:p>
            <a:r>
              <a:rPr lang="en-GB" sz="1400" dirty="0">
                <a:latin typeface="+mj-lt"/>
              </a:rPr>
              <a:t>Home Office Careers (2024) </a:t>
            </a:r>
            <a:r>
              <a:rPr lang="en-GB" sz="1400" i="1" dirty="0">
                <a:latin typeface="+mj-lt"/>
              </a:rPr>
              <a:t>Border Force roles</a:t>
            </a:r>
            <a:r>
              <a:rPr lang="en-GB" sz="1400" dirty="0">
                <a:latin typeface="+mj-lt"/>
              </a:rPr>
              <a:t>. Available at :</a:t>
            </a:r>
            <a:r>
              <a:rPr lang="en-GB" sz="1400" u="sng" dirty="0">
                <a:latin typeface="+mj-lt"/>
                <a:hlinkClick r:id="rId5"/>
              </a:rPr>
              <a:t>https://careers.homeoffice.gov.uk/role/frontline-and-operational/border-force</a:t>
            </a:r>
            <a:br>
              <a:rPr lang="en-GB" sz="1400" dirty="0">
                <a:latin typeface="+mj-lt"/>
              </a:rPr>
            </a:br>
            <a:r>
              <a:rPr lang="en-GB" sz="1400" dirty="0">
                <a:latin typeface="+mj-lt"/>
              </a:rPr>
              <a:t>(Accessed: 4 January 2026).</a:t>
            </a:r>
          </a:p>
          <a:p>
            <a:endParaRPr lang="en-GB" sz="1400" dirty="0">
              <a:latin typeface="+mj-lt"/>
            </a:endParaRPr>
          </a:p>
          <a:p>
            <a:r>
              <a:rPr lang="en-GB" sz="1400" dirty="0">
                <a:latin typeface="+mj-lt"/>
              </a:rPr>
              <a:t>London School of Economics and Political Science (2025) </a:t>
            </a:r>
            <a:r>
              <a:rPr lang="en-GB" sz="1400" i="1" dirty="0">
                <a:latin typeface="+mj-lt"/>
              </a:rPr>
              <a:t>Volunteering can be the work experience you need</a:t>
            </a:r>
            <a:r>
              <a:rPr lang="en-GB" sz="1400" dirty="0">
                <a:latin typeface="+mj-lt"/>
              </a:rPr>
              <a:t>. Available at:</a:t>
            </a:r>
            <a:br>
              <a:rPr lang="en-GB" sz="1400" dirty="0">
                <a:latin typeface="+mj-lt"/>
              </a:rPr>
            </a:br>
            <a:r>
              <a:rPr lang="en-GB" sz="1400" u="sng" dirty="0">
                <a:latin typeface="+mj-lt"/>
                <a:hlinkClick r:id="rId6"/>
              </a:rPr>
              <a:t>https://info.lse.ac.uk/current-students/careers/information-and-resources/internships-and-work-experience/volunteering-can-be-the-work-experience-you-need</a:t>
            </a:r>
            <a:r>
              <a:rPr lang="en-GB" sz="1400" u="sng" dirty="0">
                <a:latin typeface="+mj-lt"/>
              </a:rPr>
              <a:t> </a:t>
            </a:r>
            <a:r>
              <a:rPr lang="en-GB" sz="1400" dirty="0">
                <a:latin typeface="+mj-lt"/>
              </a:rPr>
              <a:t>(Accessed: 23 December 2025).</a:t>
            </a:r>
          </a:p>
          <a:p>
            <a:endParaRPr lang="en-GB" sz="1400" dirty="0">
              <a:latin typeface="+mj-lt"/>
            </a:endParaRPr>
          </a:p>
          <a:p>
            <a:r>
              <a:rPr lang="en-GB" sz="1400" dirty="0">
                <a:latin typeface="+mj-lt"/>
              </a:rPr>
              <a:t>National Careers Service (2025) </a:t>
            </a:r>
            <a:r>
              <a:rPr lang="en-GB" sz="1400" i="1" dirty="0">
                <a:latin typeface="+mj-lt"/>
              </a:rPr>
              <a:t>Advice on volunteering</a:t>
            </a:r>
            <a:r>
              <a:rPr lang="en-GB" sz="1400" dirty="0">
                <a:latin typeface="+mj-lt"/>
              </a:rPr>
              <a:t>. Available at: </a:t>
            </a:r>
            <a:r>
              <a:rPr lang="en-GB" sz="1400" u="sng" dirty="0">
                <a:latin typeface="+mj-lt"/>
                <a:hlinkClick r:id="rId7"/>
              </a:rPr>
              <a:t>https://nationalcareers.service.gov.uk/careers-advice/advice-on-volunteering</a:t>
            </a:r>
            <a:r>
              <a:rPr lang="en-GB" sz="1400" u="sng" dirty="0">
                <a:latin typeface="+mj-lt"/>
              </a:rPr>
              <a:t> </a:t>
            </a:r>
            <a:r>
              <a:rPr lang="en-GB" sz="1400" dirty="0">
                <a:latin typeface="+mj-lt"/>
              </a:rPr>
              <a:t>(Accessed: 8 December 2025).</a:t>
            </a:r>
          </a:p>
          <a:p>
            <a:endParaRPr lang="en-GB" sz="1400" dirty="0">
              <a:latin typeface="+mj-lt"/>
            </a:endParaRPr>
          </a:p>
          <a:p>
            <a:pPr algn="l">
              <a:buNone/>
            </a:pPr>
            <a:endParaRPr lang="en-GB" sz="1500" dirty="0">
              <a:solidFill>
                <a:srgbClr val="000000"/>
              </a:solidFill>
              <a:latin typeface="+mj-lt"/>
            </a:endParaRPr>
          </a:p>
          <a:p>
            <a:pPr algn="l">
              <a:buNone/>
            </a:pPr>
            <a:endParaRPr lang="en-GB" sz="1500" b="0" i="0" u="none" strike="noStrike" dirty="0">
              <a:solidFill>
                <a:srgbClr val="000000"/>
              </a:solidFill>
              <a:effectLst/>
              <a:latin typeface="+mj-lt"/>
            </a:endParaRPr>
          </a:p>
        </p:txBody>
      </p:sp>
    </p:spTree>
    <p:extLst>
      <p:ext uri="{BB962C8B-B14F-4D97-AF65-F5344CB8AC3E}">
        <p14:creationId xmlns:p14="http://schemas.microsoft.com/office/powerpoint/2010/main" val="40560003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851562-FD36-F394-BB8B-D4121595CED3}"/>
              </a:ext>
            </a:extLst>
          </p:cNvPr>
          <p:cNvSpPr txBox="1"/>
          <p:nvPr/>
        </p:nvSpPr>
        <p:spPr>
          <a:xfrm>
            <a:off x="662609" y="901148"/>
            <a:ext cx="10681252" cy="3170099"/>
          </a:xfrm>
          <a:prstGeom prst="rect">
            <a:avLst/>
          </a:prstGeom>
          <a:noFill/>
        </p:spPr>
        <p:txBody>
          <a:bodyPr wrap="square" rtlCol="0">
            <a:spAutoFit/>
          </a:bodyPr>
          <a:lstStyle/>
          <a:p>
            <a:r>
              <a:rPr lang="en-GB" sz="1400" dirty="0">
                <a:latin typeface="+mj-lt"/>
              </a:rPr>
              <a:t>Prison Advice and Care Trust (2023) </a:t>
            </a:r>
            <a:r>
              <a:rPr lang="en-GB" sz="1400" i="1" dirty="0">
                <a:latin typeface="+mj-lt"/>
              </a:rPr>
              <a:t>Number of children with a parent in prison tops 100,000</a:t>
            </a:r>
            <a:r>
              <a:rPr lang="en-GB" sz="1400" dirty="0">
                <a:latin typeface="+mj-lt"/>
              </a:rPr>
              <a:t>. Available at:</a:t>
            </a:r>
            <a:br>
              <a:rPr lang="en-GB" sz="1400" dirty="0">
                <a:latin typeface="+mj-lt"/>
              </a:rPr>
            </a:br>
            <a:r>
              <a:rPr lang="en-GB" sz="1400" u="sng" dirty="0">
                <a:latin typeface="+mj-lt"/>
                <a:hlinkClick r:id="rId2"/>
              </a:rPr>
              <a:t>https://www.prisonadvice.org.uk/latest/news/number-of-children-with-a-parent-in-prison-right-now-tops-100-000/</a:t>
            </a:r>
            <a:br>
              <a:rPr lang="en-GB" sz="1400" dirty="0">
                <a:latin typeface="+mj-lt"/>
              </a:rPr>
            </a:br>
            <a:r>
              <a:rPr lang="en-GB" sz="1400" dirty="0">
                <a:latin typeface="+mj-lt"/>
              </a:rPr>
              <a:t>(Accessed: 4 January 2026).</a:t>
            </a:r>
          </a:p>
          <a:p>
            <a:endParaRPr lang="en-GB" sz="1400" dirty="0">
              <a:latin typeface="+mj-lt"/>
            </a:endParaRPr>
          </a:p>
          <a:p>
            <a:r>
              <a:rPr lang="en-GB" sz="1400" dirty="0">
                <a:latin typeface="+mj-lt"/>
              </a:rPr>
              <a:t>Prospects (2026) </a:t>
            </a:r>
            <a:r>
              <a:rPr lang="en-GB" sz="1400" i="1" dirty="0">
                <a:latin typeface="+mj-lt"/>
              </a:rPr>
              <a:t>Job profile Border force officer. </a:t>
            </a:r>
            <a:r>
              <a:rPr lang="en-GB" sz="1400" dirty="0">
                <a:latin typeface="+mj-lt"/>
              </a:rPr>
              <a:t>Available at:</a:t>
            </a:r>
            <a:r>
              <a:rPr lang="en-GB" sz="1400" i="1" dirty="0">
                <a:latin typeface="+mj-lt"/>
              </a:rPr>
              <a:t> </a:t>
            </a:r>
            <a:r>
              <a:rPr lang="en-GB" sz="1400" i="1" u="sng" dirty="0">
                <a:latin typeface="+mj-lt"/>
                <a:hlinkClick r:id="rId3"/>
              </a:rPr>
              <a:t>https://www.prospects.ac.uk/job-profiles/border-force-officer</a:t>
            </a:r>
            <a:r>
              <a:rPr lang="en-GB" sz="1400" i="1" dirty="0">
                <a:latin typeface="+mj-lt"/>
              </a:rPr>
              <a:t>  </a:t>
            </a:r>
            <a:r>
              <a:rPr lang="en-GB" sz="1400" dirty="0">
                <a:latin typeface="+mj-lt"/>
              </a:rPr>
              <a:t>(Accessed: 4 January 2026).</a:t>
            </a:r>
          </a:p>
          <a:p>
            <a:endParaRPr lang="en-GB" sz="1400" dirty="0">
              <a:latin typeface="+mj-lt"/>
            </a:endParaRPr>
          </a:p>
          <a:p>
            <a:r>
              <a:rPr lang="en-GB" sz="1400" dirty="0">
                <a:latin typeface="+mj-lt"/>
              </a:rPr>
              <a:t>Royal Voluntary Service (2021) </a:t>
            </a:r>
            <a:r>
              <a:rPr lang="en-GB" sz="1400" i="1" dirty="0">
                <a:latin typeface="+mj-lt"/>
              </a:rPr>
              <a:t>Volunteering key to improving job prospects</a:t>
            </a:r>
            <a:r>
              <a:rPr lang="en-GB" sz="1400" dirty="0">
                <a:latin typeface="+mj-lt"/>
              </a:rPr>
              <a:t>. Available at:</a:t>
            </a:r>
            <a:br>
              <a:rPr lang="en-GB" sz="1400" dirty="0">
                <a:latin typeface="+mj-lt"/>
              </a:rPr>
            </a:br>
            <a:r>
              <a:rPr lang="en-GB" sz="1400" u="sng" dirty="0">
                <a:latin typeface="+mj-lt"/>
                <a:hlinkClick r:id="rId4"/>
              </a:rPr>
              <a:t>https://www.royalvoluntaryservice.org.uk/news/volunteering/volunteering-key-to-improving-job-prospects/</a:t>
            </a:r>
            <a:r>
              <a:rPr lang="en-GB" sz="1400" u="sng" dirty="0">
                <a:latin typeface="+mj-lt"/>
              </a:rPr>
              <a:t> </a:t>
            </a:r>
            <a:r>
              <a:rPr lang="en-GB" sz="1400" dirty="0">
                <a:latin typeface="+mj-lt"/>
              </a:rPr>
              <a:t>  (Accessed: 4 January 2026).</a:t>
            </a:r>
          </a:p>
          <a:p>
            <a:endParaRPr lang="en-GB" sz="1400" i="1" dirty="0">
              <a:latin typeface="+mj-lt"/>
            </a:endParaRPr>
          </a:p>
          <a:p>
            <a:endParaRPr lang="en-GB" sz="1400" dirty="0">
              <a:solidFill>
                <a:srgbClr val="000000"/>
              </a:solidFill>
              <a:latin typeface="+mj-lt"/>
            </a:endParaRPr>
          </a:p>
          <a:p>
            <a:endParaRPr lang="en-GB" sz="1400" dirty="0">
              <a:solidFill>
                <a:srgbClr val="000000"/>
              </a:solidFill>
              <a:latin typeface="+mj-lt"/>
            </a:endParaRPr>
          </a:p>
          <a:p>
            <a:endParaRPr lang="en-GB" sz="1400" i="1" dirty="0">
              <a:latin typeface="+mj-lt"/>
            </a:endParaRPr>
          </a:p>
          <a:p>
            <a:endParaRPr lang="en-GB" i="1" dirty="0">
              <a:latin typeface="+mj-lt"/>
            </a:endParaRPr>
          </a:p>
        </p:txBody>
      </p:sp>
    </p:spTree>
    <p:extLst>
      <p:ext uri="{BB962C8B-B14F-4D97-AF65-F5344CB8AC3E}">
        <p14:creationId xmlns:p14="http://schemas.microsoft.com/office/powerpoint/2010/main" val="348988523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TotalTime>
  <Words>1093</Words>
  <Application>Microsoft Macintosh PowerPoint</Application>
  <PresentationFormat>Widescreen</PresentationFormat>
  <Paragraphs>134</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Calisto MT</vt:lpstr>
      <vt:lpstr>Courier New</vt:lpstr>
      <vt:lpstr>Univers Condensed</vt:lpstr>
      <vt:lpstr>ChronicleVTI</vt:lpstr>
      <vt:lpstr>Why I Want to Volunteer with Friends and family of the prison service at Swansea Prison</vt:lpstr>
      <vt:lpstr>Introduction &amp; My Career Goal</vt:lpstr>
      <vt:lpstr>Why I AM Motivated to Work in Border Force</vt:lpstr>
      <vt:lpstr>Does volunteering increase employment? </vt:lpstr>
      <vt:lpstr>Tasks I Will Be Doing at FFOPS</vt:lpstr>
      <vt:lpstr>Impact on Children &amp; Families</vt:lpstr>
      <vt:lpstr>Skills Needed for Future Study &amp; Border Force</vt:lpstr>
      <vt:lpstr>How Volunteering Helps Me Build My Skills</vt:lpstr>
      <vt:lpstr>Experiences I Want to Gain</vt:lpstr>
      <vt:lpstr>How I Will Contribute to FFOPS</vt:lpstr>
      <vt:lpstr>Why Volunteering Makes You a Better Candidate</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Harriet Cope (2305803)</dc:creator>
  <cp:lastModifiedBy>Harriet Cope (2305803)</cp:lastModifiedBy>
  <cp:revision>2</cp:revision>
  <dcterms:created xsi:type="dcterms:W3CDTF">2025-12-06T21:04:54Z</dcterms:created>
  <dcterms:modified xsi:type="dcterms:W3CDTF">2026-01-20T20:03:45Z</dcterms:modified>
</cp:coreProperties>
</file>