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9" r:id="rId2"/>
    <p:sldId id="257"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na Powell" userId="e8aca43d8515d877" providerId="LiveId" clId="{763D3538-15F0-453A-B86C-1FDD1F4092F7}"/>
    <pc:docChg chg="undo custSel addSld delSld modSld sldOrd">
      <pc:chgData name="Tina Powell" userId="e8aca43d8515d877" providerId="LiveId" clId="{763D3538-15F0-453A-B86C-1FDD1F4092F7}" dt="2026-08-04T21:16:55.172" v="9430" actId="1076"/>
      <pc:docMkLst>
        <pc:docMk/>
      </pc:docMkLst>
      <pc:sldChg chg="addSp delSp modSp mod">
        <pc:chgData name="Tina Powell" userId="e8aca43d8515d877" providerId="LiveId" clId="{763D3538-15F0-453A-B86C-1FDD1F4092F7}" dt="2026-08-04T21:05:47.668" v="9371" actId="1076"/>
        <pc:sldMkLst>
          <pc:docMk/>
          <pc:sldMk cId="1769073861" sldId="257"/>
        </pc:sldMkLst>
        <pc:spChg chg="mod">
          <ac:chgData name="Tina Powell" userId="e8aca43d8515d877" providerId="LiveId" clId="{763D3538-15F0-453A-B86C-1FDD1F4092F7}" dt="2026-08-04T21:05:42.673" v="9370" actId="1076"/>
          <ac:spMkLst>
            <pc:docMk/>
            <pc:sldMk cId="1769073861" sldId="257"/>
            <ac:spMk id="2" creationId="{C019AC28-B522-731D-29AC-1D468B004D7F}"/>
          </ac:spMkLst>
        </pc:spChg>
        <pc:spChg chg="mod">
          <ac:chgData name="Tina Powell" userId="e8aca43d8515d877" providerId="LiveId" clId="{763D3538-15F0-453A-B86C-1FDD1F4092F7}" dt="2026-08-04T21:05:47.668" v="9371" actId="1076"/>
          <ac:spMkLst>
            <pc:docMk/>
            <pc:sldMk cId="1769073861" sldId="257"/>
            <ac:spMk id="3" creationId="{D29C9897-6B66-0736-00B3-BD415A662FAD}"/>
          </ac:spMkLst>
        </pc:spChg>
      </pc:sldChg>
      <pc:sldChg chg="addSp modSp new mod modTransition">
        <pc:chgData name="Tina Powell" userId="e8aca43d8515d877" providerId="LiveId" clId="{763D3538-15F0-453A-B86C-1FDD1F4092F7}" dt="2026-08-01T13:03:24.040" v="9016"/>
        <pc:sldMkLst>
          <pc:docMk/>
          <pc:sldMk cId="2933819033" sldId="259"/>
        </pc:sldMkLst>
        <pc:spChg chg="mod">
          <ac:chgData name="Tina Powell" userId="e8aca43d8515d877" providerId="LiveId" clId="{763D3538-15F0-453A-B86C-1FDD1F4092F7}" dt="2026-07-25T14:06:55.443" v="7408" actId="14100"/>
          <ac:spMkLst>
            <pc:docMk/>
            <pc:sldMk cId="2933819033" sldId="259"/>
            <ac:spMk id="2" creationId="{3D5C2C87-579B-6117-9092-F573811E7C17}"/>
          </ac:spMkLst>
        </pc:spChg>
        <pc:spChg chg="mod">
          <ac:chgData name="Tina Powell" userId="e8aca43d8515d877" providerId="LiveId" clId="{763D3538-15F0-453A-B86C-1FDD1F4092F7}" dt="2026-07-25T14:03:35.056" v="7364" actId="14100"/>
          <ac:spMkLst>
            <pc:docMk/>
            <pc:sldMk cId="2933819033" sldId="259"/>
            <ac:spMk id="3" creationId="{7893D4F7-FF96-8ACD-94F9-5A533093FC17}"/>
          </ac:spMkLst>
        </pc:spChg>
        <pc:picChg chg="add mod">
          <ac:chgData name="Tina Powell" userId="e8aca43d8515d877" providerId="LiveId" clId="{763D3538-15F0-453A-B86C-1FDD1F4092F7}" dt="2026-07-25T14:07:07.395" v="7410" actId="14100"/>
          <ac:picMkLst>
            <pc:docMk/>
            <pc:sldMk cId="2933819033" sldId="259"/>
            <ac:picMk id="5" creationId="{112027E1-2E08-413D-542E-CB6500FAB717}"/>
          </ac:picMkLst>
        </pc:picChg>
      </pc:sldChg>
      <pc:sldChg chg="addSp modSp new mod modTransition">
        <pc:chgData name="Tina Powell" userId="e8aca43d8515d877" providerId="LiveId" clId="{763D3538-15F0-453A-B86C-1FDD1F4092F7}" dt="2026-08-04T21:07:50.183" v="9378" actId="1076"/>
        <pc:sldMkLst>
          <pc:docMk/>
          <pc:sldMk cId="1974096004" sldId="260"/>
        </pc:sldMkLst>
        <pc:spChg chg="mod">
          <ac:chgData name="Tina Powell" userId="e8aca43d8515d877" providerId="LiveId" clId="{763D3538-15F0-453A-B86C-1FDD1F4092F7}" dt="2026-08-04T21:07:05.404" v="9376" actId="1076"/>
          <ac:spMkLst>
            <pc:docMk/>
            <pc:sldMk cId="1974096004" sldId="260"/>
            <ac:spMk id="2" creationId="{22E73C3F-8A2B-0A43-D9E1-D52159C421CA}"/>
          </ac:spMkLst>
        </pc:spChg>
        <pc:spChg chg="mod">
          <ac:chgData name="Tina Powell" userId="e8aca43d8515d877" providerId="LiveId" clId="{763D3538-15F0-453A-B86C-1FDD1F4092F7}" dt="2026-08-04T21:07:18.835" v="9377" actId="1076"/>
          <ac:spMkLst>
            <pc:docMk/>
            <pc:sldMk cId="1974096004" sldId="260"/>
            <ac:spMk id="3" creationId="{AB1215D7-5638-3A97-37D9-EC83BB05B666}"/>
          </ac:spMkLst>
        </pc:spChg>
        <pc:picChg chg="add mod ord">
          <ac:chgData name="Tina Powell" userId="e8aca43d8515d877" providerId="LiveId" clId="{763D3538-15F0-453A-B86C-1FDD1F4092F7}" dt="2026-08-04T21:07:50.183" v="9378" actId="1076"/>
          <ac:picMkLst>
            <pc:docMk/>
            <pc:sldMk cId="1974096004" sldId="260"/>
            <ac:picMk id="4" creationId="{F663B7BE-91CD-7660-0FD5-1540299C7549}"/>
          </ac:picMkLst>
        </pc:picChg>
      </pc:sldChg>
      <pc:sldChg chg="addSp modSp new mod">
        <pc:chgData name="Tina Powell" userId="e8aca43d8515d877" providerId="LiveId" clId="{763D3538-15F0-453A-B86C-1FDD1F4092F7}" dt="2026-08-04T21:08:59.537" v="9385" actId="1076"/>
        <pc:sldMkLst>
          <pc:docMk/>
          <pc:sldMk cId="127423923" sldId="261"/>
        </pc:sldMkLst>
        <pc:spChg chg="mod">
          <ac:chgData name="Tina Powell" userId="e8aca43d8515d877" providerId="LiveId" clId="{763D3538-15F0-453A-B86C-1FDD1F4092F7}" dt="2026-08-04T21:08:59.537" v="9385" actId="1076"/>
          <ac:spMkLst>
            <pc:docMk/>
            <pc:sldMk cId="127423923" sldId="261"/>
            <ac:spMk id="2" creationId="{344628B9-16D1-E495-F93F-B75DB15509B3}"/>
          </ac:spMkLst>
        </pc:spChg>
        <pc:spChg chg="mod">
          <ac:chgData name="Tina Powell" userId="e8aca43d8515d877" providerId="LiveId" clId="{763D3538-15F0-453A-B86C-1FDD1F4092F7}" dt="2026-08-04T21:08:45.446" v="9383" actId="1076"/>
          <ac:spMkLst>
            <pc:docMk/>
            <pc:sldMk cId="127423923" sldId="261"/>
            <ac:spMk id="3" creationId="{0D76538E-4462-D97B-371B-E81720CCD9A0}"/>
          </ac:spMkLst>
        </pc:spChg>
        <pc:spChg chg="add mod">
          <ac:chgData name="Tina Powell" userId="e8aca43d8515d877" providerId="LiveId" clId="{763D3538-15F0-453A-B86C-1FDD1F4092F7}" dt="2026-08-01T12:41:52.833" v="8990" actId="14100"/>
          <ac:spMkLst>
            <pc:docMk/>
            <pc:sldMk cId="127423923" sldId="261"/>
            <ac:spMk id="7" creationId="{79BE35F3-CE8F-419D-F444-6C2E2892DF97}"/>
          </ac:spMkLst>
        </pc:spChg>
        <pc:picChg chg="add mod ord">
          <ac:chgData name="Tina Powell" userId="e8aca43d8515d877" providerId="LiveId" clId="{763D3538-15F0-453A-B86C-1FDD1F4092F7}" dt="2026-08-01T12:41:26.537" v="8985" actId="1076"/>
          <ac:picMkLst>
            <pc:docMk/>
            <pc:sldMk cId="127423923" sldId="261"/>
            <ac:picMk id="4" creationId="{281F8BB8-156A-3FAB-D35C-60D4EB7AD477}"/>
          </ac:picMkLst>
        </pc:picChg>
        <pc:picChg chg="add mod">
          <ac:chgData name="Tina Powell" userId="e8aca43d8515d877" providerId="LiveId" clId="{763D3538-15F0-453A-B86C-1FDD1F4092F7}" dt="2026-08-01T12:41:22.411" v="8984" actId="1076"/>
          <ac:picMkLst>
            <pc:docMk/>
            <pc:sldMk cId="127423923" sldId="261"/>
            <ac:picMk id="5" creationId="{DA467B97-FF84-CA10-8DBA-F8F3D9AF7DF3}"/>
          </ac:picMkLst>
        </pc:picChg>
      </pc:sldChg>
      <pc:sldChg chg="addSp modSp new mod">
        <pc:chgData name="Tina Powell" userId="e8aca43d8515d877" providerId="LiveId" clId="{763D3538-15F0-453A-B86C-1FDD1F4092F7}" dt="2026-08-04T21:09:38.749" v="9390" actId="1076"/>
        <pc:sldMkLst>
          <pc:docMk/>
          <pc:sldMk cId="815940610" sldId="262"/>
        </pc:sldMkLst>
        <pc:spChg chg="mod">
          <ac:chgData name="Tina Powell" userId="e8aca43d8515d877" providerId="LiveId" clId="{763D3538-15F0-453A-B86C-1FDD1F4092F7}" dt="2026-08-04T21:09:38.749" v="9390" actId="1076"/>
          <ac:spMkLst>
            <pc:docMk/>
            <pc:sldMk cId="815940610" sldId="262"/>
            <ac:spMk id="2" creationId="{80C2F0AA-348B-629B-293A-532C4EB15FF5}"/>
          </ac:spMkLst>
        </pc:spChg>
        <pc:spChg chg="mod">
          <ac:chgData name="Tina Powell" userId="e8aca43d8515d877" providerId="LiveId" clId="{763D3538-15F0-453A-B86C-1FDD1F4092F7}" dt="2026-08-01T12:59:45.897" v="9011"/>
          <ac:spMkLst>
            <pc:docMk/>
            <pc:sldMk cId="815940610" sldId="262"/>
            <ac:spMk id="3" creationId="{28B18737-1736-F86C-1E89-7A0B7CC27F78}"/>
          </ac:spMkLst>
        </pc:spChg>
        <pc:spChg chg="add mod">
          <ac:chgData name="Tina Powell" userId="e8aca43d8515d877" providerId="LiveId" clId="{763D3538-15F0-453A-B86C-1FDD1F4092F7}" dt="2026-07-25T13:26:31.133" v="7331" actId="1076"/>
          <ac:spMkLst>
            <pc:docMk/>
            <pc:sldMk cId="815940610" sldId="262"/>
            <ac:spMk id="5" creationId="{457189F5-0290-EA91-83F8-97ABF0ACADE8}"/>
          </ac:spMkLst>
        </pc:spChg>
        <pc:picChg chg="add mod">
          <ac:chgData name="Tina Powell" userId="e8aca43d8515d877" providerId="LiveId" clId="{763D3538-15F0-453A-B86C-1FDD1F4092F7}" dt="2026-07-25T13:26:53.287" v="7360" actId="14100"/>
          <ac:picMkLst>
            <pc:docMk/>
            <pc:sldMk cId="815940610" sldId="262"/>
            <ac:picMk id="4" creationId="{2CB3B175-B0EB-4F94-8289-648B50976E2E}"/>
          </ac:picMkLst>
        </pc:picChg>
      </pc:sldChg>
      <pc:sldChg chg="addSp delSp modSp new mod">
        <pc:chgData name="Tina Powell" userId="e8aca43d8515d877" providerId="LiveId" clId="{763D3538-15F0-453A-B86C-1FDD1F4092F7}" dt="2026-08-04T21:10:37.038" v="9398" actId="1076"/>
        <pc:sldMkLst>
          <pc:docMk/>
          <pc:sldMk cId="3786618430" sldId="263"/>
        </pc:sldMkLst>
        <pc:spChg chg="mod">
          <ac:chgData name="Tina Powell" userId="e8aca43d8515d877" providerId="LiveId" clId="{763D3538-15F0-453A-B86C-1FDD1F4092F7}" dt="2026-08-04T21:10:31.009" v="9397" actId="1076"/>
          <ac:spMkLst>
            <pc:docMk/>
            <pc:sldMk cId="3786618430" sldId="263"/>
            <ac:spMk id="2" creationId="{36326C81-902C-2670-E5F8-0B6C4C961E8D}"/>
          </ac:spMkLst>
        </pc:spChg>
        <pc:spChg chg="mod">
          <ac:chgData name="Tina Powell" userId="e8aca43d8515d877" providerId="LiveId" clId="{763D3538-15F0-453A-B86C-1FDD1F4092F7}" dt="2026-08-04T21:10:37.038" v="9398" actId="1076"/>
          <ac:spMkLst>
            <pc:docMk/>
            <pc:sldMk cId="3786618430" sldId="263"/>
            <ac:spMk id="3" creationId="{22FE79AB-EE63-4081-12D7-309BA6E42712}"/>
          </ac:spMkLst>
        </pc:spChg>
        <pc:spChg chg="add mod">
          <ac:chgData name="Tina Powell" userId="e8aca43d8515d877" providerId="LiveId" clId="{763D3538-15F0-453A-B86C-1FDD1F4092F7}" dt="2026-08-01T12:31:58.303" v="8942" actId="1076"/>
          <ac:spMkLst>
            <pc:docMk/>
            <pc:sldMk cId="3786618430" sldId="263"/>
            <ac:spMk id="6" creationId="{A82744A2-4680-673E-80E7-45A99751CFC9}"/>
          </ac:spMkLst>
        </pc:spChg>
        <pc:picChg chg="add mod">
          <ac:chgData name="Tina Powell" userId="e8aca43d8515d877" providerId="LiveId" clId="{763D3538-15F0-453A-B86C-1FDD1F4092F7}" dt="2026-08-01T12:30:51.448" v="8935" actId="1076"/>
          <ac:picMkLst>
            <pc:docMk/>
            <pc:sldMk cId="3786618430" sldId="263"/>
            <ac:picMk id="4" creationId="{64D0770A-978D-8F90-D4B7-F3BAA4380CA1}"/>
          </ac:picMkLst>
        </pc:picChg>
      </pc:sldChg>
      <pc:sldChg chg="addSp modSp new mod">
        <pc:chgData name="Tina Powell" userId="e8aca43d8515d877" providerId="LiveId" clId="{763D3538-15F0-453A-B86C-1FDD1F4092F7}" dt="2026-08-04T21:12:11.715" v="9402" actId="1076"/>
        <pc:sldMkLst>
          <pc:docMk/>
          <pc:sldMk cId="4116193482" sldId="264"/>
        </pc:sldMkLst>
        <pc:spChg chg="mod">
          <ac:chgData name="Tina Powell" userId="e8aca43d8515d877" providerId="LiveId" clId="{763D3538-15F0-453A-B86C-1FDD1F4092F7}" dt="2026-08-04T21:12:11.715" v="9402" actId="1076"/>
          <ac:spMkLst>
            <pc:docMk/>
            <pc:sldMk cId="4116193482" sldId="264"/>
            <ac:spMk id="2" creationId="{CE5572BF-ECE8-2282-2FD3-DA40302B05DF}"/>
          </ac:spMkLst>
        </pc:spChg>
        <pc:spChg chg="mod">
          <ac:chgData name="Tina Powell" userId="e8aca43d8515d877" providerId="LiveId" clId="{763D3538-15F0-453A-B86C-1FDD1F4092F7}" dt="2026-08-01T12:59:45.897" v="9011"/>
          <ac:spMkLst>
            <pc:docMk/>
            <pc:sldMk cId="4116193482" sldId="264"/>
            <ac:spMk id="3" creationId="{928FA8F7-6F17-F926-806D-CE6E2B5CF380}"/>
          </ac:spMkLst>
        </pc:spChg>
        <pc:spChg chg="add mod">
          <ac:chgData name="Tina Powell" userId="e8aca43d8515d877" providerId="LiveId" clId="{763D3538-15F0-453A-B86C-1FDD1F4092F7}" dt="2026-08-01T12:32:32.174" v="8945" actId="14100"/>
          <ac:spMkLst>
            <pc:docMk/>
            <pc:sldMk cId="4116193482" sldId="264"/>
            <ac:spMk id="5" creationId="{0F711571-2783-5CCC-D206-1508141877B5}"/>
          </ac:spMkLst>
        </pc:spChg>
        <pc:picChg chg="add mod">
          <ac:chgData name="Tina Powell" userId="e8aca43d8515d877" providerId="LiveId" clId="{763D3538-15F0-453A-B86C-1FDD1F4092F7}" dt="2026-07-22T12:14:55.945" v="2800" actId="1076"/>
          <ac:picMkLst>
            <pc:docMk/>
            <pc:sldMk cId="4116193482" sldId="264"/>
            <ac:picMk id="4" creationId="{F489681B-82FD-E0EE-8271-613D25712398}"/>
          </ac:picMkLst>
        </pc:picChg>
      </pc:sldChg>
      <pc:sldChg chg="addSp modSp new mod">
        <pc:chgData name="Tina Powell" userId="e8aca43d8515d877" providerId="LiveId" clId="{763D3538-15F0-453A-B86C-1FDD1F4092F7}" dt="2026-08-04T21:12:56.611" v="9407" actId="1076"/>
        <pc:sldMkLst>
          <pc:docMk/>
          <pc:sldMk cId="2099238303" sldId="265"/>
        </pc:sldMkLst>
        <pc:spChg chg="mod">
          <ac:chgData name="Tina Powell" userId="e8aca43d8515d877" providerId="LiveId" clId="{763D3538-15F0-453A-B86C-1FDD1F4092F7}" dt="2026-08-04T21:12:56.611" v="9407" actId="1076"/>
          <ac:spMkLst>
            <pc:docMk/>
            <pc:sldMk cId="2099238303" sldId="265"/>
            <ac:spMk id="2" creationId="{BBDD4D3A-922D-912B-9FB6-254D3B2B010B}"/>
          </ac:spMkLst>
        </pc:spChg>
        <pc:spChg chg="mod">
          <ac:chgData name="Tina Powell" userId="e8aca43d8515d877" providerId="LiveId" clId="{763D3538-15F0-453A-B86C-1FDD1F4092F7}" dt="2026-08-01T12:59:45.897" v="9011"/>
          <ac:spMkLst>
            <pc:docMk/>
            <pc:sldMk cId="2099238303" sldId="265"/>
            <ac:spMk id="3" creationId="{F904FB21-62D0-3045-755E-0DE100A17585}"/>
          </ac:spMkLst>
        </pc:spChg>
        <pc:spChg chg="add mod">
          <ac:chgData name="Tina Powell" userId="e8aca43d8515d877" providerId="LiveId" clId="{763D3538-15F0-453A-B86C-1FDD1F4092F7}" dt="2026-08-01T12:33:13.776" v="8950" actId="1076"/>
          <ac:spMkLst>
            <pc:docMk/>
            <pc:sldMk cId="2099238303" sldId="265"/>
            <ac:spMk id="5" creationId="{8C139438-4D8D-5EEC-ADA8-18504C0908A1}"/>
          </ac:spMkLst>
        </pc:spChg>
        <pc:picChg chg="add mod">
          <ac:chgData name="Tina Powell" userId="e8aca43d8515d877" providerId="LiveId" clId="{763D3538-15F0-453A-B86C-1FDD1F4092F7}" dt="2026-08-01T12:32:47.910" v="8946" actId="1076"/>
          <ac:picMkLst>
            <pc:docMk/>
            <pc:sldMk cId="2099238303" sldId="265"/>
            <ac:picMk id="4" creationId="{893539B8-3402-B5F8-A0B9-DAB5F5B3FFAF}"/>
          </ac:picMkLst>
        </pc:picChg>
      </pc:sldChg>
      <pc:sldChg chg="addSp modSp new mod">
        <pc:chgData name="Tina Powell" userId="e8aca43d8515d877" providerId="LiveId" clId="{763D3538-15F0-453A-B86C-1FDD1F4092F7}" dt="2026-08-04T21:14:02.074" v="9413" actId="1076"/>
        <pc:sldMkLst>
          <pc:docMk/>
          <pc:sldMk cId="2630883752" sldId="266"/>
        </pc:sldMkLst>
        <pc:spChg chg="mod">
          <ac:chgData name="Tina Powell" userId="e8aca43d8515d877" providerId="LiveId" clId="{763D3538-15F0-453A-B86C-1FDD1F4092F7}" dt="2026-08-04T21:13:53.763" v="9412" actId="1076"/>
          <ac:spMkLst>
            <pc:docMk/>
            <pc:sldMk cId="2630883752" sldId="266"/>
            <ac:spMk id="2" creationId="{8F8453B2-42C9-73BE-B374-E28E905C090E}"/>
          </ac:spMkLst>
        </pc:spChg>
        <pc:spChg chg="mod">
          <ac:chgData name="Tina Powell" userId="e8aca43d8515d877" providerId="LiveId" clId="{763D3538-15F0-453A-B86C-1FDD1F4092F7}" dt="2026-08-01T12:59:45.897" v="9011"/>
          <ac:spMkLst>
            <pc:docMk/>
            <pc:sldMk cId="2630883752" sldId="266"/>
            <ac:spMk id="3" creationId="{9AC66E59-3604-B5A7-A607-84C0B00CE6B4}"/>
          </ac:spMkLst>
        </pc:spChg>
        <pc:spChg chg="add mod">
          <ac:chgData name="Tina Powell" userId="e8aca43d8515d877" providerId="LiveId" clId="{763D3538-15F0-453A-B86C-1FDD1F4092F7}" dt="2026-08-01T12:34:03.059" v="8957" actId="1076"/>
          <ac:spMkLst>
            <pc:docMk/>
            <pc:sldMk cId="2630883752" sldId="266"/>
            <ac:spMk id="5" creationId="{4FCCD7D9-EB22-8ABF-ACB3-C2BA3CBCA56D}"/>
          </ac:spMkLst>
        </pc:spChg>
        <pc:picChg chg="add mod">
          <ac:chgData name="Tina Powell" userId="e8aca43d8515d877" providerId="LiveId" clId="{763D3538-15F0-453A-B86C-1FDD1F4092F7}" dt="2026-08-04T21:14:02.074" v="9413" actId="1076"/>
          <ac:picMkLst>
            <pc:docMk/>
            <pc:sldMk cId="2630883752" sldId="266"/>
            <ac:picMk id="4" creationId="{C0C3CEC5-37DF-097C-8EB1-8C067D0BD922}"/>
          </ac:picMkLst>
        </pc:picChg>
      </pc:sldChg>
      <pc:sldChg chg="addSp modSp new mod ord">
        <pc:chgData name="Tina Powell" userId="e8aca43d8515d877" providerId="LiveId" clId="{763D3538-15F0-453A-B86C-1FDD1F4092F7}" dt="2026-08-01T16:05:03.031" v="9366" actId="1076"/>
        <pc:sldMkLst>
          <pc:docMk/>
          <pc:sldMk cId="4259748896" sldId="267"/>
        </pc:sldMkLst>
        <pc:spChg chg="mod">
          <ac:chgData name="Tina Powell" userId="e8aca43d8515d877" providerId="LiveId" clId="{763D3538-15F0-453A-B86C-1FDD1F4092F7}" dt="2026-08-01T16:05:03.031" v="9366" actId="1076"/>
          <ac:spMkLst>
            <pc:docMk/>
            <pc:sldMk cId="4259748896" sldId="267"/>
            <ac:spMk id="2" creationId="{62645050-9E19-7322-DDE4-D249BD26BC30}"/>
          </ac:spMkLst>
        </pc:spChg>
        <pc:spChg chg="mod">
          <ac:chgData name="Tina Powell" userId="e8aca43d8515d877" providerId="LiveId" clId="{763D3538-15F0-453A-B86C-1FDD1F4092F7}" dt="2026-08-01T12:59:45.897" v="9011"/>
          <ac:spMkLst>
            <pc:docMk/>
            <pc:sldMk cId="4259748896" sldId="267"/>
            <ac:spMk id="3" creationId="{A8669EED-0561-55CD-0A1D-B02348593EB7}"/>
          </ac:spMkLst>
        </pc:spChg>
        <pc:spChg chg="add mod">
          <ac:chgData name="Tina Powell" userId="e8aca43d8515d877" providerId="LiveId" clId="{763D3538-15F0-453A-B86C-1FDD1F4092F7}" dt="2026-08-01T12:34:59.808" v="8963" actId="14100"/>
          <ac:spMkLst>
            <pc:docMk/>
            <pc:sldMk cId="4259748896" sldId="267"/>
            <ac:spMk id="5" creationId="{F23F442C-B8F2-2D9D-895F-4062EF2704BC}"/>
          </ac:spMkLst>
        </pc:spChg>
        <pc:picChg chg="add mod">
          <ac:chgData name="Tina Powell" userId="e8aca43d8515d877" providerId="LiveId" clId="{763D3538-15F0-453A-B86C-1FDD1F4092F7}" dt="2026-08-01T12:34:33.089" v="8959" actId="1076"/>
          <ac:picMkLst>
            <pc:docMk/>
            <pc:sldMk cId="4259748896" sldId="267"/>
            <ac:picMk id="4" creationId="{753906B5-78CB-D3F3-16B6-53FA0105FAC9}"/>
          </ac:picMkLst>
        </pc:picChg>
        <pc:picChg chg="add mod">
          <ac:chgData name="Tina Powell" userId="e8aca43d8515d877" providerId="LiveId" clId="{763D3538-15F0-453A-B86C-1FDD1F4092F7}" dt="2026-07-25T14:29:55.571" v="7699" actId="1076"/>
          <ac:picMkLst>
            <pc:docMk/>
            <pc:sldMk cId="4259748896" sldId="267"/>
            <ac:picMk id="6" creationId="{2704C0B7-EB09-F580-A6B5-A8C62D311CFF}"/>
          </ac:picMkLst>
        </pc:picChg>
      </pc:sldChg>
      <pc:sldChg chg="addSp delSp modSp new mod setBg">
        <pc:chgData name="Tina Powell" userId="e8aca43d8515d877" providerId="LiveId" clId="{763D3538-15F0-453A-B86C-1FDD1F4092F7}" dt="2026-08-04T21:05:10.439" v="9368" actId="14100"/>
        <pc:sldMkLst>
          <pc:docMk/>
          <pc:sldMk cId="2342891853" sldId="268"/>
        </pc:sldMkLst>
        <pc:spChg chg="mod">
          <ac:chgData name="Tina Powell" userId="e8aca43d8515d877" providerId="LiveId" clId="{763D3538-15F0-453A-B86C-1FDD1F4092F7}" dt="2026-08-04T21:05:10.439" v="9368" actId="14100"/>
          <ac:spMkLst>
            <pc:docMk/>
            <pc:sldMk cId="2342891853" sldId="268"/>
            <ac:spMk id="2" creationId="{BA08FDFB-ED53-3652-FE94-8272F1797BAD}"/>
          </ac:spMkLst>
        </pc:spChg>
        <pc:spChg chg="mod">
          <ac:chgData name="Tina Powell" userId="e8aca43d8515d877" providerId="LiveId" clId="{763D3538-15F0-453A-B86C-1FDD1F4092F7}" dt="2026-08-01T12:59:45.897" v="9011"/>
          <ac:spMkLst>
            <pc:docMk/>
            <pc:sldMk cId="2342891853" sldId="268"/>
            <ac:spMk id="3" creationId="{E5B07D5A-F14D-28E6-789E-7142C0425771}"/>
          </ac:spMkLst>
        </pc:spChg>
        <pc:spChg chg="add mod">
          <ac:chgData name="Tina Powell" userId="e8aca43d8515d877" providerId="LiveId" clId="{763D3538-15F0-453A-B86C-1FDD1F4092F7}" dt="2026-08-01T12:35:34.968" v="8967"/>
          <ac:spMkLst>
            <pc:docMk/>
            <pc:sldMk cId="2342891853" sldId="268"/>
            <ac:spMk id="5" creationId="{78AE213A-D009-0D5C-F949-2ABF907936FD}"/>
          </ac:spMkLst>
        </pc:spChg>
        <pc:picChg chg="add mod">
          <ac:chgData name="Tina Powell" userId="e8aca43d8515d877" providerId="LiveId" clId="{763D3538-15F0-453A-B86C-1FDD1F4092F7}" dt="2026-08-01T12:35:20.518" v="8965" actId="1076"/>
          <ac:picMkLst>
            <pc:docMk/>
            <pc:sldMk cId="2342891853" sldId="268"/>
            <ac:picMk id="6" creationId="{6D1A8B86-A903-4E4D-0953-B349D2758872}"/>
          </ac:picMkLst>
        </pc:picChg>
      </pc:sldChg>
      <pc:sldChg chg="addSp delSp modSp new mod">
        <pc:chgData name="Tina Powell" userId="e8aca43d8515d877" providerId="LiveId" clId="{763D3538-15F0-453A-B86C-1FDD1F4092F7}" dt="2026-08-04T21:14:54.078" v="9418" actId="14100"/>
        <pc:sldMkLst>
          <pc:docMk/>
          <pc:sldMk cId="593115623" sldId="269"/>
        </pc:sldMkLst>
        <pc:spChg chg="mod">
          <ac:chgData name="Tina Powell" userId="e8aca43d8515d877" providerId="LiveId" clId="{763D3538-15F0-453A-B86C-1FDD1F4092F7}" dt="2026-08-04T21:14:54.078" v="9418" actId="14100"/>
          <ac:spMkLst>
            <pc:docMk/>
            <pc:sldMk cId="593115623" sldId="269"/>
            <ac:spMk id="2" creationId="{6D56A23B-1F19-808F-D85B-3982C80AB93F}"/>
          </ac:spMkLst>
        </pc:spChg>
        <pc:spChg chg="mod">
          <ac:chgData name="Tina Powell" userId="e8aca43d8515d877" providerId="LiveId" clId="{763D3538-15F0-453A-B86C-1FDD1F4092F7}" dt="2026-08-01T12:59:45.897" v="9011"/>
          <ac:spMkLst>
            <pc:docMk/>
            <pc:sldMk cId="593115623" sldId="269"/>
            <ac:spMk id="3" creationId="{7B2FA2E4-FCF9-482C-EFB4-53D93AE572F4}"/>
          </ac:spMkLst>
        </pc:spChg>
        <pc:spChg chg="add mod">
          <ac:chgData name="Tina Powell" userId="e8aca43d8515d877" providerId="LiveId" clId="{763D3538-15F0-453A-B86C-1FDD1F4092F7}" dt="2026-08-01T12:36:10.067" v="8974" actId="1076"/>
          <ac:spMkLst>
            <pc:docMk/>
            <pc:sldMk cId="593115623" sldId="269"/>
            <ac:spMk id="4" creationId="{03969DD0-2E55-EB81-6A7E-E5741D47E7C6}"/>
          </ac:spMkLst>
        </pc:spChg>
        <pc:picChg chg="add mod">
          <ac:chgData name="Tina Powell" userId="e8aca43d8515d877" providerId="LiveId" clId="{763D3538-15F0-453A-B86C-1FDD1F4092F7}" dt="2026-08-01T12:35:49.043" v="8970" actId="1076"/>
          <ac:picMkLst>
            <pc:docMk/>
            <pc:sldMk cId="593115623" sldId="269"/>
            <ac:picMk id="5" creationId="{E5067289-4C26-967B-90BA-04277E0AA692}"/>
          </ac:picMkLst>
        </pc:picChg>
      </pc:sldChg>
      <pc:sldChg chg="addSp modSp new mod">
        <pc:chgData name="Tina Powell" userId="e8aca43d8515d877" providerId="LiveId" clId="{763D3538-15F0-453A-B86C-1FDD1F4092F7}" dt="2026-08-04T21:16:08.850" v="9426" actId="1076"/>
        <pc:sldMkLst>
          <pc:docMk/>
          <pc:sldMk cId="1685865461" sldId="270"/>
        </pc:sldMkLst>
        <pc:spChg chg="mod">
          <ac:chgData name="Tina Powell" userId="e8aca43d8515d877" providerId="LiveId" clId="{763D3538-15F0-453A-B86C-1FDD1F4092F7}" dt="2026-08-04T21:16:04.461" v="9425" actId="1076"/>
          <ac:spMkLst>
            <pc:docMk/>
            <pc:sldMk cId="1685865461" sldId="270"/>
            <ac:spMk id="2" creationId="{CD75A441-F405-A343-86CC-FF1425F34C9E}"/>
          </ac:spMkLst>
        </pc:spChg>
        <pc:spChg chg="mod">
          <ac:chgData name="Tina Powell" userId="e8aca43d8515d877" providerId="LiveId" clId="{763D3538-15F0-453A-B86C-1FDD1F4092F7}" dt="2026-08-04T21:16:08.850" v="9426" actId="1076"/>
          <ac:spMkLst>
            <pc:docMk/>
            <pc:sldMk cId="1685865461" sldId="270"/>
            <ac:spMk id="3" creationId="{8A0D5CED-29BC-6AF8-070F-DA3738C13326}"/>
          </ac:spMkLst>
        </pc:spChg>
        <pc:spChg chg="add mod">
          <ac:chgData name="Tina Powell" userId="e8aca43d8515d877" providerId="LiveId" clId="{763D3538-15F0-453A-B86C-1FDD1F4092F7}" dt="2026-08-01T12:36:45.799" v="8978" actId="14100"/>
          <ac:spMkLst>
            <pc:docMk/>
            <pc:sldMk cId="1685865461" sldId="270"/>
            <ac:spMk id="4" creationId="{8CA41D6E-BB06-736D-314B-7A9BFD385079}"/>
          </ac:spMkLst>
        </pc:spChg>
        <pc:picChg chg="add mod">
          <ac:chgData name="Tina Powell" userId="e8aca43d8515d877" providerId="LiveId" clId="{763D3538-15F0-453A-B86C-1FDD1F4092F7}" dt="2026-08-01T12:36:28.505" v="8975" actId="1076"/>
          <ac:picMkLst>
            <pc:docMk/>
            <pc:sldMk cId="1685865461" sldId="270"/>
            <ac:picMk id="5" creationId="{E82ACDD8-7174-9F41-CCE2-99692C6C5550}"/>
          </ac:picMkLst>
        </pc:picChg>
      </pc:sldChg>
      <pc:sldChg chg="addSp delSp modSp new mod setBg delDesignElem">
        <pc:chgData name="Tina Powell" userId="e8aca43d8515d877" providerId="LiveId" clId="{763D3538-15F0-453A-B86C-1FDD1F4092F7}" dt="2026-08-01T12:59:45.897" v="9011"/>
        <pc:sldMkLst>
          <pc:docMk/>
          <pc:sldMk cId="188157308" sldId="271"/>
        </pc:sldMkLst>
        <pc:spChg chg="mod">
          <ac:chgData name="Tina Powell" userId="e8aca43d8515d877" providerId="LiveId" clId="{763D3538-15F0-453A-B86C-1FDD1F4092F7}" dt="2026-07-23T10:24:17.753" v="7143" actId="14100"/>
          <ac:spMkLst>
            <pc:docMk/>
            <pc:sldMk cId="188157308" sldId="271"/>
            <ac:spMk id="2" creationId="{71BB9D6A-3E34-6408-1505-47E072C01FA1}"/>
          </ac:spMkLst>
        </pc:spChg>
        <pc:spChg chg="mod">
          <ac:chgData name="Tina Powell" userId="e8aca43d8515d877" providerId="LiveId" clId="{763D3538-15F0-453A-B86C-1FDD1F4092F7}" dt="2026-08-01T12:59:45.897" v="9011"/>
          <ac:spMkLst>
            <pc:docMk/>
            <pc:sldMk cId="188157308" sldId="271"/>
            <ac:spMk id="3" creationId="{573D1472-4017-98FE-8ACF-CDE68FF31CCD}"/>
          </ac:spMkLst>
        </pc:spChg>
        <pc:spChg chg="add mod">
          <ac:chgData name="Tina Powell" userId="e8aca43d8515d877" providerId="LiveId" clId="{763D3538-15F0-453A-B86C-1FDD1F4092F7}" dt="2026-08-01T12:37:10.848" v="8981" actId="14100"/>
          <ac:spMkLst>
            <pc:docMk/>
            <pc:sldMk cId="188157308" sldId="271"/>
            <ac:spMk id="4" creationId="{AB87618A-684E-475B-C15F-B5EE2966A6DC}"/>
          </ac:spMkLst>
        </pc:spChg>
        <pc:spChg chg="add del">
          <ac:chgData name="Tina Powell" userId="e8aca43d8515d877" providerId="LiveId" clId="{763D3538-15F0-453A-B86C-1FDD1F4092F7}" dt="2026-08-01T12:59:45.897" v="9011"/>
          <ac:spMkLst>
            <pc:docMk/>
            <pc:sldMk cId="188157308" sldId="271"/>
            <ac:spMk id="20" creationId="{C2554CA6-288E-4202-BC52-2E5A8F0C0AED}"/>
          </ac:spMkLst>
        </pc:spChg>
        <pc:spChg chg="add del">
          <ac:chgData name="Tina Powell" userId="e8aca43d8515d877" providerId="LiveId" clId="{763D3538-15F0-453A-B86C-1FDD1F4092F7}" dt="2026-08-01T12:59:45.897" v="9011"/>
          <ac:spMkLst>
            <pc:docMk/>
            <pc:sldMk cId="188157308" sldId="271"/>
            <ac:spMk id="21" creationId="{B10BB131-AC8E-4A8E-A5D1-36260F720C3B}"/>
          </ac:spMkLst>
        </pc:spChg>
        <pc:spChg chg="add del">
          <ac:chgData name="Tina Powell" userId="e8aca43d8515d877" providerId="LiveId" clId="{763D3538-15F0-453A-B86C-1FDD1F4092F7}" dt="2026-08-01T12:59:45.897" v="9011"/>
          <ac:spMkLst>
            <pc:docMk/>
            <pc:sldMk cId="188157308" sldId="271"/>
            <ac:spMk id="22" creationId="{5B7778FC-632E-4DCA-A7CB-0D7731CCF970}"/>
          </ac:spMkLst>
        </pc:spChg>
        <pc:spChg chg="add del">
          <ac:chgData name="Tina Powell" userId="e8aca43d8515d877" providerId="LiveId" clId="{763D3538-15F0-453A-B86C-1FDD1F4092F7}" dt="2026-08-01T12:59:45.897" v="9011"/>
          <ac:spMkLst>
            <pc:docMk/>
            <pc:sldMk cId="188157308" sldId="271"/>
            <ac:spMk id="23" creationId="{FA23A907-97FB-4A8F-880A-DD77401C4296}"/>
          </ac:spMkLst>
        </pc:spChg>
      </pc:sldChg>
      <pc:sldChg chg="modSp new mod">
        <pc:chgData name="Tina Powell" userId="e8aca43d8515d877" providerId="LiveId" clId="{763D3538-15F0-453A-B86C-1FDD1F4092F7}" dt="2026-08-04T21:16:55.172" v="9430" actId="1076"/>
        <pc:sldMkLst>
          <pc:docMk/>
          <pc:sldMk cId="964486543" sldId="272"/>
        </pc:sldMkLst>
        <pc:spChg chg="mod">
          <ac:chgData name="Tina Powell" userId="e8aca43d8515d877" providerId="LiveId" clId="{763D3538-15F0-453A-B86C-1FDD1F4092F7}" dt="2026-08-04T21:16:55.172" v="9430" actId="1076"/>
          <ac:spMkLst>
            <pc:docMk/>
            <pc:sldMk cId="964486543" sldId="272"/>
            <ac:spMk id="2" creationId="{474AAABA-1B00-11B8-E382-19A530494EA0}"/>
          </ac:spMkLst>
        </pc:spChg>
        <pc:spChg chg="mod">
          <ac:chgData name="Tina Powell" userId="e8aca43d8515d877" providerId="LiveId" clId="{763D3538-15F0-453A-B86C-1FDD1F4092F7}" dt="2026-08-01T15:57:49.096" v="9365" actId="20577"/>
          <ac:spMkLst>
            <pc:docMk/>
            <pc:sldMk cId="964486543" sldId="272"/>
            <ac:spMk id="3" creationId="{C0840D6C-FA06-2985-C474-E8C8920A37A1}"/>
          </ac:spMkLst>
        </pc:spChg>
      </pc:sldChg>
      <pc:sldChg chg="addSp delSp modSp new mod">
        <pc:chgData name="Tina Powell" userId="e8aca43d8515d877" providerId="LiveId" clId="{763D3538-15F0-453A-B86C-1FDD1F4092F7}" dt="2026-08-01T14:11:28.784" v="9145" actId="14100"/>
        <pc:sldMkLst>
          <pc:docMk/>
          <pc:sldMk cId="1477224039" sldId="273"/>
        </pc:sldMkLst>
        <pc:picChg chg="add mod">
          <ac:chgData name="Tina Powell" userId="e8aca43d8515d877" providerId="LiveId" clId="{763D3538-15F0-453A-B86C-1FDD1F4092F7}" dt="2026-08-01T14:11:28.784" v="9145" actId="14100"/>
          <ac:picMkLst>
            <pc:docMk/>
            <pc:sldMk cId="1477224039" sldId="273"/>
            <ac:picMk id="3" creationId="{0BE8EEA7-950B-0C25-786B-25D6A0CBCED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16383F-961F-4EB6-8E88-E40E797CDE5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2499733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16383F-961F-4EB6-8E88-E40E797CDE5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2644309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16383F-961F-4EB6-8E88-E40E797CDE5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2102733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16383F-961F-4EB6-8E88-E40E797CDE50}"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1080361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16383F-961F-4EB6-8E88-E40E797CDE50}" type="datetimeFigureOut">
              <a:rPr lang="en-GB" smtClean="0"/>
              <a:t>04/08/2026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2683914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16383F-961F-4EB6-8E88-E40E797CDE50}" type="datetimeFigureOut">
              <a:rPr lang="en-GB" smtClean="0"/>
              <a:t>04/08/2026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30723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16383F-961F-4EB6-8E88-E40E797CDE50}" type="datetimeFigureOut">
              <a:rPr lang="en-GB" smtClean="0"/>
              <a:t>04/08/2026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123399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16383F-961F-4EB6-8E88-E40E797CDE50}"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4164297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16383F-961F-4EB6-8E88-E40E797CDE50}"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4037403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16383F-961F-4EB6-8E88-E40E797CDE5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1396040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16383F-961F-4EB6-8E88-E40E797CDE5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0B9B6-D4D4-4352-9CFE-DBB9283C1417}" type="slidenum">
              <a:rPr lang="en-GB" smtClean="0"/>
              <a:t>‹#›</a:t>
            </a:fld>
            <a:endParaRPr lang="en-GB"/>
          </a:p>
        </p:txBody>
      </p:sp>
    </p:spTree>
    <p:extLst>
      <p:ext uri="{BB962C8B-B14F-4D97-AF65-F5344CB8AC3E}">
        <p14:creationId xmlns:p14="http://schemas.microsoft.com/office/powerpoint/2010/main" val="890190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16383F-961F-4EB6-8E88-E40E797CDE50}" type="datetimeFigureOut">
              <a:rPr lang="en-GB" smtClean="0"/>
              <a:t>04/08/2026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C0B9B6-D4D4-4352-9CFE-DBB9283C1417}" type="slidenum">
              <a:rPr lang="en-GB" smtClean="0"/>
              <a:t>‹#›</a:t>
            </a:fld>
            <a:endParaRPr lang="en-GB"/>
          </a:p>
        </p:txBody>
      </p:sp>
    </p:spTree>
    <p:extLst>
      <p:ext uri="{BB962C8B-B14F-4D97-AF65-F5344CB8AC3E}">
        <p14:creationId xmlns:p14="http://schemas.microsoft.com/office/powerpoint/2010/main" val="335061002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slidemodel.com/templates/flat-innovation-project-powerpoint-template/simple-thank-you-slide-hand-shaking/" TargetMode="External"/><Relationship Id="rId2" Type="http://schemas.openxmlformats.org/officeDocument/2006/relationships/hyperlink" Target="https://www.ebsco.com/research-starters/communication-and-mass-media/communication-accommodation-theory-cat"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C2C87-579B-6117-9092-F573811E7C17}"/>
              </a:ext>
            </a:extLst>
          </p:cNvPr>
          <p:cNvSpPr>
            <a:spLocks noGrp="1"/>
          </p:cNvSpPr>
          <p:nvPr>
            <p:ph type="ctrTitle"/>
          </p:nvPr>
        </p:nvSpPr>
        <p:spPr>
          <a:xfrm>
            <a:off x="1478026" y="678426"/>
            <a:ext cx="9144000" cy="2450692"/>
          </a:xfrm>
        </p:spPr>
        <p:txBody>
          <a:bodyPr>
            <a:no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Module: Effective Teamworking and Communication</a:t>
            </a:r>
            <a:br>
              <a:rPr lang="en-GB" sz="3200" dirty="0">
                <a:latin typeface="Calibri" panose="020F0502020204030204" pitchFamily="34" charset="0"/>
                <a:ea typeface="Calibri" panose="020F0502020204030204" pitchFamily="34" charset="0"/>
                <a:cs typeface="Calibri" panose="020F0502020204030204" pitchFamily="34" charset="0"/>
              </a:rPr>
            </a:br>
            <a:br>
              <a:rPr lang="en-GB" sz="3200" dirty="0">
                <a:latin typeface="Calibri" panose="020F0502020204030204" pitchFamily="34" charset="0"/>
                <a:ea typeface="Calibri" panose="020F0502020204030204" pitchFamily="34" charset="0"/>
                <a:cs typeface="Calibri" panose="020F0502020204030204" pitchFamily="34" charset="0"/>
              </a:rPr>
            </a:br>
            <a:r>
              <a:rPr lang="en-GB" sz="3200" dirty="0">
                <a:latin typeface="Calibri" panose="020F0502020204030204" pitchFamily="34" charset="0"/>
                <a:ea typeface="Calibri" panose="020F0502020204030204" pitchFamily="34" charset="0"/>
                <a:cs typeface="Calibri" panose="020F0502020204030204" pitchFamily="34" charset="0"/>
              </a:rPr>
              <a:t>Module Code: LCLM4003_LON</a:t>
            </a:r>
            <a:br>
              <a:rPr lang="en-GB" sz="3200" dirty="0">
                <a:latin typeface="Calibri" panose="020F0502020204030204" pitchFamily="34" charset="0"/>
                <a:ea typeface="Calibri" panose="020F0502020204030204" pitchFamily="34" charset="0"/>
                <a:cs typeface="Calibri" panose="020F0502020204030204" pitchFamily="34" charset="0"/>
              </a:rPr>
            </a:br>
            <a:r>
              <a:rPr lang="en-GB" sz="3200" dirty="0">
                <a:latin typeface="Calibri" panose="020F0502020204030204" pitchFamily="34" charset="0"/>
                <a:ea typeface="Calibri" panose="020F0502020204030204" pitchFamily="34" charset="0"/>
                <a:cs typeface="Calibri" panose="020F0502020204030204" pitchFamily="34" charset="0"/>
              </a:rPr>
              <a:t>Lecturer’s Name: Alfred Mensah</a:t>
            </a:r>
            <a:br>
              <a:rPr lang="en-GB" sz="3200" dirty="0">
                <a:latin typeface="Calibri" panose="020F0502020204030204" pitchFamily="34" charset="0"/>
                <a:ea typeface="Calibri" panose="020F0502020204030204" pitchFamily="34" charset="0"/>
                <a:cs typeface="Calibri" panose="020F0502020204030204" pitchFamily="34" charset="0"/>
              </a:rPr>
            </a:br>
            <a:endParaRPr lang="en-GB" sz="3200" dirty="0"/>
          </a:p>
        </p:txBody>
      </p:sp>
      <p:sp>
        <p:nvSpPr>
          <p:cNvPr id="3" name="Subtitle 2">
            <a:extLst>
              <a:ext uri="{FF2B5EF4-FFF2-40B4-BE49-F238E27FC236}">
                <a16:creationId xmlns:a16="http://schemas.microsoft.com/office/drawing/2014/main" id="{7893D4F7-FF96-8ACD-94F9-5A533093FC17}"/>
              </a:ext>
            </a:extLst>
          </p:cNvPr>
          <p:cNvSpPr>
            <a:spLocks noGrp="1"/>
          </p:cNvSpPr>
          <p:nvPr>
            <p:ph type="subTitle" idx="1"/>
          </p:nvPr>
        </p:nvSpPr>
        <p:spPr>
          <a:xfrm>
            <a:off x="2582426" y="3578941"/>
            <a:ext cx="6935200" cy="2156696"/>
          </a:xfrm>
        </p:spPr>
        <p:txBody>
          <a:bodyPr/>
          <a:lstStyle/>
          <a:p>
            <a:endParaRPr lang="en-GB" dirty="0"/>
          </a:p>
        </p:txBody>
      </p:sp>
      <p:pic>
        <p:nvPicPr>
          <p:cNvPr id="5" name="Picture 4" descr="University of Wales Trinity Saint David">
            <a:extLst>
              <a:ext uri="{FF2B5EF4-FFF2-40B4-BE49-F238E27FC236}">
                <a16:creationId xmlns:a16="http://schemas.microsoft.com/office/drawing/2014/main" id="{112027E1-2E08-413D-542E-CB6500FAB71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48931" y="3129117"/>
            <a:ext cx="6968695" cy="3370005"/>
          </a:xfrm>
          <a:prstGeom prst="rect">
            <a:avLst/>
          </a:prstGeom>
          <a:noFill/>
          <a:ln>
            <a:noFill/>
          </a:ln>
        </p:spPr>
      </p:pic>
    </p:spTree>
    <p:extLst>
      <p:ext uri="{BB962C8B-B14F-4D97-AF65-F5344CB8AC3E}">
        <p14:creationId xmlns:p14="http://schemas.microsoft.com/office/powerpoint/2010/main" val="2933819033"/>
      </p:ext>
    </p:extLst>
  </p:cSld>
  <p:clrMapOvr>
    <a:masterClrMapping/>
  </p:clrMapOvr>
  <p:transition>
    <p:split orient="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9AC28-B522-731D-29AC-1D468B004D7F}"/>
              </a:ext>
            </a:extLst>
          </p:cNvPr>
          <p:cNvSpPr>
            <a:spLocks noGrp="1"/>
          </p:cNvSpPr>
          <p:nvPr>
            <p:ph type="ctrTitle"/>
          </p:nvPr>
        </p:nvSpPr>
        <p:spPr>
          <a:xfrm>
            <a:off x="2605547" y="1101212"/>
            <a:ext cx="6220793" cy="1122363"/>
          </a:xfrm>
        </p:spPr>
        <p:txBody>
          <a:bodyPr>
            <a:normAutofit/>
          </a:bodyPr>
          <a:lstStyle/>
          <a:p>
            <a:r>
              <a:rPr lang="en-GB" sz="4400" dirty="0"/>
              <a:t>Presentation Overview</a:t>
            </a:r>
          </a:p>
        </p:txBody>
      </p:sp>
      <p:sp>
        <p:nvSpPr>
          <p:cNvPr id="3" name="Subtitle 2">
            <a:extLst>
              <a:ext uri="{FF2B5EF4-FFF2-40B4-BE49-F238E27FC236}">
                <a16:creationId xmlns:a16="http://schemas.microsoft.com/office/drawing/2014/main" id="{D29C9897-6B66-0736-00B3-BD415A662FAD}"/>
              </a:ext>
            </a:extLst>
          </p:cNvPr>
          <p:cNvSpPr>
            <a:spLocks noGrp="1"/>
          </p:cNvSpPr>
          <p:nvPr>
            <p:ph type="subTitle" idx="1"/>
          </p:nvPr>
        </p:nvSpPr>
        <p:spPr>
          <a:xfrm>
            <a:off x="1329837" y="2674374"/>
            <a:ext cx="8772211" cy="3202939"/>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Group 1</a:t>
            </a:r>
          </a:p>
          <a:p>
            <a:r>
              <a:rPr lang="en-GB" dirty="0">
                <a:latin typeface="Calibri" panose="020F0502020204030204" pitchFamily="34" charset="0"/>
                <a:ea typeface="Calibri" panose="020F0502020204030204" pitchFamily="34" charset="0"/>
                <a:cs typeface="Calibri" panose="020F0502020204030204" pitchFamily="34" charset="0"/>
              </a:rPr>
              <a:t>Mohammed Zaman: 2533983 Environment: Noise Shannon and waver</a:t>
            </a:r>
          </a:p>
          <a:p>
            <a:r>
              <a:rPr lang="en-GB" dirty="0">
                <a:latin typeface="Calibri" panose="020F0502020204030204" pitchFamily="34" charset="0"/>
                <a:ea typeface="Calibri" panose="020F0502020204030204" pitchFamily="34" charset="0"/>
                <a:cs typeface="Calibri" panose="020F0502020204030204" pitchFamily="34" charset="0"/>
              </a:rPr>
              <a:t>Samuel Amadosun: 2532693 Culture: David Brelo </a:t>
            </a:r>
          </a:p>
          <a:p>
            <a:r>
              <a:rPr lang="en-GB" dirty="0">
                <a:latin typeface="Calibri" panose="020F0502020204030204" pitchFamily="34" charset="0"/>
                <a:ea typeface="Calibri" panose="020F0502020204030204" pitchFamily="34" charset="0"/>
                <a:cs typeface="Calibri" panose="020F0502020204030204" pitchFamily="34" charset="0"/>
              </a:rPr>
              <a:t>Abdul-Azeez Obileye: 25314491 Emotion :David Berlo</a:t>
            </a:r>
          </a:p>
          <a:p>
            <a:r>
              <a:rPr lang="en-GB" dirty="0">
                <a:latin typeface="Calibri" panose="020F0502020204030204" pitchFamily="34" charset="0"/>
                <a:ea typeface="Calibri" panose="020F0502020204030204" pitchFamily="34" charset="0"/>
                <a:cs typeface="Calibri" panose="020F0502020204030204" pitchFamily="34" charset="0"/>
              </a:rPr>
              <a:t>Tina Powell: 2534140 Age/ Generation: Howard Giles</a:t>
            </a:r>
          </a:p>
          <a:p>
            <a:r>
              <a:rPr lang="en-GB" dirty="0">
                <a:latin typeface="Calibri" panose="020F0502020204030204" pitchFamily="34" charset="0"/>
                <a:ea typeface="Calibri" panose="020F0502020204030204" pitchFamily="34" charset="0"/>
                <a:cs typeface="Calibri" panose="020F0502020204030204" pitchFamily="34" charset="0"/>
              </a:rPr>
              <a:t>Akeem Immanuel: 1818288 Language :Schramm’s</a:t>
            </a:r>
          </a:p>
          <a:p>
            <a:endParaRPr lang="en-GB" dirty="0"/>
          </a:p>
        </p:txBody>
      </p:sp>
    </p:spTree>
    <p:extLst>
      <p:ext uri="{BB962C8B-B14F-4D97-AF65-F5344CB8AC3E}">
        <p14:creationId xmlns:p14="http://schemas.microsoft.com/office/powerpoint/2010/main" val="1769073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irplane Food Tray Stock Illustrations – 390 Airplane Food Tray Stock  Illustrations, Vectors &amp; Clipart - Dreamstime">
            <a:extLst>
              <a:ext uri="{FF2B5EF4-FFF2-40B4-BE49-F238E27FC236}">
                <a16:creationId xmlns:a16="http://schemas.microsoft.com/office/drawing/2014/main" id="{F663B7BE-91CD-7660-0FD5-1540299C7549}"/>
              </a:ext>
            </a:extLst>
          </p:cNvPr>
          <p:cNvPicPr>
            <a:picLocks noChangeAspect="1"/>
          </p:cNvPicPr>
          <p:nvPr/>
        </p:nvPicPr>
        <p:blipFill>
          <a:blip r:embed="rId2"/>
          <a:stretch>
            <a:fillRect/>
          </a:stretch>
        </p:blipFill>
        <p:spPr>
          <a:xfrm>
            <a:off x="2898878" y="2103967"/>
            <a:ext cx="5576189" cy="3104940"/>
          </a:xfrm>
          <a:prstGeom prst="rect">
            <a:avLst/>
          </a:prstGeom>
        </p:spPr>
      </p:pic>
      <p:sp>
        <p:nvSpPr>
          <p:cNvPr id="2" name="Title 1">
            <a:extLst>
              <a:ext uri="{FF2B5EF4-FFF2-40B4-BE49-F238E27FC236}">
                <a16:creationId xmlns:a16="http://schemas.microsoft.com/office/drawing/2014/main" id="{22E73C3F-8A2B-0A43-D9E1-D52159C421CA}"/>
              </a:ext>
            </a:extLst>
          </p:cNvPr>
          <p:cNvSpPr>
            <a:spLocks noGrp="1"/>
          </p:cNvSpPr>
          <p:nvPr>
            <p:ph type="ctrTitle"/>
          </p:nvPr>
        </p:nvSpPr>
        <p:spPr>
          <a:xfrm>
            <a:off x="1189703" y="875070"/>
            <a:ext cx="9144000" cy="768556"/>
          </a:xfrm>
        </p:spPr>
        <p:txBody>
          <a:bodyPr>
            <a:normAutofit/>
          </a:bodyPr>
          <a:lstStyle/>
          <a:p>
            <a:r>
              <a:rPr lang="en-GB" sz="3200" dirty="0"/>
              <a:t>Introduction and case overview about flight food </a:t>
            </a:r>
          </a:p>
        </p:txBody>
      </p:sp>
      <p:sp>
        <p:nvSpPr>
          <p:cNvPr id="3" name="Subtitle 2">
            <a:extLst>
              <a:ext uri="{FF2B5EF4-FFF2-40B4-BE49-F238E27FC236}">
                <a16:creationId xmlns:a16="http://schemas.microsoft.com/office/drawing/2014/main" id="{AB1215D7-5638-3A97-37D9-EC83BB05B666}"/>
              </a:ext>
            </a:extLst>
          </p:cNvPr>
          <p:cNvSpPr>
            <a:spLocks noGrp="1"/>
          </p:cNvSpPr>
          <p:nvPr>
            <p:ph type="subTitle" idx="1"/>
          </p:nvPr>
        </p:nvSpPr>
        <p:spPr>
          <a:xfrm>
            <a:off x="1297858" y="2103967"/>
            <a:ext cx="9144000" cy="3727938"/>
          </a:xfrm>
        </p:spPr>
        <p:txBody>
          <a:bodyPr>
            <a:normAutofit/>
          </a:bodyPr>
          <a:lstStyle/>
          <a:p>
            <a:pPr marL="342900" indent="-342900" algn="l">
              <a:buFont typeface="Wingdings" panose="05000000000000000000" pitchFamily="2" charset="2"/>
              <a:buChar char="v"/>
            </a:pPr>
            <a:r>
              <a:rPr lang="en-GB" sz="2000" dirty="0"/>
              <a:t>Flight foods Ltd. Manages ready meals for airline organisations but observed that the market shares is stagnant due to customer complaints regarding food quality, hygiene maintenance and packaging.</a:t>
            </a:r>
          </a:p>
          <a:p>
            <a:pPr algn="l"/>
            <a:endParaRPr lang="en-GB" sz="2000" dirty="0"/>
          </a:p>
          <a:p>
            <a:pPr marL="342900" indent="-342900" algn="l">
              <a:buFont typeface="Wingdings" panose="05000000000000000000" pitchFamily="2" charset="2"/>
              <a:buChar char="v"/>
            </a:pPr>
            <a:r>
              <a:rPr lang="en-GB" sz="2000" dirty="0"/>
              <a:t>An investigation revealed that communication issues have impacted employee’s performance and food safety.</a:t>
            </a:r>
          </a:p>
          <a:p>
            <a:pPr algn="l"/>
            <a:endParaRPr lang="en-GB" sz="2000" dirty="0"/>
          </a:p>
          <a:p>
            <a:pPr marL="342900" indent="-342900" algn="l">
              <a:buFont typeface="Wingdings" panose="05000000000000000000" pitchFamily="2" charset="2"/>
              <a:buChar char="v"/>
            </a:pPr>
            <a:r>
              <a:rPr lang="en-GB" sz="2000" dirty="0"/>
              <a:t>Our presentation will analyse all the different issues affecting the company such as Cultural, Emotional, Environmental noise, Language, Age and Generation challenges using communication theories and offers recommendations for improvements.</a:t>
            </a:r>
          </a:p>
          <a:p>
            <a:pPr marL="342900" indent="-342900">
              <a:buFont typeface="Wingdings" panose="05000000000000000000" pitchFamily="2" charset="2"/>
              <a:buChar char="v"/>
            </a:pPr>
            <a:endParaRPr lang="en-GB" sz="2000" dirty="0"/>
          </a:p>
        </p:txBody>
      </p:sp>
    </p:spTree>
    <p:extLst>
      <p:ext uri="{BB962C8B-B14F-4D97-AF65-F5344CB8AC3E}">
        <p14:creationId xmlns:p14="http://schemas.microsoft.com/office/powerpoint/2010/main" val="19740960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628B9-16D1-E495-F93F-B75DB15509B3}"/>
              </a:ext>
            </a:extLst>
          </p:cNvPr>
          <p:cNvSpPr>
            <a:spLocks noGrp="1"/>
          </p:cNvSpPr>
          <p:nvPr>
            <p:ph type="ctrTitle"/>
          </p:nvPr>
        </p:nvSpPr>
        <p:spPr>
          <a:xfrm>
            <a:off x="1071716" y="850617"/>
            <a:ext cx="6971072" cy="1188954"/>
          </a:xfrm>
        </p:spPr>
        <p:txBody>
          <a:bodyPr>
            <a:normAutofit/>
          </a:bodyPr>
          <a:lstStyle/>
          <a:p>
            <a:r>
              <a:rPr lang="en-GB" sz="3200" dirty="0"/>
              <a:t>Environmental Barrier: </a:t>
            </a:r>
            <a:br>
              <a:rPr lang="en-GB" sz="3200" dirty="0"/>
            </a:br>
            <a:r>
              <a:rPr lang="en-GB" sz="3200" dirty="0"/>
              <a:t>Noise and old Machinery</a:t>
            </a:r>
          </a:p>
        </p:txBody>
      </p:sp>
      <p:pic>
        <p:nvPicPr>
          <p:cNvPr id="4" name="Picture 3" descr="Shannon and Weaver Model of Communication">
            <a:extLst>
              <a:ext uri="{FF2B5EF4-FFF2-40B4-BE49-F238E27FC236}">
                <a16:creationId xmlns:a16="http://schemas.microsoft.com/office/drawing/2014/main" id="{281F8BB8-156A-3FAB-D35C-60D4EB7AD477}"/>
              </a:ext>
            </a:extLst>
          </p:cNvPr>
          <p:cNvPicPr>
            <a:picLocks noChangeAspect="1"/>
          </p:cNvPicPr>
          <p:nvPr/>
        </p:nvPicPr>
        <p:blipFill>
          <a:blip r:embed="rId2"/>
          <a:stretch>
            <a:fillRect/>
          </a:stretch>
        </p:blipFill>
        <p:spPr>
          <a:xfrm>
            <a:off x="8601389" y="3695333"/>
            <a:ext cx="3359500" cy="2053411"/>
          </a:xfrm>
          <a:prstGeom prst="rect">
            <a:avLst/>
          </a:prstGeom>
        </p:spPr>
      </p:pic>
      <p:sp>
        <p:nvSpPr>
          <p:cNvPr id="3" name="Subtitle 2">
            <a:extLst>
              <a:ext uri="{FF2B5EF4-FFF2-40B4-BE49-F238E27FC236}">
                <a16:creationId xmlns:a16="http://schemas.microsoft.com/office/drawing/2014/main" id="{0D76538E-4462-D97B-371B-E81720CCD9A0}"/>
              </a:ext>
            </a:extLst>
          </p:cNvPr>
          <p:cNvSpPr>
            <a:spLocks noGrp="1"/>
          </p:cNvSpPr>
          <p:nvPr>
            <p:ph type="subTitle" idx="1"/>
          </p:nvPr>
        </p:nvSpPr>
        <p:spPr>
          <a:xfrm>
            <a:off x="1229951" y="2403177"/>
            <a:ext cx="7077389" cy="3547067"/>
          </a:xfrm>
        </p:spPr>
        <p:txBody>
          <a:bodyPr>
            <a:normAutofit fontScale="92500" lnSpcReduction="10000"/>
          </a:bodyPr>
          <a:lstStyle/>
          <a:p>
            <a:pPr marL="342900" indent="-342900" algn="l">
              <a:buFont typeface="Wingdings" panose="05000000000000000000" pitchFamily="2" charset="2"/>
              <a:buChar char="v"/>
            </a:pPr>
            <a:r>
              <a:rPr lang="en-GB" dirty="0"/>
              <a:t>The factory is filled with excessive noise during manufacturing because of old noisy machines.</a:t>
            </a:r>
          </a:p>
          <a:p>
            <a:pPr marL="342900" indent="-342900" algn="l">
              <a:buFont typeface="Wingdings" panose="05000000000000000000" pitchFamily="2" charset="2"/>
              <a:buChar char="v"/>
            </a:pPr>
            <a:r>
              <a:rPr lang="en-GB" dirty="0"/>
              <a:t>Gary finds that employees often cannot hear his instructions because of the loud working environment. (Case Study)</a:t>
            </a:r>
          </a:p>
          <a:p>
            <a:pPr algn="l"/>
            <a:endParaRPr lang="en-GB" dirty="0"/>
          </a:p>
          <a:p>
            <a:pPr marL="342900" indent="-342900" algn="l">
              <a:buFont typeface="Wingdings" panose="05000000000000000000" pitchFamily="2" charset="2"/>
              <a:buChar char="v"/>
            </a:pPr>
            <a:r>
              <a:rPr lang="en-GB" dirty="0"/>
              <a:t>Shannon and Waver’s communication model explain noise as a challenge when communicating which interrupts message delivery, which can lead to mistakes being made, miscommunication, misunderstanding and in this case decreased in operational productivity. </a:t>
            </a:r>
          </a:p>
        </p:txBody>
      </p:sp>
      <p:pic>
        <p:nvPicPr>
          <p:cNvPr id="5" name="Picture 4" descr="Noisy Machine Stock Photos, Images and Backgrounds for Free Download">
            <a:extLst>
              <a:ext uri="{FF2B5EF4-FFF2-40B4-BE49-F238E27FC236}">
                <a16:creationId xmlns:a16="http://schemas.microsoft.com/office/drawing/2014/main" id="{DA467B97-FF84-CA10-8DBA-F8F3D9AF7DF3}"/>
              </a:ext>
            </a:extLst>
          </p:cNvPr>
          <p:cNvPicPr>
            <a:picLocks noChangeAspect="1"/>
          </p:cNvPicPr>
          <p:nvPr/>
        </p:nvPicPr>
        <p:blipFill>
          <a:blip r:embed="rId3"/>
          <a:stretch>
            <a:fillRect/>
          </a:stretch>
        </p:blipFill>
        <p:spPr>
          <a:xfrm>
            <a:off x="8601389" y="2039571"/>
            <a:ext cx="2964263" cy="1482376"/>
          </a:xfrm>
          <a:prstGeom prst="rect">
            <a:avLst/>
          </a:prstGeom>
        </p:spPr>
      </p:pic>
      <p:sp>
        <p:nvSpPr>
          <p:cNvPr id="7" name="TextBox 6">
            <a:extLst>
              <a:ext uri="{FF2B5EF4-FFF2-40B4-BE49-F238E27FC236}">
                <a16:creationId xmlns:a16="http://schemas.microsoft.com/office/drawing/2014/main" id="{79BE35F3-CE8F-419D-F444-6C2E2892DF97}"/>
              </a:ext>
            </a:extLst>
          </p:cNvPr>
          <p:cNvSpPr txBox="1"/>
          <p:nvPr/>
        </p:nvSpPr>
        <p:spPr>
          <a:xfrm>
            <a:off x="8809704" y="5880274"/>
            <a:ext cx="2526890" cy="646331"/>
          </a:xfrm>
          <a:prstGeom prst="rect">
            <a:avLst/>
          </a:prstGeom>
          <a:noFill/>
        </p:spPr>
        <p:txBody>
          <a:bodyPr wrap="square" rtlCol="0">
            <a:spAutoFit/>
          </a:bodyPr>
          <a:lstStyle/>
          <a:p>
            <a:r>
              <a:rPr lang="en-GB"/>
              <a:t>Diagram source: Google 2026</a:t>
            </a:r>
            <a:endParaRPr lang="en-GB" dirty="0"/>
          </a:p>
        </p:txBody>
      </p:sp>
    </p:spTree>
    <p:extLst>
      <p:ext uri="{BB962C8B-B14F-4D97-AF65-F5344CB8AC3E}">
        <p14:creationId xmlns:p14="http://schemas.microsoft.com/office/powerpoint/2010/main" val="127423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2F0AA-348B-629B-293A-532C4EB15FF5}"/>
              </a:ext>
            </a:extLst>
          </p:cNvPr>
          <p:cNvSpPr>
            <a:spLocks noGrp="1"/>
          </p:cNvSpPr>
          <p:nvPr>
            <p:ph type="ctrTitle"/>
          </p:nvPr>
        </p:nvSpPr>
        <p:spPr>
          <a:xfrm>
            <a:off x="1140541" y="755625"/>
            <a:ext cx="7246375" cy="957349"/>
          </a:xfrm>
        </p:spPr>
        <p:txBody>
          <a:bodyPr>
            <a:normAutofit/>
          </a:bodyPr>
          <a:lstStyle/>
          <a:p>
            <a:r>
              <a:rPr lang="en-GB" sz="3200" dirty="0"/>
              <a:t>Noise Barrier: Recommendations</a:t>
            </a:r>
          </a:p>
        </p:txBody>
      </p:sp>
      <p:sp>
        <p:nvSpPr>
          <p:cNvPr id="3" name="Subtitle 2">
            <a:extLst>
              <a:ext uri="{FF2B5EF4-FFF2-40B4-BE49-F238E27FC236}">
                <a16:creationId xmlns:a16="http://schemas.microsoft.com/office/drawing/2014/main" id="{28B18737-1736-F86C-1E89-7A0B7CC27F78}"/>
              </a:ext>
            </a:extLst>
          </p:cNvPr>
          <p:cNvSpPr>
            <a:spLocks noGrp="1"/>
          </p:cNvSpPr>
          <p:nvPr>
            <p:ph type="subTitle" idx="1"/>
          </p:nvPr>
        </p:nvSpPr>
        <p:spPr>
          <a:xfrm>
            <a:off x="1041679" y="2062830"/>
            <a:ext cx="7846142" cy="4039545"/>
          </a:xfrm>
        </p:spPr>
        <p:txBody>
          <a:bodyPr>
            <a:normAutofit/>
          </a:bodyPr>
          <a:lstStyle/>
          <a:p>
            <a:pPr marL="342900" indent="-342900" algn="l">
              <a:buFont typeface="Wingdings" panose="05000000000000000000" pitchFamily="2" charset="2"/>
              <a:buChar char="ü"/>
            </a:pPr>
            <a:r>
              <a:rPr lang="en-GB" dirty="0"/>
              <a:t>Flight foods Ltd: should ensure communication is understood by checking if instruction has been shared effectively by using Schramm's communication method.</a:t>
            </a:r>
          </a:p>
          <a:p>
            <a:pPr marL="342900" indent="-342900" algn="l">
              <a:buFont typeface="Wingdings" panose="05000000000000000000" pitchFamily="2" charset="2"/>
              <a:buChar char="ü"/>
            </a:pPr>
            <a:r>
              <a:rPr lang="en-GB" dirty="0"/>
              <a:t>Decrease workplace noise by regularly checking machines for faults, replacing old noisy Machineries and use of visual and practical demonstrations to check employees understanding.</a:t>
            </a:r>
          </a:p>
          <a:p>
            <a:pPr marL="342900" indent="-342900" algn="l">
              <a:buFont typeface="Wingdings" panose="05000000000000000000" pitchFamily="2" charset="2"/>
              <a:buChar char="ü"/>
            </a:pPr>
            <a:r>
              <a:rPr lang="en-GB" dirty="0"/>
              <a:t>Management: should make online training accessible for employees to ensure they are equipped with recognising health, safety and hygiene and have pass before the first shift.</a:t>
            </a:r>
          </a:p>
          <a:p>
            <a:endParaRPr lang="en-GB" dirty="0"/>
          </a:p>
          <a:p>
            <a:endParaRPr lang="en-GB" dirty="0"/>
          </a:p>
        </p:txBody>
      </p:sp>
      <p:pic>
        <p:nvPicPr>
          <p:cNvPr id="4" name="Picture 3" descr="What is the Difference between Food Hygiene and Food Safety">
            <a:extLst>
              <a:ext uri="{FF2B5EF4-FFF2-40B4-BE49-F238E27FC236}">
                <a16:creationId xmlns:a16="http://schemas.microsoft.com/office/drawing/2014/main" id="{2CB3B175-B0EB-4F94-8289-648B50976E2E}"/>
              </a:ext>
            </a:extLst>
          </p:cNvPr>
          <p:cNvPicPr>
            <a:picLocks noChangeAspect="1"/>
          </p:cNvPicPr>
          <p:nvPr/>
        </p:nvPicPr>
        <p:blipFill>
          <a:blip r:embed="rId2"/>
          <a:stretch>
            <a:fillRect/>
          </a:stretch>
        </p:blipFill>
        <p:spPr>
          <a:xfrm>
            <a:off x="8887821" y="2062829"/>
            <a:ext cx="2833635" cy="3862565"/>
          </a:xfrm>
          <a:prstGeom prst="rect">
            <a:avLst/>
          </a:prstGeom>
        </p:spPr>
      </p:pic>
      <p:sp>
        <p:nvSpPr>
          <p:cNvPr id="5" name="TextBox 4">
            <a:extLst>
              <a:ext uri="{FF2B5EF4-FFF2-40B4-BE49-F238E27FC236}">
                <a16:creationId xmlns:a16="http://schemas.microsoft.com/office/drawing/2014/main" id="{457189F5-0290-EA91-83F8-97ABF0ACADE8}"/>
              </a:ext>
            </a:extLst>
          </p:cNvPr>
          <p:cNvSpPr txBox="1"/>
          <p:nvPr/>
        </p:nvSpPr>
        <p:spPr>
          <a:xfrm>
            <a:off x="8982199" y="5951084"/>
            <a:ext cx="2644878" cy="646331"/>
          </a:xfrm>
          <a:prstGeom prst="rect">
            <a:avLst/>
          </a:prstGeom>
          <a:noFill/>
        </p:spPr>
        <p:txBody>
          <a:bodyPr wrap="square" rtlCol="0">
            <a:spAutoFit/>
          </a:bodyPr>
          <a:lstStyle/>
          <a:p>
            <a:r>
              <a:rPr lang="en-GB" dirty="0"/>
              <a:t>Diagram source: Google 2026</a:t>
            </a:r>
          </a:p>
        </p:txBody>
      </p:sp>
    </p:spTree>
    <p:extLst>
      <p:ext uri="{BB962C8B-B14F-4D97-AF65-F5344CB8AC3E}">
        <p14:creationId xmlns:p14="http://schemas.microsoft.com/office/powerpoint/2010/main" val="815940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26C81-902C-2670-E5F8-0B6C4C961E8D}"/>
              </a:ext>
            </a:extLst>
          </p:cNvPr>
          <p:cNvSpPr>
            <a:spLocks noGrp="1"/>
          </p:cNvSpPr>
          <p:nvPr>
            <p:ph type="ctrTitle"/>
          </p:nvPr>
        </p:nvSpPr>
        <p:spPr>
          <a:xfrm>
            <a:off x="1504335" y="1019907"/>
            <a:ext cx="5584723" cy="958375"/>
          </a:xfrm>
        </p:spPr>
        <p:txBody>
          <a:bodyPr>
            <a:normAutofit/>
          </a:bodyPr>
          <a:lstStyle/>
          <a:p>
            <a:r>
              <a:rPr lang="en-GB" sz="3200" dirty="0"/>
              <a:t>Cultural Barrier</a:t>
            </a:r>
          </a:p>
        </p:txBody>
      </p:sp>
      <p:sp>
        <p:nvSpPr>
          <p:cNvPr id="3" name="Subtitle 2">
            <a:extLst>
              <a:ext uri="{FF2B5EF4-FFF2-40B4-BE49-F238E27FC236}">
                <a16:creationId xmlns:a16="http://schemas.microsoft.com/office/drawing/2014/main" id="{22FE79AB-EE63-4081-12D7-309BA6E42712}"/>
              </a:ext>
            </a:extLst>
          </p:cNvPr>
          <p:cNvSpPr>
            <a:spLocks noGrp="1"/>
          </p:cNvSpPr>
          <p:nvPr>
            <p:ph type="subTitle" idx="1"/>
          </p:nvPr>
        </p:nvSpPr>
        <p:spPr>
          <a:xfrm>
            <a:off x="700035" y="2396531"/>
            <a:ext cx="7479323" cy="3336053"/>
          </a:xfrm>
        </p:spPr>
        <p:txBody>
          <a:bodyPr/>
          <a:lstStyle/>
          <a:p>
            <a:pPr marL="342900" indent="-342900" algn="l">
              <a:buFont typeface="Wingdings" panose="05000000000000000000" pitchFamily="2" charset="2"/>
              <a:buChar char="v"/>
            </a:pPr>
            <a:r>
              <a:rPr lang="en-GB" dirty="0"/>
              <a:t>Gary stated that some employees do not understand the hygiene expectations even though signs have been displayed throughout the factory. (Case Study)</a:t>
            </a:r>
          </a:p>
          <a:p>
            <a:pPr marL="342900" indent="-342900" algn="l">
              <a:buFont typeface="Wingdings" panose="05000000000000000000" pitchFamily="2" charset="2"/>
              <a:buChar char="v"/>
            </a:pPr>
            <a:r>
              <a:rPr lang="en-GB" dirty="0"/>
              <a:t>The workforce are from a multi cultural background and are accustomed to different working experience.</a:t>
            </a:r>
          </a:p>
          <a:p>
            <a:pPr marL="342900" indent="-342900" algn="l">
              <a:buFont typeface="Wingdings" panose="05000000000000000000" pitchFamily="2" charset="2"/>
              <a:buChar char="v"/>
            </a:pPr>
            <a:r>
              <a:rPr lang="en-GB" dirty="0"/>
              <a:t>Berlo’s SMCR model identifies that cultural differences impact how people send and receive communication and Schramm’s mentioned that communication is not completed unless a feedback have been received.</a:t>
            </a:r>
          </a:p>
        </p:txBody>
      </p:sp>
      <p:pic>
        <p:nvPicPr>
          <p:cNvPr id="4" name="Picture 3" descr="Source–message–channel–receiver model of communication - Wikipedia">
            <a:extLst>
              <a:ext uri="{FF2B5EF4-FFF2-40B4-BE49-F238E27FC236}">
                <a16:creationId xmlns:a16="http://schemas.microsoft.com/office/drawing/2014/main" id="{64D0770A-978D-8F90-D4B7-F3BAA4380CA1}"/>
              </a:ext>
            </a:extLst>
          </p:cNvPr>
          <p:cNvPicPr>
            <a:picLocks noChangeAspect="1"/>
          </p:cNvPicPr>
          <p:nvPr/>
        </p:nvPicPr>
        <p:blipFill>
          <a:blip r:embed="rId2"/>
          <a:stretch>
            <a:fillRect/>
          </a:stretch>
        </p:blipFill>
        <p:spPr>
          <a:xfrm>
            <a:off x="8179358" y="2502040"/>
            <a:ext cx="3567165" cy="3125036"/>
          </a:xfrm>
          <a:prstGeom prst="rect">
            <a:avLst/>
          </a:prstGeom>
        </p:spPr>
      </p:pic>
      <p:sp>
        <p:nvSpPr>
          <p:cNvPr id="6" name="TextBox 5">
            <a:extLst>
              <a:ext uri="{FF2B5EF4-FFF2-40B4-BE49-F238E27FC236}">
                <a16:creationId xmlns:a16="http://schemas.microsoft.com/office/drawing/2014/main" id="{A82744A2-4680-673E-80E7-45A99751CFC9}"/>
              </a:ext>
            </a:extLst>
          </p:cNvPr>
          <p:cNvSpPr txBox="1"/>
          <p:nvPr/>
        </p:nvSpPr>
        <p:spPr>
          <a:xfrm>
            <a:off x="9011696" y="5795927"/>
            <a:ext cx="2480269" cy="646331"/>
          </a:xfrm>
          <a:prstGeom prst="rect">
            <a:avLst/>
          </a:prstGeom>
          <a:noFill/>
        </p:spPr>
        <p:txBody>
          <a:bodyPr wrap="square" rtlCol="0">
            <a:spAutoFit/>
          </a:bodyPr>
          <a:lstStyle/>
          <a:p>
            <a:r>
              <a:rPr lang="en-GB"/>
              <a:t>Diagram source: Google 2026</a:t>
            </a:r>
            <a:endParaRPr lang="en-GB" dirty="0"/>
          </a:p>
        </p:txBody>
      </p:sp>
    </p:spTree>
    <p:extLst>
      <p:ext uri="{BB962C8B-B14F-4D97-AF65-F5344CB8AC3E}">
        <p14:creationId xmlns:p14="http://schemas.microsoft.com/office/powerpoint/2010/main" val="3786618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72BF-ECE8-2282-2FD3-DA40302B05DF}"/>
              </a:ext>
            </a:extLst>
          </p:cNvPr>
          <p:cNvSpPr>
            <a:spLocks noGrp="1"/>
          </p:cNvSpPr>
          <p:nvPr>
            <p:ph type="ctrTitle"/>
          </p:nvPr>
        </p:nvSpPr>
        <p:spPr>
          <a:xfrm>
            <a:off x="1691148" y="1066989"/>
            <a:ext cx="6064992" cy="1125415"/>
          </a:xfrm>
        </p:spPr>
        <p:txBody>
          <a:bodyPr>
            <a:normAutofit/>
          </a:bodyPr>
          <a:lstStyle/>
          <a:p>
            <a:r>
              <a:rPr lang="en-GB" sz="3200" dirty="0"/>
              <a:t>Cultural Barrier: Recommendations </a:t>
            </a:r>
          </a:p>
        </p:txBody>
      </p:sp>
      <p:sp>
        <p:nvSpPr>
          <p:cNvPr id="3" name="Subtitle 2">
            <a:extLst>
              <a:ext uri="{FF2B5EF4-FFF2-40B4-BE49-F238E27FC236}">
                <a16:creationId xmlns:a16="http://schemas.microsoft.com/office/drawing/2014/main" id="{928FA8F7-6F17-F926-806D-CE6E2B5CF380}"/>
              </a:ext>
            </a:extLst>
          </p:cNvPr>
          <p:cNvSpPr>
            <a:spLocks noGrp="1"/>
          </p:cNvSpPr>
          <p:nvPr>
            <p:ph type="subTitle" idx="1"/>
          </p:nvPr>
        </p:nvSpPr>
        <p:spPr>
          <a:xfrm>
            <a:off x="944545" y="2592475"/>
            <a:ext cx="7214718" cy="3697793"/>
          </a:xfrm>
        </p:spPr>
        <p:txBody>
          <a:bodyPr>
            <a:normAutofit lnSpcReduction="10000"/>
          </a:bodyPr>
          <a:lstStyle/>
          <a:p>
            <a:pPr marL="342900" indent="-342900" algn="l">
              <a:buFont typeface="Wingdings" panose="05000000000000000000" pitchFamily="2" charset="2"/>
              <a:buChar char="ü"/>
            </a:pPr>
            <a:r>
              <a:rPr lang="en-GB" dirty="0"/>
              <a:t>Flight foods Ltd should introduce Multilingual training workshops, product demonstration and visual learning resources to support employees from different cultures to ensure they adapt to the company working style.</a:t>
            </a:r>
          </a:p>
          <a:p>
            <a:pPr marL="342900" indent="-342900" algn="l">
              <a:buFont typeface="Wingdings" panose="05000000000000000000" pitchFamily="2" charset="2"/>
              <a:buChar char="ü"/>
            </a:pPr>
            <a:r>
              <a:rPr lang="en-GB" dirty="0"/>
              <a:t>Managers can also organise cultural awareness campaigns and support teamwork and inclusivity in a diverse group.( Ocasta.com )</a:t>
            </a:r>
          </a:p>
          <a:p>
            <a:pPr marL="342900" indent="-342900" algn="l">
              <a:buFont typeface="Wingdings" panose="05000000000000000000" pitchFamily="2" charset="2"/>
              <a:buChar char="ü"/>
            </a:pPr>
            <a:r>
              <a:rPr lang="en-GB" dirty="0"/>
              <a:t>Implementing these practices will ensure effective communication is being demonstrated and for better handling with food and hygiene maintenance. </a:t>
            </a:r>
          </a:p>
        </p:txBody>
      </p:sp>
      <p:pic>
        <p:nvPicPr>
          <p:cNvPr id="4" name="Picture 3" descr="101 Ways to Overcome Cultural Barriers in the Workplace IN 2025 | by Dr  Ratneshwar Prasad Sinha | Medium">
            <a:extLst>
              <a:ext uri="{FF2B5EF4-FFF2-40B4-BE49-F238E27FC236}">
                <a16:creationId xmlns:a16="http://schemas.microsoft.com/office/drawing/2014/main" id="{F489681B-82FD-E0EE-8271-613D25712398}"/>
              </a:ext>
            </a:extLst>
          </p:cNvPr>
          <p:cNvPicPr>
            <a:picLocks noChangeAspect="1"/>
          </p:cNvPicPr>
          <p:nvPr/>
        </p:nvPicPr>
        <p:blipFill>
          <a:blip r:embed="rId2"/>
          <a:stretch>
            <a:fillRect/>
          </a:stretch>
        </p:blipFill>
        <p:spPr>
          <a:xfrm>
            <a:off x="8510953" y="2592475"/>
            <a:ext cx="2934119" cy="2969288"/>
          </a:xfrm>
          <a:prstGeom prst="rect">
            <a:avLst/>
          </a:prstGeom>
        </p:spPr>
      </p:pic>
      <p:sp>
        <p:nvSpPr>
          <p:cNvPr id="5" name="TextBox 4">
            <a:extLst>
              <a:ext uri="{FF2B5EF4-FFF2-40B4-BE49-F238E27FC236}">
                <a16:creationId xmlns:a16="http://schemas.microsoft.com/office/drawing/2014/main" id="{0F711571-2783-5CCC-D206-1508141877B5}"/>
              </a:ext>
            </a:extLst>
          </p:cNvPr>
          <p:cNvSpPr txBox="1"/>
          <p:nvPr/>
        </p:nvSpPr>
        <p:spPr>
          <a:xfrm>
            <a:off x="9016181" y="5879690"/>
            <a:ext cx="2507225" cy="923330"/>
          </a:xfrm>
          <a:prstGeom prst="rect">
            <a:avLst/>
          </a:prstGeom>
          <a:noFill/>
        </p:spPr>
        <p:txBody>
          <a:bodyPr wrap="square" rtlCol="0">
            <a:spAutoFit/>
          </a:bodyPr>
          <a:lstStyle/>
          <a:p>
            <a:r>
              <a:rPr lang="en-GB" dirty="0"/>
              <a:t>Diagram source: Google 2026</a:t>
            </a:r>
          </a:p>
          <a:p>
            <a:endParaRPr lang="en-GB" dirty="0"/>
          </a:p>
        </p:txBody>
      </p:sp>
    </p:spTree>
    <p:extLst>
      <p:ext uri="{BB962C8B-B14F-4D97-AF65-F5344CB8AC3E}">
        <p14:creationId xmlns:p14="http://schemas.microsoft.com/office/powerpoint/2010/main" val="4116193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D4D3A-922D-912B-9FB6-254D3B2B010B}"/>
              </a:ext>
            </a:extLst>
          </p:cNvPr>
          <p:cNvSpPr>
            <a:spLocks noGrp="1"/>
          </p:cNvSpPr>
          <p:nvPr>
            <p:ph type="ctrTitle"/>
          </p:nvPr>
        </p:nvSpPr>
        <p:spPr>
          <a:xfrm>
            <a:off x="1753654" y="1366683"/>
            <a:ext cx="5201264" cy="897219"/>
          </a:xfrm>
        </p:spPr>
        <p:txBody>
          <a:bodyPr>
            <a:normAutofit/>
          </a:bodyPr>
          <a:lstStyle/>
          <a:p>
            <a:r>
              <a:rPr lang="en-GB" sz="3200" dirty="0"/>
              <a:t>Emotional Barrier</a:t>
            </a:r>
          </a:p>
        </p:txBody>
      </p:sp>
      <p:sp>
        <p:nvSpPr>
          <p:cNvPr id="3" name="Subtitle 2">
            <a:extLst>
              <a:ext uri="{FF2B5EF4-FFF2-40B4-BE49-F238E27FC236}">
                <a16:creationId xmlns:a16="http://schemas.microsoft.com/office/drawing/2014/main" id="{F904FB21-62D0-3045-755E-0DE100A17585}"/>
              </a:ext>
            </a:extLst>
          </p:cNvPr>
          <p:cNvSpPr>
            <a:spLocks noGrp="1"/>
          </p:cNvSpPr>
          <p:nvPr>
            <p:ph type="subTitle" idx="1"/>
          </p:nvPr>
        </p:nvSpPr>
        <p:spPr>
          <a:xfrm>
            <a:off x="760326" y="2704523"/>
            <a:ext cx="7187921" cy="3193860"/>
          </a:xfrm>
        </p:spPr>
        <p:txBody>
          <a:bodyPr>
            <a:normAutofit fontScale="92500"/>
          </a:bodyPr>
          <a:lstStyle/>
          <a:p>
            <a:pPr marL="342900" indent="-342900" algn="l">
              <a:buFont typeface="Wingdings" panose="05000000000000000000" pitchFamily="2" charset="2"/>
              <a:buChar char="v"/>
            </a:pPr>
            <a:r>
              <a:rPr lang="en-GB" dirty="0"/>
              <a:t>Gary faces frustration and stress because he keeps repeating the same instructions and it adds to his workload. (Case Study)</a:t>
            </a:r>
          </a:p>
          <a:p>
            <a:pPr marL="342900" indent="-342900" algn="l">
              <a:buFont typeface="Wingdings" panose="05000000000000000000" pitchFamily="2" charset="2"/>
              <a:buChar char="v"/>
            </a:pPr>
            <a:r>
              <a:rPr lang="en-GB" dirty="0"/>
              <a:t>He arrives to work feeling rushed after a difficult morning.</a:t>
            </a:r>
          </a:p>
          <a:p>
            <a:pPr marL="342900" indent="-342900" algn="l">
              <a:buFont typeface="Wingdings" panose="05000000000000000000" pitchFamily="2" charset="2"/>
              <a:buChar char="v"/>
            </a:pPr>
            <a:r>
              <a:rPr lang="en-GB" dirty="0"/>
              <a:t> According to Berlo’s SMCR model emotions recognise how people are understood.</a:t>
            </a:r>
          </a:p>
          <a:p>
            <a:pPr marL="342900" indent="-342900" algn="l">
              <a:buFont typeface="Wingdings" panose="05000000000000000000" pitchFamily="2" charset="2"/>
              <a:buChar char="v"/>
            </a:pPr>
            <a:r>
              <a:rPr lang="en-GB" dirty="0"/>
              <a:t>Negative emotions will overall affect communication quality, decrease the rate of understanding and impact employee performance.</a:t>
            </a:r>
          </a:p>
          <a:p>
            <a:endParaRPr lang="en-GB" dirty="0"/>
          </a:p>
        </p:txBody>
      </p:sp>
      <p:pic>
        <p:nvPicPr>
          <p:cNvPr id="4" name="Picture 3" descr="Berlo's SMCR Model of Communication | 11 ATAR Design">
            <a:extLst>
              <a:ext uri="{FF2B5EF4-FFF2-40B4-BE49-F238E27FC236}">
                <a16:creationId xmlns:a16="http://schemas.microsoft.com/office/drawing/2014/main" id="{893539B8-3402-B5F8-A0B9-DAB5F5B3FFAF}"/>
              </a:ext>
            </a:extLst>
          </p:cNvPr>
          <p:cNvPicPr>
            <a:picLocks noChangeAspect="1"/>
          </p:cNvPicPr>
          <p:nvPr/>
        </p:nvPicPr>
        <p:blipFill>
          <a:blip r:embed="rId2"/>
          <a:stretch>
            <a:fillRect/>
          </a:stretch>
        </p:blipFill>
        <p:spPr>
          <a:xfrm>
            <a:off x="7948247" y="2704523"/>
            <a:ext cx="3707842" cy="2569866"/>
          </a:xfrm>
          <a:prstGeom prst="rect">
            <a:avLst/>
          </a:prstGeom>
        </p:spPr>
      </p:pic>
      <p:sp>
        <p:nvSpPr>
          <p:cNvPr id="5" name="TextBox 4">
            <a:extLst>
              <a:ext uri="{FF2B5EF4-FFF2-40B4-BE49-F238E27FC236}">
                <a16:creationId xmlns:a16="http://schemas.microsoft.com/office/drawing/2014/main" id="{8C139438-4D8D-5EEC-ADA8-18504C0908A1}"/>
              </a:ext>
            </a:extLst>
          </p:cNvPr>
          <p:cNvSpPr txBox="1"/>
          <p:nvPr/>
        </p:nvSpPr>
        <p:spPr>
          <a:xfrm>
            <a:off x="9085007" y="5705177"/>
            <a:ext cx="2487561" cy="923330"/>
          </a:xfrm>
          <a:prstGeom prst="rect">
            <a:avLst/>
          </a:prstGeom>
          <a:noFill/>
        </p:spPr>
        <p:txBody>
          <a:bodyPr wrap="square" rtlCol="0">
            <a:spAutoFit/>
          </a:bodyPr>
          <a:lstStyle/>
          <a:p>
            <a:r>
              <a:rPr lang="en-GB" dirty="0"/>
              <a:t>Diagram source: Google 2026</a:t>
            </a:r>
          </a:p>
          <a:p>
            <a:endParaRPr lang="en-GB" dirty="0"/>
          </a:p>
        </p:txBody>
      </p:sp>
    </p:spTree>
    <p:extLst>
      <p:ext uri="{BB962C8B-B14F-4D97-AF65-F5344CB8AC3E}">
        <p14:creationId xmlns:p14="http://schemas.microsoft.com/office/powerpoint/2010/main" val="2099238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453B2-42C9-73BE-B374-E28E905C090E}"/>
              </a:ext>
            </a:extLst>
          </p:cNvPr>
          <p:cNvSpPr>
            <a:spLocks noGrp="1"/>
          </p:cNvSpPr>
          <p:nvPr>
            <p:ph type="ctrTitle"/>
          </p:nvPr>
        </p:nvSpPr>
        <p:spPr>
          <a:xfrm>
            <a:off x="1272034" y="1022555"/>
            <a:ext cx="6813755" cy="818696"/>
          </a:xfrm>
        </p:spPr>
        <p:txBody>
          <a:bodyPr>
            <a:normAutofit/>
          </a:bodyPr>
          <a:lstStyle/>
          <a:p>
            <a:r>
              <a:rPr lang="en-GB" sz="3200" dirty="0"/>
              <a:t>Emotional Barrier: Recommendations</a:t>
            </a:r>
          </a:p>
        </p:txBody>
      </p:sp>
      <p:sp>
        <p:nvSpPr>
          <p:cNvPr id="3" name="Subtitle 2">
            <a:extLst>
              <a:ext uri="{FF2B5EF4-FFF2-40B4-BE49-F238E27FC236}">
                <a16:creationId xmlns:a16="http://schemas.microsoft.com/office/drawing/2014/main" id="{9AC66E59-3604-B5A7-A607-84C0B00CE6B4}"/>
              </a:ext>
            </a:extLst>
          </p:cNvPr>
          <p:cNvSpPr>
            <a:spLocks noGrp="1"/>
          </p:cNvSpPr>
          <p:nvPr>
            <p:ph type="subTitle" idx="1"/>
          </p:nvPr>
        </p:nvSpPr>
        <p:spPr>
          <a:xfrm>
            <a:off x="1194078" y="2386187"/>
            <a:ext cx="7206343" cy="3311227"/>
          </a:xfrm>
        </p:spPr>
        <p:txBody>
          <a:bodyPr>
            <a:normAutofit lnSpcReduction="10000"/>
          </a:bodyPr>
          <a:lstStyle/>
          <a:p>
            <a:pPr marL="342900" indent="-342900" algn="l">
              <a:buFont typeface="Wingdings" panose="05000000000000000000" pitchFamily="2" charset="2"/>
              <a:buChar char="ü"/>
            </a:pPr>
            <a:r>
              <a:rPr lang="en-GB" dirty="0"/>
              <a:t>Flight food Ltd can introduce supportive working environment to help reduce employee's stress.</a:t>
            </a:r>
          </a:p>
          <a:p>
            <a:pPr marL="342900" indent="-342900" algn="l">
              <a:buFont typeface="Wingdings" panose="05000000000000000000" pitchFamily="2" charset="2"/>
              <a:buChar char="ü"/>
            </a:pPr>
            <a:r>
              <a:rPr lang="en-GB" dirty="0"/>
              <a:t>Mangers should communicate regularly and effectively by providing regular feedback.</a:t>
            </a:r>
          </a:p>
          <a:p>
            <a:pPr marL="342900" indent="-342900" algn="l">
              <a:buFont typeface="Wingdings" panose="05000000000000000000" pitchFamily="2" charset="2"/>
              <a:buChar char="ü"/>
            </a:pPr>
            <a:r>
              <a:rPr lang="en-GB" dirty="0"/>
              <a:t>Motivate employees to voice their views on workplace concerns.</a:t>
            </a:r>
          </a:p>
          <a:p>
            <a:pPr marL="342900" indent="-342900" algn="l">
              <a:buFont typeface="Wingdings" panose="05000000000000000000" pitchFamily="2" charset="2"/>
              <a:buChar char="ü"/>
            </a:pPr>
            <a:r>
              <a:rPr lang="en-GB" dirty="0"/>
              <a:t>Offers emotional management course, these measures will equipped employees with the confidence that is needed to communicate efficiently. </a:t>
            </a:r>
          </a:p>
        </p:txBody>
      </p:sp>
      <p:pic>
        <p:nvPicPr>
          <p:cNvPr id="4" name="Picture 3" descr="Emotional Barriers to Communication: Examples &amp; Solutions">
            <a:extLst>
              <a:ext uri="{FF2B5EF4-FFF2-40B4-BE49-F238E27FC236}">
                <a16:creationId xmlns:a16="http://schemas.microsoft.com/office/drawing/2014/main" id="{C0C3CEC5-37DF-097C-8EB1-8C067D0BD922}"/>
              </a:ext>
            </a:extLst>
          </p:cNvPr>
          <p:cNvPicPr>
            <a:picLocks noChangeAspect="1"/>
          </p:cNvPicPr>
          <p:nvPr/>
        </p:nvPicPr>
        <p:blipFill>
          <a:blip r:embed="rId2"/>
          <a:stretch>
            <a:fillRect/>
          </a:stretch>
        </p:blipFill>
        <p:spPr>
          <a:xfrm>
            <a:off x="8598375" y="2273304"/>
            <a:ext cx="2904273" cy="3065043"/>
          </a:xfrm>
          <a:prstGeom prst="rect">
            <a:avLst/>
          </a:prstGeom>
        </p:spPr>
      </p:pic>
      <p:sp>
        <p:nvSpPr>
          <p:cNvPr id="5" name="TextBox 4">
            <a:extLst>
              <a:ext uri="{FF2B5EF4-FFF2-40B4-BE49-F238E27FC236}">
                <a16:creationId xmlns:a16="http://schemas.microsoft.com/office/drawing/2014/main" id="{4FCCD7D9-EB22-8ABF-ACB3-C2BA3CBCA56D}"/>
              </a:ext>
            </a:extLst>
          </p:cNvPr>
          <p:cNvSpPr txBox="1"/>
          <p:nvPr/>
        </p:nvSpPr>
        <p:spPr>
          <a:xfrm>
            <a:off x="9034751" y="5697414"/>
            <a:ext cx="2566220" cy="923330"/>
          </a:xfrm>
          <a:prstGeom prst="rect">
            <a:avLst/>
          </a:prstGeom>
          <a:noFill/>
        </p:spPr>
        <p:txBody>
          <a:bodyPr wrap="square" rtlCol="0">
            <a:spAutoFit/>
          </a:bodyPr>
          <a:lstStyle/>
          <a:p>
            <a:r>
              <a:rPr lang="en-GB" dirty="0"/>
              <a:t>Diagram source: Google 2026</a:t>
            </a:r>
          </a:p>
          <a:p>
            <a:endParaRPr lang="en-GB" dirty="0"/>
          </a:p>
        </p:txBody>
      </p:sp>
    </p:spTree>
    <p:extLst>
      <p:ext uri="{BB962C8B-B14F-4D97-AF65-F5344CB8AC3E}">
        <p14:creationId xmlns:p14="http://schemas.microsoft.com/office/powerpoint/2010/main" val="2630883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45050-9E19-7322-DDE4-D249BD26BC30}"/>
              </a:ext>
            </a:extLst>
          </p:cNvPr>
          <p:cNvSpPr>
            <a:spLocks noGrp="1"/>
          </p:cNvSpPr>
          <p:nvPr>
            <p:ph type="ctrTitle"/>
          </p:nvPr>
        </p:nvSpPr>
        <p:spPr>
          <a:xfrm>
            <a:off x="589504" y="277871"/>
            <a:ext cx="7680290" cy="1655762"/>
          </a:xfrm>
        </p:spPr>
        <p:txBody>
          <a:bodyPr>
            <a:normAutofit/>
          </a:bodyPr>
          <a:lstStyle/>
          <a:p>
            <a:r>
              <a:rPr lang="en-GB" sz="4400" dirty="0"/>
              <a:t>Age and Generation Barrier</a:t>
            </a:r>
          </a:p>
        </p:txBody>
      </p:sp>
      <p:sp>
        <p:nvSpPr>
          <p:cNvPr id="3" name="Subtitle 2">
            <a:extLst>
              <a:ext uri="{FF2B5EF4-FFF2-40B4-BE49-F238E27FC236}">
                <a16:creationId xmlns:a16="http://schemas.microsoft.com/office/drawing/2014/main" id="{A8669EED-0561-55CD-0A1D-B02348593EB7}"/>
              </a:ext>
            </a:extLst>
          </p:cNvPr>
          <p:cNvSpPr>
            <a:spLocks noGrp="1"/>
          </p:cNvSpPr>
          <p:nvPr>
            <p:ph type="subTitle" idx="1"/>
          </p:nvPr>
        </p:nvSpPr>
        <p:spPr>
          <a:xfrm>
            <a:off x="589504" y="2237328"/>
            <a:ext cx="7680290" cy="3145134"/>
          </a:xfrm>
        </p:spPr>
        <p:txBody>
          <a:bodyPr>
            <a:normAutofit lnSpcReduction="10000"/>
          </a:bodyPr>
          <a:lstStyle/>
          <a:p>
            <a:pPr marL="342900" indent="-342900" algn="l">
              <a:buFont typeface="Wingdings" panose="05000000000000000000" pitchFamily="2" charset="2"/>
              <a:buChar char="v"/>
            </a:pPr>
            <a:r>
              <a:rPr lang="en-GB" dirty="0"/>
              <a:t>Gary thinks the older employees understood the instructions more easily than the younger ones.</a:t>
            </a:r>
          </a:p>
          <a:p>
            <a:pPr marL="342900" indent="-342900" algn="l">
              <a:buFont typeface="Wingdings" panose="05000000000000000000" pitchFamily="2" charset="2"/>
              <a:buChar char="v"/>
            </a:pPr>
            <a:r>
              <a:rPr lang="en-GB" dirty="0"/>
              <a:t>The employees at Flight foods Ltd are ages ranged from sixteen and sixty years old. (Case Study)</a:t>
            </a:r>
          </a:p>
          <a:p>
            <a:pPr marL="342900" indent="-342900" algn="l">
              <a:buFont typeface="Wingdings" panose="05000000000000000000" pitchFamily="2" charset="2"/>
              <a:buChar char="v"/>
            </a:pPr>
            <a:r>
              <a:rPr lang="en-GB" dirty="0"/>
              <a:t>Howard Giles  communication accommodation theory (CAT) mentioned that younger employees needs clear structured and explicit instructions. Lack of adaptation can become frustrating and result in errors.</a:t>
            </a:r>
          </a:p>
          <a:p>
            <a:r>
              <a:rPr lang="en-GB" dirty="0"/>
              <a:t>	</a:t>
            </a:r>
          </a:p>
        </p:txBody>
      </p:sp>
      <p:pic>
        <p:nvPicPr>
          <p:cNvPr id="4" name="Picture 3" descr="Age barrier Images - Free Download on Magnific (formerly Freepik)">
            <a:extLst>
              <a:ext uri="{FF2B5EF4-FFF2-40B4-BE49-F238E27FC236}">
                <a16:creationId xmlns:a16="http://schemas.microsoft.com/office/drawing/2014/main" id="{753906B5-78CB-D3F3-16B6-53FA0105FAC9}"/>
              </a:ext>
            </a:extLst>
          </p:cNvPr>
          <p:cNvPicPr>
            <a:picLocks noChangeAspect="1"/>
          </p:cNvPicPr>
          <p:nvPr/>
        </p:nvPicPr>
        <p:blipFill>
          <a:blip r:embed="rId2"/>
          <a:stretch>
            <a:fillRect/>
          </a:stretch>
        </p:blipFill>
        <p:spPr>
          <a:xfrm>
            <a:off x="8647274" y="503335"/>
            <a:ext cx="3125039" cy="2314260"/>
          </a:xfrm>
          <a:prstGeom prst="rect">
            <a:avLst/>
          </a:prstGeom>
        </p:spPr>
      </p:pic>
      <p:pic>
        <p:nvPicPr>
          <p:cNvPr id="6" name="Picture 5">
            <a:extLst>
              <a:ext uri="{FF2B5EF4-FFF2-40B4-BE49-F238E27FC236}">
                <a16:creationId xmlns:a16="http://schemas.microsoft.com/office/drawing/2014/main" id="{2704C0B7-EB09-F580-A6B5-A8C62D311CFF}"/>
              </a:ext>
            </a:extLst>
          </p:cNvPr>
          <p:cNvPicPr>
            <a:picLocks noChangeAspect="1"/>
          </p:cNvPicPr>
          <p:nvPr/>
        </p:nvPicPr>
        <p:blipFill>
          <a:blip r:embed="rId3"/>
          <a:stretch>
            <a:fillRect/>
          </a:stretch>
        </p:blipFill>
        <p:spPr>
          <a:xfrm>
            <a:off x="8480809" y="4040405"/>
            <a:ext cx="3457971" cy="2392240"/>
          </a:xfrm>
          <a:prstGeom prst="rect">
            <a:avLst/>
          </a:prstGeom>
        </p:spPr>
      </p:pic>
      <p:sp>
        <p:nvSpPr>
          <p:cNvPr id="5" name="TextBox 4">
            <a:extLst>
              <a:ext uri="{FF2B5EF4-FFF2-40B4-BE49-F238E27FC236}">
                <a16:creationId xmlns:a16="http://schemas.microsoft.com/office/drawing/2014/main" id="{F23F442C-B8F2-2D9D-895F-4062EF2704BC}"/>
              </a:ext>
            </a:extLst>
          </p:cNvPr>
          <p:cNvSpPr txBox="1"/>
          <p:nvPr/>
        </p:nvSpPr>
        <p:spPr>
          <a:xfrm>
            <a:off x="9026013" y="3186927"/>
            <a:ext cx="2497825" cy="646331"/>
          </a:xfrm>
          <a:prstGeom prst="rect">
            <a:avLst/>
          </a:prstGeom>
          <a:noFill/>
        </p:spPr>
        <p:txBody>
          <a:bodyPr wrap="square" rtlCol="0">
            <a:spAutoFit/>
          </a:bodyPr>
          <a:lstStyle/>
          <a:p>
            <a:r>
              <a:rPr lang="en-GB"/>
              <a:t>Diagram source: Google 2026</a:t>
            </a:r>
            <a:endParaRPr lang="en-GB" dirty="0"/>
          </a:p>
        </p:txBody>
      </p:sp>
    </p:spTree>
    <p:extLst>
      <p:ext uri="{BB962C8B-B14F-4D97-AF65-F5344CB8AC3E}">
        <p14:creationId xmlns:p14="http://schemas.microsoft.com/office/powerpoint/2010/main" val="4259748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FDFB-ED53-3652-FE94-8272F1797BAD}"/>
              </a:ext>
            </a:extLst>
          </p:cNvPr>
          <p:cNvSpPr>
            <a:spLocks noGrp="1"/>
          </p:cNvSpPr>
          <p:nvPr>
            <p:ph type="ctrTitle"/>
          </p:nvPr>
        </p:nvSpPr>
        <p:spPr>
          <a:xfrm>
            <a:off x="910835" y="806245"/>
            <a:ext cx="6695768" cy="1140490"/>
          </a:xfrm>
        </p:spPr>
        <p:txBody>
          <a:bodyPr>
            <a:normAutofit/>
          </a:bodyPr>
          <a:lstStyle/>
          <a:p>
            <a:r>
              <a:rPr lang="en-GB" sz="3200" dirty="0"/>
              <a:t>Age/ Generation Barrier: Recommendations</a:t>
            </a:r>
          </a:p>
        </p:txBody>
      </p:sp>
      <p:sp>
        <p:nvSpPr>
          <p:cNvPr id="3" name="Subtitle 2">
            <a:extLst>
              <a:ext uri="{FF2B5EF4-FFF2-40B4-BE49-F238E27FC236}">
                <a16:creationId xmlns:a16="http://schemas.microsoft.com/office/drawing/2014/main" id="{E5B07D5A-F14D-28E6-789E-7142C0425771}"/>
              </a:ext>
            </a:extLst>
          </p:cNvPr>
          <p:cNvSpPr>
            <a:spLocks noGrp="1"/>
          </p:cNvSpPr>
          <p:nvPr>
            <p:ph type="subTitle" idx="1"/>
          </p:nvPr>
        </p:nvSpPr>
        <p:spPr>
          <a:xfrm>
            <a:off x="484483" y="2220686"/>
            <a:ext cx="6975933" cy="3518460"/>
          </a:xfrm>
        </p:spPr>
        <p:txBody>
          <a:bodyPr>
            <a:normAutofit fontScale="92500"/>
          </a:bodyPr>
          <a:lstStyle/>
          <a:p>
            <a:pPr marL="342900" indent="-342900" algn="l">
              <a:buFont typeface="Wingdings" panose="05000000000000000000" pitchFamily="2" charset="2"/>
              <a:buChar char="ü"/>
            </a:pPr>
            <a:r>
              <a:rPr lang="en-GB" dirty="0"/>
              <a:t>Flight foods Ltd should teach younger employees to be proactive in asking questions to minimise errors, as according to Maslow hierarchy chart of needs “people can only learn effectively once their needs are met” </a:t>
            </a:r>
          </a:p>
          <a:p>
            <a:pPr marL="342900" indent="-342900" algn="l">
              <a:buFont typeface="Wingdings" panose="05000000000000000000" pitchFamily="2" charset="2"/>
              <a:buChar char="ü"/>
            </a:pPr>
            <a:r>
              <a:rPr lang="en-GB" dirty="0"/>
              <a:t>To teach older employees to demonstrate “why” things is done in a particular way and adapt a coaching mindset for younger employees.</a:t>
            </a:r>
          </a:p>
          <a:p>
            <a:pPr marL="342900" indent="-342900" algn="l">
              <a:buFont typeface="Wingdings" panose="05000000000000000000" pitchFamily="2" charset="2"/>
              <a:buChar char="ü"/>
            </a:pPr>
            <a:r>
              <a:rPr lang="en-GB" dirty="0"/>
              <a:t>These approaches can be use to overcome misunderstanding and supports with inconsistent productivity.</a:t>
            </a:r>
          </a:p>
        </p:txBody>
      </p:sp>
      <p:pic>
        <p:nvPicPr>
          <p:cNvPr id="6" name="Picture 5" descr="Maslow's Hierarchy of Needs">
            <a:extLst>
              <a:ext uri="{FF2B5EF4-FFF2-40B4-BE49-F238E27FC236}">
                <a16:creationId xmlns:a16="http://schemas.microsoft.com/office/drawing/2014/main" id="{6D1A8B86-A903-4E4D-0953-B349D2758872}"/>
              </a:ext>
            </a:extLst>
          </p:cNvPr>
          <p:cNvPicPr>
            <a:picLocks noChangeAspect="1"/>
          </p:cNvPicPr>
          <p:nvPr/>
        </p:nvPicPr>
        <p:blipFill>
          <a:blip r:embed="rId2"/>
          <a:stretch>
            <a:fillRect/>
          </a:stretch>
        </p:blipFill>
        <p:spPr>
          <a:xfrm>
            <a:off x="8336998" y="992436"/>
            <a:ext cx="3224331" cy="3136542"/>
          </a:xfrm>
          <a:prstGeom prst="rect">
            <a:avLst/>
          </a:prstGeom>
        </p:spPr>
      </p:pic>
      <p:sp>
        <p:nvSpPr>
          <p:cNvPr id="5" name="TextBox 4">
            <a:extLst>
              <a:ext uri="{FF2B5EF4-FFF2-40B4-BE49-F238E27FC236}">
                <a16:creationId xmlns:a16="http://schemas.microsoft.com/office/drawing/2014/main" id="{78AE213A-D009-0D5C-F949-2ABF907936FD}"/>
              </a:ext>
            </a:extLst>
          </p:cNvPr>
          <p:cNvSpPr txBox="1"/>
          <p:nvPr/>
        </p:nvSpPr>
        <p:spPr>
          <a:xfrm>
            <a:off x="8898194" y="5132439"/>
            <a:ext cx="2418735" cy="923330"/>
          </a:xfrm>
          <a:prstGeom prst="rect">
            <a:avLst/>
          </a:prstGeom>
          <a:noFill/>
        </p:spPr>
        <p:txBody>
          <a:bodyPr wrap="square" rtlCol="0">
            <a:spAutoFit/>
          </a:bodyPr>
          <a:lstStyle/>
          <a:p>
            <a:r>
              <a:rPr lang="en-GB" dirty="0"/>
              <a:t>Diagram source: Google 2026</a:t>
            </a:r>
          </a:p>
          <a:p>
            <a:endParaRPr lang="en-GB" dirty="0"/>
          </a:p>
        </p:txBody>
      </p:sp>
    </p:spTree>
    <p:extLst>
      <p:ext uri="{BB962C8B-B14F-4D97-AF65-F5344CB8AC3E}">
        <p14:creationId xmlns:p14="http://schemas.microsoft.com/office/powerpoint/2010/main" val="2342891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A23B-1F19-808F-D85B-3982C80AB93F}"/>
              </a:ext>
            </a:extLst>
          </p:cNvPr>
          <p:cNvSpPr>
            <a:spLocks noGrp="1"/>
          </p:cNvSpPr>
          <p:nvPr>
            <p:ph type="ctrTitle"/>
          </p:nvPr>
        </p:nvSpPr>
        <p:spPr>
          <a:xfrm>
            <a:off x="1429459" y="973394"/>
            <a:ext cx="6804246" cy="899997"/>
          </a:xfrm>
        </p:spPr>
        <p:txBody>
          <a:bodyPr>
            <a:normAutofit/>
          </a:bodyPr>
          <a:lstStyle/>
          <a:p>
            <a:r>
              <a:rPr lang="en-GB" sz="3200" dirty="0"/>
              <a:t>Language and communication Barrier</a:t>
            </a:r>
          </a:p>
        </p:txBody>
      </p:sp>
      <p:sp>
        <p:nvSpPr>
          <p:cNvPr id="3" name="Subtitle 2">
            <a:extLst>
              <a:ext uri="{FF2B5EF4-FFF2-40B4-BE49-F238E27FC236}">
                <a16:creationId xmlns:a16="http://schemas.microsoft.com/office/drawing/2014/main" id="{7B2FA2E4-FCF9-482C-EFB4-53D93AE572F4}"/>
              </a:ext>
            </a:extLst>
          </p:cNvPr>
          <p:cNvSpPr>
            <a:spLocks noGrp="1"/>
          </p:cNvSpPr>
          <p:nvPr>
            <p:ph type="subTitle" idx="1"/>
          </p:nvPr>
        </p:nvSpPr>
        <p:spPr>
          <a:xfrm>
            <a:off x="880905" y="2127985"/>
            <a:ext cx="7901354" cy="2876341"/>
          </a:xfrm>
        </p:spPr>
        <p:txBody>
          <a:bodyPr>
            <a:normAutofit fontScale="92500" lnSpcReduction="10000"/>
          </a:bodyPr>
          <a:lstStyle/>
          <a:p>
            <a:pPr marL="342900" indent="-342900" algn="l">
              <a:buFont typeface="Wingdings" panose="05000000000000000000" pitchFamily="2" charset="2"/>
              <a:buChar char="v"/>
            </a:pPr>
            <a:r>
              <a:rPr lang="en-GB" dirty="0"/>
              <a:t>Gary spends time to explain the hygiene processes, but (Case Study) misunderstanding continues.</a:t>
            </a:r>
          </a:p>
          <a:p>
            <a:pPr marL="342900" indent="-342900" algn="l">
              <a:buFont typeface="Wingdings" panose="05000000000000000000" pitchFamily="2" charset="2"/>
              <a:buChar char="v"/>
            </a:pPr>
            <a:r>
              <a:rPr lang="en-GB" dirty="0"/>
              <a:t>Several employees speaks little to no English, making communication challenging throughout the food processing as English is not their first language.</a:t>
            </a:r>
          </a:p>
          <a:p>
            <a:pPr marL="342900" indent="-342900" algn="l">
              <a:buFont typeface="Wingdings" panose="05000000000000000000" pitchFamily="2" charset="2"/>
              <a:buChar char="v"/>
            </a:pPr>
            <a:r>
              <a:rPr lang="en-GB" dirty="0"/>
              <a:t>Schramm’s communication model stated that efficient communication depends on the understanding between the sender and receiver, communication is not Linear. Language differences greatly increases miscommunication. </a:t>
            </a:r>
          </a:p>
          <a:p>
            <a:pPr marL="342900" indent="-342900">
              <a:buFont typeface="Wingdings" panose="05000000000000000000" pitchFamily="2" charset="2"/>
              <a:buChar char="v"/>
            </a:pPr>
            <a:endParaRPr lang="en-GB" dirty="0"/>
          </a:p>
        </p:txBody>
      </p:sp>
      <p:pic>
        <p:nvPicPr>
          <p:cNvPr id="5" name="Picture 4" descr="OSGOOD- SCHRAMM MODEL OF COMMUNICATION">
            <a:extLst>
              <a:ext uri="{FF2B5EF4-FFF2-40B4-BE49-F238E27FC236}">
                <a16:creationId xmlns:a16="http://schemas.microsoft.com/office/drawing/2014/main" id="{E5067289-4C26-967B-90BA-04277E0AA692}"/>
              </a:ext>
            </a:extLst>
          </p:cNvPr>
          <p:cNvPicPr>
            <a:picLocks noChangeAspect="1"/>
          </p:cNvPicPr>
          <p:nvPr/>
        </p:nvPicPr>
        <p:blipFill>
          <a:blip r:embed="rId2"/>
          <a:stretch>
            <a:fillRect/>
          </a:stretch>
        </p:blipFill>
        <p:spPr>
          <a:xfrm>
            <a:off x="8571245" y="2474418"/>
            <a:ext cx="3084843" cy="2183473"/>
          </a:xfrm>
          <a:prstGeom prst="rect">
            <a:avLst/>
          </a:prstGeom>
        </p:spPr>
      </p:pic>
      <p:sp>
        <p:nvSpPr>
          <p:cNvPr id="4" name="TextBox 3">
            <a:extLst>
              <a:ext uri="{FF2B5EF4-FFF2-40B4-BE49-F238E27FC236}">
                <a16:creationId xmlns:a16="http://schemas.microsoft.com/office/drawing/2014/main" id="{03969DD0-2E55-EB81-6A7E-E5741D47E7C6}"/>
              </a:ext>
            </a:extLst>
          </p:cNvPr>
          <p:cNvSpPr txBox="1"/>
          <p:nvPr/>
        </p:nvSpPr>
        <p:spPr>
          <a:xfrm>
            <a:off x="8782259" y="5258920"/>
            <a:ext cx="2517058" cy="923330"/>
          </a:xfrm>
          <a:prstGeom prst="rect">
            <a:avLst/>
          </a:prstGeom>
          <a:noFill/>
        </p:spPr>
        <p:txBody>
          <a:bodyPr wrap="square" rtlCol="0">
            <a:spAutoFit/>
          </a:bodyPr>
          <a:lstStyle/>
          <a:p>
            <a:r>
              <a:rPr lang="en-GB" dirty="0"/>
              <a:t>Diagram source: Google 2026</a:t>
            </a:r>
          </a:p>
          <a:p>
            <a:endParaRPr lang="en-GB" dirty="0"/>
          </a:p>
        </p:txBody>
      </p:sp>
    </p:spTree>
    <p:extLst>
      <p:ext uri="{BB962C8B-B14F-4D97-AF65-F5344CB8AC3E}">
        <p14:creationId xmlns:p14="http://schemas.microsoft.com/office/powerpoint/2010/main" val="593115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A441-F405-A343-86CC-FF1425F34C9E}"/>
              </a:ext>
            </a:extLst>
          </p:cNvPr>
          <p:cNvSpPr>
            <a:spLocks noGrp="1"/>
          </p:cNvSpPr>
          <p:nvPr>
            <p:ph type="ctrTitle"/>
          </p:nvPr>
        </p:nvSpPr>
        <p:spPr>
          <a:xfrm>
            <a:off x="1700980" y="1120876"/>
            <a:ext cx="6294807" cy="918749"/>
          </a:xfrm>
        </p:spPr>
        <p:txBody>
          <a:bodyPr>
            <a:normAutofit/>
          </a:bodyPr>
          <a:lstStyle/>
          <a:p>
            <a:r>
              <a:rPr lang="en-GB" sz="3200" dirty="0"/>
              <a:t>Language Barrier: Recommendations</a:t>
            </a:r>
          </a:p>
        </p:txBody>
      </p:sp>
      <p:sp>
        <p:nvSpPr>
          <p:cNvPr id="3" name="Subtitle 2">
            <a:extLst>
              <a:ext uri="{FF2B5EF4-FFF2-40B4-BE49-F238E27FC236}">
                <a16:creationId xmlns:a16="http://schemas.microsoft.com/office/drawing/2014/main" id="{8A0D5CED-29BC-6AF8-070F-DA3738C13326}"/>
              </a:ext>
            </a:extLst>
          </p:cNvPr>
          <p:cNvSpPr>
            <a:spLocks noGrp="1"/>
          </p:cNvSpPr>
          <p:nvPr>
            <p:ph type="subTitle" idx="1"/>
          </p:nvPr>
        </p:nvSpPr>
        <p:spPr>
          <a:xfrm>
            <a:off x="1445341" y="2536723"/>
            <a:ext cx="6806084" cy="3293806"/>
          </a:xfrm>
        </p:spPr>
        <p:txBody>
          <a:bodyPr>
            <a:normAutofit fontScale="92500" lnSpcReduction="10000"/>
          </a:bodyPr>
          <a:lstStyle/>
          <a:p>
            <a:pPr marL="342900" indent="-342900" algn="l">
              <a:buFont typeface="Wingdings" panose="05000000000000000000" pitchFamily="2" charset="2"/>
              <a:buChar char="ü"/>
            </a:pPr>
            <a:r>
              <a:rPr lang="en-GB" dirty="0"/>
              <a:t>Flight foods Ltd should offer translated instructions, multilingual support and visual demonstrations to support employees understanding.</a:t>
            </a:r>
          </a:p>
          <a:p>
            <a:pPr marL="342900" indent="-342900" algn="l">
              <a:buFont typeface="Wingdings" panose="05000000000000000000" pitchFamily="2" charset="2"/>
              <a:buChar char="ü"/>
            </a:pPr>
            <a:r>
              <a:rPr lang="en-GB" dirty="0"/>
              <a:t>Managers can motivate employees by implementing a two-way communication channels and check employees understanding using feedback method. </a:t>
            </a:r>
          </a:p>
          <a:p>
            <a:pPr marL="342900" indent="-342900" algn="l">
              <a:buFont typeface="Wingdings" panose="05000000000000000000" pitchFamily="2" charset="2"/>
              <a:buChar char="ü"/>
            </a:pPr>
            <a:r>
              <a:rPr lang="en-GB" dirty="0"/>
              <a:t>Increase in effective communication will encourage teamwork, product quality and food safety while helping the company to retain customers and business performance.</a:t>
            </a:r>
          </a:p>
          <a:p>
            <a:pPr marL="342900" indent="-342900">
              <a:buFont typeface="Wingdings" panose="05000000000000000000" pitchFamily="2" charset="2"/>
              <a:buChar char="ü"/>
            </a:pPr>
            <a:endParaRPr lang="en-GB" dirty="0"/>
          </a:p>
        </p:txBody>
      </p:sp>
      <p:pic>
        <p:nvPicPr>
          <p:cNvPr id="5" name="Picture 4" descr="Talking It Out: Breaking Your Language Barrier">
            <a:extLst>
              <a:ext uri="{FF2B5EF4-FFF2-40B4-BE49-F238E27FC236}">
                <a16:creationId xmlns:a16="http://schemas.microsoft.com/office/drawing/2014/main" id="{E82ACDD8-7174-9F41-CCE2-99692C6C5550}"/>
              </a:ext>
            </a:extLst>
          </p:cNvPr>
          <p:cNvPicPr>
            <a:picLocks noChangeAspect="1"/>
          </p:cNvPicPr>
          <p:nvPr/>
        </p:nvPicPr>
        <p:blipFill>
          <a:blip r:embed="rId2"/>
          <a:stretch>
            <a:fillRect/>
          </a:stretch>
        </p:blipFill>
        <p:spPr>
          <a:xfrm>
            <a:off x="8703601" y="2497393"/>
            <a:ext cx="3124909" cy="2723104"/>
          </a:xfrm>
          <a:prstGeom prst="rect">
            <a:avLst/>
          </a:prstGeom>
        </p:spPr>
      </p:pic>
      <p:sp>
        <p:nvSpPr>
          <p:cNvPr id="4" name="TextBox 3">
            <a:extLst>
              <a:ext uri="{FF2B5EF4-FFF2-40B4-BE49-F238E27FC236}">
                <a16:creationId xmlns:a16="http://schemas.microsoft.com/office/drawing/2014/main" id="{8CA41D6E-BB06-736D-314B-7A9BFD385079}"/>
              </a:ext>
            </a:extLst>
          </p:cNvPr>
          <p:cNvSpPr txBox="1"/>
          <p:nvPr/>
        </p:nvSpPr>
        <p:spPr>
          <a:xfrm>
            <a:off x="9134169" y="5830529"/>
            <a:ext cx="2595716" cy="923330"/>
          </a:xfrm>
          <a:prstGeom prst="rect">
            <a:avLst/>
          </a:prstGeom>
          <a:noFill/>
        </p:spPr>
        <p:txBody>
          <a:bodyPr wrap="square" rtlCol="0">
            <a:spAutoFit/>
          </a:bodyPr>
          <a:lstStyle/>
          <a:p>
            <a:r>
              <a:rPr lang="en-GB" dirty="0"/>
              <a:t>Diagram source: Google 2026</a:t>
            </a:r>
          </a:p>
          <a:p>
            <a:endParaRPr lang="en-GB" dirty="0"/>
          </a:p>
        </p:txBody>
      </p:sp>
    </p:spTree>
    <p:extLst>
      <p:ext uri="{BB962C8B-B14F-4D97-AF65-F5344CB8AC3E}">
        <p14:creationId xmlns:p14="http://schemas.microsoft.com/office/powerpoint/2010/main" val="1685865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B9D6A-3E34-6408-1505-47E072C01FA1}"/>
              </a:ext>
            </a:extLst>
          </p:cNvPr>
          <p:cNvSpPr>
            <a:spLocks noGrp="1"/>
          </p:cNvSpPr>
          <p:nvPr>
            <p:ph type="ctrTitle"/>
          </p:nvPr>
        </p:nvSpPr>
        <p:spPr>
          <a:xfrm>
            <a:off x="1171074" y="1396686"/>
            <a:ext cx="3189911" cy="3717925"/>
          </a:xfrm>
        </p:spPr>
        <p:txBody>
          <a:bodyPr vert="horz" lIns="91440" tIns="45720" rIns="91440" bIns="45720" rtlCol="0" anchor="ctr">
            <a:normAutofit/>
          </a:bodyPr>
          <a:lstStyle/>
          <a:p>
            <a:pPr algn="l"/>
            <a:r>
              <a:rPr lang="en-US" sz="4400" kern="1200" dirty="0">
                <a:solidFill>
                  <a:srgbClr val="FFFFFF"/>
                </a:solidFill>
                <a:latin typeface="+mj-lt"/>
                <a:ea typeface="+mj-ea"/>
                <a:cs typeface="+mj-cs"/>
              </a:rPr>
              <a:t>Conclusion </a:t>
            </a:r>
          </a:p>
        </p:txBody>
      </p:sp>
      <p:sp>
        <p:nvSpPr>
          <p:cNvPr id="22" name="Arc 2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573D1472-4017-98FE-8ACF-CDE68FF31CCD}"/>
              </a:ext>
            </a:extLst>
          </p:cNvPr>
          <p:cNvSpPr>
            <a:spLocks noGrp="1"/>
          </p:cNvSpPr>
          <p:nvPr>
            <p:ph type="subTitle" idx="1"/>
          </p:nvPr>
        </p:nvSpPr>
        <p:spPr>
          <a:xfrm>
            <a:off x="5370153" y="1526033"/>
            <a:ext cx="5536397" cy="3935281"/>
          </a:xfrm>
        </p:spPr>
        <p:txBody>
          <a:bodyPr vert="horz" lIns="91440" tIns="45720" rIns="91440" bIns="45720" rtlCol="0">
            <a:normAutofit/>
          </a:bodyPr>
          <a:lstStyle/>
          <a:p>
            <a:pPr marL="457200" indent="-342900" algn="l">
              <a:buFont typeface="Wingdings" panose="05000000000000000000" pitchFamily="2" charset="2"/>
              <a:buChar char="Ø"/>
            </a:pPr>
            <a:r>
              <a:rPr lang="en-US" sz="2000" dirty="0"/>
              <a:t>Communication barriers reduces organisation performance.</a:t>
            </a:r>
          </a:p>
          <a:p>
            <a:pPr marL="457200" indent="-342900" algn="l">
              <a:buFont typeface="Wingdings" panose="05000000000000000000" pitchFamily="2" charset="2"/>
              <a:buChar char="Ø"/>
            </a:pPr>
            <a:r>
              <a:rPr lang="en-US" sz="2000" dirty="0"/>
              <a:t>Environmental, cultural, emotional, age/generation and language barriers all have an influence on communication.</a:t>
            </a:r>
          </a:p>
          <a:p>
            <a:pPr marL="457200" indent="-342900" algn="l">
              <a:buFont typeface="Wingdings" panose="05000000000000000000" pitchFamily="2" charset="2"/>
              <a:buChar char="Ø"/>
            </a:pPr>
            <a:r>
              <a:rPr lang="en-US" sz="2000" dirty="0"/>
              <a:t>Applying recognised theories such as Shannon and Waver, Schramm, David Berlo and Howard Giles helps to explain these challenges.</a:t>
            </a:r>
          </a:p>
          <a:p>
            <a:pPr marL="457200" indent="-342900" algn="l">
              <a:buFont typeface="Wingdings" panose="05000000000000000000" pitchFamily="2" charset="2"/>
              <a:buChar char="Ø"/>
            </a:pPr>
            <a:r>
              <a:rPr lang="en-US" sz="2000" dirty="0"/>
              <a:t>When communication is effective workplace stress decreases, food safety improves, teamwork is more effective and a better customer satisfaction.</a:t>
            </a:r>
          </a:p>
        </p:txBody>
      </p:sp>
      <p:sp>
        <p:nvSpPr>
          <p:cNvPr id="4" name="TextBox 3">
            <a:extLst>
              <a:ext uri="{FF2B5EF4-FFF2-40B4-BE49-F238E27FC236}">
                <a16:creationId xmlns:a16="http://schemas.microsoft.com/office/drawing/2014/main" id="{AB87618A-684E-475B-C15F-B5EE2966A6DC}"/>
              </a:ext>
            </a:extLst>
          </p:cNvPr>
          <p:cNvSpPr txBox="1"/>
          <p:nvPr/>
        </p:nvSpPr>
        <p:spPr>
          <a:xfrm>
            <a:off x="8357419" y="5830529"/>
            <a:ext cx="2549131" cy="923330"/>
          </a:xfrm>
          <a:prstGeom prst="rect">
            <a:avLst/>
          </a:prstGeom>
          <a:noFill/>
        </p:spPr>
        <p:txBody>
          <a:bodyPr wrap="square" rtlCol="0">
            <a:spAutoFit/>
          </a:bodyPr>
          <a:lstStyle/>
          <a:p>
            <a:r>
              <a:rPr lang="en-GB" dirty="0"/>
              <a:t>Diagram source: Google 2026</a:t>
            </a:r>
          </a:p>
          <a:p>
            <a:endParaRPr lang="en-GB" dirty="0"/>
          </a:p>
        </p:txBody>
      </p:sp>
    </p:spTree>
    <p:extLst>
      <p:ext uri="{BB962C8B-B14F-4D97-AF65-F5344CB8AC3E}">
        <p14:creationId xmlns:p14="http://schemas.microsoft.com/office/powerpoint/2010/main" val="188157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AAABA-1B00-11B8-E382-19A530494EA0}"/>
              </a:ext>
            </a:extLst>
          </p:cNvPr>
          <p:cNvSpPr>
            <a:spLocks noGrp="1"/>
          </p:cNvSpPr>
          <p:nvPr>
            <p:ph type="ctrTitle"/>
          </p:nvPr>
        </p:nvSpPr>
        <p:spPr>
          <a:xfrm>
            <a:off x="2930012" y="1484670"/>
            <a:ext cx="3765755" cy="609600"/>
          </a:xfrm>
        </p:spPr>
        <p:txBody>
          <a:bodyPr>
            <a:normAutofit/>
          </a:bodyPr>
          <a:lstStyle/>
          <a:p>
            <a:r>
              <a:rPr lang="en-GB" sz="3200" dirty="0"/>
              <a:t>Reference list</a:t>
            </a:r>
          </a:p>
        </p:txBody>
      </p:sp>
      <p:sp>
        <p:nvSpPr>
          <p:cNvPr id="3" name="Subtitle 2">
            <a:extLst>
              <a:ext uri="{FF2B5EF4-FFF2-40B4-BE49-F238E27FC236}">
                <a16:creationId xmlns:a16="http://schemas.microsoft.com/office/drawing/2014/main" id="{C0840D6C-FA06-2985-C474-E8C8920A37A1}"/>
              </a:ext>
            </a:extLst>
          </p:cNvPr>
          <p:cNvSpPr>
            <a:spLocks noGrp="1"/>
          </p:cNvSpPr>
          <p:nvPr>
            <p:ph type="subTitle" idx="1"/>
          </p:nvPr>
        </p:nvSpPr>
        <p:spPr>
          <a:xfrm>
            <a:off x="1004835" y="2502039"/>
            <a:ext cx="10349802" cy="4451419"/>
          </a:xfrm>
        </p:spPr>
        <p:txBody>
          <a:bodyPr>
            <a:normAutofit/>
          </a:bodyPr>
          <a:lstStyle/>
          <a:p>
            <a:endParaRPr lang="en-GB" sz="1800" dirty="0">
              <a:hlinkClick r:id="rId2"/>
            </a:endParaRPr>
          </a:p>
          <a:p>
            <a:pPr marL="285750" indent="-285750" algn="l">
              <a:buFont typeface="Arial" panose="020B0604020202020204" pitchFamily="34" charset="0"/>
              <a:buChar char="•"/>
            </a:pPr>
            <a:r>
              <a:rPr lang="en-GB" sz="1800" dirty="0"/>
              <a:t>Elena, P(2020)</a:t>
            </a:r>
            <a:r>
              <a:rPr lang="en-GB" sz="1800" i="1" dirty="0"/>
              <a:t>Communication accommodation theory.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https://www.ebsco.com/research-starters/communication-and-mass-media/communication-accommodation-theory-cat</a:t>
            </a:r>
            <a:r>
              <a:rPr lang="en-GB" sz="1800" dirty="0">
                <a:solidFill>
                  <a:prstClr val="black"/>
                </a:solidFill>
                <a:latin typeface="Calibri" panose="020F0502020204030204"/>
              </a:rPr>
              <a:t> </a:t>
            </a:r>
            <a:r>
              <a:rPr lang="en-GB" sz="1800" dirty="0"/>
              <a:t>Accessed on [25/07/26]</a:t>
            </a:r>
          </a:p>
          <a:p>
            <a:pPr marL="285750" indent="-285750" algn="l">
              <a:buFont typeface="Arial" panose="020B0604020202020204" pitchFamily="34" charset="0"/>
              <a:buChar char="•"/>
            </a:pPr>
            <a:r>
              <a:rPr lang="en-GB" sz="1800" dirty="0" err="1"/>
              <a:t>Ocasta</a:t>
            </a:r>
            <a:r>
              <a:rPr lang="en-GB" sz="1800" dirty="0"/>
              <a:t> Studies LTD (2026</a:t>
            </a:r>
            <a:r>
              <a:rPr lang="en-GB" sz="1800" i="1" dirty="0"/>
              <a:t>)What are Cultural Awareness Campaigns. </a:t>
            </a:r>
            <a:r>
              <a:rPr lang="en-GB" sz="1800" dirty="0"/>
              <a:t>https://ocasta.com/glossary/internal-comms/cultural-awareness-campaigns/Accessed on [25/07/26]</a:t>
            </a:r>
          </a:p>
          <a:p>
            <a:pPr algn="l"/>
            <a:r>
              <a:rPr lang="en-GB" sz="1800" dirty="0"/>
              <a:t>Slide Model,(2026) </a:t>
            </a:r>
            <a:r>
              <a:rPr lang="en-GB" sz="1800" dirty="0">
                <a:hlinkClick r:id="rId3"/>
              </a:rPr>
              <a:t>https://slidemodel.com/templates/flat-innovation-project-powerpoint-template/simple-thank-you-slide-hand-shaking/</a:t>
            </a:r>
            <a:r>
              <a:rPr lang="en-GB" sz="1800" dirty="0"/>
              <a:t> Accessed on [25/07/26]</a:t>
            </a:r>
          </a:p>
        </p:txBody>
      </p:sp>
    </p:spTree>
    <p:extLst>
      <p:ext uri="{BB962C8B-B14F-4D97-AF65-F5344CB8AC3E}">
        <p14:creationId xmlns:p14="http://schemas.microsoft.com/office/powerpoint/2010/main" val="964486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imple Thank You Slide Hand Shaking - SlideModel">
            <a:extLst>
              <a:ext uri="{FF2B5EF4-FFF2-40B4-BE49-F238E27FC236}">
                <a16:creationId xmlns:a16="http://schemas.microsoft.com/office/drawing/2014/main" id="{0BE8EEA7-950B-0C25-786B-25D6A0CBCED0}"/>
              </a:ext>
            </a:extLst>
          </p:cNvPr>
          <p:cNvPicPr>
            <a:picLocks noChangeAspect="1"/>
          </p:cNvPicPr>
          <p:nvPr/>
        </p:nvPicPr>
        <p:blipFill>
          <a:blip r:embed="rId2"/>
          <a:stretch>
            <a:fillRect/>
          </a:stretch>
        </p:blipFill>
        <p:spPr>
          <a:xfrm>
            <a:off x="2140299" y="2374914"/>
            <a:ext cx="6983604" cy="3342598"/>
          </a:xfrm>
          <a:prstGeom prst="rect">
            <a:avLst/>
          </a:prstGeom>
        </p:spPr>
      </p:pic>
    </p:spTree>
    <p:extLst>
      <p:ext uri="{BB962C8B-B14F-4D97-AF65-F5344CB8AC3E}">
        <p14:creationId xmlns:p14="http://schemas.microsoft.com/office/powerpoint/2010/main" val="147722403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Archway</Template>
  <TotalTime>2773</TotalTime>
  <Words>1085</Words>
  <Application>Microsoft Office PowerPoint</Application>
  <PresentationFormat>Widescreen</PresentationFormat>
  <Paragraphs>79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2013 - 2022 Theme</vt:lpstr>
      <vt:lpstr>Module: Effective Teamworking and Communication  Module Code: LCLM4003_LON Lecturer’s Name: Alfred Mensah </vt:lpstr>
      <vt:lpstr>Presentation Overview</vt:lpstr>
      <vt:lpstr>Introduction and case overview about flight food </vt:lpstr>
      <vt:lpstr>Environmental Barrier:  Noise and old Machinery</vt:lpstr>
      <vt:lpstr>Noise Barrier: Recommendations</vt:lpstr>
      <vt:lpstr>Cultural Barrier</vt:lpstr>
      <vt:lpstr>Cultural Barrier: Recommendations </vt:lpstr>
      <vt:lpstr>Emotional Barrier</vt:lpstr>
      <vt:lpstr>Emotional Barrier: Recommendations</vt:lpstr>
      <vt:lpstr>Age and Generation Barrier</vt:lpstr>
      <vt:lpstr>Age/ Generation Barrier: Recommendations</vt:lpstr>
      <vt:lpstr>Language and communication Barrier</vt:lpstr>
      <vt:lpstr>Language Barrier: Recommendations</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Tina Tamara Powell (2534140)</dc:creator>
  <cp:lastModifiedBy>Tina Powell</cp:lastModifiedBy>
  <cp:revision>1</cp:revision>
  <dcterms:created xsi:type="dcterms:W3CDTF">2026-07-18T22:03:04Z</dcterms:created>
  <dcterms:modified xsi:type="dcterms:W3CDTF">2026-08-04T21:16:59Z</dcterms:modified>
</cp:coreProperties>
</file>