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3" r:id="rId19"/>
    <p:sldId id="272" r:id="rId20"/>
    <p:sldId id="274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4262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02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1616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084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069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641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904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183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854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037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627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2B2A4-6F77-469F-9A65-82BFC86DE799}" type="datetimeFigureOut">
              <a:rPr lang="en-GB" smtClean="0"/>
              <a:t>19/02/2018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CBD52A0-5FE0-47D3-B6BB-DA608BA5E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580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log.restoration.noaa.gov/" TargetMode="External"/><Relationship Id="rId2" Type="http://schemas.openxmlformats.org/officeDocument/2006/relationships/hyperlink" Target="http://www.epa.gov/superfun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greencriminology.org/" TargetMode="External"/><Relationship Id="rId4" Type="http://schemas.openxmlformats.org/officeDocument/2006/relationships/hyperlink" Target="http://www.damninterestin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31724-F37C-4FB4-BE07-04069906DF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Waste law &amp; policy:</a:t>
            </a:r>
            <a:br>
              <a:rPr lang="en-GB" dirty="0"/>
            </a:br>
            <a:r>
              <a:rPr lang="en-GB" dirty="0"/>
              <a:t>US Superfund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29C3D2-6090-46A1-81A1-13B406528A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M6X01894 – Environmental law and policy</a:t>
            </a:r>
          </a:p>
        </p:txBody>
      </p:sp>
    </p:spTree>
    <p:extLst>
      <p:ext uri="{BB962C8B-B14F-4D97-AF65-F5344CB8AC3E}">
        <p14:creationId xmlns:p14="http://schemas.microsoft.com/office/powerpoint/2010/main" val="1480362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3E7F2-F8A5-4C00-917A-6B72FC83B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C409D-01B2-4F36-8665-2E896DDC6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 Superfund – what is it?</a:t>
            </a:r>
          </a:p>
          <a:p>
            <a:r>
              <a:rPr lang="en-GB" dirty="0"/>
              <a:t>Case studies</a:t>
            </a:r>
          </a:p>
          <a:p>
            <a:r>
              <a:rPr lang="en-GB" dirty="0"/>
              <a:t>Policy developments</a:t>
            </a:r>
          </a:p>
          <a:p>
            <a:r>
              <a:rPr lang="en-GB" dirty="0"/>
              <a:t>Lessons learnt</a:t>
            </a:r>
          </a:p>
        </p:txBody>
      </p:sp>
    </p:spTree>
    <p:extLst>
      <p:ext uri="{BB962C8B-B14F-4D97-AF65-F5344CB8AC3E}">
        <p14:creationId xmlns:p14="http://schemas.microsoft.com/office/powerpoint/2010/main" val="1415550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66D33-DAB5-4F23-87A4-5470558E7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superfund?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1DB63-8EDD-45BA-8488-7F2251063C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Comprehensive Environmental Response, Compensation and Liability Act 1980 (CERCLA)</a:t>
            </a:r>
          </a:p>
          <a:p>
            <a:r>
              <a:rPr lang="en-GB" dirty="0"/>
              <a:t>Allows US EPA to clean contaminated sites</a:t>
            </a:r>
          </a:p>
          <a:p>
            <a:r>
              <a:rPr lang="en-GB" dirty="0"/>
              <a:t>Main aims:</a:t>
            </a:r>
          </a:p>
          <a:p>
            <a:pPr lvl="1"/>
            <a:r>
              <a:rPr lang="en-GB" dirty="0"/>
              <a:t>Protect human health &amp; environment by cleaning contaminated sites</a:t>
            </a:r>
          </a:p>
          <a:p>
            <a:pPr lvl="1"/>
            <a:r>
              <a:rPr lang="en-GB" dirty="0"/>
              <a:t>Makes responsible parties pay</a:t>
            </a:r>
          </a:p>
          <a:p>
            <a:pPr lvl="1"/>
            <a:r>
              <a:rPr lang="en-GB" dirty="0"/>
              <a:t>Involve communities</a:t>
            </a:r>
          </a:p>
          <a:p>
            <a:pPr lvl="1"/>
            <a:r>
              <a:rPr lang="en-GB" dirty="0"/>
              <a:t>Return Superfund sites to productive use</a:t>
            </a:r>
          </a:p>
        </p:txBody>
      </p:sp>
    </p:spTree>
    <p:extLst>
      <p:ext uri="{BB962C8B-B14F-4D97-AF65-F5344CB8AC3E}">
        <p14:creationId xmlns:p14="http://schemas.microsoft.com/office/powerpoint/2010/main" val="283248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6CFF7-0C9F-4F53-BC1D-5DF01089B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 – love canal, </a:t>
            </a:r>
            <a:r>
              <a:rPr lang="en-GB" dirty="0" err="1"/>
              <a:t>usa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599DB8-829D-4BC3-ACFA-92C8A6A1F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7591EA-9C8D-4B20-891C-6E1EC9C6B6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90" t="17163" b="4649"/>
          <a:stretch/>
        </p:blipFill>
        <p:spPr>
          <a:xfrm>
            <a:off x="1096830" y="2015733"/>
            <a:ext cx="7264664" cy="43761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D78212-F270-4088-B0F6-432F1AC2B21B}"/>
              </a:ext>
            </a:extLst>
          </p:cNvPr>
          <p:cNvSpPr txBox="1"/>
          <p:nvPr/>
        </p:nvSpPr>
        <p:spPr>
          <a:xfrm>
            <a:off x="-3867" y="6516378"/>
            <a:ext cx="19379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Source: Google Maps</a:t>
            </a:r>
          </a:p>
        </p:txBody>
      </p:sp>
    </p:spTree>
    <p:extLst>
      <p:ext uri="{BB962C8B-B14F-4D97-AF65-F5344CB8AC3E}">
        <p14:creationId xmlns:p14="http://schemas.microsoft.com/office/powerpoint/2010/main" val="392589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 – Love Canal, USA</a:t>
            </a:r>
          </a:p>
        </p:txBody>
      </p:sp>
      <p:pic>
        <p:nvPicPr>
          <p:cNvPr id="4098" name="Picture 2" descr="photograph of love ca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457925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516378"/>
            <a:ext cx="4640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Sources: US EPA / Time / </a:t>
            </a:r>
            <a:r>
              <a:rPr lang="en-GB" sz="1600" dirty="0" err="1">
                <a:solidFill>
                  <a:schemeClr val="bg1"/>
                </a:solidFill>
              </a:rPr>
              <a:t>Pinterest</a:t>
            </a:r>
            <a:r>
              <a:rPr lang="en-GB" sz="1600" dirty="0">
                <a:solidFill>
                  <a:schemeClr val="bg1"/>
                </a:solidFill>
              </a:rPr>
              <a:t> / Believe it or Not</a:t>
            </a:r>
          </a:p>
        </p:txBody>
      </p:sp>
      <p:pic>
        <p:nvPicPr>
          <p:cNvPr id="4100" name="Picture 4" descr="d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91" y="4858599"/>
            <a:ext cx="2335116" cy="152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love canal was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137" y="4719123"/>
            <a:ext cx="257171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12776"/>
            <a:ext cx="5059931" cy="284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29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C2239-AB66-453D-A77C-AB157EAF3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Love canal today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EE92EC3-0194-4B90-A670-0D117BD54D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17" y="2025003"/>
            <a:ext cx="4599517" cy="34496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BB6E07-772A-465B-9DCB-48AA9863C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233" y="2651571"/>
            <a:ext cx="3219450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983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63D7-595E-4604-875B-96FAE196A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study: valley of the drums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8EF8569-A02D-4FE1-9C4A-E7E576AA7F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375" y="2060514"/>
            <a:ext cx="4509856" cy="4509856"/>
          </a:xfrm>
        </p:spPr>
      </p:pic>
    </p:spTree>
    <p:extLst>
      <p:ext uri="{BB962C8B-B14F-4D97-AF65-F5344CB8AC3E}">
        <p14:creationId xmlns:p14="http://schemas.microsoft.com/office/powerpoint/2010/main" val="3497484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F9B4CCE-C1FB-49E5-B71E-080B5F37E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021" y="532050"/>
            <a:ext cx="3970700" cy="25933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AC223AB-3BD0-46F9-A5EB-45CCC293D596}"/>
              </a:ext>
            </a:extLst>
          </p:cNvPr>
          <p:cNvSpPr txBox="1"/>
          <p:nvPr/>
        </p:nvSpPr>
        <p:spPr>
          <a:xfrm>
            <a:off x="-3867" y="6516378"/>
            <a:ext cx="42671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Sources: </a:t>
            </a:r>
            <a:r>
              <a:rPr lang="en-GB" sz="1600" dirty="0" err="1">
                <a:solidFill>
                  <a:schemeClr val="bg1"/>
                </a:solidFill>
              </a:rPr>
              <a:t>Bullitt</a:t>
            </a:r>
            <a:r>
              <a:rPr lang="en-GB" sz="1600" dirty="0">
                <a:solidFill>
                  <a:schemeClr val="bg1"/>
                </a:solidFill>
              </a:rPr>
              <a:t> County History / Amusing Planet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5BA5FD-0C72-44B5-A4AC-4E3B690C9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162" y="3732587"/>
            <a:ext cx="4101483" cy="29530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F5CA97-8E87-4CF9-B847-F8C330264C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006" y="1028006"/>
            <a:ext cx="3851833" cy="522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9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26A3875-B0BA-4E63-BAEE-F91BAD254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57" y="995764"/>
            <a:ext cx="7767961" cy="520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928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33E5B-16DF-4D67-9F5E-59C808DE4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Valley of the drums today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38EE7A0-DEA2-4745-BD5B-88E00CC99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64" y="2016125"/>
            <a:ext cx="6200796" cy="446457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EEF43E-2F61-4A4D-A66A-AAB2C47300B8}"/>
              </a:ext>
            </a:extLst>
          </p:cNvPr>
          <p:cNvSpPr txBox="1"/>
          <p:nvPr/>
        </p:nvSpPr>
        <p:spPr>
          <a:xfrm>
            <a:off x="-3867" y="6516378"/>
            <a:ext cx="22107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Source:  Amusing Planet </a:t>
            </a:r>
          </a:p>
        </p:txBody>
      </p:sp>
    </p:spTree>
    <p:extLst>
      <p:ext uri="{BB962C8B-B14F-4D97-AF65-F5344CB8AC3E}">
        <p14:creationId xmlns:p14="http://schemas.microsoft.com/office/powerpoint/2010/main" val="344136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A7A0C-57B0-465F-82A9-FD5653FA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cercla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BD782-B6D2-4E24-8112-E9ECA5111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Passed by US Congress in 1980</a:t>
            </a:r>
          </a:p>
          <a:p>
            <a:r>
              <a:rPr lang="en-GB" dirty="0"/>
              <a:t>In response to case studies highlighted</a:t>
            </a:r>
          </a:p>
          <a:p>
            <a:r>
              <a:rPr lang="en-GB" dirty="0"/>
              <a:t>Programme for:</a:t>
            </a:r>
          </a:p>
          <a:p>
            <a:pPr lvl="1"/>
            <a:r>
              <a:rPr lang="en-GB" dirty="0"/>
              <a:t>Emergency response</a:t>
            </a:r>
          </a:p>
          <a:p>
            <a:pPr lvl="1"/>
            <a:r>
              <a:rPr lang="en-GB" dirty="0"/>
              <a:t>Information gathering &amp; analysis</a:t>
            </a:r>
          </a:p>
          <a:p>
            <a:pPr lvl="1"/>
            <a:r>
              <a:rPr lang="en-GB" dirty="0"/>
              <a:t>Liability for those responsible</a:t>
            </a:r>
          </a:p>
          <a:p>
            <a:pPr lvl="1"/>
            <a:r>
              <a:rPr lang="en-GB" dirty="0"/>
              <a:t>Site clean-up</a:t>
            </a:r>
          </a:p>
        </p:txBody>
      </p:sp>
    </p:spTree>
    <p:extLst>
      <p:ext uri="{BB962C8B-B14F-4D97-AF65-F5344CB8AC3E}">
        <p14:creationId xmlns:p14="http://schemas.microsoft.com/office/powerpoint/2010/main" val="3693129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3D743-4AE0-47FE-9177-8D4A0E7B4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superfund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85A41-E37C-419F-9FA1-9B211AC1A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Administered by US EPA</a:t>
            </a:r>
          </a:p>
          <a:p>
            <a:r>
              <a:rPr lang="en-GB" dirty="0"/>
              <a:t>Sites are ‘discovered’</a:t>
            </a:r>
          </a:p>
          <a:p>
            <a:pPr lvl="1"/>
            <a:r>
              <a:rPr lang="en-GB" dirty="0"/>
              <a:t>Reported by residents, businesses, or local, state, tribal or federal agencies</a:t>
            </a:r>
          </a:p>
          <a:p>
            <a:r>
              <a:rPr lang="en-GB" dirty="0"/>
              <a:t>Two basic responses:</a:t>
            </a:r>
          </a:p>
          <a:p>
            <a:pPr lvl="1"/>
            <a:r>
              <a:rPr lang="en-GB" dirty="0"/>
              <a:t>Removal actions</a:t>
            </a:r>
          </a:p>
          <a:p>
            <a:pPr lvl="1"/>
            <a:r>
              <a:rPr lang="en-GB" dirty="0"/>
              <a:t>Remedial actions</a:t>
            </a:r>
          </a:p>
        </p:txBody>
      </p:sp>
    </p:spTree>
    <p:extLst>
      <p:ext uri="{BB962C8B-B14F-4D97-AF65-F5344CB8AC3E}">
        <p14:creationId xmlns:p14="http://schemas.microsoft.com/office/powerpoint/2010/main" val="4233203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B1577-5A8B-4223-BED3-E717EBA08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superfund process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9FF960-B660-4A17-81ED-51F51D692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Preliminary Assessment / Site Inspection (PA / SI)</a:t>
            </a:r>
          </a:p>
          <a:p>
            <a:pPr lvl="1"/>
            <a:r>
              <a:rPr lang="en-GB" dirty="0"/>
              <a:t>National Priorities List (NPL)</a:t>
            </a:r>
          </a:p>
          <a:p>
            <a:r>
              <a:rPr lang="en-GB" dirty="0"/>
              <a:t>Remedial Investigation / Feasibility Study (RI / FS)</a:t>
            </a:r>
          </a:p>
          <a:p>
            <a:r>
              <a:rPr lang="en-GB" dirty="0"/>
              <a:t>Record of Decision (ROD)</a:t>
            </a:r>
          </a:p>
          <a:p>
            <a:r>
              <a:rPr lang="en-GB" dirty="0"/>
              <a:t>Remedial Design (RD)</a:t>
            </a:r>
          </a:p>
          <a:p>
            <a:r>
              <a:rPr lang="en-GB" dirty="0"/>
              <a:t>Remedial Action (RA)</a:t>
            </a:r>
          </a:p>
        </p:txBody>
      </p:sp>
    </p:spTree>
    <p:extLst>
      <p:ext uri="{BB962C8B-B14F-4D97-AF65-F5344CB8AC3E}">
        <p14:creationId xmlns:p14="http://schemas.microsoft.com/office/powerpoint/2010/main" val="12228580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B6DDA1-FA6D-4662-8CDC-B42FF7C3A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</p:spPr>
        <p:txBody>
          <a:bodyPr/>
          <a:lstStyle/>
          <a:p>
            <a:r>
              <a:rPr lang="en-GB"/>
              <a:t>Responsibility for site clean-up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0A105B-EDC2-44C4-A4BB-C77EC12F5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3491" y="2015733"/>
            <a:ext cx="6571343" cy="3450613"/>
          </a:xfrm>
        </p:spPr>
        <p:txBody>
          <a:bodyPr/>
          <a:lstStyle/>
          <a:p>
            <a:r>
              <a:rPr lang="en-GB" dirty="0"/>
              <a:t>Potentially Responsible Party (PRP)</a:t>
            </a:r>
          </a:p>
          <a:p>
            <a:r>
              <a:rPr lang="en-GB" dirty="0"/>
              <a:t>State / Tribal Government Involvement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78D3EB-CB20-488A-8EC3-C607039A4C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422" y="3878524"/>
            <a:ext cx="1933575" cy="1924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5A8521-72E6-4159-BB99-FD612BED0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375" y="3878524"/>
            <a:ext cx="2001982" cy="19406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31A50A-4061-4D1C-B22D-65CCE05265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1847" y="3878524"/>
            <a:ext cx="1952510" cy="194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827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ECF35C3-8B44-4F4B-BD25-4C01823DB22A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813335" y="352854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0712110-0BC1-4B31-B3BB-63B44222E87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66B5F3-C053-4580-B04A-1EF94988828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5CED634-E2D0-4AB7-96DD-816C9B52C5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CDDCDFB-696D-4FDF-9B58-24F71B7C37B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FA6123F2-4B61-414F-A7E5-5B7828EACAE2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9462" y="3528543"/>
            <a:ext cx="312861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6591CBDA-76D5-4A7F-9E6D-810AA3210E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554" t="8706" r="31456" b="4995"/>
          <a:stretch/>
        </p:blipFill>
        <p:spPr>
          <a:xfrm>
            <a:off x="4218072" y="344059"/>
            <a:ext cx="4796940" cy="629517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729ADB-943D-452B-B68F-E7B6552E1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462" y="962902"/>
            <a:ext cx="3132288" cy="2380828"/>
          </a:xfrm>
        </p:spPr>
        <p:txBody>
          <a:bodyPr vert="horz" lIns="91440" tIns="45720" rIns="91440" bIns="0" rtlCol="0" anchor="b">
            <a:normAutofit/>
          </a:bodyPr>
          <a:lstStyle/>
          <a:p>
            <a:pPr defTabSz="914400"/>
            <a:r>
              <a:rPr lang="en-US" sz="3300"/>
              <a:t>New npl entry:</a:t>
            </a:r>
            <a:br>
              <a:rPr lang="en-US" sz="3300"/>
            </a:br>
            <a:r>
              <a:rPr lang="en-US" sz="3300"/>
              <a:t>eagle industries, oklahoma</a:t>
            </a:r>
          </a:p>
        </p:txBody>
      </p:sp>
    </p:spTree>
    <p:extLst>
      <p:ext uri="{BB962C8B-B14F-4D97-AF65-F5344CB8AC3E}">
        <p14:creationId xmlns:p14="http://schemas.microsoft.com/office/powerpoint/2010/main" val="3950766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C63C853E-3842-4594-86A9-051FFAF4D34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591CDC5-6B61-4116-B3B5-0FF42B6E606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5B08984-5BEB-422F-A364-2B41E6A516E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8F413B1-54E0-4B16-92AB-1CC5C7D645B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90422" y="1847088"/>
            <a:ext cx="720564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3" name="Content Placeholder 4">
            <a:extLst>
              <a:ext uri="{FF2B5EF4-FFF2-40B4-BE49-F238E27FC236}">
                <a16:creationId xmlns:a16="http://schemas.microsoft.com/office/drawing/2014/main" id="{6E235CD6-A5C6-449D-9A1E-9E023893BD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1595" t="33398" r="29013" b="11651"/>
          <a:stretch/>
        </p:blipFill>
        <p:spPr>
          <a:xfrm>
            <a:off x="186431" y="-13140"/>
            <a:ext cx="8771138" cy="6882265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95633E59-CFCD-4CB3-AB4B-F13B8BA438D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22588" y="4907589"/>
            <a:ext cx="6221412" cy="1452929"/>
          </a:xfrm>
          <a:prstGeom prst="rect">
            <a:avLst/>
          </a:prstGeom>
          <a:solidFill>
            <a:srgbClr val="000001">
              <a:alpha val="7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FFB1710-F59A-4B72-91E4-53C2300B705D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49131" y="5075836"/>
            <a:ext cx="5124375" cy="0"/>
          </a:xfrm>
          <a:prstGeom prst="line">
            <a:avLst/>
          </a:prstGeom>
          <a:ln>
            <a:solidFill>
              <a:srgbClr val="F2512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B99578B7-F8AF-48E2-AEB2-CDDC61469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84" y="5241371"/>
            <a:ext cx="5126667" cy="9545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defTabSz="914400"/>
            <a:r>
              <a:rPr lang="en-US" sz="3000">
                <a:solidFill>
                  <a:srgbClr val="FFFFFE"/>
                </a:solidFill>
              </a:rPr>
              <a:t>Success story:</a:t>
            </a:r>
            <a:br>
              <a:rPr lang="en-US" sz="3000">
                <a:solidFill>
                  <a:srgbClr val="FFFFFE"/>
                </a:solidFill>
              </a:rPr>
            </a:br>
            <a:r>
              <a:rPr lang="en-US" sz="3000">
                <a:solidFill>
                  <a:srgbClr val="FFFFFE"/>
                </a:solidFill>
              </a:rPr>
              <a:t>Palmerton zine pile site</a:t>
            </a:r>
          </a:p>
        </p:txBody>
      </p:sp>
    </p:spTree>
    <p:extLst>
      <p:ext uri="{BB962C8B-B14F-4D97-AF65-F5344CB8AC3E}">
        <p14:creationId xmlns:p14="http://schemas.microsoft.com/office/powerpoint/2010/main" val="648135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B396A-1D41-4396-925C-13FD7E3BA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AFCEC-8A99-4828-9C82-14A5FB345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83D7D1-C411-43C3-B517-1904414C2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A6DD84-FB95-49C1-A5DE-9B8A183A0D45}"/>
              </a:ext>
            </a:extLst>
          </p:cNvPr>
          <p:cNvSpPr txBox="1"/>
          <p:nvPr/>
        </p:nvSpPr>
        <p:spPr>
          <a:xfrm>
            <a:off x="8946" y="6550223"/>
            <a:ext cx="3638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Source: Dennis Hendricks / Creative Commons</a:t>
            </a:r>
          </a:p>
        </p:txBody>
      </p:sp>
    </p:spTree>
    <p:extLst>
      <p:ext uri="{BB962C8B-B14F-4D97-AF65-F5344CB8AC3E}">
        <p14:creationId xmlns:p14="http://schemas.microsoft.com/office/powerpoint/2010/main" val="267277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20D65-EF8D-4F4F-AFB8-7588E169D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B2B85-F8ED-4B67-B26A-31AFDCF9C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7BFD501-00EC-415F-9898-6E6167E806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13" t="9654" r="15331" b="7071"/>
          <a:stretch/>
        </p:blipFill>
        <p:spPr>
          <a:xfrm>
            <a:off x="-62078" y="248741"/>
            <a:ext cx="9268156" cy="63605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F4C939-0E67-4C6F-BB4E-34345D3E2573}"/>
              </a:ext>
            </a:extLst>
          </p:cNvPr>
          <p:cNvSpPr txBox="1"/>
          <p:nvPr/>
        </p:nvSpPr>
        <p:spPr>
          <a:xfrm>
            <a:off x="8946" y="6550223"/>
            <a:ext cx="4918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Source: Final Restoration Plan &amp; Environmental Assessment, 2011</a:t>
            </a:r>
          </a:p>
        </p:txBody>
      </p:sp>
    </p:spTree>
    <p:extLst>
      <p:ext uri="{BB962C8B-B14F-4D97-AF65-F5344CB8AC3E}">
        <p14:creationId xmlns:p14="http://schemas.microsoft.com/office/powerpoint/2010/main" val="21159064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D047B-4993-46B3-8FEC-7C92D0852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15BE8D-4663-47BC-8A46-503D5A16F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7564C0-B4A7-4FC5-B7C7-B1A3CE46BF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291" t="32912" r="35146" b="20011"/>
          <a:stretch/>
        </p:blipFill>
        <p:spPr>
          <a:xfrm>
            <a:off x="701336" y="463516"/>
            <a:ext cx="7741327" cy="59309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1DE577-4FC0-407C-9D0A-45C19F4EA1B3}"/>
              </a:ext>
            </a:extLst>
          </p:cNvPr>
          <p:cNvSpPr txBox="1"/>
          <p:nvPr/>
        </p:nvSpPr>
        <p:spPr>
          <a:xfrm>
            <a:off x="8946" y="6550223"/>
            <a:ext cx="4918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Source: Final Restoration Plan &amp; Environmental Assessment, 2011</a:t>
            </a:r>
          </a:p>
        </p:txBody>
      </p:sp>
    </p:spTree>
    <p:extLst>
      <p:ext uri="{BB962C8B-B14F-4D97-AF65-F5344CB8AC3E}">
        <p14:creationId xmlns:p14="http://schemas.microsoft.com/office/powerpoint/2010/main" val="35184664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E24C1-B6C5-47E7-A208-D221EEB1B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BF839-4A63-4868-82E4-20E2C4D297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517580-9C06-4CA1-A332-2AFC54FE7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9001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A7FE4-2D73-4981-818E-ACDCE9810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8557F4-0A94-4C40-B6D5-731E346C4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Superfund (</a:t>
            </a:r>
            <a:r>
              <a:rPr lang="en-GB" dirty="0">
                <a:hlinkClick r:id="rId2"/>
              </a:rPr>
              <a:t>www.epa.gov/superfund</a:t>
            </a:r>
            <a:r>
              <a:rPr lang="en-GB" dirty="0"/>
              <a:t>)</a:t>
            </a:r>
          </a:p>
          <a:p>
            <a:r>
              <a:rPr lang="en-GB" dirty="0"/>
              <a:t>NOAA’s Response and Restoration Blog (</a:t>
            </a:r>
            <a:r>
              <a:rPr lang="en-GB" dirty="0">
                <a:hlinkClick r:id="rId3"/>
              </a:rPr>
              <a:t>www.blog.restoration.noaa.gov</a:t>
            </a:r>
            <a:r>
              <a:rPr lang="en-GB" dirty="0"/>
              <a:t>) </a:t>
            </a:r>
          </a:p>
          <a:p>
            <a:r>
              <a:rPr lang="en-GB" dirty="0"/>
              <a:t>Damn Interesting (</a:t>
            </a:r>
            <a:r>
              <a:rPr lang="en-GB" dirty="0">
                <a:hlinkClick r:id="rId4"/>
              </a:rPr>
              <a:t>www.damninteresting.com</a:t>
            </a:r>
            <a:r>
              <a:rPr lang="en-GB" dirty="0"/>
              <a:t>) </a:t>
            </a:r>
          </a:p>
          <a:p>
            <a:r>
              <a:rPr lang="en-GB"/>
              <a:t>Green Criminology (</a:t>
            </a:r>
            <a:r>
              <a:rPr lang="en-GB">
                <a:hlinkClick r:id="rId5"/>
              </a:rPr>
              <a:t>www.greencriminology.org</a:t>
            </a:r>
            <a:r>
              <a:rPr lang="en-GB"/>
              <a:t>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123740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M6X10894_Waste law</Template>
  <TotalTime>301</TotalTime>
  <Words>333</Words>
  <Application>Microsoft Office PowerPoint</Application>
  <PresentationFormat>On-screen Show (4:3)</PresentationFormat>
  <Paragraphs>60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Gill Sans MT</vt:lpstr>
      <vt:lpstr>Gallery</vt:lpstr>
      <vt:lpstr>Waste law &amp; policy: US Superfund</vt:lpstr>
      <vt:lpstr>outline</vt:lpstr>
      <vt:lpstr>What is superfund?</vt:lpstr>
      <vt:lpstr>Case study – love canal, usa</vt:lpstr>
      <vt:lpstr>Case study – Love Canal, USA</vt:lpstr>
      <vt:lpstr>Love canal today</vt:lpstr>
      <vt:lpstr>Case study: valley of the drums</vt:lpstr>
      <vt:lpstr>PowerPoint Presentation</vt:lpstr>
      <vt:lpstr>PowerPoint Presentation</vt:lpstr>
      <vt:lpstr>Valley of the drums today</vt:lpstr>
      <vt:lpstr>cercla</vt:lpstr>
      <vt:lpstr>superfund</vt:lpstr>
      <vt:lpstr>The superfund process</vt:lpstr>
      <vt:lpstr>Responsibility for site clean-up</vt:lpstr>
      <vt:lpstr>New npl entry: eagle industries, oklahoma</vt:lpstr>
      <vt:lpstr>Success story: Palmerton zine pile site</vt:lpstr>
      <vt:lpstr>PowerPoint Presentation</vt:lpstr>
      <vt:lpstr>PowerPoint Presentation</vt:lpstr>
      <vt:lpstr>PowerPoint Presentation</vt:lpstr>
      <vt:lpstr>PowerPoint Presentation</vt:lpstr>
      <vt:lpstr>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Waste law &amp; policy: US Superfund</dc:title>
  <dc:creator>Owner</dc:creator>
  <cp:lastModifiedBy>Owner</cp:lastModifiedBy>
  <cp:revision>15</cp:revision>
  <dcterms:created xsi:type="dcterms:W3CDTF">2018-02-05T16:21:57Z</dcterms:created>
  <dcterms:modified xsi:type="dcterms:W3CDTF">2018-02-19T10:44:58Z</dcterms:modified>
</cp:coreProperties>
</file>