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18" r:id="rId2"/>
    <p:sldMasterId id="2147483730" r:id="rId3"/>
  </p:sldMasterIdLst>
  <p:notesMasterIdLst>
    <p:notesMasterId r:id="rId31"/>
  </p:notesMasterIdLst>
  <p:handoutMasterIdLst>
    <p:handoutMasterId r:id="rId32"/>
  </p:handoutMasterIdLst>
  <p:sldIdLst>
    <p:sldId id="256" r:id="rId4"/>
    <p:sldId id="350" r:id="rId5"/>
    <p:sldId id="346" r:id="rId6"/>
    <p:sldId id="348" r:id="rId7"/>
    <p:sldId id="332" r:id="rId8"/>
    <p:sldId id="349" r:id="rId9"/>
    <p:sldId id="309" r:id="rId10"/>
    <p:sldId id="331" r:id="rId11"/>
    <p:sldId id="310" r:id="rId12"/>
    <p:sldId id="311" r:id="rId13"/>
    <p:sldId id="312" r:id="rId14"/>
    <p:sldId id="347" r:id="rId15"/>
    <p:sldId id="327" r:id="rId16"/>
    <p:sldId id="329" r:id="rId17"/>
    <p:sldId id="317" r:id="rId18"/>
    <p:sldId id="341" r:id="rId19"/>
    <p:sldId id="342" r:id="rId20"/>
    <p:sldId id="343" r:id="rId21"/>
    <p:sldId id="328" r:id="rId22"/>
    <p:sldId id="330" r:id="rId23"/>
    <p:sldId id="290" r:id="rId24"/>
    <p:sldId id="287" r:id="rId25"/>
    <p:sldId id="344" r:id="rId26"/>
    <p:sldId id="313" r:id="rId27"/>
    <p:sldId id="334" r:id="rId28"/>
    <p:sldId id="339" r:id="rId29"/>
    <p:sldId id="304" r:id="rId30"/>
  </p:sldIdLst>
  <p:sldSz cx="12192000" cy="6858000"/>
  <p:notesSz cx="7023100" cy="93091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33059E-7942-6914-9AFE-2EFCF24C681F}" v="34" dt="2023-02-15T07:56:29.762"/>
    <p1510:client id="{4E1404D2-5566-4DE5-BE19-A4F3FC05BB77}" v="234" dt="2023-02-15T07:47:01.679"/>
    <p1510:client id="{A3C84699-0544-8B4D-085B-051554F3C033}" v="53" dt="2023-02-15T07:32:19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434" autoAdjust="0"/>
  </p:normalViewPr>
  <p:slideViewPr>
    <p:cSldViewPr snapToGrid="0" showGuides="1">
      <p:cViewPr varScale="1">
        <p:scale>
          <a:sx n="105" d="100"/>
          <a:sy n="105" d="100"/>
        </p:scale>
        <p:origin x="834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2124"/>
    </p:cViewPr>
  </p:sorterViewPr>
  <p:notesViewPr>
    <p:cSldViewPr snapToGrid="0">
      <p:cViewPr varScale="1">
        <p:scale>
          <a:sx n="63" d="100"/>
          <a:sy n="63" d="100"/>
        </p:scale>
        <p:origin x="28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1:42:20.360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0BBE2F-18CA-40F1-B070-F0ED3F633DB4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8B3DBF2-F2DE-42F2-AD7D-DF8264626DB9}">
      <dgm:prSet/>
      <dgm:spPr/>
      <dgm:t>
        <a:bodyPr/>
        <a:lstStyle/>
        <a:p>
          <a:r>
            <a:rPr lang="en-GB"/>
            <a:t>Strategic management in the modern era</a:t>
          </a:r>
          <a:endParaRPr lang="en-US"/>
        </a:p>
      </dgm:t>
    </dgm:pt>
    <dgm:pt modelId="{7A5A1992-28BF-4228-90BF-C6CDD5361A99}" type="parTrans" cxnId="{FDCFB3AC-CC82-4849-B83F-AAA62D9A3D22}">
      <dgm:prSet/>
      <dgm:spPr/>
      <dgm:t>
        <a:bodyPr/>
        <a:lstStyle/>
        <a:p>
          <a:endParaRPr lang="en-US"/>
        </a:p>
      </dgm:t>
    </dgm:pt>
    <dgm:pt modelId="{47B3F8C9-7BA2-4161-83FB-D5F2E94DEB3B}" type="sibTrans" cxnId="{FDCFB3AC-CC82-4849-B83F-AAA62D9A3D22}">
      <dgm:prSet/>
      <dgm:spPr/>
      <dgm:t>
        <a:bodyPr/>
        <a:lstStyle/>
        <a:p>
          <a:endParaRPr lang="en-US"/>
        </a:p>
      </dgm:t>
    </dgm:pt>
    <dgm:pt modelId="{DA8EEA35-8E0B-40BC-A792-FFE5D74DFD0A}">
      <dgm:prSet/>
      <dgm:spPr/>
      <dgm:t>
        <a:bodyPr/>
        <a:lstStyle/>
        <a:p>
          <a:r>
            <a:rPr lang="en-GB"/>
            <a:t>Industrial revolutions</a:t>
          </a:r>
          <a:endParaRPr lang="en-US"/>
        </a:p>
      </dgm:t>
    </dgm:pt>
    <dgm:pt modelId="{4538EB0E-91DB-4EDA-952A-3AED98B58883}" type="parTrans" cxnId="{4E62D9B4-4A3E-4D37-9B72-CFC4EAAD423D}">
      <dgm:prSet/>
      <dgm:spPr/>
      <dgm:t>
        <a:bodyPr/>
        <a:lstStyle/>
        <a:p>
          <a:endParaRPr lang="en-US"/>
        </a:p>
      </dgm:t>
    </dgm:pt>
    <dgm:pt modelId="{4FCD5493-2961-43DE-BA9D-F82E75C9AC96}" type="sibTrans" cxnId="{4E62D9B4-4A3E-4D37-9B72-CFC4EAAD423D}">
      <dgm:prSet/>
      <dgm:spPr/>
      <dgm:t>
        <a:bodyPr/>
        <a:lstStyle/>
        <a:p>
          <a:endParaRPr lang="en-US"/>
        </a:p>
      </dgm:t>
    </dgm:pt>
    <dgm:pt modelId="{39C03346-8C2B-49CA-A436-FA29746A6FBE}">
      <dgm:prSet/>
      <dgm:spPr/>
      <dgm:t>
        <a:bodyPr/>
        <a:lstStyle/>
        <a:p>
          <a:r>
            <a:rPr lang="en-GB"/>
            <a:t>Swansea examples</a:t>
          </a:r>
          <a:endParaRPr lang="en-US"/>
        </a:p>
      </dgm:t>
    </dgm:pt>
    <dgm:pt modelId="{AF6E9053-9C97-413F-A583-D5467327DD07}" type="parTrans" cxnId="{EEFFAF55-72BE-42E9-A2C6-559A80675D3A}">
      <dgm:prSet/>
      <dgm:spPr/>
      <dgm:t>
        <a:bodyPr/>
        <a:lstStyle/>
        <a:p>
          <a:endParaRPr lang="en-US"/>
        </a:p>
      </dgm:t>
    </dgm:pt>
    <dgm:pt modelId="{62DA056A-4E7D-4C77-8880-24F358357C65}" type="sibTrans" cxnId="{EEFFAF55-72BE-42E9-A2C6-559A80675D3A}">
      <dgm:prSet/>
      <dgm:spPr/>
      <dgm:t>
        <a:bodyPr/>
        <a:lstStyle/>
        <a:p>
          <a:endParaRPr lang="en-US"/>
        </a:p>
      </dgm:t>
    </dgm:pt>
    <dgm:pt modelId="{0DF33DBC-A781-4964-B7AA-A651EC99CDB5}">
      <dgm:prSet/>
      <dgm:spPr/>
      <dgm:t>
        <a:bodyPr/>
        <a:lstStyle/>
        <a:p>
          <a:r>
            <a:rPr lang="en-GB"/>
            <a:t>Information Communication Technology</a:t>
          </a:r>
          <a:endParaRPr lang="en-US"/>
        </a:p>
      </dgm:t>
    </dgm:pt>
    <dgm:pt modelId="{7EA7B989-3905-40CF-81B6-8355144E0F9C}" type="parTrans" cxnId="{B37D8535-3AF6-4441-8893-54BD8217B3B2}">
      <dgm:prSet/>
      <dgm:spPr/>
      <dgm:t>
        <a:bodyPr/>
        <a:lstStyle/>
        <a:p>
          <a:endParaRPr lang="en-US"/>
        </a:p>
      </dgm:t>
    </dgm:pt>
    <dgm:pt modelId="{E12AC8F1-7F33-42A7-9D81-DFACC334288D}" type="sibTrans" cxnId="{B37D8535-3AF6-4441-8893-54BD8217B3B2}">
      <dgm:prSet/>
      <dgm:spPr/>
      <dgm:t>
        <a:bodyPr/>
        <a:lstStyle/>
        <a:p>
          <a:endParaRPr lang="en-US"/>
        </a:p>
      </dgm:t>
    </dgm:pt>
    <dgm:pt modelId="{1862B4B7-A8B4-4C48-A528-64813688ADF7}">
      <dgm:prSet/>
      <dgm:spPr/>
      <dgm:t>
        <a:bodyPr/>
        <a:lstStyle/>
        <a:p>
          <a:r>
            <a:rPr lang="en-GB"/>
            <a:t>Post-industrial futures</a:t>
          </a:r>
          <a:endParaRPr lang="en-US"/>
        </a:p>
      </dgm:t>
    </dgm:pt>
    <dgm:pt modelId="{4E255066-B762-4484-865F-8B3CCCDD98F9}" type="parTrans" cxnId="{1664E97B-3BFA-406F-B017-6758CA302E87}">
      <dgm:prSet/>
      <dgm:spPr/>
      <dgm:t>
        <a:bodyPr/>
        <a:lstStyle/>
        <a:p>
          <a:endParaRPr lang="en-US"/>
        </a:p>
      </dgm:t>
    </dgm:pt>
    <dgm:pt modelId="{67E37D16-9634-422D-A62B-E031C5EF29CD}" type="sibTrans" cxnId="{1664E97B-3BFA-406F-B017-6758CA302E87}">
      <dgm:prSet/>
      <dgm:spPr/>
      <dgm:t>
        <a:bodyPr/>
        <a:lstStyle/>
        <a:p>
          <a:endParaRPr lang="en-US"/>
        </a:p>
      </dgm:t>
    </dgm:pt>
    <dgm:pt modelId="{C9D74FC1-2AC1-41DB-A9B8-5309317D4F0F}">
      <dgm:prSet/>
      <dgm:spPr/>
      <dgm:t>
        <a:bodyPr/>
        <a:lstStyle/>
        <a:p>
          <a:r>
            <a:rPr lang="en-GB"/>
            <a:t>Does big tech pose a huge threat?</a:t>
          </a:r>
          <a:endParaRPr lang="en-US"/>
        </a:p>
      </dgm:t>
    </dgm:pt>
    <dgm:pt modelId="{D451CF40-6EE7-48DA-A5E2-F2F16FD37027}" type="parTrans" cxnId="{2FD9C85C-F003-46DC-8CB3-3F63073485C0}">
      <dgm:prSet/>
      <dgm:spPr/>
      <dgm:t>
        <a:bodyPr/>
        <a:lstStyle/>
        <a:p>
          <a:endParaRPr lang="en-US"/>
        </a:p>
      </dgm:t>
    </dgm:pt>
    <dgm:pt modelId="{20AA6109-077C-4B05-9EC5-CFA56B3B7ED8}" type="sibTrans" cxnId="{2FD9C85C-F003-46DC-8CB3-3F63073485C0}">
      <dgm:prSet/>
      <dgm:spPr/>
      <dgm:t>
        <a:bodyPr/>
        <a:lstStyle/>
        <a:p>
          <a:endParaRPr lang="en-US"/>
        </a:p>
      </dgm:t>
    </dgm:pt>
    <dgm:pt modelId="{39F7BF55-1494-40AF-870D-09C9B383FF84}" type="pres">
      <dgm:prSet presAssocID="{280BBE2F-18CA-40F1-B070-F0ED3F633DB4}" presName="Name0" presStyleCnt="0">
        <dgm:presLayoutVars>
          <dgm:dir/>
          <dgm:animLvl val="lvl"/>
          <dgm:resizeHandles val="exact"/>
        </dgm:presLayoutVars>
      </dgm:prSet>
      <dgm:spPr/>
    </dgm:pt>
    <dgm:pt modelId="{9B9B84E1-1A45-4515-8186-E418C5CA6E2D}" type="pres">
      <dgm:prSet presAssocID="{F8B3DBF2-F2DE-42F2-AD7D-DF8264626DB9}" presName="linNode" presStyleCnt="0"/>
      <dgm:spPr/>
    </dgm:pt>
    <dgm:pt modelId="{966A93BC-AF88-4D31-89A6-C9C3DBB3B368}" type="pres">
      <dgm:prSet presAssocID="{F8B3DBF2-F2DE-42F2-AD7D-DF8264626DB9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12D06764-092A-44DD-808A-803B65F566A1}" type="pres">
      <dgm:prSet presAssocID="{47B3F8C9-7BA2-4161-83FB-D5F2E94DEB3B}" presName="sp" presStyleCnt="0"/>
      <dgm:spPr/>
    </dgm:pt>
    <dgm:pt modelId="{DDD2EB1F-9F2F-44D6-A105-938D1435B3F7}" type="pres">
      <dgm:prSet presAssocID="{DA8EEA35-8E0B-40BC-A792-FFE5D74DFD0A}" presName="linNode" presStyleCnt="0"/>
      <dgm:spPr/>
    </dgm:pt>
    <dgm:pt modelId="{5E61AEFC-48CA-44C8-8083-CFB0A8735030}" type="pres">
      <dgm:prSet presAssocID="{DA8EEA35-8E0B-40BC-A792-FFE5D74DFD0A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EF48EC26-2F1F-4199-AF40-B508F12770D8}" type="pres">
      <dgm:prSet presAssocID="{4FCD5493-2961-43DE-BA9D-F82E75C9AC96}" presName="sp" presStyleCnt="0"/>
      <dgm:spPr/>
    </dgm:pt>
    <dgm:pt modelId="{600AA877-A5C7-4259-A7E8-B2AAC2C9B824}" type="pres">
      <dgm:prSet presAssocID="{39C03346-8C2B-49CA-A436-FA29746A6FBE}" presName="linNode" presStyleCnt="0"/>
      <dgm:spPr/>
    </dgm:pt>
    <dgm:pt modelId="{C8D463FC-4422-46FC-B7A7-CEAC575761D0}" type="pres">
      <dgm:prSet presAssocID="{39C03346-8C2B-49CA-A436-FA29746A6FBE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951B4092-5DA8-4653-BE15-C5DC14E7112D}" type="pres">
      <dgm:prSet presAssocID="{62DA056A-4E7D-4C77-8880-24F358357C65}" presName="sp" presStyleCnt="0"/>
      <dgm:spPr/>
    </dgm:pt>
    <dgm:pt modelId="{DEE4BAEB-D682-4FF4-A035-8CF0952B810A}" type="pres">
      <dgm:prSet presAssocID="{0DF33DBC-A781-4964-B7AA-A651EC99CDB5}" presName="linNode" presStyleCnt="0"/>
      <dgm:spPr/>
    </dgm:pt>
    <dgm:pt modelId="{A0987A6B-4239-4C62-A65B-E66D4C165A96}" type="pres">
      <dgm:prSet presAssocID="{0DF33DBC-A781-4964-B7AA-A651EC99CDB5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AAB59DDD-7CBD-43AB-A393-48F7669848F0}" type="pres">
      <dgm:prSet presAssocID="{E12AC8F1-7F33-42A7-9D81-DFACC334288D}" presName="sp" presStyleCnt="0"/>
      <dgm:spPr/>
    </dgm:pt>
    <dgm:pt modelId="{507A5929-183A-4A9A-A3FC-25CA745BA34C}" type="pres">
      <dgm:prSet presAssocID="{1862B4B7-A8B4-4C48-A528-64813688ADF7}" presName="linNode" presStyleCnt="0"/>
      <dgm:spPr/>
    </dgm:pt>
    <dgm:pt modelId="{8718A263-35EB-4C22-813D-29FB727F3F26}" type="pres">
      <dgm:prSet presAssocID="{1862B4B7-A8B4-4C48-A528-64813688ADF7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39D0B0CF-B50A-45B6-AEC5-DC74518B2C60}" type="pres">
      <dgm:prSet presAssocID="{67E37D16-9634-422D-A62B-E031C5EF29CD}" presName="sp" presStyleCnt="0"/>
      <dgm:spPr/>
    </dgm:pt>
    <dgm:pt modelId="{A750C680-69DA-439F-B4EB-DE273355CA26}" type="pres">
      <dgm:prSet presAssocID="{C9D74FC1-2AC1-41DB-A9B8-5309317D4F0F}" presName="linNode" presStyleCnt="0"/>
      <dgm:spPr/>
    </dgm:pt>
    <dgm:pt modelId="{50B6223D-D548-4008-B4D5-037ABC66003F}" type="pres">
      <dgm:prSet presAssocID="{C9D74FC1-2AC1-41DB-A9B8-5309317D4F0F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B37D8535-3AF6-4441-8893-54BD8217B3B2}" srcId="{280BBE2F-18CA-40F1-B070-F0ED3F633DB4}" destId="{0DF33DBC-A781-4964-B7AA-A651EC99CDB5}" srcOrd="3" destOrd="0" parTransId="{7EA7B989-3905-40CF-81B6-8355144E0F9C}" sibTransId="{E12AC8F1-7F33-42A7-9D81-DFACC334288D}"/>
    <dgm:cxn modelId="{2FD9C85C-F003-46DC-8CB3-3F63073485C0}" srcId="{280BBE2F-18CA-40F1-B070-F0ED3F633DB4}" destId="{C9D74FC1-2AC1-41DB-A9B8-5309317D4F0F}" srcOrd="5" destOrd="0" parTransId="{D451CF40-6EE7-48DA-A5E2-F2F16FD37027}" sibTransId="{20AA6109-077C-4B05-9EC5-CFA56B3B7ED8}"/>
    <dgm:cxn modelId="{347F7567-534F-4915-AA2F-836759801B8E}" type="presOf" srcId="{DA8EEA35-8E0B-40BC-A792-FFE5D74DFD0A}" destId="{5E61AEFC-48CA-44C8-8083-CFB0A8735030}" srcOrd="0" destOrd="0" presId="urn:microsoft.com/office/officeart/2005/8/layout/vList5"/>
    <dgm:cxn modelId="{E6FB9171-CCA5-4224-AC0A-893E1E8B244F}" type="presOf" srcId="{0DF33DBC-A781-4964-B7AA-A651EC99CDB5}" destId="{A0987A6B-4239-4C62-A65B-E66D4C165A96}" srcOrd="0" destOrd="0" presId="urn:microsoft.com/office/officeart/2005/8/layout/vList5"/>
    <dgm:cxn modelId="{169A7054-8EC3-4095-B9F0-7CEAAA69E7B4}" type="presOf" srcId="{C9D74FC1-2AC1-41DB-A9B8-5309317D4F0F}" destId="{50B6223D-D548-4008-B4D5-037ABC66003F}" srcOrd="0" destOrd="0" presId="urn:microsoft.com/office/officeart/2005/8/layout/vList5"/>
    <dgm:cxn modelId="{EEFFAF55-72BE-42E9-A2C6-559A80675D3A}" srcId="{280BBE2F-18CA-40F1-B070-F0ED3F633DB4}" destId="{39C03346-8C2B-49CA-A436-FA29746A6FBE}" srcOrd="2" destOrd="0" parTransId="{AF6E9053-9C97-413F-A583-D5467327DD07}" sibTransId="{62DA056A-4E7D-4C77-8880-24F358357C65}"/>
    <dgm:cxn modelId="{1664E97B-3BFA-406F-B017-6758CA302E87}" srcId="{280BBE2F-18CA-40F1-B070-F0ED3F633DB4}" destId="{1862B4B7-A8B4-4C48-A528-64813688ADF7}" srcOrd="4" destOrd="0" parTransId="{4E255066-B762-4484-865F-8B3CCCDD98F9}" sibTransId="{67E37D16-9634-422D-A62B-E031C5EF29CD}"/>
    <dgm:cxn modelId="{E815A788-CF3F-4000-8365-9B0A5F750700}" type="presOf" srcId="{1862B4B7-A8B4-4C48-A528-64813688ADF7}" destId="{8718A263-35EB-4C22-813D-29FB727F3F26}" srcOrd="0" destOrd="0" presId="urn:microsoft.com/office/officeart/2005/8/layout/vList5"/>
    <dgm:cxn modelId="{26179E8F-7FA5-4986-B5EB-0B3E8670D601}" type="presOf" srcId="{39C03346-8C2B-49CA-A436-FA29746A6FBE}" destId="{C8D463FC-4422-46FC-B7A7-CEAC575761D0}" srcOrd="0" destOrd="0" presId="urn:microsoft.com/office/officeart/2005/8/layout/vList5"/>
    <dgm:cxn modelId="{33E052AA-8621-4A0A-A472-9FBE8016FC0C}" type="presOf" srcId="{280BBE2F-18CA-40F1-B070-F0ED3F633DB4}" destId="{39F7BF55-1494-40AF-870D-09C9B383FF84}" srcOrd="0" destOrd="0" presId="urn:microsoft.com/office/officeart/2005/8/layout/vList5"/>
    <dgm:cxn modelId="{FDCFB3AC-CC82-4849-B83F-AAA62D9A3D22}" srcId="{280BBE2F-18CA-40F1-B070-F0ED3F633DB4}" destId="{F8B3DBF2-F2DE-42F2-AD7D-DF8264626DB9}" srcOrd="0" destOrd="0" parTransId="{7A5A1992-28BF-4228-90BF-C6CDD5361A99}" sibTransId="{47B3F8C9-7BA2-4161-83FB-D5F2E94DEB3B}"/>
    <dgm:cxn modelId="{4E62D9B4-4A3E-4D37-9B72-CFC4EAAD423D}" srcId="{280BBE2F-18CA-40F1-B070-F0ED3F633DB4}" destId="{DA8EEA35-8E0B-40BC-A792-FFE5D74DFD0A}" srcOrd="1" destOrd="0" parTransId="{4538EB0E-91DB-4EDA-952A-3AED98B58883}" sibTransId="{4FCD5493-2961-43DE-BA9D-F82E75C9AC96}"/>
    <dgm:cxn modelId="{FAAF69F5-0C07-491A-859D-40B220A7B096}" type="presOf" srcId="{F8B3DBF2-F2DE-42F2-AD7D-DF8264626DB9}" destId="{966A93BC-AF88-4D31-89A6-C9C3DBB3B368}" srcOrd="0" destOrd="0" presId="urn:microsoft.com/office/officeart/2005/8/layout/vList5"/>
    <dgm:cxn modelId="{D9B98F95-75C0-4F78-B5EE-1ED575982CDC}" type="presParOf" srcId="{39F7BF55-1494-40AF-870D-09C9B383FF84}" destId="{9B9B84E1-1A45-4515-8186-E418C5CA6E2D}" srcOrd="0" destOrd="0" presId="urn:microsoft.com/office/officeart/2005/8/layout/vList5"/>
    <dgm:cxn modelId="{B95F3EF9-A837-442C-8810-4827EAEA6D41}" type="presParOf" srcId="{9B9B84E1-1A45-4515-8186-E418C5CA6E2D}" destId="{966A93BC-AF88-4D31-89A6-C9C3DBB3B368}" srcOrd="0" destOrd="0" presId="urn:microsoft.com/office/officeart/2005/8/layout/vList5"/>
    <dgm:cxn modelId="{66AA8247-2970-4BEA-9F83-C5176B6491EF}" type="presParOf" srcId="{39F7BF55-1494-40AF-870D-09C9B383FF84}" destId="{12D06764-092A-44DD-808A-803B65F566A1}" srcOrd="1" destOrd="0" presId="urn:microsoft.com/office/officeart/2005/8/layout/vList5"/>
    <dgm:cxn modelId="{C189E360-838C-4D93-8F5E-DD4DE952E489}" type="presParOf" srcId="{39F7BF55-1494-40AF-870D-09C9B383FF84}" destId="{DDD2EB1F-9F2F-44D6-A105-938D1435B3F7}" srcOrd="2" destOrd="0" presId="urn:microsoft.com/office/officeart/2005/8/layout/vList5"/>
    <dgm:cxn modelId="{5AAD097A-F126-43B5-B00F-6E93D2871665}" type="presParOf" srcId="{DDD2EB1F-9F2F-44D6-A105-938D1435B3F7}" destId="{5E61AEFC-48CA-44C8-8083-CFB0A8735030}" srcOrd="0" destOrd="0" presId="urn:microsoft.com/office/officeart/2005/8/layout/vList5"/>
    <dgm:cxn modelId="{969DAAC5-0507-451D-ADE5-1CF41936FD60}" type="presParOf" srcId="{39F7BF55-1494-40AF-870D-09C9B383FF84}" destId="{EF48EC26-2F1F-4199-AF40-B508F12770D8}" srcOrd="3" destOrd="0" presId="urn:microsoft.com/office/officeart/2005/8/layout/vList5"/>
    <dgm:cxn modelId="{DEB4D72C-2B55-47D2-AA56-F45FEF27099E}" type="presParOf" srcId="{39F7BF55-1494-40AF-870D-09C9B383FF84}" destId="{600AA877-A5C7-4259-A7E8-B2AAC2C9B824}" srcOrd="4" destOrd="0" presId="urn:microsoft.com/office/officeart/2005/8/layout/vList5"/>
    <dgm:cxn modelId="{C1C709FF-C681-46EC-A603-4E5C1F808B4D}" type="presParOf" srcId="{600AA877-A5C7-4259-A7E8-B2AAC2C9B824}" destId="{C8D463FC-4422-46FC-B7A7-CEAC575761D0}" srcOrd="0" destOrd="0" presId="urn:microsoft.com/office/officeart/2005/8/layout/vList5"/>
    <dgm:cxn modelId="{9C97F1DE-E84B-4198-9B27-7DA29567D493}" type="presParOf" srcId="{39F7BF55-1494-40AF-870D-09C9B383FF84}" destId="{951B4092-5DA8-4653-BE15-C5DC14E7112D}" srcOrd="5" destOrd="0" presId="urn:microsoft.com/office/officeart/2005/8/layout/vList5"/>
    <dgm:cxn modelId="{07C5A1D0-3ECA-45DD-8138-616CC26C8926}" type="presParOf" srcId="{39F7BF55-1494-40AF-870D-09C9B383FF84}" destId="{DEE4BAEB-D682-4FF4-A035-8CF0952B810A}" srcOrd="6" destOrd="0" presId="urn:microsoft.com/office/officeart/2005/8/layout/vList5"/>
    <dgm:cxn modelId="{02EF75BD-1EF2-4312-947A-E36520CDEB5F}" type="presParOf" srcId="{DEE4BAEB-D682-4FF4-A035-8CF0952B810A}" destId="{A0987A6B-4239-4C62-A65B-E66D4C165A96}" srcOrd="0" destOrd="0" presId="urn:microsoft.com/office/officeart/2005/8/layout/vList5"/>
    <dgm:cxn modelId="{11F3B290-52B5-4E88-A239-34F1B92C169E}" type="presParOf" srcId="{39F7BF55-1494-40AF-870D-09C9B383FF84}" destId="{AAB59DDD-7CBD-43AB-A393-48F7669848F0}" srcOrd="7" destOrd="0" presId="urn:microsoft.com/office/officeart/2005/8/layout/vList5"/>
    <dgm:cxn modelId="{11425F1E-1487-4C07-AB54-F367DEB24D9D}" type="presParOf" srcId="{39F7BF55-1494-40AF-870D-09C9B383FF84}" destId="{507A5929-183A-4A9A-A3FC-25CA745BA34C}" srcOrd="8" destOrd="0" presId="urn:microsoft.com/office/officeart/2005/8/layout/vList5"/>
    <dgm:cxn modelId="{DDC791D5-5F28-4378-9E56-2576141BDB27}" type="presParOf" srcId="{507A5929-183A-4A9A-A3FC-25CA745BA34C}" destId="{8718A263-35EB-4C22-813D-29FB727F3F26}" srcOrd="0" destOrd="0" presId="urn:microsoft.com/office/officeart/2005/8/layout/vList5"/>
    <dgm:cxn modelId="{23BDCCBE-1F0B-49A4-9CBD-33DDC780EF20}" type="presParOf" srcId="{39F7BF55-1494-40AF-870D-09C9B383FF84}" destId="{39D0B0CF-B50A-45B6-AEC5-DC74518B2C60}" srcOrd="9" destOrd="0" presId="urn:microsoft.com/office/officeart/2005/8/layout/vList5"/>
    <dgm:cxn modelId="{B7B6D49A-113A-44DE-9690-7941B9A5BC8E}" type="presParOf" srcId="{39F7BF55-1494-40AF-870D-09C9B383FF84}" destId="{A750C680-69DA-439F-B4EB-DE273355CA26}" srcOrd="10" destOrd="0" presId="urn:microsoft.com/office/officeart/2005/8/layout/vList5"/>
    <dgm:cxn modelId="{6AB36FAE-6FA2-4D6B-ABF3-1FB01782A465}" type="presParOf" srcId="{A750C680-69DA-439F-B4EB-DE273355CA26}" destId="{50B6223D-D548-4008-B4D5-037ABC66003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A93BC-AF88-4D31-89A6-C9C3DBB3B368}">
      <dsp:nvSpPr>
        <dsp:cNvPr id="0" name=""/>
        <dsp:cNvSpPr/>
      </dsp:nvSpPr>
      <dsp:spPr>
        <a:xfrm>
          <a:off x="4073470" y="1623"/>
          <a:ext cx="4582653" cy="9452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Strategic management in the modern era</a:t>
          </a:r>
          <a:endParaRPr lang="en-US" sz="2600" kern="1200"/>
        </a:p>
      </dsp:txBody>
      <dsp:txXfrm>
        <a:off x="4119613" y="47766"/>
        <a:ext cx="4490367" cy="852951"/>
      </dsp:txXfrm>
    </dsp:sp>
    <dsp:sp modelId="{5E61AEFC-48CA-44C8-8083-CFB0A8735030}">
      <dsp:nvSpPr>
        <dsp:cNvPr id="0" name=""/>
        <dsp:cNvSpPr/>
      </dsp:nvSpPr>
      <dsp:spPr>
        <a:xfrm>
          <a:off x="4073470" y="994123"/>
          <a:ext cx="4582653" cy="945237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Industrial revolutions</a:t>
          </a:r>
          <a:endParaRPr lang="en-US" sz="2600" kern="1200"/>
        </a:p>
      </dsp:txBody>
      <dsp:txXfrm>
        <a:off x="4119613" y="1040266"/>
        <a:ext cx="4490367" cy="852951"/>
      </dsp:txXfrm>
    </dsp:sp>
    <dsp:sp modelId="{C8D463FC-4422-46FC-B7A7-CEAC575761D0}">
      <dsp:nvSpPr>
        <dsp:cNvPr id="0" name=""/>
        <dsp:cNvSpPr/>
      </dsp:nvSpPr>
      <dsp:spPr>
        <a:xfrm>
          <a:off x="4073470" y="1986623"/>
          <a:ext cx="4582653" cy="945237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Swansea examples</a:t>
          </a:r>
          <a:endParaRPr lang="en-US" sz="2600" kern="1200"/>
        </a:p>
      </dsp:txBody>
      <dsp:txXfrm>
        <a:off x="4119613" y="2032766"/>
        <a:ext cx="4490367" cy="852951"/>
      </dsp:txXfrm>
    </dsp:sp>
    <dsp:sp modelId="{A0987A6B-4239-4C62-A65B-E66D4C165A96}">
      <dsp:nvSpPr>
        <dsp:cNvPr id="0" name=""/>
        <dsp:cNvSpPr/>
      </dsp:nvSpPr>
      <dsp:spPr>
        <a:xfrm>
          <a:off x="4073470" y="2979122"/>
          <a:ext cx="4582653" cy="94523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Information Communication Technology</a:t>
          </a:r>
          <a:endParaRPr lang="en-US" sz="2600" kern="1200"/>
        </a:p>
      </dsp:txBody>
      <dsp:txXfrm>
        <a:off x="4119613" y="3025265"/>
        <a:ext cx="4490367" cy="852951"/>
      </dsp:txXfrm>
    </dsp:sp>
    <dsp:sp modelId="{8718A263-35EB-4C22-813D-29FB727F3F26}">
      <dsp:nvSpPr>
        <dsp:cNvPr id="0" name=""/>
        <dsp:cNvSpPr/>
      </dsp:nvSpPr>
      <dsp:spPr>
        <a:xfrm>
          <a:off x="4073470" y="3971622"/>
          <a:ext cx="4582653" cy="94523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Post-industrial futures</a:t>
          </a:r>
          <a:endParaRPr lang="en-US" sz="2600" kern="1200"/>
        </a:p>
      </dsp:txBody>
      <dsp:txXfrm>
        <a:off x="4119613" y="4017765"/>
        <a:ext cx="4490367" cy="852951"/>
      </dsp:txXfrm>
    </dsp:sp>
    <dsp:sp modelId="{50B6223D-D548-4008-B4D5-037ABC66003F}">
      <dsp:nvSpPr>
        <dsp:cNvPr id="0" name=""/>
        <dsp:cNvSpPr/>
      </dsp:nvSpPr>
      <dsp:spPr>
        <a:xfrm>
          <a:off x="4073470" y="4964122"/>
          <a:ext cx="4582653" cy="94523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Does big tech pose a huge threat?</a:t>
          </a:r>
          <a:endParaRPr lang="en-US" sz="2600" kern="1200"/>
        </a:p>
      </dsp:txBody>
      <dsp:txXfrm>
        <a:off x="4119613" y="5010265"/>
        <a:ext cx="4490367" cy="8529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8275" y="0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4AC39-44E6-425E-AF49-CF7D189F346F}" type="datetimeFigureOut">
              <a:rPr lang="en-US" smtClean="0"/>
              <a:pPr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8275" y="8842375"/>
            <a:ext cx="3043238" cy="4667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20F472-929B-459B-8D82-2FABCC5B32A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264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8132" y="0"/>
            <a:ext cx="3043343" cy="467072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fld id="{DF2775BC-6312-42C7-B7C5-EA6783C2D9CA}" type="datetimeFigureOut">
              <a:rPr lang="en-US" smtClean="0"/>
              <a:pPr/>
              <a:t>2/14/2023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719138" y="1163638"/>
            <a:ext cx="5584825" cy="31416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2310" y="4480004"/>
            <a:ext cx="5618480" cy="3665458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8132" y="8842030"/>
            <a:ext cx="3043343" cy="467071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fld id="{67F715A1-4ADC-44E0-9587-804FF39D6B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842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D49766-4E34-47EE-AD7D-00153BA7C325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993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F4C9B-4227-4B5C-B533-83A6A05B2D6F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649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E8FFF-68B5-447B-A067-FE55729CD948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755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C3454-5537-456D-A50E-720E4B957FEE}" type="datetime1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84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4C609-6B69-413E-B22E-9825F2B2EEE9}" type="datetime1">
              <a:rPr lang="en-US" smtClean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64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6743-5D75-4F55-BEE9-F9FC15391E38}" type="datetime1">
              <a:rPr lang="en-US" smtClean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736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D7F051-36AD-456E-AA0C-6BCFCB4F5CB9}" type="datetime1">
              <a:rPr lang="en-US" smtClean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224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D1E38-D031-41AE-B81A-70C76E0533C4}" type="datetime1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80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6F9D8-427F-430E-ABC1-DCC9C2DB03C7}" type="datetime1">
              <a:rPr lang="en-US" smtClean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213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8FFC9B-D936-4BAD-A351-8717824AEA54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97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BAA4FA-5031-4B0B-96E3-9053EA98841E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8822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3" name="Freeform 12"/>
          <p:cNvSpPr/>
          <p:nvPr/>
        </p:nvSpPr>
        <p:spPr>
          <a:xfrm>
            <a:off x="-11289" y="-16933"/>
            <a:ext cx="11672712" cy="6451600"/>
          </a:xfrm>
          <a:custGeom>
            <a:avLst/>
            <a:gdLst/>
            <a:ahLst/>
            <a:cxnLst/>
            <a:rect l="l" t="t" r="r" b="b"/>
            <a:pathLst>
              <a:path w="8754534" h="6451600">
                <a:moveTo>
                  <a:pt x="8373534" y="0"/>
                </a:moveTo>
                <a:lnTo>
                  <a:pt x="8754534" y="5994400"/>
                </a:lnTo>
                <a:lnTo>
                  <a:pt x="0" y="6451600"/>
                </a:lnTo>
                <a:lnTo>
                  <a:pt x="0" y="0"/>
                </a:lnTo>
                <a:lnTo>
                  <a:pt x="8373534" y="0"/>
                </a:lnTo>
                <a:close/>
              </a:path>
            </a:pathLst>
          </a:custGeom>
          <a:ln>
            <a:noFill/>
          </a:ln>
          <a:effectLst>
            <a:outerShdw blurRad="98425" dist="76200" dir="4380000" algn="tl" rotWithShape="0">
              <a:srgbClr val="000000">
                <a:alpha val="68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22"/>
          <p:cNvSpPr/>
          <p:nvPr/>
        </p:nvSpPr>
        <p:spPr>
          <a:xfrm>
            <a:off x="-13838" y="4445001"/>
            <a:ext cx="11286260" cy="1715811"/>
          </a:xfrm>
          <a:custGeom>
            <a:avLst/>
            <a:gdLst/>
            <a:ahLst/>
            <a:cxnLst/>
            <a:rect l="l" t="t" r="r" b="b"/>
            <a:pathLst>
              <a:path w="8428428" h="1878553">
                <a:moveTo>
                  <a:pt x="0" y="438229"/>
                </a:moveTo>
                <a:lnTo>
                  <a:pt x="8343246" y="0"/>
                </a:lnTo>
                <a:lnTo>
                  <a:pt x="8428428" y="1424838"/>
                </a:lnTo>
                <a:lnTo>
                  <a:pt x="7515" y="1878553"/>
                </a:lnTo>
                <a:lnTo>
                  <a:pt x="0" y="438229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Freeform 28"/>
          <p:cNvSpPr/>
          <p:nvPr/>
        </p:nvSpPr>
        <p:spPr>
          <a:xfrm>
            <a:off x="-3818" y="1"/>
            <a:ext cx="7748313" cy="321615"/>
          </a:xfrm>
          <a:custGeom>
            <a:avLst/>
            <a:gdLst/>
            <a:ahLst/>
            <a:cxnLst/>
            <a:rect l="l" t="t" r="r" b="b"/>
            <a:pathLst>
              <a:path w="5811235" h="321615">
                <a:moveTo>
                  <a:pt x="0" y="0"/>
                </a:moveTo>
                <a:lnTo>
                  <a:pt x="5811235" y="0"/>
                </a:lnTo>
                <a:lnTo>
                  <a:pt x="1" y="321615"/>
                </a:lnTo>
                <a:cubicBezTo>
                  <a:pt x="1" y="214410"/>
                  <a:pt x="0" y="107205"/>
                  <a:pt x="0" y="0"/>
                </a:cubicBez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Freeform 29"/>
          <p:cNvSpPr/>
          <p:nvPr/>
        </p:nvSpPr>
        <p:spPr>
          <a:xfrm rot="21420000">
            <a:off x="-227691" y="213023"/>
            <a:ext cx="11307379" cy="5746008"/>
          </a:xfrm>
          <a:custGeom>
            <a:avLst/>
            <a:gdLst/>
            <a:ahLst/>
            <a:cxnLst/>
            <a:rect l="l" t="t" r="r" b="b"/>
            <a:pathLst>
              <a:path w="11307378" h="5746008">
                <a:moveTo>
                  <a:pt x="11270997" y="0"/>
                </a:moveTo>
                <a:lnTo>
                  <a:pt x="11307378" y="5746008"/>
                </a:lnTo>
                <a:lnTo>
                  <a:pt x="1" y="5743137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601888" y="668338"/>
            <a:ext cx="10044699" cy="2766528"/>
          </a:xfrm>
        </p:spPr>
        <p:txBody>
          <a:bodyPr anchor="b">
            <a:normAutofit/>
          </a:bodyPr>
          <a:lstStyle>
            <a:lvl1pPr algn="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739283" y="3446831"/>
            <a:ext cx="10016080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892095" y="4714242"/>
            <a:ext cx="6143653" cy="942356"/>
          </a:xfrm>
        </p:spPr>
        <p:txBody>
          <a:bodyPr/>
          <a:lstStyle>
            <a:lvl1pPr algn="ctr">
              <a:defRPr sz="42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16178" y="4954636"/>
            <a:ext cx="3982759" cy="918361"/>
          </a:xfrm>
        </p:spPr>
        <p:txBody>
          <a:bodyPr vert="horz" lIns="91440" tIns="45720" rIns="91440" bIns="45720" rtlCol="0" anchor="ctr"/>
          <a:lstStyle>
            <a:lvl1pPr algn="r">
              <a:defRPr lang="en-US" sz="4200" dirty="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68691" y="3819948"/>
            <a:ext cx="907187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3" name="5-Point Star 32"/>
          <p:cNvSpPr/>
          <p:nvPr/>
        </p:nvSpPr>
        <p:spPr>
          <a:xfrm rot="21420000">
            <a:off x="4162602" y="5057183"/>
            <a:ext cx="687181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480851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14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076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3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5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9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4252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6093" y="2063396"/>
            <a:ext cx="4788423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3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87121" y="2063396"/>
            <a:ext cx="479556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70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49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06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609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4" y="685802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3" y="2709054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6582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5877563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63654" y="2"/>
            <a:ext cx="4216855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2" y="2709054"/>
            <a:ext cx="587756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1686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2" y="685801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6690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685802"/>
            <a:ext cx="10396903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1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16266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3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5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3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539040" y="8878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529529" y="290648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17439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1723856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03427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4707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3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3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3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79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7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9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1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7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8" y="4389286"/>
            <a:ext cx="3311540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2548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1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5186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2"/>
            <a:ext cx="2264647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2" y="685802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090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0AEE5-28CF-4DD3-9850-FF36F4BD0583}" type="datetime1">
              <a:rPr lang="en-US" smtClean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827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Brickwork-SD-R1acrop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2"/>
            <a:ext cx="12005351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2"/>
            <a:ext cx="10396883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F28FB0-C1EE-4403-B82B-C4F1D922A797}" type="datetimeFigureOut">
              <a:rPr lang="en-GB" smtClean="0"/>
              <a:pPr/>
              <a:t>14/02/2023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2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7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47BC571-DE90-4929-B8C9-D8F59542B1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93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comments" Target="../comments/comment1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pHfu4Odioc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yUc84RqJD4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policeboxes.co.uk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png"/><Relationship Id="rId4" Type="http://schemas.openxmlformats.org/officeDocument/2006/relationships/hyperlink" Target="https://www.bbc.co.uk/news/av/technology-30430475/uk-s-first-mobile-phone-user-remembers-his-call-30-years-on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hyperlink" Target="https://youtu.be/24O00Jz8R04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youtu.be/cckUhVRU9hQ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youtu.be/MnrJzXM7a6o" TargetMode="External"/><Relationship Id="rId1" Type="http://schemas.openxmlformats.org/officeDocument/2006/relationships/slideLayout" Target="../slideLayouts/slideLayout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3" Type="http://schemas.openxmlformats.org/officeDocument/2006/relationships/image" Target="../media/image56.jpg"/><Relationship Id="rId7" Type="http://schemas.openxmlformats.org/officeDocument/2006/relationships/image" Target="../media/image60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openxmlformats.org/officeDocument/2006/relationships/image" Target="../media/image58.png"/><Relationship Id="rId4" Type="http://schemas.openxmlformats.org/officeDocument/2006/relationships/image" Target="../media/image57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9415" y="1642714"/>
            <a:ext cx="9260401" cy="2842127"/>
          </a:xfrm>
        </p:spPr>
        <p:txBody>
          <a:bodyPr>
            <a:normAutofit fontScale="90000"/>
          </a:bodyPr>
          <a:lstStyle/>
          <a:p>
            <a:r>
              <a:rPr lang="en-US" sz="7200" b="1" dirty="0"/>
              <a:t>Strategic Management and the Evolution of Human Societies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9790" y="4865841"/>
            <a:ext cx="9714368" cy="1127553"/>
          </a:xfrm>
        </p:spPr>
        <p:txBody>
          <a:bodyPr>
            <a:normAutofit/>
          </a:bodyPr>
          <a:lstStyle/>
          <a:p>
            <a:endParaRPr lang="en-US" dirty="0"/>
          </a:p>
          <a:p>
            <a:r>
              <a:rPr lang="en-US" sz="4000" dirty="0"/>
              <a:t>Mike Durke</a:t>
            </a:r>
          </a:p>
        </p:txBody>
      </p:sp>
    </p:spTree>
    <p:extLst>
      <p:ext uri="{BB962C8B-B14F-4D97-AF65-F5344CB8AC3E}">
        <p14:creationId xmlns:p14="http://schemas.microsoft.com/office/powerpoint/2010/main" val="4005440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5AF569-AD1B-DA4A-A268-B2A84AAE0B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B16B1F-1702-8EC7-14BF-3D2E33161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810164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FBB58-A373-7D53-0B78-B1F73D0E0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0969AEA-4BD9-024D-8377-406A43ED4E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8900587"/>
              </p:ext>
            </p:extLst>
          </p:nvPr>
        </p:nvGraphicFramePr>
        <p:xfrm>
          <a:off x="-186612" y="581891"/>
          <a:ext cx="12729594" cy="5910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16066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66A93BC-AF88-4D31-89A6-C9C3DBB3B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graphicEl>
                                              <a:dgm id="{966A93BC-AF88-4D31-89A6-C9C3DBB3B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graphicEl>
                                              <a:dgm id="{966A93BC-AF88-4D31-89A6-C9C3DBB3B3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E61AEFC-48CA-44C8-8083-CFB0A8735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graphicEl>
                                              <a:dgm id="{5E61AEFC-48CA-44C8-8083-CFB0A8735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graphicEl>
                                              <a:dgm id="{5E61AEFC-48CA-44C8-8083-CFB0A87350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8D463FC-4422-46FC-B7A7-CEAC57576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graphicEl>
                                              <a:dgm id="{C8D463FC-4422-46FC-B7A7-CEAC57576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graphicEl>
                                              <a:dgm id="{C8D463FC-4422-46FC-B7A7-CEAC57576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0987A6B-4239-4C62-A65B-E66D4C165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graphicEl>
                                              <a:dgm id="{A0987A6B-4239-4C62-A65B-E66D4C165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graphicEl>
                                              <a:dgm id="{A0987A6B-4239-4C62-A65B-E66D4C165A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8718A263-35EB-4C22-813D-29FB727F3F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graphicEl>
                                              <a:dgm id="{8718A263-35EB-4C22-813D-29FB727F3F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graphicEl>
                                              <a:dgm id="{8718A263-35EB-4C22-813D-29FB727F3F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0B6223D-D548-4008-B4D5-037ABC6600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graphicEl>
                                              <a:dgm id="{50B6223D-D548-4008-B4D5-037ABC6600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graphicEl>
                                              <a:dgm id="{50B6223D-D548-4008-B4D5-037ABC6600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292608" y="752316"/>
            <a:ext cx="5209032" cy="1302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1</a:t>
            </a:r>
            <a:r>
              <a:rPr lang="en-GB" sz="3600" baseline="30000" dirty="0"/>
              <a:t>st</a:t>
            </a:r>
            <a:r>
              <a:rPr lang="en-GB" sz="3600" dirty="0"/>
              <a:t> Industrial revolution</a:t>
            </a:r>
          </a:p>
          <a:p>
            <a:pPr algn="ctr"/>
            <a:r>
              <a:rPr lang="en-GB" sz="3600" dirty="0"/>
              <a:t>1760s - </a:t>
            </a:r>
          </a:p>
        </p:txBody>
      </p:sp>
      <p:sp>
        <p:nvSpPr>
          <p:cNvPr id="7" name="Rectangle 6"/>
          <p:cNvSpPr/>
          <p:nvPr/>
        </p:nvSpPr>
        <p:spPr>
          <a:xfrm>
            <a:off x="292608" y="2797524"/>
            <a:ext cx="5209032" cy="1302575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2</a:t>
            </a:r>
            <a:r>
              <a:rPr lang="en-GB" sz="3600" baseline="30000" dirty="0"/>
              <a:t>nd</a:t>
            </a:r>
            <a:r>
              <a:rPr lang="en-GB" sz="3600" dirty="0"/>
              <a:t> Industrial revolution</a:t>
            </a:r>
          </a:p>
          <a:p>
            <a:pPr algn="ctr"/>
            <a:r>
              <a:rPr lang="en-GB" sz="3600" dirty="0"/>
              <a:t>1860s - </a:t>
            </a:r>
          </a:p>
        </p:txBody>
      </p:sp>
      <p:sp>
        <p:nvSpPr>
          <p:cNvPr id="8" name="Rectangle 7"/>
          <p:cNvSpPr/>
          <p:nvPr/>
        </p:nvSpPr>
        <p:spPr>
          <a:xfrm>
            <a:off x="292608" y="4842732"/>
            <a:ext cx="5209032" cy="130257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3</a:t>
            </a:r>
            <a:r>
              <a:rPr lang="en-GB" sz="3600" baseline="30000" dirty="0"/>
              <a:t>rd</a:t>
            </a:r>
            <a:r>
              <a:rPr lang="en-GB" sz="3600" dirty="0"/>
              <a:t> Industrial revolution</a:t>
            </a:r>
          </a:p>
          <a:p>
            <a:pPr algn="ctr"/>
            <a:r>
              <a:rPr lang="en-GB" sz="3600" dirty="0"/>
              <a:t>1990s - </a:t>
            </a:r>
          </a:p>
        </p:txBody>
      </p:sp>
      <p:sp>
        <p:nvSpPr>
          <p:cNvPr id="9" name="Rectangle 8"/>
          <p:cNvSpPr/>
          <p:nvPr/>
        </p:nvSpPr>
        <p:spPr>
          <a:xfrm>
            <a:off x="6153912" y="267017"/>
            <a:ext cx="5620512" cy="2004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Mechanisation: engines, looms, factories</a:t>
            </a:r>
          </a:p>
          <a:p>
            <a:pPr algn="ctr"/>
            <a:r>
              <a:rPr lang="en-GB" sz="2400" dirty="0"/>
              <a:t>Energy: from people, animals &amp; water to coal and steam</a:t>
            </a:r>
          </a:p>
          <a:p>
            <a:pPr algn="ctr"/>
            <a:r>
              <a:rPr lang="en-GB" sz="2400" dirty="0"/>
              <a:t>Mass Labour: local crafts to large labour</a:t>
            </a:r>
          </a:p>
          <a:p>
            <a:pPr algn="ctr"/>
            <a:r>
              <a:rPr lang="en-GB" sz="2400" dirty="0"/>
              <a:t>Transport: canals, roads and railways</a:t>
            </a:r>
          </a:p>
        </p:txBody>
      </p:sp>
      <p:sp>
        <p:nvSpPr>
          <p:cNvPr id="10" name="Rectangle 9"/>
          <p:cNvSpPr/>
          <p:nvPr/>
        </p:nvSpPr>
        <p:spPr>
          <a:xfrm>
            <a:off x="6153912" y="2446401"/>
            <a:ext cx="5620512" cy="200482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Mass production</a:t>
            </a:r>
          </a:p>
          <a:p>
            <a:pPr algn="ctr"/>
            <a:r>
              <a:rPr lang="en-GB" sz="2400" dirty="0"/>
              <a:t>Steel, petrol, electrification</a:t>
            </a:r>
          </a:p>
          <a:p>
            <a:pPr algn="ctr"/>
            <a:r>
              <a:rPr lang="en-GB" sz="2400" dirty="0"/>
              <a:t>New production methods</a:t>
            </a:r>
          </a:p>
          <a:p>
            <a:pPr algn="ctr"/>
            <a:r>
              <a:rPr lang="en-GB" sz="2400" dirty="0"/>
              <a:t>New management theory</a:t>
            </a:r>
          </a:p>
          <a:p>
            <a:pPr algn="ctr"/>
            <a:r>
              <a:rPr lang="en-GB" sz="2400" dirty="0"/>
              <a:t>More advanced distribution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53912" y="4625785"/>
            <a:ext cx="5620512" cy="200482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Internet</a:t>
            </a:r>
          </a:p>
          <a:p>
            <a:pPr algn="ctr"/>
            <a:r>
              <a:rPr lang="en-GB" sz="2400" dirty="0"/>
              <a:t>Renewables &amp; smart tech (</a:t>
            </a:r>
            <a:r>
              <a:rPr lang="en-GB" sz="2400" dirty="0" err="1"/>
              <a:t>IoT</a:t>
            </a:r>
            <a:r>
              <a:rPr lang="en-GB" sz="2400" dirty="0"/>
              <a:t>)</a:t>
            </a:r>
          </a:p>
          <a:p>
            <a:pPr algn="ctr"/>
            <a:r>
              <a:rPr lang="en-GB" sz="2400" dirty="0"/>
              <a:t>Consumers, collaboration, huge data</a:t>
            </a:r>
          </a:p>
          <a:p>
            <a:pPr algn="ctr"/>
            <a:r>
              <a:rPr lang="en-GB" sz="2400" dirty="0"/>
              <a:t>Design, human behaviour &amp; needs</a:t>
            </a:r>
          </a:p>
          <a:p>
            <a:pPr algn="ctr"/>
            <a:r>
              <a:rPr lang="en-GB" sz="2400" dirty="0"/>
              <a:t>People power &amp; consumer control </a:t>
            </a:r>
          </a:p>
        </p:txBody>
      </p:sp>
    </p:spTree>
    <p:extLst>
      <p:ext uri="{BB962C8B-B14F-4D97-AF65-F5344CB8AC3E}">
        <p14:creationId xmlns:p14="http://schemas.microsoft.com/office/powerpoint/2010/main" val="89110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974" y="75989"/>
            <a:ext cx="8577402" cy="54689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7710" y="398379"/>
            <a:ext cx="9942848" cy="5957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761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F4B241-C814-422A-8954-C5CFE9CECE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705" b="232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B9E5B-B6A7-43AF-84CE-5D5D0FA70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524C06-DBA3-4E0F-87D0-D10324E50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76300"/>
            <a:ext cx="12192000" cy="5105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DE2447-5BED-437E-BC13-56E10EDE38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265" y="223736"/>
            <a:ext cx="11820265" cy="620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006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9515" y="0"/>
            <a:ext cx="10087359" cy="6721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45336"/>
            <a:ext cx="7533978" cy="3950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‘Modern society’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838200" y="1690688"/>
            <a:ext cx="11186160" cy="1662158"/>
          </a:xfrm>
        </p:spPr>
        <p:txBody>
          <a:bodyPr>
            <a:noAutofit/>
          </a:bodyPr>
          <a:lstStyle/>
          <a:p>
            <a:r>
              <a:rPr lang="en-GB" sz="3600" dirty="0"/>
              <a:t>A chronological label to distinguish a period in time from the last decades of the 18</a:t>
            </a:r>
            <a:r>
              <a:rPr lang="en-GB" sz="3600" baseline="30000" dirty="0"/>
              <a:t>th</a:t>
            </a:r>
            <a:r>
              <a:rPr lang="en-GB" sz="3600" dirty="0"/>
              <a:t> century to the present</a:t>
            </a:r>
          </a:p>
          <a:p>
            <a:r>
              <a:rPr lang="en-GB" sz="3600" dirty="0"/>
              <a:t>To focus on societies which have developed in this period of history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1262742" y="4230588"/>
            <a:ext cx="9666514" cy="2308324"/>
          </a:xfrm>
          <a:prstGeom prst="rect">
            <a:avLst/>
          </a:prstGeom>
          <a:solidFill>
            <a:srgbClr val="FFFF00"/>
          </a:solidFill>
          <a:ln w="254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‘This is the period when mechanised forms of production emerged starting a process that became known as the Industrial Revolution’ </a:t>
            </a:r>
            <a:r>
              <a:rPr lang="en-GB" sz="3600" dirty="0" err="1"/>
              <a:t>Ransome</a:t>
            </a:r>
            <a:r>
              <a:rPr lang="en-GB" sz="3600" dirty="0"/>
              <a:t> (2010:2)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7696" y="100583"/>
            <a:ext cx="5356607" cy="4134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909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8EE9E6-6F78-4A50-BAB0-B3DBFAB9E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8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E7AABF-6F0D-4652-B9AD-7DB48D895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754" y="0"/>
            <a:ext cx="7668491" cy="6858000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4376058" y="74645"/>
            <a:ext cx="1719942" cy="1716833"/>
          </a:xfrm>
          <a:prstGeom prst="ellipse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3857" y="5629274"/>
            <a:ext cx="2052143" cy="7270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63CFF2-69FC-4280-BE55-A9F63554C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990" y="614440"/>
            <a:ext cx="10824263" cy="585628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A8ADF3-A37A-4856-B8C1-A0E9181FDB3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1631" y="2788"/>
            <a:ext cx="9944100" cy="67437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B38020-DDFC-63CA-1F09-229708BF1B0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8124" y="935541"/>
            <a:ext cx="2909269" cy="4378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Industrial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489166"/>
            <a:ext cx="11088189" cy="4687797"/>
          </a:xfrm>
        </p:spPr>
        <p:txBody>
          <a:bodyPr>
            <a:noAutofit/>
          </a:bodyPr>
          <a:lstStyle/>
          <a:p>
            <a:r>
              <a:rPr lang="en-GB" sz="3200" dirty="0"/>
              <a:t>The wheels of industry are turned by mechanical sources of power, not by people or animals</a:t>
            </a:r>
          </a:p>
          <a:p>
            <a:r>
              <a:rPr lang="en-GB" sz="3200" dirty="0"/>
              <a:t>Types of power – waterwheels, steam, internal combustion engine, nuclear power</a:t>
            </a:r>
          </a:p>
          <a:p>
            <a:r>
              <a:rPr lang="en-GB" sz="3200" dirty="0"/>
              <a:t>Scale of industry – local workshops, medium then large scale factory production, then globally organised production</a:t>
            </a:r>
          </a:p>
          <a:p>
            <a:r>
              <a:rPr lang="en-GB" sz="3200" dirty="0"/>
              <a:t>Level of technology – machines that assist manual production, machines that substitute manual production, leading to fully automated production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03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408023" cy="38606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7000" y="0"/>
            <a:ext cx="5715000" cy="37814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491" y="2974430"/>
            <a:ext cx="5620567" cy="374704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096608"/>
            <a:ext cx="6126480" cy="344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767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19112" y="214039"/>
            <a:ext cx="4843463" cy="1325563"/>
          </a:xfrm>
        </p:spPr>
        <p:txBody>
          <a:bodyPr>
            <a:normAutofit/>
          </a:bodyPr>
          <a:lstStyle/>
          <a:p>
            <a:r>
              <a:rPr lang="en-GB" sz="5400" dirty="0"/>
              <a:t>Industrialisation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922462"/>
            <a:ext cx="3962400" cy="4717823"/>
          </a:xfrm>
        </p:spPr>
        <p:txBody>
          <a:bodyPr>
            <a:normAutofit/>
          </a:bodyPr>
          <a:lstStyle/>
          <a:p>
            <a:r>
              <a:rPr lang="en-GB" sz="3200" dirty="0"/>
              <a:t>1760 onwards with mechanisation of spinning and weaving</a:t>
            </a:r>
          </a:p>
          <a:p>
            <a:r>
              <a:rPr lang="en-GB" sz="3200" dirty="0"/>
              <a:t>19</a:t>
            </a:r>
            <a:r>
              <a:rPr lang="en-GB" sz="3200" baseline="30000" dirty="0"/>
              <a:t>th</a:t>
            </a:r>
            <a:r>
              <a:rPr lang="en-GB" sz="3200" dirty="0"/>
              <a:t> century saw mass employment in larger workshops and factories, in the mines and the mills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539602"/>
            <a:ext cx="7391400" cy="449717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800600" y="365125"/>
            <a:ext cx="33813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1780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10600" y="398366"/>
            <a:ext cx="338137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/>
              <a:t>1880</a:t>
            </a:r>
          </a:p>
        </p:txBody>
      </p:sp>
    </p:spTree>
    <p:extLst>
      <p:ext uri="{BB962C8B-B14F-4D97-AF65-F5344CB8AC3E}">
        <p14:creationId xmlns:p14="http://schemas.microsoft.com/office/powerpoint/2010/main" val="395543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Global manufacturing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12</a:t>
            </a:fld>
            <a:endParaRPr lang="en-US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8040687"/>
              </p:ext>
            </p:extLst>
          </p:nvPr>
        </p:nvGraphicFramePr>
        <p:xfrm>
          <a:off x="2032000" y="1762082"/>
          <a:ext cx="8127999" cy="35052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4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1750</a:t>
                      </a: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1880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China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33%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12.5%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India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2.8%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UK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1.9%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23%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4000" dirty="0"/>
                        <a:t>US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0.1%</a:t>
                      </a: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4000" dirty="0"/>
                        <a:t>15%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1423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82" y="174307"/>
            <a:ext cx="7206407" cy="43428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8063" y="209360"/>
            <a:ext cx="4823937" cy="4307776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767334" y="350012"/>
            <a:ext cx="10946130" cy="6371463"/>
            <a:chOff x="136398" y="2278761"/>
            <a:chExt cx="8572500" cy="4476750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6398" y="2278761"/>
              <a:ext cx="8572500" cy="4476750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136398" y="2292762"/>
              <a:ext cx="2450592" cy="843381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1764 James Hargreaves’ Spinning Jenny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4205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14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904" y="267354"/>
            <a:ext cx="6455663" cy="60140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3569" y="267354"/>
            <a:ext cx="9233007" cy="6474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8532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4371" y="552557"/>
            <a:ext cx="6605667" cy="5321949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66330" y="365125"/>
            <a:ext cx="1108747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Industrialisation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838200" y="1458686"/>
            <a:ext cx="4746171" cy="5181600"/>
          </a:xfrm>
        </p:spPr>
        <p:txBody>
          <a:bodyPr>
            <a:normAutofit/>
          </a:bodyPr>
          <a:lstStyle/>
          <a:p>
            <a:r>
              <a:rPr lang="en-GB" sz="3200" dirty="0"/>
              <a:t>20</a:t>
            </a:r>
            <a:r>
              <a:rPr lang="en-GB" sz="3200" baseline="30000" dirty="0"/>
              <a:t>th</a:t>
            </a:r>
            <a:r>
              <a:rPr lang="en-GB" sz="3200" dirty="0"/>
              <a:t> century saw mass production techniques and the birth of management theory to make workers more productive</a:t>
            </a:r>
          </a:p>
          <a:p>
            <a:r>
              <a:rPr lang="en-GB" sz="3200" dirty="0"/>
              <a:t>1970s and 80s saw a 2</a:t>
            </a:r>
            <a:r>
              <a:rPr lang="en-GB" sz="3200" baseline="30000" dirty="0"/>
              <a:t>nd</a:t>
            </a:r>
            <a:r>
              <a:rPr lang="en-GB" sz="3200" dirty="0"/>
              <a:t> industrial revolution with computer based technologies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853928" y="6356350"/>
            <a:ext cx="499872" cy="365125"/>
          </a:xfrm>
        </p:spPr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15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96510" y="6075144"/>
            <a:ext cx="769601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Lancashire cotton </a:t>
            </a:r>
            <a:r>
              <a:rPr lang="en-GB" dirty="0">
                <a:hlinkClick r:id="rId3"/>
              </a:rPr>
              <a:t>https://www.youtube.com/watch?v=FpHfu4Odioc</a:t>
            </a:r>
            <a:r>
              <a:rPr lang="en-GB" dirty="0"/>
              <a:t> … </a:t>
            </a:r>
          </a:p>
          <a:p>
            <a:r>
              <a:rPr lang="en-GB" dirty="0"/>
              <a:t>and 1950s unemployment </a:t>
            </a:r>
            <a:r>
              <a:rPr lang="en-GB" dirty="0">
                <a:hlinkClick r:id="rId4"/>
              </a:rPr>
              <a:t>https://www.youtube.com/watch?v=NyUc84RqJD4</a:t>
            </a:r>
            <a:r>
              <a:rPr lang="en-GB" dirty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86435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546291-6DB7-4FEA-9C99-8B370296C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66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B364F-BC3A-490B-B62A-7207EDF9B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Mobile phones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57D9B-9F60-42C2-9B45-9E1A2E987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68203" y="1232300"/>
            <a:ext cx="365760" cy="36512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fontScale="55000" lnSpcReduction="20000"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fld id="{BA875541-8164-4CC7-9F2F-6F0C49BB858D}" type="slidenum">
              <a:rPr lang="en-US">
                <a:solidFill>
                  <a:schemeClr val="tx1"/>
                </a:solidFill>
              </a:rPr>
              <a:pPr algn="ctr">
                <a:lnSpc>
                  <a:spcPct val="90000"/>
                </a:lnSpc>
                <a:spcAft>
                  <a:spcPts val="600"/>
                </a:spcAft>
              </a:pPr>
              <a:t>16</a:t>
            </a:fld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AB390-97AE-4EA7-9351-8E39F6EDCE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5154848" cy="3020171"/>
          </a:xfrm>
        </p:spPr>
        <p:txBody>
          <a:bodyPr anchor="ctr">
            <a:noAutofit/>
          </a:bodyPr>
          <a:lstStyle/>
          <a:p>
            <a:r>
              <a:rPr lang="en-GB" dirty="0"/>
              <a:t>How did people communicate at a distance before mobile phones?</a:t>
            </a:r>
          </a:p>
          <a:p>
            <a:r>
              <a:rPr lang="en-GB" dirty="0"/>
              <a:t>When did mobiles first appear?</a:t>
            </a:r>
          </a:p>
          <a:p>
            <a:r>
              <a:rPr lang="en-GB" dirty="0"/>
              <a:t>In today’s money how much was an early mobile?</a:t>
            </a:r>
          </a:p>
        </p:txBody>
      </p:sp>
    </p:spTree>
    <p:extLst>
      <p:ext uri="{BB962C8B-B14F-4D97-AF65-F5344CB8AC3E}">
        <p14:creationId xmlns:p14="http://schemas.microsoft.com/office/powerpoint/2010/main" val="41471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3BB8DD-BC02-4E52-8341-A70F496AD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17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150F24-C639-4C3D-8E33-CB7F28AE0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199" y="-1"/>
            <a:ext cx="7839969" cy="5626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6F7781-E3CA-48D3-B020-FD38FFFB3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9551" y="1231524"/>
            <a:ext cx="7974068" cy="51588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435EC2-BC86-4EBA-A8E4-AEDA33CD8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0295" y="2723337"/>
            <a:ext cx="4922175" cy="3667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43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535DD10-5AFC-42DA-B363-087BD50F39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131" r="-1" b="9789"/>
          <a:stretch/>
        </p:blipFill>
        <p:spPr>
          <a:xfrm>
            <a:off x="-838725" y="-10481"/>
            <a:ext cx="9141724" cy="6863475"/>
          </a:xfrm>
          <a:custGeom>
            <a:avLst/>
            <a:gdLst>
              <a:gd name="connsiteX0" fmla="*/ 0 w 9141744"/>
              <a:gd name="connsiteY0" fmla="*/ 0 h 6863485"/>
              <a:gd name="connsiteX1" fmla="*/ 5963051 w 9141744"/>
              <a:gd name="connsiteY1" fmla="*/ 0 h 6863485"/>
              <a:gd name="connsiteX2" fmla="*/ 9141744 w 9141744"/>
              <a:gd name="connsiteY2" fmla="*/ 6863485 h 6863485"/>
              <a:gd name="connsiteX3" fmla="*/ 0 w 9141744"/>
              <a:gd name="connsiteY3" fmla="*/ 6863485 h 6863485"/>
              <a:gd name="connsiteX4" fmla="*/ 0 w 9141744"/>
              <a:gd name="connsiteY4" fmla="*/ 0 h 68634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1744" h="6863485">
                <a:moveTo>
                  <a:pt x="0" y="0"/>
                </a:moveTo>
                <a:lnTo>
                  <a:pt x="5963051" y="0"/>
                </a:lnTo>
                <a:lnTo>
                  <a:pt x="9141744" y="6863485"/>
                </a:lnTo>
                <a:lnTo>
                  <a:pt x="0" y="686348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0AAE23-5A8D-4714-8750-FD5A70C3397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0" r="4333" b="-3"/>
          <a:stretch/>
        </p:blipFill>
        <p:spPr>
          <a:xfrm>
            <a:off x="5790353" y="10"/>
            <a:ext cx="6401647" cy="6852984"/>
          </a:xfrm>
          <a:custGeom>
            <a:avLst/>
            <a:gdLst>
              <a:gd name="connsiteX0" fmla="*/ 354282 w 6401647"/>
              <a:gd name="connsiteY0" fmla="*/ 0 h 6852994"/>
              <a:gd name="connsiteX1" fmla="*/ 6401647 w 6401647"/>
              <a:gd name="connsiteY1" fmla="*/ 0 h 6852994"/>
              <a:gd name="connsiteX2" fmla="*/ 6401647 w 6401647"/>
              <a:gd name="connsiteY2" fmla="*/ 6852994 h 6852994"/>
              <a:gd name="connsiteX3" fmla="*/ 0 w 6401647"/>
              <a:gd name="connsiteY3" fmla="*/ 6852994 h 6852994"/>
              <a:gd name="connsiteX4" fmla="*/ 0 w 6401647"/>
              <a:gd name="connsiteY4" fmla="*/ 6852993 h 6852994"/>
              <a:gd name="connsiteX5" fmla="*/ 3528116 w 6401647"/>
              <a:gd name="connsiteY5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021C8F1-3869-4D1F-B496-46F823789D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08204" y="6356350"/>
            <a:ext cx="164559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5677CB-3513-4BF4-BA09-D8A9FED5EBDE}"/>
              </a:ext>
            </a:extLst>
          </p:cNvPr>
          <p:cNvSpPr/>
          <p:nvPr/>
        </p:nvSpPr>
        <p:spPr>
          <a:xfrm>
            <a:off x="2584952" y="4027518"/>
            <a:ext cx="341071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Appeared first in 1929 – by 1953, 685 Gilbert Mackenzie Trench police boxes on the streets of London 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47C87E8-C238-4AE0-B5B5-6EAD428E617C}"/>
              </a:ext>
            </a:extLst>
          </p:cNvPr>
          <p:cNvSpPr/>
          <p:nvPr/>
        </p:nvSpPr>
        <p:spPr>
          <a:xfrm rot="16200000">
            <a:off x="5495004" y="5318687"/>
            <a:ext cx="249780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hlinkClick r:id="rId4"/>
              </a:rPr>
              <a:t>http://www.policeboxes.co.uk/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37875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96" y="225083"/>
            <a:ext cx="9189720" cy="6131267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FEE50BF-E4FB-49AD-8E8A-C9D74FEF21FB}"/>
              </a:ext>
            </a:extLst>
          </p:cNvPr>
          <p:cNvSpPr/>
          <p:nvPr/>
        </p:nvSpPr>
        <p:spPr>
          <a:xfrm>
            <a:off x="6940296" y="3290716"/>
            <a:ext cx="786384" cy="11166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2EC4AED-512D-4FDC-8043-80EB20D3B822}"/>
              </a:ext>
            </a:extLst>
          </p:cNvPr>
          <p:cNvSpPr/>
          <p:nvPr/>
        </p:nvSpPr>
        <p:spPr>
          <a:xfrm>
            <a:off x="6766560" y="4946904"/>
            <a:ext cx="960120" cy="1042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7187184" y="136524"/>
            <a:ext cx="4884420" cy="3073019"/>
            <a:chOff x="6428232" y="1859654"/>
            <a:chExt cx="5763768" cy="3096393"/>
          </a:xfrm>
        </p:grpSpPr>
        <p:sp>
          <p:nvSpPr>
            <p:cNvPr id="8" name="TextBox 7"/>
            <p:cNvSpPr txBox="1"/>
            <p:nvPr/>
          </p:nvSpPr>
          <p:spPr>
            <a:xfrm>
              <a:off x="9361640" y="2275454"/>
              <a:ext cx="2830360" cy="5220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000" b="1" dirty="0">
                  <a:solidFill>
                    <a:schemeClr val="bg1"/>
                  </a:solidFill>
                </a:rPr>
                <a:t>1</a:t>
              </a:r>
              <a:r>
                <a:rPr lang="en-GB" sz="4000" b="1" baseline="30000" dirty="0">
                  <a:solidFill>
                    <a:schemeClr val="bg1"/>
                  </a:solidFill>
                </a:rPr>
                <a:t>st</a:t>
              </a:r>
              <a:r>
                <a:rPr lang="en-GB" sz="4000" b="1" dirty="0">
                  <a:solidFill>
                    <a:schemeClr val="bg1"/>
                  </a:solidFill>
                </a:rPr>
                <a:t> January 1985</a:t>
              </a:r>
            </a:p>
          </p:txBody>
        </p:sp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28232" y="1859654"/>
              <a:ext cx="5763768" cy="3096393"/>
            </a:xfrm>
            <a:prstGeom prst="rect">
              <a:avLst/>
            </a:prstGeom>
          </p:spPr>
        </p:pic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F8BA4586-16B9-4C4F-8BAC-48D5548404A7}"/>
              </a:ext>
            </a:extLst>
          </p:cNvPr>
          <p:cNvSpPr/>
          <p:nvPr/>
        </p:nvSpPr>
        <p:spPr>
          <a:xfrm>
            <a:off x="3663" y="6344150"/>
            <a:ext cx="115154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https://www.bbc.co.uk/news/av/technology-30430475/uk-s-first-mobile-phone-user-remembers-his-call-30-years-on</a:t>
            </a:r>
            <a:r>
              <a:rPr lang="en-GB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F64DDB-500C-451F-A932-B8B4E79CCA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9463" y="151266"/>
            <a:ext cx="6717217" cy="58983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8B825AC-E631-443A-9DCC-B685B90B1174}"/>
              </a:ext>
            </a:extLst>
          </p:cNvPr>
          <p:cNvSpPr txBox="1"/>
          <p:nvPr/>
        </p:nvSpPr>
        <p:spPr>
          <a:xfrm>
            <a:off x="8283607" y="3622204"/>
            <a:ext cx="36364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Michael Harrison of Racal Vodaphone rang his dad Sir Earnest Harrison 1 min after midnight on 1.1.85.</a:t>
            </a:r>
          </a:p>
        </p:txBody>
      </p:sp>
    </p:spTree>
    <p:extLst>
      <p:ext uri="{BB962C8B-B14F-4D97-AF65-F5344CB8AC3E}">
        <p14:creationId xmlns:p14="http://schemas.microsoft.com/office/powerpoint/2010/main" val="225114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20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69" y="160019"/>
            <a:ext cx="6938963" cy="452975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75069" y="402336"/>
            <a:ext cx="2167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29</a:t>
            </a:r>
            <a:r>
              <a:rPr lang="en-GB" sz="2400" baseline="30000" dirty="0">
                <a:solidFill>
                  <a:schemeClr val="bg1"/>
                </a:solidFill>
              </a:rPr>
              <a:t>th</a:t>
            </a:r>
            <a:r>
              <a:rPr lang="en-GB" sz="2400" dirty="0">
                <a:solidFill>
                  <a:schemeClr val="bg1"/>
                </a:solidFill>
              </a:rPr>
              <a:t> July 2007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8633" y="1197863"/>
            <a:ext cx="8449056" cy="4815962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859535" y="0"/>
            <a:ext cx="10221975" cy="6818017"/>
            <a:chOff x="859535" y="0"/>
            <a:chExt cx="10221975" cy="6818017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59535" y="0"/>
              <a:ext cx="10221975" cy="6818017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1645920" y="5824728"/>
              <a:ext cx="29443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 err="1"/>
                <a:t>iphone</a:t>
              </a:r>
              <a:r>
                <a:rPr lang="en-GB" sz="2400" dirty="0"/>
                <a:t> 7 2016</a:t>
              </a: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2563954" y="160019"/>
            <a:ext cx="8198534" cy="6501438"/>
            <a:chOff x="2563954" y="160019"/>
            <a:chExt cx="8198534" cy="6501438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563954" y="160019"/>
              <a:ext cx="8198534" cy="6501438"/>
            </a:xfrm>
            <a:prstGeom prst="rect">
              <a:avLst/>
            </a:prstGeom>
          </p:spPr>
        </p:pic>
        <p:sp>
          <p:nvSpPr>
            <p:cNvPr id="11" name="TextBox 10"/>
            <p:cNvSpPr txBox="1"/>
            <p:nvPr/>
          </p:nvSpPr>
          <p:spPr>
            <a:xfrm>
              <a:off x="3703320" y="530352"/>
              <a:ext cx="292608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000" dirty="0">
                  <a:solidFill>
                    <a:schemeClr val="bg1"/>
                  </a:solidFill>
                </a:rPr>
                <a:t>2017</a:t>
              </a: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87803"/>
            <a:ext cx="12192000" cy="588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059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236EC-239F-68D2-991D-7F5504D7C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237746"/>
            <a:ext cx="10396883" cy="1151965"/>
          </a:xfrm>
        </p:spPr>
        <p:txBody>
          <a:bodyPr/>
          <a:lstStyle/>
          <a:p>
            <a:r>
              <a:rPr lang="en-GB" dirty="0"/>
              <a:t>Smartphone Evolution</a:t>
            </a:r>
          </a:p>
        </p:txBody>
      </p:sp>
      <p:pic>
        <p:nvPicPr>
          <p:cNvPr id="7" name="Content Placeholder 6">
            <a:hlinkClick r:id="rId2"/>
            <a:extLst>
              <a:ext uri="{FF2B5EF4-FFF2-40B4-BE49-F238E27FC236}">
                <a16:creationId xmlns:a16="http://schemas.microsoft.com/office/drawing/2014/main" id="{8E949F9B-2EEE-910B-443D-B4DC67BD66BE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2391565" y="1225296"/>
            <a:ext cx="7408869" cy="389604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156DEF-EB5F-07EF-FBC8-DDABF6612328}"/>
              </a:ext>
            </a:extLst>
          </p:cNvPr>
          <p:cNvSpPr txBox="1"/>
          <p:nvPr/>
        </p:nvSpPr>
        <p:spPr>
          <a:xfrm>
            <a:off x="2016649" y="5189919"/>
            <a:ext cx="46119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Impact" panose="020B0806030902050204"/>
                <a:hlinkClick r:id="rId4"/>
              </a:rPr>
              <a:t>https://youtu.be/cckUhVRU9hQ</a:t>
            </a:r>
            <a:r>
              <a:rPr lang="en-GB" dirty="0">
                <a:solidFill>
                  <a:prstClr val="black"/>
                </a:solidFill>
                <a:latin typeface="Impact" panose="020B0806030902050204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80552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E3699-D6D0-4ADB-A1E0-8B890E430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52F6A98C-4B01-42A8-8D81-B7DC84C0D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9073" y="417166"/>
            <a:ext cx="8446126" cy="522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283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ttps://tse2.mm.bing.net/th?id=OIP.Hpbzxl8fWgi2ucXO0MB46wHaD1&amp;pid=15.1&amp;P=0&amp;w=333&amp;h=174">
            <a:extLst>
              <a:ext uri="{FF2B5EF4-FFF2-40B4-BE49-F238E27FC236}">
                <a16:creationId xmlns:a16="http://schemas.microsoft.com/office/drawing/2014/main" id="{03843DB1-AAFE-4896-81EE-9DA10E8C35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23" r="1" b="11066"/>
          <a:stretch/>
        </p:blipFill>
        <p:spPr bwMode="auto">
          <a:xfrm>
            <a:off x="20" y="10"/>
            <a:ext cx="7215381" cy="2969294"/>
          </a:xfrm>
          <a:custGeom>
            <a:avLst/>
            <a:gdLst>
              <a:gd name="connsiteX0" fmla="*/ 0 w 7215401"/>
              <a:gd name="connsiteY0" fmla="*/ 0 h 2969304"/>
              <a:gd name="connsiteX1" fmla="*/ 677334 w 7215401"/>
              <a:gd name="connsiteY1" fmla="*/ 0 h 2969304"/>
              <a:gd name="connsiteX2" fmla="*/ 1168036 w 7215401"/>
              <a:gd name="connsiteY2" fmla="*/ 0 h 2969304"/>
              <a:gd name="connsiteX3" fmla="*/ 1205499 w 7215401"/>
              <a:gd name="connsiteY3" fmla="*/ 0 h 2969304"/>
              <a:gd name="connsiteX4" fmla="*/ 1647632 w 7215401"/>
              <a:gd name="connsiteY4" fmla="*/ 0 h 2969304"/>
              <a:gd name="connsiteX5" fmla="*/ 7215401 w 7215401"/>
              <a:gd name="connsiteY5" fmla="*/ 0 h 2969304"/>
              <a:gd name="connsiteX6" fmla="*/ 5840224 w 7215401"/>
              <a:gd name="connsiteY6" fmla="*/ 2969304 h 2969304"/>
              <a:gd name="connsiteX7" fmla="*/ 0 w 7215401"/>
              <a:gd name="connsiteY7" fmla="*/ 2969304 h 296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15401" h="2969304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5840224" y="2969304"/>
                </a:lnTo>
                <a:lnTo>
                  <a:pt x="0" y="296930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B1FBDA-4BE8-4227-AB9A-299672B8D1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898" r="1" b="18866"/>
          <a:stretch/>
        </p:blipFill>
        <p:spPr>
          <a:xfrm>
            <a:off x="5622233" y="10"/>
            <a:ext cx="6569769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DBA30E9-075E-479B-B80B-D2358571786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32887"/>
          <a:stretch/>
        </p:blipFill>
        <p:spPr>
          <a:xfrm>
            <a:off x="4182011" y="3887894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4732652-FC73-48AB-8C8B-5248C8B243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9132" r="1" b="19999"/>
          <a:stretch/>
        </p:blipFill>
        <p:spPr>
          <a:xfrm>
            <a:off x="1" y="3106464"/>
            <a:ext cx="6209553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B3AA9F1-AA25-4F8A-974C-A17A97BE0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7959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A875541-8164-4CC7-9F2F-6F0C49BB858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8820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6926" y="64514"/>
            <a:ext cx="5645597" cy="402719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6927" y="1810650"/>
            <a:ext cx="5645597" cy="42341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Post-industrial society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44583" y="1690688"/>
            <a:ext cx="5682344" cy="49321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Emphasises that work has moved away from the heavy industry which dominated our grandparents’ generation</a:t>
            </a:r>
          </a:p>
          <a:p>
            <a:r>
              <a:rPr lang="en-GB" dirty="0"/>
              <a:t>A move towards personal, social and financial services, Information Communication Technology (ICT)</a:t>
            </a:r>
          </a:p>
          <a:p>
            <a:r>
              <a:rPr lang="en-GB" dirty="0"/>
              <a:t>Heavy industrial tasks tend to be carried out on a global level where they are cheapest to run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6107" y="3174068"/>
            <a:ext cx="5796417" cy="3547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25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614" y="909066"/>
            <a:ext cx="5392674" cy="539267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209" y="1532382"/>
            <a:ext cx="6219063" cy="41460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23CDD-3DF4-0771-4E8F-DBAB8AD8CD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6844" y="268218"/>
            <a:ext cx="2447302" cy="3670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253" y="509778"/>
            <a:ext cx="3719893" cy="5737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49357">
            <a:off x="201168" y="70952"/>
            <a:ext cx="4001210" cy="224567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26773">
            <a:off x="4005072" y="509778"/>
            <a:ext cx="4023550" cy="183521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49667">
            <a:off x="442722" y="1975105"/>
            <a:ext cx="2857500" cy="183051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194" y="4076175"/>
            <a:ext cx="2721028" cy="228017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0402">
            <a:off x="4613499" y="2490376"/>
            <a:ext cx="2683824" cy="206654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445371">
            <a:off x="3653379" y="4568134"/>
            <a:ext cx="2871121" cy="21533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48FD3A-C001-4596-9A73-7C10952A6C13}"/>
              </a:ext>
            </a:extLst>
          </p:cNvPr>
          <p:cNvSpPr txBox="1"/>
          <p:nvPr/>
        </p:nvSpPr>
        <p:spPr>
          <a:xfrm>
            <a:off x="563241" y="472376"/>
            <a:ext cx="7505539" cy="6001643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Huge modern companies market themselves as champions of individual freedom and liberty but are they placing chains around the global population?</a:t>
            </a:r>
          </a:p>
          <a:p>
            <a:endParaRPr lang="en-GB" sz="2400" dirty="0"/>
          </a:p>
          <a:p>
            <a:r>
              <a:rPr lang="en-GB" sz="2400" dirty="0"/>
              <a:t>Do huge super-companies want to dominate us and the world?</a:t>
            </a:r>
          </a:p>
          <a:p>
            <a:endParaRPr lang="en-GB" sz="2400" dirty="0"/>
          </a:p>
          <a:p>
            <a:r>
              <a:rPr lang="en-GB" sz="2400" dirty="0"/>
              <a:t>Are we all being groomed not to think for ourselves but to conform, blindly, to their expectations?</a:t>
            </a:r>
          </a:p>
          <a:p>
            <a:endParaRPr lang="en-GB" sz="2400" dirty="0"/>
          </a:p>
          <a:p>
            <a:r>
              <a:rPr lang="en-GB" sz="2400" dirty="0"/>
              <a:t>Are these companies simply about making money or is there something more insidious going on?</a:t>
            </a:r>
          </a:p>
          <a:p>
            <a:endParaRPr lang="en-GB" sz="2400" dirty="0"/>
          </a:p>
          <a:p>
            <a:r>
              <a:rPr lang="en-GB" sz="2400" dirty="0"/>
              <a:t>We all give up personal data and information without question, could this be used and manipulated to control how we think, feel and behave? (Foer 2017)</a:t>
            </a:r>
          </a:p>
        </p:txBody>
      </p:sp>
    </p:spTree>
    <p:extLst>
      <p:ext uri="{BB962C8B-B14F-4D97-AF65-F5344CB8AC3E}">
        <p14:creationId xmlns:p14="http://schemas.microsoft.com/office/powerpoint/2010/main" val="3319873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20823"/>
            <a:ext cx="10515600" cy="4156139"/>
          </a:xfrm>
        </p:spPr>
        <p:txBody>
          <a:bodyPr/>
          <a:lstStyle/>
          <a:p>
            <a:r>
              <a:rPr lang="en-GB" dirty="0"/>
              <a:t>Foer, F (2018) </a:t>
            </a:r>
            <a:r>
              <a:rPr lang="en-GB" i="1" dirty="0"/>
              <a:t>World Without Mind: the existential threat of big tech</a:t>
            </a:r>
            <a:r>
              <a:rPr lang="en-GB" dirty="0"/>
              <a:t>. New York: Penguin</a:t>
            </a:r>
          </a:p>
          <a:p>
            <a:r>
              <a:rPr lang="en-GB" dirty="0"/>
              <a:t>Morrison K (2006) </a:t>
            </a:r>
            <a:r>
              <a:rPr lang="en-GB" i="1" dirty="0"/>
              <a:t>Marx, Durkheim, Weber: </a:t>
            </a:r>
            <a:r>
              <a:rPr lang="en-US" i="1" dirty="0"/>
              <a:t>Formations of Modern Social Thought</a:t>
            </a:r>
            <a:r>
              <a:rPr lang="en-US" dirty="0"/>
              <a:t>. 2</a:t>
            </a:r>
            <a:r>
              <a:rPr lang="en-US" baseline="30000" dirty="0"/>
              <a:t>nd</a:t>
            </a:r>
            <a:r>
              <a:rPr lang="en-US" dirty="0"/>
              <a:t> edition. London: Sage Publications</a:t>
            </a:r>
            <a:endParaRPr lang="en-GB" dirty="0"/>
          </a:p>
          <a:p>
            <a:r>
              <a:rPr lang="en-GB" dirty="0" err="1"/>
              <a:t>Ransome</a:t>
            </a:r>
            <a:r>
              <a:rPr lang="en-GB" dirty="0"/>
              <a:t>, P (2010) </a:t>
            </a:r>
            <a:r>
              <a:rPr lang="en-GB" i="1" dirty="0"/>
              <a:t>Social Theory for Beginners</a:t>
            </a:r>
            <a:r>
              <a:rPr lang="en-GB" dirty="0"/>
              <a:t>. Bristol: The Policy press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56262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4AE901BC-D190-49E6-8B33-2F32A0F2BF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721</Words>
  <Application>Microsoft Office PowerPoint</Application>
  <PresentationFormat>Widescreen</PresentationFormat>
  <Paragraphs>120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Office Theme</vt:lpstr>
      <vt:lpstr>Main Event</vt:lpstr>
      <vt:lpstr>Strategic Management and the Evolution of Human Societies</vt:lpstr>
      <vt:lpstr>Contents</vt:lpstr>
      <vt:lpstr>PowerPoint Presentation</vt:lpstr>
      <vt:lpstr>PowerPoint Presentation</vt:lpstr>
      <vt:lpstr>PowerPoint Presentation</vt:lpstr>
      <vt:lpstr>PowerPoint Presentation</vt:lpstr>
      <vt:lpstr>‘Modern society’</vt:lpstr>
      <vt:lpstr>PowerPoint Presentation</vt:lpstr>
      <vt:lpstr>Industrial society</vt:lpstr>
      <vt:lpstr>PowerPoint Presentation</vt:lpstr>
      <vt:lpstr>Industrialisation</vt:lpstr>
      <vt:lpstr>Global manufacturing</vt:lpstr>
      <vt:lpstr>PowerPoint Presentation</vt:lpstr>
      <vt:lpstr>PowerPoint Presentation</vt:lpstr>
      <vt:lpstr>Industrialisation</vt:lpstr>
      <vt:lpstr>Mobile phones</vt:lpstr>
      <vt:lpstr>PowerPoint Presentation</vt:lpstr>
      <vt:lpstr>PowerPoint Presentation</vt:lpstr>
      <vt:lpstr>PowerPoint Presentation</vt:lpstr>
      <vt:lpstr>PowerPoint Presentation</vt:lpstr>
      <vt:lpstr>Smartphone Evolution</vt:lpstr>
      <vt:lpstr>PowerPoint Presentation</vt:lpstr>
      <vt:lpstr>PowerPoint Presentation</vt:lpstr>
      <vt:lpstr>Post-industrial society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</dc:title>
  <dc:creator/>
  <cp:lastModifiedBy/>
  <cp:revision>25</cp:revision>
  <dcterms:created xsi:type="dcterms:W3CDTF">2019-09-17T12:58:54Z</dcterms:created>
  <dcterms:modified xsi:type="dcterms:W3CDTF">2023-02-15T07:56:33Z</dcterms:modified>
</cp:coreProperties>
</file>