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4"/>
  </p:sldMasterIdLst>
  <p:notesMasterIdLst>
    <p:notesMasterId r:id="rId23"/>
  </p:notesMasterIdLst>
  <p:sldIdLst>
    <p:sldId id="256" r:id="rId5"/>
    <p:sldId id="257" r:id="rId6"/>
    <p:sldId id="258" r:id="rId7"/>
    <p:sldId id="259" r:id="rId8"/>
    <p:sldId id="260" r:id="rId9"/>
    <p:sldId id="261" r:id="rId10"/>
    <p:sldId id="262" r:id="rId11"/>
    <p:sldId id="263" r:id="rId12"/>
    <p:sldId id="264" r:id="rId13"/>
    <p:sldId id="266" r:id="rId14"/>
    <p:sldId id="265" r:id="rId15"/>
    <p:sldId id="267" r:id="rId16"/>
    <p:sldId id="268" r:id="rId17"/>
    <p:sldId id="269" r:id="rId18"/>
    <p:sldId id="270" r:id="rId19"/>
    <p:sldId id="271" r:id="rId20"/>
    <p:sldId id="272" r:id="rId21"/>
    <p:sldId id="273"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859466-5566-4E6C-82F8-9209ABCD6AD8}" v="26" dt="2026-05-26T09:13:22.261"/>
    <p1510:client id="{4ECDE2AF-B70D-448F-BA52-AF798C669389}" v="15" dt="2026-05-26T05:46:30.7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4" d="100"/>
          <a:sy n="74" d="100"/>
        </p:scale>
        <p:origin x="104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581077-F016-4BF3-8B9E-E36C9BBC4619}"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51385A1-E76E-4A41-9320-3B6B50D9D53E}">
      <dgm:prSet/>
      <dgm:spPr/>
      <dgm:t>
        <a:bodyPr/>
        <a:lstStyle/>
        <a:p>
          <a:pPr>
            <a:defRPr cap="all"/>
          </a:pPr>
          <a:r>
            <a:rPr lang="en-GB" dirty="0"/>
            <a:t>Fake news spreads swiftly via digital platforms and social media [4].</a:t>
          </a:r>
          <a:endParaRPr lang="en-US" dirty="0"/>
        </a:p>
      </dgm:t>
    </dgm:pt>
    <dgm:pt modelId="{8EE21485-3B27-418D-B693-F7E514C107AA}" type="parTrans" cxnId="{6F5489E0-88B2-4E35-BC32-BB4623C1154C}">
      <dgm:prSet/>
      <dgm:spPr/>
      <dgm:t>
        <a:bodyPr/>
        <a:lstStyle/>
        <a:p>
          <a:endParaRPr lang="en-US"/>
        </a:p>
      </dgm:t>
    </dgm:pt>
    <dgm:pt modelId="{C1BF9B62-ECE9-4B94-A8A2-79A66348CDA1}" type="sibTrans" cxnId="{6F5489E0-88B2-4E35-BC32-BB4623C1154C}">
      <dgm:prSet/>
      <dgm:spPr/>
      <dgm:t>
        <a:bodyPr/>
        <a:lstStyle/>
        <a:p>
          <a:endParaRPr lang="en-US"/>
        </a:p>
      </dgm:t>
    </dgm:pt>
    <dgm:pt modelId="{BF38EDAD-410E-4836-94F8-49ED481159E5}">
      <dgm:prSet/>
      <dgm:spPr/>
      <dgm:t>
        <a:bodyPr/>
        <a:lstStyle/>
        <a:p>
          <a:pPr>
            <a:defRPr cap="all"/>
          </a:pPr>
          <a:r>
            <a:rPr lang="en-GB" dirty="0"/>
            <a:t>Accuracy is hard to confirm before reaching big audiences.</a:t>
          </a:r>
          <a:endParaRPr lang="en-US" dirty="0"/>
        </a:p>
      </dgm:t>
    </dgm:pt>
    <dgm:pt modelId="{669405AA-5858-4554-88BF-F45466EC1484}" type="parTrans" cxnId="{D37777DE-EA8D-4A4C-A1D5-6CC9E9346177}">
      <dgm:prSet/>
      <dgm:spPr/>
      <dgm:t>
        <a:bodyPr/>
        <a:lstStyle/>
        <a:p>
          <a:endParaRPr lang="en-US"/>
        </a:p>
      </dgm:t>
    </dgm:pt>
    <dgm:pt modelId="{73307D21-7B8D-42A7-86BD-115E68CB5F7C}" type="sibTrans" cxnId="{D37777DE-EA8D-4A4C-A1D5-6CC9E9346177}">
      <dgm:prSet/>
      <dgm:spPr/>
      <dgm:t>
        <a:bodyPr/>
        <a:lstStyle/>
        <a:p>
          <a:endParaRPr lang="en-US"/>
        </a:p>
      </dgm:t>
    </dgm:pt>
    <dgm:pt modelId="{369E697B-9250-4F98-A8F6-30FE67B02C7B}">
      <dgm:prSet/>
      <dgm:spPr/>
      <dgm:t>
        <a:bodyPr/>
        <a:lstStyle/>
        <a:p>
          <a:pPr>
            <a:defRPr cap="all"/>
          </a:pPr>
          <a:r>
            <a:rPr lang="en-GB" dirty="0"/>
            <a:t>influences social behaviour, politics, and public opinion.</a:t>
          </a:r>
          <a:endParaRPr lang="en-US" dirty="0"/>
        </a:p>
      </dgm:t>
    </dgm:pt>
    <dgm:pt modelId="{D0F9196C-092D-4D04-8150-690580434FEC}" type="parTrans" cxnId="{0E9A190E-934D-492F-ADA5-7D85E401A580}">
      <dgm:prSet/>
      <dgm:spPr/>
      <dgm:t>
        <a:bodyPr/>
        <a:lstStyle/>
        <a:p>
          <a:endParaRPr lang="en-US"/>
        </a:p>
      </dgm:t>
    </dgm:pt>
    <dgm:pt modelId="{66C23E0B-0CD0-4615-86F5-A27CAC43081A}" type="sibTrans" cxnId="{0E9A190E-934D-492F-ADA5-7D85E401A580}">
      <dgm:prSet/>
      <dgm:spPr/>
      <dgm:t>
        <a:bodyPr/>
        <a:lstStyle/>
        <a:p>
          <a:endParaRPr lang="en-US"/>
        </a:p>
      </dgm:t>
    </dgm:pt>
    <dgm:pt modelId="{4E1D5081-F852-4DDD-8C26-C078692D1A1F}">
      <dgm:prSet/>
      <dgm:spPr/>
      <dgm:t>
        <a:bodyPr/>
        <a:lstStyle/>
        <a:p>
          <a:pPr>
            <a:defRPr cap="all"/>
          </a:pPr>
          <a:r>
            <a:rPr lang="en-GB" dirty="0"/>
            <a:t>Automated detection techniques are made possible by AI and NLP [1], [2].</a:t>
          </a:r>
          <a:endParaRPr lang="en-US" dirty="0"/>
        </a:p>
      </dgm:t>
    </dgm:pt>
    <dgm:pt modelId="{E10B7340-58B6-440C-B9D6-F4715CD05EBE}" type="parTrans" cxnId="{5D4C15C9-2610-4B92-90C9-078616643D68}">
      <dgm:prSet/>
      <dgm:spPr/>
      <dgm:t>
        <a:bodyPr/>
        <a:lstStyle/>
        <a:p>
          <a:endParaRPr lang="en-US"/>
        </a:p>
      </dgm:t>
    </dgm:pt>
    <dgm:pt modelId="{9899A71D-6F3C-4AFC-A469-B15360FA9509}" type="sibTrans" cxnId="{5D4C15C9-2610-4B92-90C9-078616643D68}">
      <dgm:prSet/>
      <dgm:spPr/>
      <dgm:t>
        <a:bodyPr/>
        <a:lstStyle/>
        <a:p>
          <a:endParaRPr lang="en-US"/>
        </a:p>
      </dgm:t>
    </dgm:pt>
    <dgm:pt modelId="{9C9FC0E6-A220-4AD2-B572-81E234E88FA7}" type="pres">
      <dgm:prSet presAssocID="{DE581077-F016-4BF3-8B9E-E36C9BBC4619}" presName="root" presStyleCnt="0">
        <dgm:presLayoutVars>
          <dgm:dir/>
          <dgm:resizeHandles val="exact"/>
        </dgm:presLayoutVars>
      </dgm:prSet>
      <dgm:spPr/>
    </dgm:pt>
    <dgm:pt modelId="{4FE1EA1F-2B29-4C0D-ACCB-F77D11C73D4A}" type="pres">
      <dgm:prSet presAssocID="{B51385A1-E76E-4A41-9320-3B6B50D9D53E}" presName="compNode" presStyleCnt="0"/>
      <dgm:spPr/>
    </dgm:pt>
    <dgm:pt modelId="{E29CA6D5-E70C-46E0-A5A9-6EA5581DDB87}" type="pres">
      <dgm:prSet presAssocID="{B51385A1-E76E-4A41-9320-3B6B50D9D53E}" presName="iconBgRect" presStyleLbl="bgShp" presStyleIdx="0" presStyleCnt="4"/>
      <dgm:spPr/>
    </dgm:pt>
    <dgm:pt modelId="{4880AEA6-3676-4A38-B926-F341ED30A17A}" type="pres">
      <dgm:prSet presAssocID="{B51385A1-E76E-4A41-9320-3B6B50D9D53E}"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Newspaper"/>
        </a:ext>
      </dgm:extLst>
    </dgm:pt>
    <dgm:pt modelId="{337D87C7-0023-41AB-A98E-8C3C82926929}" type="pres">
      <dgm:prSet presAssocID="{B51385A1-E76E-4A41-9320-3B6B50D9D53E}" presName="spaceRect" presStyleCnt="0"/>
      <dgm:spPr/>
    </dgm:pt>
    <dgm:pt modelId="{8EF806AE-0C14-4AE5-8AA3-9A5B24A535FA}" type="pres">
      <dgm:prSet presAssocID="{B51385A1-E76E-4A41-9320-3B6B50D9D53E}" presName="textRect" presStyleLbl="revTx" presStyleIdx="0" presStyleCnt="4">
        <dgm:presLayoutVars>
          <dgm:chMax val="1"/>
          <dgm:chPref val="1"/>
        </dgm:presLayoutVars>
      </dgm:prSet>
      <dgm:spPr/>
    </dgm:pt>
    <dgm:pt modelId="{0CE15750-530D-4E08-B963-F05B4C2CCC97}" type="pres">
      <dgm:prSet presAssocID="{C1BF9B62-ECE9-4B94-A8A2-79A66348CDA1}" presName="sibTrans" presStyleCnt="0"/>
      <dgm:spPr/>
    </dgm:pt>
    <dgm:pt modelId="{7550F260-8782-442C-AB7B-B12F52004C1B}" type="pres">
      <dgm:prSet presAssocID="{BF38EDAD-410E-4836-94F8-49ED481159E5}" presName="compNode" presStyleCnt="0"/>
      <dgm:spPr/>
    </dgm:pt>
    <dgm:pt modelId="{FE060FD8-9474-471B-9E73-8EF10A526128}" type="pres">
      <dgm:prSet presAssocID="{BF38EDAD-410E-4836-94F8-49ED481159E5}" presName="iconBgRect" presStyleLbl="bgShp" presStyleIdx="1" presStyleCnt="4"/>
      <dgm:spPr/>
    </dgm:pt>
    <dgm:pt modelId="{0ED203FF-3C18-4747-85AC-8F848B0B77AC}" type="pres">
      <dgm:prSet presAssocID="{BF38EDAD-410E-4836-94F8-49ED481159E5}"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34B14ED4-14F5-4E4D-9BB2-09EB0303D178}" type="pres">
      <dgm:prSet presAssocID="{BF38EDAD-410E-4836-94F8-49ED481159E5}" presName="spaceRect" presStyleCnt="0"/>
      <dgm:spPr/>
    </dgm:pt>
    <dgm:pt modelId="{2952244B-47BA-4587-9548-D09B8C581915}" type="pres">
      <dgm:prSet presAssocID="{BF38EDAD-410E-4836-94F8-49ED481159E5}" presName="textRect" presStyleLbl="revTx" presStyleIdx="1" presStyleCnt="4">
        <dgm:presLayoutVars>
          <dgm:chMax val="1"/>
          <dgm:chPref val="1"/>
        </dgm:presLayoutVars>
      </dgm:prSet>
      <dgm:spPr/>
    </dgm:pt>
    <dgm:pt modelId="{43AB97F5-4407-4714-8D02-7AF7F99694B3}" type="pres">
      <dgm:prSet presAssocID="{73307D21-7B8D-42A7-86BD-115E68CB5F7C}" presName="sibTrans" presStyleCnt="0"/>
      <dgm:spPr/>
    </dgm:pt>
    <dgm:pt modelId="{C0C8C6FC-0AB5-4D4E-8D49-BB195A31E619}" type="pres">
      <dgm:prSet presAssocID="{369E697B-9250-4F98-A8F6-30FE67B02C7B}" presName="compNode" presStyleCnt="0"/>
      <dgm:spPr/>
    </dgm:pt>
    <dgm:pt modelId="{BD228193-BBC8-4C86-881D-8D37CDEC9179}" type="pres">
      <dgm:prSet presAssocID="{369E697B-9250-4F98-A8F6-30FE67B02C7B}" presName="iconBgRect" presStyleLbl="bgShp" presStyleIdx="2" presStyleCnt="4"/>
      <dgm:spPr/>
    </dgm:pt>
    <dgm:pt modelId="{E6A9D5D4-7139-48D4-8DC5-F68C11A74828}" type="pres">
      <dgm:prSet presAssocID="{369E697B-9250-4F98-A8F6-30FE67B02C7B}"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ecturer"/>
        </a:ext>
      </dgm:extLst>
    </dgm:pt>
    <dgm:pt modelId="{C9EF475E-1B52-46E8-A410-B4ED01C7ADC1}" type="pres">
      <dgm:prSet presAssocID="{369E697B-9250-4F98-A8F6-30FE67B02C7B}" presName="spaceRect" presStyleCnt="0"/>
      <dgm:spPr/>
    </dgm:pt>
    <dgm:pt modelId="{7136A00A-2CF9-47A8-BDB5-3547D91D1D88}" type="pres">
      <dgm:prSet presAssocID="{369E697B-9250-4F98-A8F6-30FE67B02C7B}" presName="textRect" presStyleLbl="revTx" presStyleIdx="2" presStyleCnt="4">
        <dgm:presLayoutVars>
          <dgm:chMax val="1"/>
          <dgm:chPref val="1"/>
        </dgm:presLayoutVars>
      </dgm:prSet>
      <dgm:spPr/>
    </dgm:pt>
    <dgm:pt modelId="{2A554922-6300-4ED3-9604-483BEAAF2505}" type="pres">
      <dgm:prSet presAssocID="{66C23E0B-0CD0-4615-86F5-A27CAC43081A}" presName="sibTrans" presStyleCnt="0"/>
      <dgm:spPr/>
    </dgm:pt>
    <dgm:pt modelId="{41B8D56D-0E40-4844-BCB7-0E55F66242C6}" type="pres">
      <dgm:prSet presAssocID="{4E1D5081-F852-4DDD-8C26-C078692D1A1F}" presName="compNode" presStyleCnt="0"/>
      <dgm:spPr/>
    </dgm:pt>
    <dgm:pt modelId="{7D112954-4B69-4D1C-B5DE-099C022B1776}" type="pres">
      <dgm:prSet presAssocID="{4E1D5081-F852-4DDD-8C26-C078692D1A1F}" presName="iconBgRect" presStyleLbl="bgShp" presStyleIdx="3" presStyleCnt="4"/>
      <dgm:spPr/>
    </dgm:pt>
    <dgm:pt modelId="{20196320-A887-4FC1-B865-A3AED815EE32}" type="pres">
      <dgm:prSet presAssocID="{4E1D5081-F852-4DDD-8C26-C078692D1A1F}"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ot"/>
        </a:ext>
      </dgm:extLst>
    </dgm:pt>
    <dgm:pt modelId="{B1DB141B-D7CF-4E32-BEE7-4D93A9E907B7}" type="pres">
      <dgm:prSet presAssocID="{4E1D5081-F852-4DDD-8C26-C078692D1A1F}" presName="spaceRect" presStyleCnt="0"/>
      <dgm:spPr/>
    </dgm:pt>
    <dgm:pt modelId="{224DFB23-FFDA-467F-A62C-2FB1E9B57DF3}" type="pres">
      <dgm:prSet presAssocID="{4E1D5081-F852-4DDD-8C26-C078692D1A1F}" presName="textRect" presStyleLbl="revTx" presStyleIdx="3" presStyleCnt="4">
        <dgm:presLayoutVars>
          <dgm:chMax val="1"/>
          <dgm:chPref val="1"/>
        </dgm:presLayoutVars>
      </dgm:prSet>
      <dgm:spPr/>
    </dgm:pt>
  </dgm:ptLst>
  <dgm:cxnLst>
    <dgm:cxn modelId="{0E9A190E-934D-492F-ADA5-7D85E401A580}" srcId="{DE581077-F016-4BF3-8B9E-E36C9BBC4619}" destId="{369E697B-9250-4F98-A8F6-30FE67B02C7B}" srcOrd="2" destOrd="0" parTransId="{D0F9196C-092D-4D04-8150-690580434FEC}" sibTransId="{66C23E0B-0CD0-4615-86F5-A27CAC43081A}"/>
    <dgm:cxn modelId="{3111A145-1671-41E0-8E58-6564A8D8344B}" type="presOf" srcId="{4E1D5081-F852-4DDD-8C26-C078692D1A1F}" destId="{224DFB23-FFDA-467F-A62C-2FB1E9B57DF3}" srcOrd="0" destOrd="0" presId="urn:microsoft.com/office/officeart/2018/5/layout/IconCircleLabelList"/>
    <dgm:cxn modelId="{DDB21B55-B79F-4DE0-86A2-498D727E801B}" type="presOf" srcId="{B51385A1-E76E-4A41-9320-3B6B50D9D53E}" destId="{8EF806AE-0C14-4AE5-8AA3-9A5B24A535FA}" srcOrd="0" destOrd="0" presId="urn:microsoft.com/office/officeart/2018/5/layout/IconCircleLabelList"/>
    <dgm:cxn modelId="{3783827E-924A-4D07-946B-4E1BC94F50BA}" type="presOf" srcId="{BF38EDAD-410E-4836-94F8-49ED481159E5}" destId="{2952244B-47BA-4587-9548-D09B8C581915}" srcOrd="0" destOrd="0" presId="urn:microsoft.com/office/officeart/2018/5/layout/IconCircleLabelList"/>
    <dgm:cxn modelId="{F16BD6B0-94EF-42CE-BB9C-FBC77A4DE64B}" type="presOf" srcId="{DE581077-F016-4BF3-8B9E-E36C9BBC4619}" destId="{9C9FC0E6-A220-4AD2-B572-81E234E88FA7}" srcOrd="0" destOrd="0" presId="urn:microsoft.com/office/officeart/2018/5/layout/IconCircleLabelList"/>
    <dgm:cxn modelId="{5D4C15C9-2610-4B92-90C9-078616643D68}" srcId="{DE581077-F016-4BF3-8B9E-E36C9BBC4619}" destId="{4E1D5081-F852-4DDD-8C26-C078692D1A1F}" srcOrd="3" destOrd="0" parTransId="{E10B7340-58B6-440C-B9D6-F4715CD05EBE}" sibTransId="{9899A71D-6F3C-4AFC-A469-B15360FA9509}"/>
    <dgm:cxn modelId="{D37777DE-EA8D-4A4C-A1D5-6CC9E9346177}" srcId="{DE581077-F016-4BF3-8B9E-E36C9BBC4619}" destId="{BF38EDAD-410E-4836-94F8-49ED481159E5}" srcOrd="1" destOrd="0" parTransId="{669405AA-5858-4554-88BF-F45466EC1484}" sibTransId="{73307D21-7B8D-42A7-86BD-115E68CB5F7C}"/>
    <dgm:cxn modelId="{515C00DF-9A8F-46BC-A1EA-E0AC56BEFDBE}" type="presOf" srcId="{369E697B-9250-4F98-A8F6-30FE67B02C7B}" destId="{7136A00A-2CF9-47A8-BDB5-3547D91D1D88}" srcOrd="0" destOrd="0" presId="urn:microsoft.com/office/officeart/2018/5/layout/IconCircleLabelList"/>
    <dgm:cxn modelId="{6F5489E0-88B2-4E35-BC32-BB4623C1154C}" srcId="{DE581077-F016-4BF3-8B9E-E36C9BBC4619}" destId="{B51385A1-E76E-4A41-9320-3B6B50D9D53E}" srcOrd="0" destOrd="0" parTransId="{8EE21485-3B27-418D-B693-F7E514C107AA}" sibTransId="{C1BF9B62-ECE9-4B94-A8A2-79A66348CDA1}"/>
    <dgm:cxn modelId="{3625FBBB-985B-4570-833C-91DE071AC57A}" type="presParOf" srcId="{9C9FC0E6-A220-4AD2-B572-81E234E88FA7}" destId="{4FE1EA1F-2B29-4C0D-ACCB-F77D11C73D4A}" srcOrd="0" destOrd="0" presId="urn:microsoft.com/office/officeart/2018/5/layout/IconCircleLabelList"/>
    <dgm:cxn modelId="{AFAF3284-8CDE-4B2B-9D98-1CD13A90CA5D}" type="presParOf" srcId="{4FE1EA1F-2B29-4C0D-ACCB-F77D11C73D4A}" destId="{E29CA6D5-E70C-46E0-A5A9-6EA5581DDB87}" srcOrd="0" destOrd="0" presId="urn:microsoft.com/office/officeart/2018/5/layout/IconCircleLabelList"/>
    <dgm:cxn modelId="{4F5F99D5-4092-4131-A714-76A56653BDDC}" type="presParOf" srcId="{4FE1EA1F-2B29-4C0D-ACCB-F77D11C73D4A}" destId="{4880AEA6-3676-4A38-B926-F341ED30A17A}" srcOrd="1" destOrd="0" presId="urn:microsoft.com/office/officeart/2018/5/layout/IconCircleLabelList"/>
    <dgm:cxn modelId="{1EC069C5-CEF8-4963-A8C1-D99957BCFEE0}" type="presParOf" srcId="{4FE1EA1F-2B29-4C0D-ACCB-F77D11C73D4A}" destId="{337D87C7-0023-41AB-A98E-8C3C82926929}" srcOrd="2" destOrd="0" presId="urn:microsoft.com/office/officeart/2018/5/layout/IconCircleLabelList"/>
    <dgm:cxn modelId="{43E19767-F949-4699-B620-F1E6C6B8480A}" type="presParOf" srcId="{4FE1EA1F-2B29-4C0D-ACCB-F77D11C73D4A}" destId="{8EF806AE-0C14-4AE5-8AA3-9A5B24A535FA}" srcOrd="3" destOrd="0" presId="urn:microsoft.com/office/officeart/2018/5/layout/IconCircleLabelList"/>
    <dgm:cxn modelId="{09D4C85F-5568-4E6B-BDA5-A50485EAA332}" type="presParOf" srcId="{9C9FC0E6-A220-4AD2-B572-81E234E88FA7}" destId="{0CE15750-530D-4E08-B963-F05B4C2CCC97}" srcOrd="1" destOrd="0" presId="urn:microsoft.com/office/officeart/2018/5/layout/IconCircleLabelList"/>
    <dgm:cxn modelId="{668358E6-3C59-43CC-9863-A39B5D137E04}" type="presParOf" srcId="{9C9FC0E6-A220-4AD2-B572-81E234E88FA7}" destId="{7550F260-8782-442C-AB7B-B12F52004C1B}" srcOrd="2" destOrd="0" presId="urn:microsoft.com/office/officeart/2018/5/layout/IconCircleLabelList"/>
    <dgm:cxn modelId="{17A59135-1040-41D9-937D-0300C6AE951B}" type="presParOf" srcId="{7550F260-8782-442C-AB7B-B12F52004C1B}" destId="{FE060FD8-9474-471B-9E73-8EF10A526128}" srcOrd="0" destOrd="0" presId="urn:microsoft.com/office/officeart/2018/5/layout/IconCircleLabelList"/>
    <dgm:cxn modelId="{F36A9C77-6A72-49DB-A939-8DD39D90EE18}" type="presParOf" srcId="{7550F260-8782-442C-AB7B-B12F52004C1B}" destId="{0ED203FF-3C18-4747-85AC-8F848B0B77AC}" srcOrd="1" destOrd="0" presId="urn:microsoft.com/office/officeart/2018/5/layout/IconCircleLabelList"/>
    <dgm:cxn modelId="{395FB304-2CA5-4DE7-93F9-5993F907808B}" type="presParOf" srcId="{7550F260-8782-442C-AB7B-B12F52004C1B}" destId="{34B14ED4-14F5-4E4D-9BB2-09EB0303D178}" srcOrd="2" destOrd="0" presId="urn:microsoft.com/office/officeart/2018/5/layout/IconCircleLabelList"/>
    <dgm:cxn modelId="{FC9814F1-D2BB-4AA3-A1F9-E989781E9043}" type="presParOf" srcId="{7550F260-8782-442C-AB7B-B12F52004C1B}" destId="{2952244B-47BA-4587-9548-D09B8C581915}" srcOrd="3" destOrd="0" presId="urn:microsoft.com/office/officeart/2018/5/layout/IconCircleLabelList"/>
    <dgm:cxn modelId="{95FAD978-E5F2-4D15-A909-D8BF000B805E}" type="presParOf" srcId="{9C9FC0E6-A220-4AD2-B572-81E234E88FA7}" destId="{43AB97F5-4407-4714-8D02-7AF7F99694B3}" srcOrd="3" destOrd="0" presId="urn:microsoft.com/office/officeart/2018/5/layout/IconCircleLabelList"/>
    <dgm:cxn modelId="{CA7476D2-2D32-49AA-9EB9-48ED57A63590}" type="presParOf" srcId="{9C9FC0E6-A220-4AD2-B572-81E234E88FA7}" destId="{C0C8C6FC-0AB5-4D4E-8D49-BB195A31E619}" srcOrd="4" destOrd="0" presId="urn:microsoft.com/office/officeart/2018/5/layout/IconCircleLabelList"/>
    <dgm:cxn modelId="{984D1F54-683D-4E75-A2A0-70880ABDF30B}" type="presParOf" srcId="{C0C8C6FC-0AB5-4D4E-8D49-BB195A31E619}" destId="{BD228193-BBC8-4C86-881D-8D37CDEC9179}" srcOrd="0" destOrd="0" presId="urn:microsoft.com/office/officeart/2018/5/layout/IconCircleLabelList"/>
    <dgm:cxn modelId="{C6A680A1-C104-4E6E-A29D-2C3CFF42F28F}" type="presParOf" srcId="{C0C8C6FC-0AB5-4D4E-8D49-BB195A31E619}" destId="{E6A9D5D4-7139-48D4-8DC5-F68C11A74828}" srcOrd="1" destOrd="0" presId="urn:microsoft.com/office/officeart/2018/5/layout/IconCircleLabelList"/>
    <dgm:cxn modelId="{F5158C13-456F-49A4-AE26-81321E602116}" type="presParOf" srcId="{C0C8C6FC-0AB5-4D4E-8D49-BB195A31E619}" destId="{C9EF475E-1B52-46E8-A410-B4ED01C7ADC1}" srcOrd="2" destOrd="0" presId="urn:microsoft.com/office/officeart/2018/5/layout/IconCircleLabelList"/>
    <dgm:cxn modelId="{FA383C9B-3E7D-40B6-B502-B7710367B5C4}" type="presParOf" srcId="{C0C8C6FC-0AB5-4D4E-8D49-BB195A31E619}" destId="{7136A00A-2CF9-47A8-BDB5-3547D91D1D88}" srcOrd="3" destOrd="0" presId="urn:microsoft.com/office/officeart/2018/5/layout/IconCircleLabelList"/>
    <dgm:cxn modelId="{B07C596B-31A9-4610-8181-AF18A625536E}" type="presParOf" srcId="{9C9FC0E6-A220-4AD2-B572-81E234E88FA7}" destId="{2A554922-6300-4ED3-9604-483BEAAF2505}" srcOrd="5" destOrd="0" presId="urn:microsoft.com/office/officeart/2018/5/layout/IconCircleLabelList"/>
    <dgm:cxn modelId="{BEB7DD9F-0467-4C03-90B1-9D22A7E09668}" type="presParOf" srcId="{9C9FC0E6-A220-4AD2-B572-81E234E88FA7}" destId="{41B8D56D-0E40-4844-BCB7-0E55F66242C6}" srcOrd="6" destOrd="0" presId="urn:microsoft.com/office/officeart/2018/5/layout/IconCircleLabelList"/>
    <dgm:cxn modelId="{E148F8FC-597B-48B6-8FDB-96D30792C523}" type="presParOf" srcId="{41B8D56D-0E40-4844-BCB7-0E55F66242C6}" destId="{7D112954-4B69-4D1C-B5DE-099C022B1776}" srcOrd="0" destOrd="0" presId="urn:microsoft.com/office/officeart/2018/5/layout/IconCircleLabelList"/>
    <dgm:cxn modelId="{6056DC98-B258-4331-8FBC-B3F42D837EE5}" type="presParOf" srcId="{41B8D56D-0E40-4844-BCB7-0E55F66242C6}" destId="{20196320-A887-4FC1-B865-A3AED815EE32}" srcOrd="1" destOrd="0" presId="urn:microsoft.com/office/officeart/2018/5/layout/IconCircleLabelList"/>
    <dgm:cxn modelId="{03C39018-CEC9-4DA3-9699-B8F58211601F}" type="presParOf" srcId="{41B8D56D-0E40-4844-BCB7-0E55F66242C6}" destId="{B1DB141B-D7CF-4E32-BEE7-4D93A9E907B7}" srcOrd="2" destOrd="0" presId="urn:microsoft.com/office/officeart/2018/5/layout/IconCircleLabelList"/>
    <dgm:cxn modelId="{0F2638C8-E0A6-494E-9932-801738AE1FDF}" type="presParOf" srcId="{41B8D56D-0E40-4844-BCB7-0E55F66242C6}" destId="{224DFB23-FFDA-467F-A62C-2FB1E9B57DF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D3F9B02-A182-4CEE-A322-3D43D6DE96B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7A9B0A9-2CC9-4CF6-8B03-F58EF86460F7}">
      <dgm:prSet/>
      <dgm:spPr/>
      <dgm:t>
        <a:bodyPr/>
        <a:lstStyle/>
        <a:p>
          <a:r>
            <a:rPr lang="en-GB" b="1"/>
            <a:t>[1] R. K. Kaliyar, A. Goswami, and P. Narang, “FakeBERT: Fake news detection in social media with a BERT-based deep learning approach,” </a:t>
          </a:r>
          <a:r>
            <a:rPr lang="en-GB" b="1" i="1"/>
            <a:t>Multimedia Tools and Applications</a:t>
          </a:r>
          <a:r>
            <a:rPr lang="en-GB" b="1"/>
            <a:t>, vol. 80, no. 8, pp. 11765–11788, 2021.</a:t>
          </a:r>
          <a:endParaRPr lang="en-US"/>
        </a:p>
      </dgm:t>
    </dgm:pt>
    <dgm:pt modelId="{6DC6D472-FB2D-4883-9D21-0D2A740334FD}" type="parTrans" cxnId="{BCB1E30C-181E-49CC-A8F6-767DB1AE463F}">
      <dgm:prSet/>
      <dgm:spPr/>
      <dgm:t>
        <a:bodyPr/>
        <a:lstStyle/>
        <a:p>
          <a:endParaRPr lang="en-US"/>
        </a:p>
      </dgm:t>
    </dgm:pt>
    <dgm:pt modelId="{3CE5026F-DD7D-4E10-A592-C0E2036064AB}" type="sibTrans" cxnId="{BCB1E30C-181E-49CC-A8F6-767DB1AE463F}">
      <dgm:prSet/>
      <dgm:spPr/>
      <dgm:t>
        <a:bodyPr/>
        <a:lstStyle/>
        <a:p>
          <a:endParaRPr lang="en-US"/>
        </a:p>
      </dgm:t>
    </dgm:pt>
    <dgm:pt modelId="{ACF779E3-B10A-485B-85DE-BC63134886F7}">
      <dgm:prSet/>
      <dgm:spPr/>
      <dgm:t>
        <a:bodyPr/>
        <a:lstStyle/>
        <a:p>
          <a:r>
            <a:rPr lang="en-GB" b="1"/>
            <a:t>[2] A. A. Ali, S. Latif, S. A. Ghauri, O.-Y. Song, A. A. Abbasi, and A. J. Malik, “Linguistic Features and Bi-LSTM for Identification of Fake News,” </a:t>
          </a:r>
          <a:r>
            <a:rPr lang="en-GB" b="1" i="1"/>
            <a:t>Electronics</a:t>
          </a:r>
          <a:r>
            <a:rPr lang="en-GB" b="1"/>
            <a:t>, vol. 12, no. 13, Art. no. 2942, 2023.</a:t>
          </a:r>
          <a:endParaRPr lang="en-US"/>
        </a:p>
      </dgm:t>
    </dgm:pt>
    <dgm:pt modelId="{91135876-184D-428B-BFD5-F487A84C4833}" type="parTrans" cxnId="{B38E4701-5F64-4E5C-A352-4B1CD3618316}">
      <dgm:prSet/>
      <dgm:spPr/>
      <dgm:t>
        <a:bodyPr/>
        <a:lstStyle/>
        <a:p>
          <a:endParaRPr lang="en-US"/>
        </a:p>
      </dgm:t>
    </dgm:pt>
    <dgm:pt modelId="{F84B1925-0ABC-48FD-A9FC-1E7633036327}" type="sibTrans" cxnId="{B38E4701-5F64-4E5C-A352-4B1CD3618316}">
      <dgm:prSet/>
      <dgm:spPr/>
      <dgm:t>
        <a:bodyPr/>
        <a:lstStyle/>
        <a:p>
          <a:endParaRPr lang="en-US"/>
        </a:p>
      </dgm:t>
    </dgm:pt>
    <dgm:pt modelId="{99918878-AB10-4137-9BC0-6FABF5E7DC17}">
      <dgm:prSet/>
      <dgm:spPr/>
      <dgm:t>
        <a:bodyPr/>
        <a:lstStyle/>
        <a:p>
          <a:r>
            <a:rPr lang="en-GB" b="1"/>
            <a:t>[3] X. Zhou and R. Zafarani, “A Survey of Fake News: Fundamental Theories, Detection Methods, and Opportunities,” </a:t>
          </a:r>
          <a:r>
            <a:rPr lang="en-GB" b="1" i="1"/>
            <a:t>ACM Computing Surveys</a:t>
          </a:r>
          <a:r>
            <a:rPr lang="en-GB" b="1"/>
            <a:t>, vol. 53, no. 5, pp. 1–40, 2020.</a:t>
          </a:r>
          <a:endParaRPr lang="en-US"/>
        </a:p>
      </dgm:t>
    </dgm:pt>
    <dgm:pt modelId="{D93DC8B2-D40B-40EC-AE3E-4BAFF2F18472}" type="parTrans" cxnId="{9E1DCD5B-DCB6-4543-BB33-A8513938EB2C}">
      <dgm:prSet/>
      <dgm:spPr/>
      <dgm:t>
        <a:bodyPr/>
        <a:lstStyle/>
        <a:p>
          <a:endParaRPr lang="en-US"/>
        </a:p>
      </dgm:t>
    </dgm:pt>
    <dgm:pt modelId="{9CC572B5-7931-41B0-AF11-6698521BF196}" type="sibTrans" cxnId="{9E1DCD5B-DCB6-4543-BB33-A8513938EB2C}">
      <dgm:prSet/>
      <dgm:spPr/>
      <dgm:t>
        <a:bodyPr/>
        <a:lstStyle/>
        <a:p>
          <a:endParaRPr lang="en-US"/>
        </a:p>
      </dgm:t>
    </dgm:pt>
    <dgm:pt modelId="{AA4C2312-A3F2-431C-98B6-D7DC5EF2621A}">
      <dgm:prSet/>
      <dgm:spPr/>
      <dgm:t>
        <a:bodyPr/>
        <a:lstStyle/>
        <a:p>
          <a:r>
            <a:rPr lang="en-GB"/>
            <a:t>[4]K. Shu, D. Mahudeswaran, S. Wang, D. Lee, and H. Liu,</a:t>
          </a:r>
          <a:br>
            <a:rPr lang="en-GB"/>
          </a:br>
          <a:r>
            <a:rPr lang="en-GB"/>
            <a:t>“Hierarchical Propagation Networks for Fake News Detection: Investigation and Exploitation,”</a:t>
          </a:r>
          <a:br>
            <a:rPr lang="en-GB"/>
          </a:br>
          <a:r>
            <a:rPr lang="en-GB" i="1"/>
            <a:t>Proceedings of the International AAAI Conference on Web and Social Media (ICWSM)</a:t>
          </a:r>
          <a:r>
            <a:rPr lang="en-GB"/>
            <a:t>, vol. 14, no. 1, pp. 626–637, 2020.</a:t>
          </a:r>
          <a:endParaRPr lang="en-US"/>
        </a:p>
      </dgm:t>
    </dgm:pt>
    <dgm:pt modelId="{59C77CAD-381C-497F-AADA-4A92B27D9A32}" type="parTrans" cxnId="{5B333709-1B04-4664-A08F-4865F7AEA7E5}">
      <dgm:prSet/>
      <dgm:spPr/>
      <dgm:t>
        <a:bodyPr/>
        <a:lstStyle/>
        <a:p>
          <a:endParaRPr lang="en-US"/>
        </a:p>
      </dgm:t>
    </dgm:pt>
    <dgm:pt modelId="{A1EF744B-EDF7-44BE-97C7-BC10B5AF4767}" type="sibTrans" cxnId="{5B333709-1B04-4664-A08F-4865F7AEA7E5}">
      <dgm:prSet/>
      <dgm:spPr/>
      <dgm:t>
        <a:bodyPr/>
        <a:lstStyle/>
        <a:p>
          <a:endParaRPr lang="en-US"/>
        </a:p>
      </dgm:t>
    </dgm:pt>
    <dgm:pt modelId="{620F5327-5400-4B7A-AE22-37FD93E6D70F}">
      <dgm:prSet/>
      <dgm:spPr/>
      <dgm:t>
        <a:bodyPr/>
        <a:lstStyle/>
        <a:p>
          <a:r>
            <a:rPr lang="en-GB"/>
            <a:t>[5]H. Padalko, V. Chomko, and D. Chumachenko, “A novel approach to fake news classification using LSTM-based deep learning models,” Frontiers in Big Data, vol. 6, 2024.</a:t>
          </a:r>
          <a:endParaRPr lang="en-US"/>
        </a:p>
      </dgm:t>
    </dgm:pt>
    <dgm:pt modelId="{D702D8AE-B594-475B-B1ED-48804F509155}" type="parTrans" cxnId="{C41762C5-A46F-4EA1-A473-E36D1F3BB791}">
      <dgm:prSet/>
      <dgm:spPr/>
      <dgm:t>
        <a:bodyPr/>
        <a:lstStyle/>
        <a:p>
          <a:endParaRPr lang="en-US"/>
        </a:p>
      </dgm:t>
    </dgm:pt>
    <dgm:pt modelId="{10775830-8B78-44C8-9C25-CF67F82CF719}" type="sibTrans" cxnId="{C41762C5-A46F-4EA1-A473-E36D1F3BB791}">
      <dgm:prSet/>
      <dgm:spPr/>
      <dgm:t>
        <a:bodyPr/>
        <a:lstStyle/>
        <a:p>
          <a:endParaRPr lang="en-US"/>
        </a:p>
      </dgm:t>
    </dgm:pt>
    <dgm:pt modelId="{B76C15DD-65D3-483D-835B-444631BE707F}">
      <dgm:prSet/>
      <dgm:spPr/>
      <dgm:t>
        <a:bodyPr/>
        <a:lstStyle/>
        <a:p>
          <a:r>
            <a:rPr lang="en-GB"/>
            <a:t>[6]M. E. Almandouh, M. F. Alrahmawy, M. Eisa, M. Elhoseny, and A. S. Tolba, “Ensemble-based high-performance deep learning models for fake news detection,” Scientific Reports, vol. 14, 2024.</a:t>
          </a:r>
          <a:endParaRPr lang="en-US"/>
        </a:p>
      </dgm:t>
    </dgm:pt>
    <dgm:pt modelId="{EA99B538-96C9-4ABA-8623-FAA411ED71D2}" type="parTrans" cxnId="{5517E5D2-2BA1-444D-B44E-6C1271C86E1D}">
      <dgm:prSet/>
      <dgm:spPr/>
      <dgm:t>
        <a:bodyPr/>
        <a:lstStyle/>
        <a:p>
          <a:endParaRPr lang="en-US"/>
        </a:p>
      </dgm:t>
    </dgm:pt>
    <dgm:pt modelId="{EDF2BFFE-85B6-43BC-9BA6-5CA164D443A9}" type="sibTrans" cxnId="{5517E5D2-2BA1-444D-B44E-6C1271C86E1D}">
      <dgm:prSet/>
      <dgm:spPr/>
      <dgm:t>
        <a:bodyPr/>
        <a:lstStyle/>
        <a:p>
          <a:endParaRPr lang="en-US"/>
        </a:p>
      </dgm:t>
    </dgm:pt>
    <dgm:pt modelId="{70C95399-7628-4067-8D68-20DC2BA3B1ED}">
      <dgm:prSet/>
      <dgm:spPr/>
      <dgm:t>
        <a:bodyPr/>
        <a:lstStyle/>
        <a:p>
          <a:r>
            <a:rPr lang="en-GB"/>
            <a:t>[7]“Fake news detection based on news content and social contexts: A transformer-based approach,”International Journal of Data Science and Analytics, vol. 13, no. 4, pp. 335–362, 2022.</a:t>
          </a:r>
          <a:endParaRPr lang="en-US"/>
        </a:p>
      </dgm:t>
    </dgm:pt>
    <dgm:pt modelId="{DAADD69A-E696-43FD-85CC-3754CF7B298C}" type="parTrans" cxnId="{F4F9A909-2CEF-47D5-973A-2E063CE40BAA}">
      <dgm:prSet/>
      <dgm:spPr/>
      <dgm:t>
        <a:bodyPr/>
        <a:lstStyle/>
        <a:p>
          <a:endParaRPr lang="en-US"/>
        </a:p>
      </dgm:t>
    </dgm:pt>
    <dgm:pt modelId="{072760E7-ABE7-4CF9-ABD9-3F152754BA08}" type="sibTrans" cxnId="{F4F9A909-2CEF-47D5-973A-2E063CE40BAA}">
      <dgm:prSet/>
      <dgm:spPr/>
      <dgm:t>
        <a:bodyPr/>
        <a:lstStyle/>
        <a:p>
          <a:endParaRPr lang="en-US"/>
        </a:p>
      </dgm:t>
    </dgm:pt>
    <dgm:pt modelId="{F6A70643-E63A-40FB-904C-65CD84373963}">
      <dgm:prSet/>
      <dgm:spPr/>
      <dgm:t>
        <a:bodyPr/>
        <a:lstStyle/>
        <a:p>
          <a:r>
            <a:rPr lang="en-GB" dirty="0"/>
            <a:t>•	[8] K. Shu, D. </a:t>
          </a:r>
          <a:r>
            <a:rPr lang="en-GB" dirty="0" err="1"/>
            <a:t>Mahudeswaran</a:t>
          </a:r>
          <a:r>
            <a:rPr lang="en-GB" dirty="0"/>
            <a:t>, S. Wang, D. Lee, and H. Liu, “</a:t>
          </a:r>
          <a:r>
            <a:rPr lang="en-GB" dirty="0" err="1"/>
            <a:t>FakeNewsNet</a:t>
          </a:r>
          <a:r>
            <a:rPr lang="en-GB" dirty="0"/>
            <a:t>: A data repository with news content, social context and spatiotemporal information for studying fake news on social media,” Big Data, vol. 8, no. 3, pp. 171–188, 2020.</a:t>
          </a:r>
          <a:endParaRPr lang="en-US" dirty="0"/>
        </a:p>
      </dgm:t>
    </dgm:pt>
    <dgm:pt modelId="{8F4FFB08-6640-45B7-83AD-CC43231F6E9D}" type="parTrans" cxnId="{17B547F7-552F-4959-82AC-9A718E660CE3}">
      <dgm:prSet/>
      <dgm:spPr/>
      <dgm:t>
        <a:bodyPr/>
        <a:lstStyle/>
        <a:p>
          <a:endParaRPr lang="en-US"/>
        </a:p>
      </dgm:t>
    </dgm:pt>
    <dgm:pt modelId="{53A57F2D-27CE-495F-AF2F-DFE0A9DB7C9F}" type="sibTrans" cxnId="{17B547F7-552F-4959-82AC-9A718E660CE3}">
      <dgm:prSet/>
      <dgm:spPr/>
      <dgm:t>
        <a:bodyPr/>
        <a:lstStyle/>
        <a:p>
          <a:endParaRPr lang="en-US"/>
        </a:p>
      </dgm:t>
    </dgm:pt>
    <dgm:pt modelId="{E32980B2-7C33-449C-9020-2FD88C52D020}">
      <dgm:prSet/>
      <dgm:spPr/>
      <dgm:t>
        <a:bodyPr/>
        <a:lstStyle/>
        <a:p>
          <a:r>
            <a:rPr lang="en-GB"/>
            <a:t>•	[9] T. Wolf et al., “Transformers: State-of-the-Art Natural Language Processing,” in Proceedings of the 2020 Conference on Empirical Methods in Natural Language Processing: System Demonstrations, 2020, pp. 38–45.</a:t>
          </a:r>
          <a:endParaRPr lang="en-US"/>
        </a:p>
      </dgm:t>
    </dgm:pt>
    <dgm:pt modelId="{8B1C6B68-7F44-40F6-93A4-585101C63976}" type="parTrans" cxnId="{D6EB8F5B-CE93-4CF8-A083-633237541A5A}">
      <dgm:prSet/>
      <dgm:spPr/>
      <dgm:t>
        <a:bodyPr/>
        <a:lstStyle/>
        <a:p>
          <a:endParaRPr lang="en-US"/>
        </a:p>
      </dgm:t>
    </dgm:pt>
    <dgm:pt modelId="{5C79DACC-0907-4ED7-A0E6-D3919112D8F3}" type="sibTrans" cxnId="{D6EB8F5B-CE93-4CF8-A083-633237541A5A}">
      <dgm:prSet/>
      <dgm:spPr/>
      <dgm:t>
        <a:bodyPr/>
        <a:lstStyle/>
        <a:p>
          <a:endParaRPr lang="en-US"/>
        </a:p>
      </dgm:t>
    </dgm:pt>
    <dgm:pt modelId="{EB354AC4-BF22-4CBD-BBEA-EA0D08CB5F04}">
      <dgm:prSet/>
      <dgm:spPr/>
      <dgm:t>
        <a:bodyPr/>
        <a:lstStyle/>
        <a:p>
          <a:r>
            <a:rPr lang="en-GB"/>
            <a:t>• [10] A. Ayetiran and Ö. Özgöbek,</a:t>
          </a:r>
          <a:br>
            <a:rPr lang="en-GB"/>
          </a:br>
          <a:r>
            <a:rPr lang="en-GB"/>
            <a:t>“A Review of Deep Learning Techniques for Multimodal Fake News and Harmful Language Detection,”</a:t>
          </a:r>
          <a:br>
            <a:rPr lang="en-GB"/>
          </a:br>
          <a:r>
            <a:rPr lang="en-GB" i="1"/>
            <a:t>IEEE Access</a:t>
          </a:r>
          <a:r>
            <a:rPr lang="en-GB"/>
            <a:t>, vol. 12, pp. 76133–76153, 2024.</a:t>
          </a:r>
          <a:endParaRPr lang="en-US"/>
        </a:p>
      </dgm:t>
    </dgm:pt>
    <dgm:pt modelId="{18E3B252-E04A-47AF-8C31-907FDA0BD084}" type="parTrans" cxnId="{5CB49001-356F-41DF-BAD2-28BCC35CFCF7}">
      <dgm:prSet/>
      <dgm:spPr/>
      <dgm:t>
        <a:bodyPr/>
        <a:lstStyle/>
        <a:p>
          <a:endParaRPr lang="en-US"/>
        </a:p>
      </dgm:t>
    </dgm:pt>
    <dgm:pt modelId="{31CB4781-1D23-4084-9399-CAE704DB2CD2}" type="sibTrans" cxnId="{5CB49001-356F-41DF-BAD2-28BCC35CFCF7}">
      <dgm:prSet/>
      <dgm:spPr/>
      <dgm:t>
        <a:bodyPr/>
        <a:lstStyle/>
        <a:p>
          <a:endParaRPr lang="en-US"/>
        </a:p>
      </dgm:t>
    </dgm:pt>
    <dgm:pt modelId="{430B8004-EBAD-417E-909A-78069171110A}">
      <dgm:prSet/>
      <dgm:spPr/>
      <dgm:t>
        <a:bodyPr/>
        <a:lstStyle/>
        <a:p>
          <a:r>
            <a:rPr lang="en-GB"/>
            <a:t>[11] J. A. Nasir, O. S. Khan, and I. Varlamis,“Fake news detection: A hybrid CNN-RNN based deep learning approach,”International Journal of Information Management Data Insights, vol. 1, no. 1, Art. no. 100007, 2021.</a:t>
          </a:r>
          <a:endParaRPr lang="en-US"/>
        </a:p>
      </dgm:t>
    </dgm:pt>
    <dgm:pt modelId="{80068ADB-B654-4D58-ABD1-7D407AAC8A61}" type="parTrans" cxnId="{F3DFEBAE-D05E-4839-9535-BFE27A655408}">
      <dgm:prSet/>
      <dgm:spPr/>
      <dgm:t>
        <a:bodyPr/>
        <a:lstStyle/>
        <a:p>
          <a:endParaRPr lang="en-US"/>
        </a:p>
      </dgm:t>
    </dgm:pt>
    <dgm:pt modelId="{B08DBBC8-F95A-4EC1-8A51-1F7CEEE76CDB}" type="sibTrans" cxnId="{F3DFEBAE-D05E-4839-9535-BFE27A655408}">
      <dgm:prSet/>
      <dgm:spPr/>
      <dgm:t>
        <a:bodyPr/>
        <a:lstStyle/>
        <a:p>
          <a:endParaRPr lang="en-US"/>
        </a:p>
      </dgm:t>
    </dgm:pt>
    <dgm:pt modelId="{B9F8A6AB-AE23-4629-84C5-47582581A27B}">
      <dgm:prSet/>
      <dgm:spPr/>
      <dgm:t>
        <a:bodyPr/>
        <a:lstStyle/>
        <a:p>
          <a:r>
            <a:rPr lang="en-GB"/>
            <a:t>[12] P. Nakov, H. T. Sencar, J. An, and H. Kwak,“A Survey on Predicting the Factuality and the Bias of News Media,”arXiv preprint arXiv:2103.12506, 2021.</a:t>
          </a:r>
          <a:endParaRPr lang="en-US"/>
        </a:p>
      </dgm:t>
    </dgm:pt>
    <dgm:pt modelId="{B25B5630-FB6C-431A-9730-89DCEE12781F}" type="parTrans" cxnId="{A2BFA1B8-93BC-4678-8A09-16077532DA77}">
      <dgm:prSet/>
      <dgm:spPr/>
      <dgm:t>
        <a:bodyPr/>
        <a:lstStyle/>
        <a:p>
          <a:endParaRPr lang="en-US"/>
        </a:p>
      </dgm:t>
    </dgm:pt>
    <dgm:pt modelId="{5DFE1C8B-78B7-4CE8-8534-30D91CC85247}" type="sibTrans" cxnId="{A2BFA1B8-93BC-4678-8A09-16077532DA77}">
      <dgm:prSet/>
      <dgm:spPr/>
      <dgm:t>
        <a:bodyPr/>
        <a:lstStyle/>
        <a:p>
          <a:endParaRPr lang="en-US"/>
        </a:p>
      </dgm:t>
    </dgm:pt>
    <dgm:pt modelId="{11A01C51-73C6-4D17-80F9-1097F36CA85C}">
      <dgm:prSet/>
      <dgm:spPr/>
      <dgm:t>
        <a:bodyPr/>
        <a:lstStyle/>
        <a:p>
          <a:r>
            <a:rPr lang="en-GB"/>
            <a:t>• [13] H. T. Sencar, P. Nakov, and Z. Al-Omari,</a:t>
          </a:r>
          <a:br>
            <a:rPr lang="en-GB"/>
          </a:br>
          <a:r>
            <a:rPr lang="en-GB"/>
            <a:t>“Misinformation detection on online social networks using pretrained language models,”</a:t>
          </a:r>
          <a:br>
            <a:rPr lang="en-GB"/>
          </a:br>
          <a:r>
            <a:rPr lang="en-GB" i="1"/>
            <a:t>Information Processing &amp; Management</a:t>
          </a:r>
          <a:r>
            <a:rPr lang="en-GB"/>
            <a:t>, vol. 63, no. 1, Art. no. 104342, 2026.</a:t>
          </a:r>
          <a:endParaRPr lang="en-US"/>
        </a:p>
      </dgm:t>
    </dgm:pt>
    <dgm:pt modelId="{9413F8E3-A2DC-40AF-B1E3-30E6885259D3}" type="parTrans" cxnId="{543910E0-271A-4270-B385-EBE2EBB63D07}">
      <dgm:prSet/>
      <dgm:spPr/>
      <dgm:t>
        <a:bodyPr/>
        <a:lstStyle/>
        <a:p>
          <a:endParaRPr lang="en-US"/>
        </a:p>
      </dgm:t>
    </dgm:pt>
    <dgm:pt modelId="{9C5485CC-C653-4061-A5EE-7A13E1426867}" type="sibTrans" cxnId="{543910E0-271A-4270-B385-EBE2EBB63D07}">
      <dgm:prSet/>
      <dgm:spPr/>
      <dgm:t>
        <a:bodyPr/>
        <a:lstStyle/>
        <a:p>
          <a:endParaRPr lang="en-US"/>
        </a:p>
      </dgm:t>
    </dgm:pt>
    <dgm:pt modelId="{9A9B68EC-F6D0-4027-AF95-B0131080B8CD}">
      <dgm:prSet/>
      <dgm:spPr/>
      <dgm:t>
        <a:bodyPr/>
        <a:lstStyle/>
        <a:p>
          <a:r>
            <a:rPr lang="en-GB"/>
            <a:t>• [14] V. L. Rubin,</a:t>
          </a:r>
          <a:br>
            <a:rPr lang="en-GB"/>
          </a:br>
          <a:r>
            <a:rPr lang="en-GB" i="1"/>
            <a:t>Misinformation and Disinformation: Detecting Fakes with the Eye and AI,</a:t>
          </a:r>
          <a:br>
            <a:rPr lang="en-GB"/>
          </a:br>
          <a:r>
            <a:rPr lang="en-GB"/>
            <a:t>Cham, Switzerland: Springer Nature, 2022.</a:t>
          </a:r>
          <a:endParaRPr lang="en-US"/>
        </a:p>
      </dgm:t>
    </dgm:pt>
    <dgm:pt modelId="{EBE9EEFC-7288-4B02-AFAC-A8A1121F3BCD}" type="parTrans" cxnId="{F107833A-8902-4841-A850-737DA3D40A38}">
      <dgm:prSet/>
      <dgm:spPr/>
      <dgm:t>
        <a:bodyPr/>
        <a:lstStyle/>
        <a:p>
          <a:endParaRPr lang="en-US"/>
        </a:p>
      </dgm:t>
    </dgm:pt>
    <dgm:pt modelId="{E800D1C8-AD08-4823-9B07-F762081FC982}" type="sibTrans" cxnId="{F107833A-8902-4841-A850-737DA3D40A38}">
      <dgm:prSet/>
      <dgm:spPr/>
      <dgm:t>
        <a:bodyPr/>
        <a:lstStyle/>
        <a:p>
          <a:endParaRPr lang="en-US"/>
        </a:p>
      </dgm:t>
    </dgm:pt>
    <dgm:pt modelId="{8A6E7067-E57F-4DE2-AD12-A7070784BE0A}">
      <dgm:prSet/>
      <dgm:spPr/>
      <dgm:t>
        <a:bodyPr/>
        <a:lstStyle/>
        <a:p>
          <a:r>
            <a:rPr lang="en-GB"/>
            <a:t>[15] F. Chollet,</a:t>
          </a:r>
          <a:br>
            <a:rPr lang="en-GB"/>
          </a:br>
          <a:r>
            <a:rPr lang="en-GB" i="1"/>
            <a:t>Deep Learning with Python, 2nd ed.</a:t>
          </a:r>
          <a:br>
            <a:rPr lang="en-GB"/>
          </a:br>
          <a:r>
            <a:rPr lang="en-GB"/>
            <a:t>Shelter Island, NY, USA: Manning Publications, 2021.</a:t>
          </a:r>
          <a:endParaRPr lang="en-US"/>
        </a:p>
      </dgm:t>
    </dgm:pt>
    <dgm:pt modelId="{F6747EE5-3E66-454D-B1AA-E74C708C4D08}" type="parTrans" cxnId="{C165C01F-CAFE-4F9D-AEFC-347AF5D91236}">
      <dgm:prSet/>
      <dgm:spPr/>
      <dgm:t>
        <a:bodyPr/>
        <a:lstStyle/>
        <a:p>
          <a:endParaRPr lang="en-US"/>
        </a:p>
      </dgm:t>
    </dgm:pt>
    <dgm:pt modelId="{1846849C-7958-4D48-9347-91BB971B64A6}" type="sibTrans" cxnId="{C165C01F-CAFE-4F9D-AEFC-347AF5D91236}">
      <dgm:prSet/>
      <dgm:spPr/>
      <dgm:t>
        <a:bodyPr/>
        <a:lstStyle/>
        <a:p>
          <a:endParaRPr lang="en-US"/>
        </a:p>
      </dgm:t>
    </dgm:pt>
    <dgm:pt modelId="{5E939DA2-7646-415B-BF60-2121CE4AF6FD}">
      <dgm:prSet/>
      <dgm:spPr/>
      <dgm:t>
        <a:bodyPr/>
        <a:lstStyle/>
        <a:p>
          <a:r>
            <a:rPr lang="en-GB"/>
            <a:t>16] Z. Qiu, Y. Sun, G. Guo, M. Zhang, and J. Han,</a:t>
          </a:r>
          <a:br>
            <a:rPr lang="en-GB"/>
          </a:br>
          <a:r>
            <a:rPr lang="en-GB"/>
            <a:t>“Pre-trained models for natural language processing: A survey,”</a:t>
          </a:r>
          <a:br>
            <a:rPr lang="en-GB"/>
          </a:br>
          <a:r>
            <a:rPr lang="en-GB" i="1"/>
            <a:t>Science China Technological Sciences</a:t>
          </a:r>
          <a:r>
            <a:rPr lang="en-GB"/>
            <a:t>, vol. 63, no. 10, pp. 1872–1897, 2020</a:t>
          </a:r>
          <a:endParaRPr lang="en-US"/>
        </a:p>
      </dgm:t>
    </dgm:pt>
    <dgm:pt modelId="{244717C7-79C2-455B-9B3E-A76649F7568D}" type="parTrans" cxnId="{200788CD-D941-40FB-8786-C7C556A788AB}">
      <dgm:prSet/>
      <dgm:spPr/>
      <dgm:t>
        <a:bodyPr/>
        <a:lstStyle/>
        <a:p>
          <a:endParaRPr lang="en-US"/>
        </a:p>
      </dgm:t>
    </dgm:pt>
    <dgm:pt modelId="{D5D33F7B-8E62-41FC-AD64-0634EB951659}" type="sibTrans" cxnId="{200788CD-D941-40FB-8786-C7C556A788AB}">
      <dgm:prSet/>
      <dgm:spPr/>
      <dgm:t>
        <a:bodyPr/>
        <a:lstStyle/>
        <a:p>
          <a:endParaRPr lang="en-US"/>
        </a:p>
      </dgm:t>
    </dgm:pt>
    <dgm:pt modelId="{FF34F823-133D-4078-BAFE-ACEE79BBBD8B}">
      <dgm:prSet/>
      <dgm:spPr/>
      <dgm:t>
        <a:bodyPr/>
        <a:lstStyle/>
        <a:p>
          <a:r>
            <a:rPr lang="en-GB" b="1"/>
            <a:t>[17] T. K. Mackey, J. Li, K. Purushothaman, and G. Nali, “Big data, natural language processing, and deep learning to detect and characterize fake news,” </a:t>
          </a:r>
          <a:r>
            <a:rPr lang="en-GB" b="1" i="1"/>
            <a:t>JMIR Public Health and Surveillance</a:t>
          </a:r>
          <a:r>
            <a:rPr lang="en-GB" b="1"/>
            <a:t>, vol. 6, no. 1, 2020.</a:t>
          </a:r>
          <a:endParaRPr lang="en-US"/>
        </a:p>
      </dgm:t>
    </dgm:pt>
    <dgm:pt modelId="{E346880E-D21A-4B2D-9312-B5014187E387}" type="parTrans" cxnId="{222BF7A9-9E7A-4F29-9923-63EC8F50410C}">
      <dgm:prSet/>
      <dgm:spPr/>
      <dgm:t>
        <a:bodyPr/>
        <a:lstStyle/>
        <a:p>
          <a:endParaRPr lang="en-US"/>
        </a:p>
      </dgm:t>
    </dgm:pt>
    <dgm:pt modelId="{B7D179FE-FE55-4881-AD1D-453BACCF4A2F}" type="sibTrans" cxnId="{222BF7A9-9E7A-4F29-9923-63EC8F50410C}">
      <dgm:prSet/>
      <dgm:spPr/>
      <dgm:t>
        <a:bodyPr/>
        <a:lstStyle/>
        <a:p>
          <a:endParaRPr lang="en-US"/>
        </a:p>
      </dgm:t>
    </dgm:pt>
    <dgm:pt modelId="{DB08B4BC-3C47-4489-99AC-C71ED11D045C}">
      <dgm:prSet/>
      <dgm:spPr/>
      <dgm:t>
        <a:bodyPr/>
        <a:lstStyle/>
        <a:p>
          <a:r>
            <a:rPr lang="en-GB" b="1"/>
            <a:t>[18] M. H. Goldani, S. Momtazi, and R. Safabakhsh, “Detecting fake news with capsule neural networks,” </a:t>
          </a:r>
          <a:r>
            <a:rPr lang="en-GB" b="1" i="1"/>
            <a:t>Applied Soft Computing</a:t>
          </a:r>
          <a:r>
            <a:rPr lang="en-GB" b="1"/>
            <a:t>, vol. 101, Art. no. 107026, 2021.</a:t>
          </a:r>
          <a:endParaRPr lang="en-US"/>
        </a:p>
      </dgm:t>
    </dgm:pt>
    <dgm:pt modelId="{BAC689D6-E665-4544-9BA0-280F95DE446E}" type="parTrans" cxnId="{9202B84D-EBE8-47BC-BE05-37AD2E75E66E}">
      <dgm:prSet/>
      <dgm:spPr/>
      <dgm:t>
        <a:bodyPr/>
        <a:lstStyle/>
        <a:p>
          <a:endParaRPr lang="en-US"/>
        </a:p>
      </dgm:t>
    </dgm:pt>
    <dgm:pt modelId="{4A8C53E8-AFC8-4F0D-8D99-577A2CDBEC90}" type="sibTrans" cxnId="{9202B84D-EBE8-47BC-BE05-37AD2E75E66E}">
      <dgm:prSet/>
      <dgm:spPr/>
      <dgm:t>
        <a:bodyPr/>
        <a:lstStyle/>
        <a:p>
          <a:endParaRPr lang="en-US"/>
        </a:p>
      </dgm:t>
    </dgm:pt>
    <dgm:pt modelId="{A5155428-880A-4472-9F16-5AA6D460DE65}">
      <dgm:prSet/>
      <dgm:spPr/>
      <dgm:t>
        <a:bodyPr/>
        <a:lstStyle/>
        <a:p>
          <a:r>
            <a:rPr lang="en-GB"/>
            <a:t>.</a:t>
          </a:r>
          <a:endParaRPr lang="en-US"/>
        </a:p>
      </dgm:t>
    </dgm:pt>
    <dgm:pt modelId="{F6FCCCBC-4FF9-457C-A755-4DEABE987357}" type="parTrans" cxnId="{A91E29C3-1B25-482F-AC9E-FEE96388EE87}">
      <dgm:prSet/>
      <dgm:spPr/>
      <dgm:t>
        <a:bodyPr/>
        <a:lstStyle/>
        <a:p>
          <a:endParaRPr lang="en-US"/>
        </a:p>
      </dgm:t>
    </dgm:pt>
    <dgm:pt modelId="{002A0FEF-B183-4356-8AB3-FFE9DD01CE28}" type="sibTrans" cxnId="{A91E29C3-1B25-482F-AC9E-FEE96388EE87}">
      <dgm:prSet/>
      <dgm:spPr/>
      <dgm:t>
        <a:bodyPr/>
        <a:lstStyle/>
        <a:p>
          <a:endParaRPr lang="en-US"/>
        </a:p>
      </dgm:t>
    </dgm:pt>
    <dgm:pt modelId="{888E25BC-81BA-4181-A3D5-0CBADE5B5C56}" type="pres">
      <dgm:prSet presAssocID="{9D3F9B02-A182-4CEE-A322-3D43D6DE96BD}" presName="vert0" presStyleCnt="0">
        <dgm:presLayoutVars>
          <dgm:dir/>
          <dgm:animOne val="branch"/>
          <dgm:animLvl val="lvl"/>
        </dgm:presLayoutVars>
      </dgm:prSet>
      <dgm:spPr/>
    </dgm:pt>
    <dgm:pt modelId="{AD9C3AAE-0D75-405F-A4D3-E33EED084463}" type="pres">
      <dgm:prSet presAssocID="{F7A9B0A9-2CC9-4CF6-8B03-F58EF86460F7}" presName="thickLine" presStyleLbl="alignNode1" presStyleIdx="0" presStyleCnt="19"/>
      <dgm:spPr/>
    </dgm:pt>
    <dgm:pt modelId="{719B3DDF-4CA9-4F0D-9EFC-CF8091CB8FD4}" type="pres">
      <dgm:prSet presAssocID="{F7A9B0A9-2CC9-4CF6-8B03-F58EF86460F7}" presName="horz1" presStyleCnt="0"/>
      <dgm:spPr/>
    </dgm:pt>
    <dgm:pt modelId="{6670DA4C-2805-47D3-852F-42FE102703DB}" type="pres">
      <dgm:prSet presAssocID="{F7A9B0A9-2CC9-4CF6-8B03-F58EF86460F7}" presName="tx1" presStyleLbl="revTx" presStyleIdx="0" presStyleCnt="19"/>
      <dgm:spPr/>
    </dgm:pt>
    <dgm:pt modelId="{F80C7766-3AB2-4262-B3BA-44DFD60B4486}" type="pres">
      <dgm:prSet presAssocID="{F7A9B0A9-2CC9-4CF6-8B03-F58EF86460F7}" presName="vert1" presStyleCnt="0"/>
      <dgm:spPr/>
    </dgm:pt>
    <dgm:pt modelId="{9D112A31-FC02-4306-ADA5-C12688AD2C1F}" type="pres">
      <dgm:prSet presAssocID="{ACF779E3-B10A-485B-85DE-BC63134886F7}" presName="thickLine" presStyleLbl="alignNode1" presStyleIdx="1" presStyleCnt="19"/>
      <dgm:spPr/>
    </dgm:pt>
    <dgm:pt modelId="{2B752F98-DCD1-437B-A003-E549F3D461FB}" type="pres">
      <dgm:prSet presAssocID="{ACF779E3-B10A-485B-85DE-BC63134886F7}" presName="horz1" presStyleCnt="0"/>
      <dgm:spPr/>
    </dgm:pt>
    <dgm:pt modelId="{E94B7739-F1E3-4A7B-91B3-4E42ABACC620}" type="pres">
      <dgm:prSet presAssocID="{ACF779E3-B10A-485B-85DE-BC63134886F7}" presName="tx1" presStyleLbl="revTx" presStyleIdx="1" presStyleCnt="19"/>
      <dgm:spPr/>
    </dgm:pt>
    <dgm:pt modelId="{30034AD2-5EAE-448D-9285-EF4D7A8968FE}" type="pres">
      <dgm:prSet presAssocID="{ACF779E3-B10A-485B-85DE-BC63134886F7}" presName="vert1" presStyleCnt="0"/>
      <dgm:spPr/>
    </dgm:pt>
    <dgm:pt modelId="{0B311920-E935-455B-8FBB-10B76B716B48}" type="pres">
      <dgm:prSet presAssocID="{99918878-AB10-4137-9BC0-6FABF5E7DC17}" presName="thickLine" presStyleLbl="alignNode1" presStyleIdx="2" presStyleCnt="19"/>
      <dgm:spPr/>
    </dgm:pt>
    <dgm:pt modelId="{1588EEF0-0F9A-41A4-89A3-275942FFBEA1}" type="pres">
      <dgm:prSet presAssocID="{99918878-AB10-4137-9BC0-6FABF5E7DC17}" presName="horz1" presStyleCnt="0"/>
      <dgm:spPr/>
    </dgm:pt>
    <dgm:pt modelId="{78F32086-4E4B-444D-A1EB-490BF2A3116B}" type="pres">
      <dgm:prSet presAssocID="{99918878-AB10-4137-9BC0-6FABF5E7DC17}" presName="tx1" presStyleLbl="revTx" presStyleIdx="2" presStyleCnt="19"/>
      <dgm:spPr/>
    </dgm:pt>
    <dgm:pt modelId="{8AA0EC46-E206-43E6-806B-A5C00A069D5F}" type="pres">
      <dgm:prSet presAssocID="{99918878-AB10-4137-9BC0-6FABF5E7DC17}" presName="vert1" presStyleCnt="0"/>
      <dgm:spPr/>
    </dgm:pt>
    <dgm:pt modelId="{9763E195-91FB-447E-A259-8976A3571CF4}" type="pres">
      <dgm:prSet presAssocID="{AA4C2312-A3F2-431C-98B6-D7DC5EF2621A}" presName="thickLine" presStyleLbl="alignNode1" presStyleIdx="3" presStyleCnt="19"/>
      <dgm:spPr/>
    </dgm:pt>
    <dgm:pt modelId="{DADCE7F8-9216-4A04-9941-DEA257F4420B}" type="pres">
      <dgm:prSet presAssocID="{AA4C2312-A3F2-431C-98B6-D7DC5EF2621A}" presName="horz1" presStyleCnt="0"/>
      <dgm:spPr/>
    </dgm:pt>
    <dgm:pt modelId="{9918C240-694F-42C4-ACF6-C9A5B529D29B}" type="pres">
      <dgm:prSet presAssocID="{AA4C2312-A3F2-431C-98B6-D7DC5EF2621A}" presName="tx1" presStyleLbl="revTx" presStyleIdx="3" presStyleCnt="19"/>
      <dgm:spPr/>
    </dgm:pt>
    <dgm:pt modelId="{99BB5F59-D378-4E7B-8512-86F1207CF5D2}" type="pres">
      <dgm:prSet presAssocID="{AA4C2312-A3F2-431C-98B6-D7DC5EF2621A}" presName="vert1" presStyleCnt="0"/>
      <dgm:spPr/>
    </dgm:pt>
    <dgm:pt modelId="{CBBF65B8-A77E-4C13-8DF4-AA4923C5B6BC}" type="pres">
      <dgm:prSet presAssocID="{620F5327-5400-4B7A-AE22-37FD93E6D70F}" presName="thickLine" presStyleLbl="alignNode1" presStyleIdx="4" presStyleCnt="19"/>
      <dgm:spPr/>
    </dgm:pt>
    <dgm:pt modelId="{4FD2B3D8-A1E3-406D-BF09-882974345F0A}" type="pres">
      <dgm:prSet presAssocID="{620F5327-5400-4B7A-AE22-37FD93E6D70F}" presName="horz1" presStyleCnt="0"/>
      <dgm:spPr/>
    </dgm:pt>
    <dgm:pt modelId="{A1C3A597-CB74-474E-8B91-B5224BDDD84A}" type="pres">
      <dgm:prSet presAssocID="{620F5327-5400-4B7A-AE22-37FD93E6D70F}" presName="tx1" presStyleLbl="revTx" presStyleIdx="4" presStyleCnt="19"/>
      <dgm:spPr/>
    </dgm:pt>
    <dgm:pt modelId="{A8EECFE2-7D25-4845-A8E3-7BCF3CD26280}" type="pres">
      <dgm:prSet presAssocID="{620F5327-5400-4B7A-AE22-37FD93E6D70F}" presName="vert1" presStyleCnt="0"/>
      <dgm:spPr/>
    </dgm:pt>
    <dgm:pt modelId="{C2F04B1B-B377-4B15-851E-81C63B16F36C}" type="pres">
      <dgm:prSet presAssocID="{B76C15DD-65D3-483D-835B-444631BE707F}" presName="thickLine" presStyleLbl="alignNode1" presStyleIdx="5" presStyleCnt="19"/>
      <dgm:spPr/>
    </dgm:pt>
    <dgm:pt modelId="{B878157B-D387-4E20-B303-C15A8E4A1DBF}" type="pres">
      <dgm:prSet presAssocID="{B76C15DD-65D3-483D-835B-444631BE707F}" presName="horz1" presStyleCnt="0"/>
      <dgm:spPr/>
    </dgm:pt>
    <dgm:pt modelId="{D8C130B8-62BC-4F4C-AED4-15B5976DBF31}" type="pres">
      <dgm:prSet presAssocID="{B76C15DD-65D3-483D-835B-444631BE707F}" presName="tx1" presStyleLbl="revTx" presStyleIdx="5" presStyleCnt="19"/>
      <dgm:spPr/>
    </dgm:pt>
    <dgm:pt modelId="{7BE1AD4B-3B2C-45C9-8A2E-93EEE902377A}" type="pres">
      <dgm:prSet presAssocID="{B76C15DD-65D3-483D-835B-444631BE707F}" presName="vert1" presStyleCnt="0"/>
      <dgm:spPr/>
    </dgm:pt>
    <dgm:pt modelId="{F27C99F9-F0CD-46D9-BE74-2D190C6F02BE}" type="pres">
      <dgm:prSet presAssocID="{70C95399-7628-4067-8D68-20DC2BA3B1ED}" presName="thickLine" presStyleLbl="alignNode1" presStyleIdx="6" presStyleCnt="19"/>
      <dgm:spPr/>
    </dgm:pt>
    <dgm:pt modelId="{1A90BB51-07FD-4F2A-BB3F-9F0B1F1EBB0D}" type="pres">
      <dgm:prSet presAssocID="{70C95399-7628-4067-8D68-20DC2BA3B1ED}" presName="horz1" presStyleCnt="0"/>
      <dgm:spPr/>
    </dgm:pt>
    <dgm:pt modelId="{32BB06DB-3588-4C43-9BA5-078F76A014EC}" type="pres">
      <dgm:prSet presAssocID="{70C95399-7628-4067-8D68-20DC2BA3B1ED}" presName="tx1" presStyleLbl="revTx" presStyleIdx="6" presStyleCnt="19"/>
      <dgm:spPr/>
    </dgm:pt>
    <dgm:pt modelId="{17428140-27B9-4C76-B16A-15575F5F8BA2}" type="pres">
      <dgm:prSet presAssocID="{70C95399-7628-4067-8D68-20DC2BA3B1ED}" presName="vert1" presStyleCnt="0"/>
      <dgm:spPr/>
    </dgm:pt>
    <dgm:pt modelId="{22D88A6A-4EAF-4B82-9AE0-E43C5FE48D50}" type="pres">
      <dgm:prSet presAssocID="{F6A70643-E63A-40FB-904C-65CD84373963}" presName="thickLine" presStyleLbl="alignNode1" presStyleIdx="7" presStyleCnt="19"/>
      <dgm:spPr/>
    </dgm:pt>
    <dgm:pt modelId="{7286EBF5-973D-4037-B7B1-3ACDE8F57CDC}" type="pres">
      <dgm:prSet presAssocID="{F6A70643-E63A-40FB-904C-65CD84373963}" presName="horz1" presStyleCnt="0"/>
      <dgm:spPr/>
    </dgm:pt>
    <dgm:pt modelId="{92240D6B-D947-4DDF-B6F6-DBD646DB8A7B}" type="pres">
      <dgm:prSet presAssocID="{F6A70643-E63A-40FB-904C-65CD84373963}" presName="tx1" presStyleLbl="revTx" presStyleIdx="7" presStyleCnt="19"/>
      <dgm:spPr/>
    </dgm:pt>
    <dgm:pt modelId="{E791FCDC-D35B-45A8-A657-D8C931D857EC}" type="pres">
      <dgm:prSet presAssocID="{F6A70643-E63A-40FB-904C-65CD84373963}" presName="vert1" presStyleCnt="0"/>
      <dgm:spPr/>
    </dgm:pt>
    <dgm:pt modelId="{25F0F4AC-EEAF-415E-978A-92D1277FD380}" type="pres">
      <dgm:prSet presAssocID="{E32980B2-7C33-449C-9020-2FD88C52D020}" presName="thickLine" presStyleLbl="alignNode1" presStyleIdx="8" presStyleCnt="19"/>
      <dgm:spPr/>
    </dgm:pt>
    <dgm:pt modelId="{260E76D5-0A28-40F3-B29B-29021920552A}" type="pres">
      <dgm:prSet presAssocID="{E32980B2-7C33-449C-9020-2FD88C52D020}" presName="horz1" presStyleCnt="0"/>
      <dgm:spPr/>
    </dgm:pt>
    <dgm:pt modelId="{0848C3AC-E37C-4032-B24D-ED7557191F1B}" type="pres">
      <dgm:prSet presAssocID="{E32980B2-7C33-449C-9020-2FD88C52D020}" presName="tx1" presStyleLbl="revTx" presStyleIdx="8" presStyleCnt="19"/>
      <dgm:spPr/>
    </dgm:pt>
    <dgm:pt modelId="{8A893585-60F2-4B4E-97DA-A8188F4A9E77}" type="pres">
      <dgm:prSet presAssocID="{E32980B2-7C33-449C-9020-2FD88C52D020}" presName="vert1" presStyleCnt="0"/>
      <dgm:spPr/>
    </dgm:pt>
    <dgm:pt modelId="{133E6456-2BE1-49DA-9864-427DCDE9F64C}" type="pres">
      <dgm:prSet presAssocID="{EB354AC4-BF22-4CBD-BBEA-EA0D08CB5F04}" presName="thickLine" presStyleLbl="alignNode1" presStyleIdx="9" presStyleCnt="19"/>
      <dgm:spPr/>
    </dgm:pt>
    <dgm:pt modelId="{202E4615-66B1-426C-B276-4C9595FBDA39}" type="pres">
      <dgm:prSet presAssocID="{EB354AC4-BF22-4CBD-BBEA-EA0D08CB5F04}" presName="horz1" presStyleCnt="0"/>
      <dgm:spPr/>
    </dgm:pt>
    <dgm:pt modelId="{59C2C6C5-779E-4F2A-BC7B-77D7FC8AA371}" type="pres">
      <dgm:prSet presAssocID="{EB354AC4-BF22-4CBD-BBEA-EA0D08CB5F04}" presName="tx1" presStyleLbl="revTx" presStyleIdx="9" presStyleCnt="19"/>
      <dgm:spPr/>
    </dgm:pt>
    <dgm:pt modelId="{9034735D-E9BB-4843-9AE0-27D4ADB3FE64}" type="pres">
      <dgm:prSet presAssocID="{EB354AC4-BF22-4CBD-BBEA-EA0D08CB5F04}" presName="vert1" presStyleCnt="0"/>
      <dgm:spPr/>
    </dgm:pt>
    <dgm:pt modelId="{F0166930-8689-4569-B7E6-FB5FC8005BC3}" type="pres">
      <dgm:prSet presAssocID="{430B8004-EBAD-417E-909A-78069171110A}" presName="thickLine" presStyleLbl="alignNode1" presStyleIdx="10" presStyleCnt="19"/>
      <dgm:spPr/>
    </dgm:pt>
    <dgm:pt modelId="{F71BD88D-B182-4836-905C-00983DA373EE}" type="pres">
      <dgm:prSet presAssocID="{430B8004-EBAD-417E-909A-78069171110A}" presName="horz1" presStyleCnt="0"/>
      <dgm:spPr/>
    </dgm:pt>
    <dgm:pt modelId="{6A2D91EC-9D42-416D-A4E0-04DE7E24B5A0}" type="pres">
      <dgm:prSet presAssocID="{430B8004-EBAD-417E-909A-78069171110A}" presName="tx1" presStyleLbl="revTx" presStyleIdx="10" presStyleCnt="19"/>
      <dgm:spPr/>
    </dgm:pt>
    <dgm:pt modelId="{2CB3AE31-B3D3-4872-A4F8-B62FDC456F9E}" type="pres">
      <dgm:prSet presAssocID="{430B8004-EBAD-417E-909A-78069171110A}" presName="vert1" presStyleCnt="0"/>
      <dgm:spPr/>
    </dgm:pt>
    <dgm:pt modelId="{820306CB-AA51-418B-A323-55CFDC86EB16}" type="pres">
      <dgm:prSet presAssocID="{B9F8A6AB-AE23-4629-84C5-47582581A27B}" presName="thickLine" presStyleLbl="alignNode1" presStyleIdx="11" presStyleCnt="19"/>
      <dgm:spPr/>
    </dgm:pt>
    <dgm:pt modelId="{63FD7B40-E128-4386-9A7F-B3EAF15789D1}" type="pres">
      <dgm:prSet presAssocID="{B9F8A6AB-AE23-4629-84C5-47582581A27B}" presName="horz1" presStyleCnt="0"/>
      <dgm:spPr/>
    </dgm:pt>
    <dgm:pt modelId="{CAD95EA9-D117-4168-A2F7-362212FFFEC7}" type="pres">
      <dgm:prSet presAssocID="{B9F8A6AB-AE23-4629-84C5-47582581A27B}" presName="tx1" presStyleLbl="revTx" presStyleIdx="11" presStyleCnt="19"/>
      <dgm:spPr/>
    </dgm:pt>
    <dgm:pt modelId="{A8C6D712-42E0-4487-8810-7196643E6190}" type="pres">
      <dgm:prSet presAssocID="{B9F8A6AB-AE23-4629-84C5-47582581A27B}" presName="vert1" presStyleCnt="0"/>
      <dgm:spPr/>
    </dgm:pt>
    <dgm:pt modelId="{F92D88CF-7700-4F30-8B6C-1C58F26EE771}" type="pres">
      <dgm:prSet presAssocID="{11A01C51-73C6-4D17-80F9-1097F36CA85C}" presName="thickLine" presStyleLbl="alignNode1" presStyleIdx="12" presStyleCnt="19"/>
      <dgm:spPr/>
    </dgm:pt>
    <dgm:pt modelId="{62293030-D17A-409E-95D1-7E989D869648}" type="pres">
      <dgm:prSet presAssocID="{11A01C51-73C6-4D17-80F9-1097F36CA85C}" presName="horz1" presStyleCnt="0"/>
      <dgm:spPr/>
    </dgm:pt>
    <dgm:pt modelId="{453857C0-A954-4C50-8F48-634EE2DA5114}" type="pres">
      <dgm:prSet presAssocID="{11A01C51-73C6-4D17-80F9-1097F36CA85C}" presName="tx1" presStyleLbl="revTx" presStyleIdx="12" presStyleCnt="19"/>
      <dgm:spPr/>
    </dgm:pt>
    <dgm:pt modelId="{FEB15B26-4175-410C-9774-4C6D9774BF71}" type="pres">
      <dgm:prSet presAssocID="{11A01C51-73C6-4D17-80F9-1097F36CA85C}" presName="vert1" presStyleCnt="0"/>
      <dgm:spPr/>
    </dgm:pt>
    <dgm:pt modelId="{967BF078-D3F1-4C2A-B487-3288FA51EE2A}" type="pres">
      <dgm:prSet presAssocID="{9A9B68EC-F6D0-4027-AF95-B0131080B8CD}" presName="thickLine" presStyleLbl="alignNode1" presStyleIdx="13" presStyleCnt="19"/>
      <dgm:spPr/>
    </dgm:pt>
    <dgm:pt modelId="{8CC6A349-ADD8-4D31-B643-F8C4BD1405A1}" type="pres">
      <dgm:prSet presAssocID="{9A9B68EC-F6D0-4027-AF95-B0131080B8CD}" presName="horz1" presStyleCnt="0"/>
      <dgm:spPr/>
    </dgm:pt>
    <dgm:pt modelId="{E2C2F5CA-62C4-4B28-AD35-58ECCCF8950E}" type="pres">
      <dgm:prSet presAssocID="{9A9B68EC-F6D0-4027-AF95-B0131080B8CD}" presName="tx1" presStyleLbl="revTx" presStyleIdx="13" presStyleCnt="19"/>
      <dgm:spPr/>
    </dgm:pt>
    <dgm:pt modelId="{3BD986A4-3DAA-49C8-8640-BC7EBE647738}" type="pres">
      <dgm:prSet presAssocID="{9A9B68EC-F6D0-4027-AF95-B0131080B8CD}" presName="vert1" presStyleCnt="0"/>
      <dgm:spPr/>
    </dgm:pt>
    <dgm:pt modelId="{458C364D-64B5-41B8-905F-BF4B3CD7B03E}" type="pres">
      <dgm:prSet presAssocID="{8A6E7067-E57F-4DE2-AD12-A7070784BE0A}" presName="thickLine" presStyleLbl="alignNode1" presStyleIdx="14" presStyleCnt="19"/>
      <dgm:spPr/>
    </dgm:pt>
    <dgm:pt modelId="{AFD6A44C-9267-4715-A366-6AA10A0CD25D}" type="pres">
      <dgm:prSet presAssocID="{8A6E7067-E57F-4DE2-AD12-A7070784BE0A}" presName="horz1" presStyleCnt="0"/>
      <dgm:spPr/>
    </dgm:pt>
    <dgm:pt modelId="{CB7CCF7D-9ABA-4FFC-B1DA-3DFE4FD0D672}" type="pres">
      <dgm:prSet presAssocID="{8A6E7067-E57F-4DE2-AD12-A7070784BE0A}" presName="tx1" presStyleLbl="revTx" presStyleIdx="14" presStyleCnt="19"/>
      <dgm:spPr/>
    </dgm:pt>
    <dgm:pt modelId="{B91A781E-2A1B-442F-BAB4-E9C9955C1BAB}" type="pres">
      <dgm:prSet presAssocID="{8A6E7067-E57F-4DE2-AD12-A7070784BE0A}" presName="vert1" presStyleCnt="0"/>
      <dgm:spPr/>
    </dgm:pt>
    <dgm:pt modelId="{946BAC70-8BB8-4532-B112-6F07471892A9}" type="pres">
      <dgm:prSet presAssocID="{5E939DA2-7646-415B-BF60-2121CE4AF6FD}" presName="thickLine" presStyleLbl="alignNode1" presStyleIdx="15" presStyleCnt="19"/>
      <dgm:spPr/>
    </dgm:pt>
    <dgm:pt modelId="{A6B57DC6-AA9A-4A37-8FD4-848CDB4DEA98}" type="pres">
      <dgm:prSet presAssocID="{5E939DA2-7646-415B-BF60-2121CE4AF6FD}" presName="horz1" presStyleCnt="0"/>
      <dgm:spPr/>
    </dgm:pt>
    <dgm:pt modelId="{19027FAF-2AEF-4CF9-AD85-DADAFC6331F1}" type="pres">
      <dgm:prSet presAssocID="{5E939DA2-7646-415B-BF60-2121CE4AF6FD}" presName="tx1" presStyleLbl="revTx" presStyleIdx="15" presStyleCnt="19"/>
      <dgm:spPr/>
    </dgm:pt>
    <dgm:pt modelId="{CD337B32-6EA1-4922-91F5-AAAB3AA55F07}" type="pres">
      <dgm:prSet presAssocID="{5E939DA2-7646-415B-BF60-2121CE4AF6FD}" presName="vert1" presStyleCnt="0"/>
      <dgm:spPr/>
    </dgm:pt>
    <dgm:pt modelId="{52E743B7-B91F-47BE-A6D0-DA167EAC1B40}" type="pres">
      <dgm:prSet presAssocID="{FF34F823-133D-4078-BAFE-ACEE79BBBD8B}" presName="thickLine" presStyleLbl="alignNode1" presStyleIdx="16" presStyleCnt="19"/>
      <dgm:spPr/>
    </dgm:pt>
    <dgm:pt modelId="{38C5690F-A3D8-4B54-AF09-E105CE5336C7}" type="pres">
      <dgm:prSet presAssocID="{FF34F823-133D-4078-BAFE-ACEE79BBBD8B}" presName="horz1" presStyleCnt="0"/>
      <dgm:spPr/>
    </dgm:pt>
    <dgm:pt modelId="{AA27DD53-9EB4-46E4-BDA7-BA6A33B677B7}" type="pres">
      <dgm:prSet presAssocID="{FF34F823-133D-4078-BAFE-ACEE79BBBD8B}" presName="tx1" presStyleLbl="revTx" presStyleIdx="16" presStyleCnt="19"/>
      <dgm:spPr/>
    </dgm:pt>
    <dgm:pt modelId="{B3DDE4AA-728A-4BD6-AAAB-566884526716}" type="pres">
      <dgm:prSet presAssocID="{FF34F823-133D-4078-BAFE-ACEE79BBBD8B}" presName="vert1" presStyleCnt="0"/>
      <dgm:spPr/>
    </dgm:pt>
    <dgm:pt modelId="{EE035F7D-B39B-4F9C-B275-3248E960B929}" type="pres">
      <dgm:prSet presAssocID="{DB08B4BC-3C47-4489-99AC-C71ED11D045C}" presName="thickLine" presStyleLbl="alignNode1" presStyleIdx="17" presStyleCnt="19"/>
      <dgm:spPr/>
    </dgm:pt>
    <dgm:pt modelId="{9D6ADEF1-2040-43FA-B069-C1F98107DA12}" type="pres">
      <dgm:prSet presAssocID="{DB08B4BC-3C47-4489-99AC-C71ED11D045C}" presName="horz1" presStyleCnt="0"/>
      <dgm:spPr/>
    </dgm:pt>
    <dgm:pt modelId="{D33E7E49-CCE8-4C54-9FA1-CC193623440F}" type="pres">
      <dgm:prSet presAssocID="{DB08B4BC-3C47-4489-99AC-C71ED11D045C}" presName="tx1" presStyleLbl="revTx" presStyleIdx="17" presStyleCnt="19"/>
      <dgm:spPr/>
    </dgm:pt>
    <dgm:pt modelId="{57B278AA-659A-42CD-AEBB-43BFEA7C2B50}" type="pres">
      <dgm:prSet presAssocID="{DB08B4BC-3C47-4489-99AC-C71ED11D045C}" presName="vert1" presStyleCnt="0"/>
      <dgm:spPr/>
    </dgm:pt>
    <dgm:pt modelId="{160915A7-C72C-4B22-A9BD-4F239BB5D4C7}" type="pres">
      <dgm:prSet presAssocID="{A5155428-880A-4472-9F16-5AA6D460DE65}" presName="thickLine" presStyleLbl="alignNode1" presStyleIdx="18" presStyleCnt="19"/>
      <dgm:spPr/>
    </dgm:pt>
    <dgm:pt modelId="{9ABDB6B6-9F18-4B92-BEEA-69C89F9ECB6D}" type="pres">
      <dgm:prSet presAssocID="{A5155428-880A-4472-9F16-5AA6D460DE65}" presName="horz1" presStyleCnt="0"/>
      <dgm:spPr/>
    </dgm:pt>
    <dgm:pt modelId="{6E8D2CB2-84CB-4656-BF92-50DC824A76CF}" type="pres">
      <dgm:prSet presAssocID="{A5155428-880A-4472-9F16-5AA6D460DE65}" presName="tx1" presStyleLbl="revTx" presStyleIdx="18" presStyleCnt="19"/>
      <dgm:spPr/>
    </dgm:pt>
    <dgm:pt modelId="{142C96D5-BD51-46A1-BF02-8434D3DA4F58}" type="pres">
      <dgm:prSet presAssocID="{A5155428-880A-4472-9F16-5AA6D460DE65}" presName="vert1" presStyleCnt="0"/>
      <dgm:spPr/>
    </dgm:pt>
  </dgm:ptLst>
  <dgm:cxnLst>
    <dgm:cxn modelId="{B38E4701-5F64-4E5C-A352-4B1CD3618316}" srcId="{9D3F9B02-A182-4CEE-A322-3D43D6DE96BD}" destId="{ACF779E3-B10A-485B-85DE-BC63134886F7}" srcOrd="1" destOrd="0" parTransId="{91135876-184D-428B-BFD5-F487A84C4833}" sibTransId="{F84B1925-0ABC-48FD-A9FC-1E7633036327}"/>
    <dgm:cxn modelId="{5CB49001-356F-41DF-BAD2-28BCC35CFCF7}" srcId="{9D3F9B02-A182-4CEE-A322-3D43D6DE96BD}" destId="{EB354AC4-BF22-4CBD-BBEA-EA0D08CB5F04}" srcOrd="9" destOrd="0" parTransId="{18E3B252-E04A-47AF-8C31-907FDA0BD084}" sibTransId="{31CB4781-1D23-4084-9399-CAE704DB2CD2}"/>
    <dgm:cxn modelId="{6D975A04-871C-4E0D-AE89-97C380B57069}" type="presOf" srcId="{AA4C2312-A3F2-431C-98B6-D7DC5EF2621A}" destId="{9918C240-694F-42C4-ACF6-C9A5B529D29B}" srcOrd="0" destOrd="0" presId="urn:microsoft.com/office/officeart/2008/layout/LinedList"/>
    <dgm:cxn modelId="{1A053307-09A2-4626-ABF0-BB29BF425326}" type="presOf" srcId="{B76C15DD-65D3-483D-835B-444631BE707F}" destId="{D8C130B8-62BC-4F4C-AED4-15B5976DBF31}" srcOrd="0" destOrd="0" presId="urn:microsoft.com/office/officeart/2008/layout/LinedList"/>
    <dgm:cxn modelId="{BEB73907-EF96-4E36-A33D-F60390AB444D}" type="presOf" srcId="{5E939DA2-7646-415B-BF60-2121CE4AF6FD}" destId="{19027FAF-2AEF-4CF9-AD85-DADAFC6331F1}" srcOrd="0" destOrd="0" presId="urn:microsoft.com/office/officeart/2008/layout/LinedList"/>
    <dgm:cxn modelId="{5B333709-1B04-4664-A08F-4865F7AEA7E5}" srcId="{9D3F9B02-A182-4CEE-A322-3D43D6DE96BD}" destId="{AA4C2312-A3F2-431C-98B6-D7DC5EF2621A}" srcOrd="3" destOrd="0" parTransId="{59C77CAD-381C-497F-AADA-4A92B27D9A32}" sibTransId="{A1EF744B-EDF7-44BE-97C7-BC10B5AF4767}"/>
    <dgm:cxn modelId="{F4F9A909-2CEF-47D5-973A-2E063CE40BAA}" srcId="{9D3F9B02-A182-4CEE-A322-3D43D6DE96BD}" destId="{70C95399-7628-4067-8D68-20DC2BA3B1ED}" srcOrd="6" destOrd="0" parTransId="{DAADD69A-E696-43FD-85CC-3754CF7B298C}" sibTransId="{072760E7-ABE7-4CF9-ABD9-3F152754BA08}"/>
    <dgm:cxn modelId="{BCB1E30C-181E-49CC-A8F6-767DB1AE463F}" srcId="{9D3F9B02-A182-4CEE-A322-3D43D6DE96BD}" destId="{F7A9B0A9-2CC9-4CF6-8B03-F58EF86460F7}" srcOrd="0" destOrd="0" parTransId="{6DC6D472-FB2D-4883-9D21-0D2A740334FD}" sibTransId="{3CE5026F-DD7D-4E10-A592-C0E2036064AB}"/>
    <dgm:cxn modelId="{D99CEF10-DAAE-46EB-9041-1F8FE6D520BE}" type="presOf" srcId="{B9F8A6AB-AE23-4629-84C5-47582581A27B}" destId="{CAD95EA9-D117-4168-A2F7-362212FFFEC7}" srcOrd="0" destOrd="0" presId="urn:microsoft.com/office/officeart/2008/layout/LinedList"/>
    <dgm:cxn modelId="{EC7DDF14-54C9-4544-8196-6D3F67F3DE1B}" type="presOf" srcId="{8A6E7067-E57F-4DE2-AD12-A7070784BE0A}" destId="{CB7CCF7D-9ABA-4FFC-B1DA-3DFE4FD0D672}" srcOrd="0" destOrd="0" presId="urn:microsoft.com/office/officeart/2008/layout/LinedList"/>
    <dgm:cxn modelId="{C165C01F-CAFE-4F9D-AEFC-347AF5D91236}" srcId="{9D3F9B02-A182-4CEE-A322-3D43D6DE96BD}" destId="{8A6E7067-E57F-4DE2-AD12-A7070784BE0A}" srcOrd="14" destOrd="0" parTransId="{F6747EE5-3E66-454D-B1AA-E74C708C4D08}" sibTransId="{1846849C-7958-4D48-9347-91BB971B64A6}"/>
    <dgm:cxn modelId="{00DEAB28-F1A6-469F-844A-1D4CCFAE1050}" type="presOf" srcId="{70C95399-7628-4067-8D68-20DC2BA3B1ED}" destId="{32BB06DB-3588-4C43-9BA5-078F76A014EC}" srcOrd="0" destOrd="0" presId="urn:microsoft.com/office/officeart/2008/layout/LinedList"/>
    <dgm:cxn modelId="{EA76B230-8200-4ED0-B556-7CFA3D14A159}" type="presOf" srcId="{99918878-AB10-4137-9BC0-6FABF5E7DC17}" destId="{78F32086-4E4B-444D-A1EB-490BF2A3116B}" srcOrd="0" destOrd="0" presId="urn:microsoft.com/office/officeart/2008/layout/LinedList"/>
    <dgm:cxn modelId="{F107833A-8902-4841-A850-737DA3D40A38}" srcId="{9D3F9B02-A182-4CEE-A322-3D43D6DE96BD}" destId="{9A9B68EC-F6D0-4027-AF95-B0131080B8CD}" srcOrd="13" destOrd="0" parTransId="{EBE9EEFC-7288-4B02-AFAC-A8A1121F3BCD}" sibTransId="{E800D1C8-AD08-4823-9B07-F762081FC982}"/>
    <dgm:cxn modelId="{D6EB8F5B-CE93-4CF8-A083-633237541A5A}" srcId="{9D3F9B02-A182-4CEE-A322-3D43D6DE96BD}" destId="{E32980B2-7C33-449C-9020-2FD88C52D020}" srcOrd="8" destOrd="0" parTransId="{8B1C6B68-7F44-40F6-93A4-585101C63976}" sibTransId="{5C79DACC-0907-4ED7-A0E6-D3919112D8F3}"/>
    <dgm:cxn modelId="{9E1DCD5B-DCB6-4543-BB33-A8513938EB2C}" srcId="{9D3F9B02-A182-4CEE-A322-3D43D6DE96BD}" destId="{99918878-AB10-4137-9BC0-6FABF5E7DC17}" srcOrd="2" destOrd="0" parTransId="{D93DC8B2-D40B-40EC-AE3E-4BAFF2F18472}" sibTransId="{9CC572B5-7931-41B0-AF11-6698521BF196}"/>
    <dgm:cxn modelId="{2AEA865D-A2E4-4431-BC78-9DCB03DB0795}" type="presOf" srcId="{DB08B4BC-3C47-4489-99AC-C71ED11D045C}" destId="{D33E7E49-CCE8-4C54-9FA1-CC193623440F}" srcOrd="0" destOrd="0" presId="urn:microsoft.com/office/officeart/2008/layout/LinedList"/>
    <dgm:cxn modelId="{2EC3D743-A644-48B5-AEED-4733F210672A}" type="presOf" srcId="{FF34F823-133D-4078-BAFE-ACEE79BBBD8B}" destId="{AA27DD53-9EB4-46E4-BDA7-BA6A33B677B7}" srcOrd="0" destOrd="0" presId="urn:microsoft.com/office/officeart/2008/layout/LinedList"/>
    <dgm:cxn modelId="{37A6B768-8096-4D6F-96B2-5544E51BF8A2}" type="presOf" srcId="{620F5327-5400-4B7A-AE22-37FD93E6D70F}" destId="{A1C3A597-CB74-474E-8B91-B5224BDDD84A}" srcOrd="0" destOrd="0" presId="urn:microsoft.com/office/officeart/2008/layout/LinedList"/>
    <dgm:cxn modelId="{9202B84D-EBE8-47BC-BE05-37AD2E75E66E}" srcId="{9D3F9B02-A182-4CEE-A322-3D43D6DE96BD}" destId="{DB08B4BC-3C47-4489-99AC-C71ED11D045C}" srcOrd="17" destOrd="0" parTransId="{BAC689D6-E665-4544-9BA0-280F95DE446E}" sibTransId="{4A8C53E8-AFC8-4F0D-8D99-577A2CDBEC90}"/>
    <dgm:cxn modelId="{2C880B4E-380E-488B-AE0C-2DA3B37446D8}" type="presOf" srcId="{EB354AC4-BF22-4CBD-BBEA-EA0D08CB5F04}" destId="{59C2C6C5-779E-4F2A-BC7B-77D7FC8AA371}" srcOrd="0" destOrd="0" presId="urn:microsoft.com/office/officeart/2008/layout/LinedList"/>
    <dgm:cxn modelId="{93A5886E-35A9-4D56-BB77-27086041E235}" type="presOf" srcId="{A5155428-880A-4472-9F16-5AA6D460DE65}" destId="{6E8D2CB2-84CB-4656-BF92-50DC824A76CF}" srcOrd="0" destOrd="0" presId="urn:microsoft.com/office/officeart/2008/layout/LinedList"/>
    <dgm:cxn modelId="{302D264F-AD78-4517-A14A-73A09C455EED}" type="presOf" srcId="{9D3F9B02-A182-4CEE-A322-3D43D6DE96BD}" destId="{888E25BC-81BA-4181-A3D5-0CBADE5B5C56}" srcOrd="0" destOrd="0" presId="urn:microsoft.com/office/officeart/2008/layout/LinedList"/>
    <dgm:cxn modelId="{B869896F-9DCF-49DF-9B38-29B1D517C764}" type="presOf" srcId="{F7A9B0A9-2CC9-4CF6-8B03-F58EF86460F7}" destId="{6670DA4C-2805-47D3-852F-42FE102703DB}" srcOrd="0" destOrd="0" presId="urn:microsoft.com/office/officeart/2008/layout/LinedList"/>
    <dgm:cxn modelId="{5984C574-3FB2-4F28-A0F9-E9F8086816E5}" type="presOf" srcId="{9A9B68EC-F6D0-4027-AF95-B0131080B8CD}" destId="{E2C2F5CA-62C4-4B28-AD35-58ECCCF8950E}" srcOrd="0" destOrd="0" presId="urn:microsoft.com/office/officeart/2008/layout/LinedList"/>
    <dgm:cxn modelId="{E998C17F-894E-45D5-83FD-2CD5C254376A}" type="presOf" srcId="{430B8004-EBAD-417E-909A-78069171110A}" destId="{6A2D91EC-9D42-416D-A4E0-04DE7E24B5A0}" srcOrd="0" destOrd="0" presId="urn:microsoft.com/office/officeart/2008/layout/LinedList"/>
    <dgm:cxn modelId="{B8D2CD97-4E33-4B29-AC63-359E0E16A3A5}" type="presOf" srcId="{11A01C51-73C6-4D17-80F9-1097F36CA85C}" destId="{453857C0-A954-4C50-8F48-634EE2DA5114}" srcOrd="0" destOrd="0" presId="urn:microsoft.com/office/officeart/2008/layout/LinedList"/>
    <dgm:cxn modelId="{222BF7A9-9E7A-4F29-9923-63EC8F50410C}" srcId="{9D3F9B02-A182-4CEE-A322-3D43D6DE96BD}" destId="{FF34F823-133D-4078-BAFE-ACEE79BBBD8B}" srcOrd="16" destOrd="0" parTransId="{E346880E-D21A-4B2D-9312-B5014187E387}" sibTransId="{B7D179FE-FE55-4881-AD1D-453BACCF4A2F}"/>
    <dgm:cxn modelId="{F3DFEBAE-D05E-4839-9535-BFE27A655408}" srcId="{9D3F9B02-A182-4CEE-A322-3D43D6DE96BD}" destId="{430B8004-EBAD-417E-909A-78069171110A}" srcOrd="10" destOrd="0" parTransId="{80068ADB-B654-4D58-ABD1-7D407AAC8A61}" sibTransId="{B08DBBC8-F95A-4EC1-8A51-1F7CEEE76CDB}"/>
    <dgm:cxn modelId="{A2BFA1B8-93BC-4678-8A09-16077532DA77}" srcId="{9D3F9B02-A182-4CEE-A322-3D43D6DE96BD}" destId="{B9F8A6AB-AE23-4629-84C5-47582581A27B}" srcOrd="11" destOrd="0" parTransId="{B25B5630-FB6C-431A-9730-89DCEE12781F}" sibTransId="{5DFE1C8B-78B7-4CE8-8534-30D91CC85247}"/>
    <dgm:cxn modelId="{A91E29C3-1B25-482F-AC9E-FEE96388EE87}" srcId="{9D3F9B02-A182-4CEE-A322-3D43D6DE96BD}" destId="{A5155428-880A-4472-9F16-5AA6D460DE65}" srcOrd="18" destOrd="0" parTransId="{F6FCCCBC-4FF9-457C-A755-4DEABE987357}" sibTransId="{002A0FEF-B183-4356-8AB3-FFE9DD01CE28}"/>
    <dgm:cxn modelId="{C41762C5-A46F-4EA1-A473-E36D1F3BB791}" srcId="{9D3F9B02-A182-4CEE-A322-3D43D6DE96BD}" destId="{620F5327-5400-4B7A-AE22-37FD93E6D70F}" srcOrd="4" destOrd="0" parTransId="{D702D8AE-B594-475B-B1ED-48804F509155}" sibTransId="{10775830-8B78-44C8-9C25-CF67F82CF719}"/>
    <dgm:cxn modelId="{200788CD-D941-40FB-8786-C7C556A788AB}" srcId="{9D3F9B02-A182-4CEE-A322-3D43D6DE96BD}" destId="{5E939DA2-7646-415B-BF60-2121CE4AF6FD}" srcOrd="15" destOrd="0" parTransId="{244717C7-79C2-455B-9B3E-A76649F7568D}" sibTransId="{D5D33F7B-8E62-41FC-AD64-0634EB951659}"/>
    <dgm:cxn modelId="{5517E5D2-2BA1-444D-B44E-6C1271C86E1D}" srcId="{9D3F9B02-A182-4CEE-A322-3D43D6DE96BD}" destId="{B76C15DD-65D3-483D-835B-444631BE707F}" srcOrd="5" destOrd="0" parTransId="{EA99B538-96C9-4ABA-8623-FAA411ED71D2}" sibTransId="{EDF2BFFE-85B6-43BC-9BA6-5CA164D443A9}"/>
    <dgm:cxn modelId="{543910E0-271A-4270-B385-EBE2EBB63D07}" srcId="{9D3F9B02-A182-4CEE-A322-3D43D6DE96BD}" destId="{11A01C51-73C6-4D17-80F9-1097F36CA85C}" srcOrd="12" destOrd="0" parTransId="{9413F8E3-A2DC-40AF-B1E3-30E6885259D3}" sibTransId="{9C5485CC-C653-4061-A5EE-7A13E1426867}"/>
    <dgm:cxn modelId="{1A1730E0-1F9E-4D29-A396-34245F043862}" type="presOf" srcId="{E32980B2-7C33-449C-9020-2FD88C52D020}" destId="{0848C3AC-E37C-4032-B24D-ED7557191F1B}" srcOrd="0" destOrd="0" presId="urn:microsoft.com/office/officeart/2008/layout/LinedList"/>
    <dgm:cxn modelId="{EC2B65E6-D345-46B3-A92A-3B191F8487AF}" type="presOf" srcId="{ACF779E3-B10A-485B-85DE-BC63134886F7}" destId="{E94B7739-F1E3-4A7B-91B3-4E42ABACC620}" srcOrd="0" destOrd="0" presId="urn:microsoft.com/office/officeart/2008/layout/LinedList"/>
    <dgm:cxn modelId="{E97B6DE9-D76B-417B-9C5B-F45A6C4AE27E}" type="presOf" srcId="{F6A70643-E63A-40FB-904C-65CD84373963}" destId="{92240D6B-D947-4DDF-B6F6-DBD646DB8A7B}" srcOrd="0" destOrd="0" presId="urn:microsoft.com/office/officeart/2008/layout/LinedList"/>
    <dgm:cxn modelId="{17B547F7-552F-4959-82AC-9A718E660CE3}" srcId="{9D3F9B02-A182-4CEE-A322-3D43D6DE96BD}" destId="{F6A70643-E63A-40FB-904C-65CD84373963}" srcOrd="7" destOrd="0" parTransId="{8F4FFB08-6640-45B7-83AD-CC43231F6E9D}" sibTransId="{53A57F2D-27CE-495F-AF2F-DFE0A9DB7C9F}"/>
    <dgm:cxn modelId="{F509FEC0-D0C4-40F9-A371-52E5066D2F6A}" type="presParOf" srcId="{888E25BC-81BA-4181-A3D5-0CBADE5B5C56}" destId="{AD9C3AAE-0D75-405F-A4D3-E33EED084463}" srcOrd="0" destOrd="0" presId="urn:microsoft.com/office/officeart/2008/layout/LinedList"/>
    <dgm:cxn modelId="{42F4E232-8A39-4C49-9231-443EF4803D61}" type="presParOf" srcId="{888E25BC-81BA-4181-A3D5-0CBADE5B5C56}" destId="{719B3DDF-4CA9-4F0D-9EFC-CF8091CB8FD4}" srcOrd="1" destOrd="0" presId="urn:microsoft.com/office/officeart/2008/layout/LinedList"/>
    <dgm:cxn modelId="{F91ED56C-AB17-4A5A-9E68-861A25717BD3}" type="presParOf" srcId="{719B3DDF-4CA9-4F0D-9EFC-CF8091CB8FD4}" destId="{6670DA4C-2805-47D3-852F-42FE102703DB}" srcOrd="0" destOrd="0" presId="urn:microsoft.com/office/officeart/2008/layout/LinedList"/>
    <dgm:cxn modelId="{6C2AC70A-AC8A-4ECC-B396-EDBAB9D7AC07}" type="presParOf" srcId="{719B3DDF-4CA9-4F0D-9EFC-CF8091CB8FD4}" destId="{F80C7766-3AB2-4262-B3BA-44DFD60B4486}" srcOrd="1" destOrd="0" presId="urn:microsoft.com/office/officeart/2008/layout/LinedList"/>
    <dgm:cxn modelId="{B6253837-BD2B-4C69-B1D9-327F8920AD87}" type="presParOf" srcId="{888E25BC-81BA-4181-A3D5-0CBADE5B5C56}" destId="{9D112A31-FC02-4306-ADA5-C12688AD2C1F}" srcOrd="2" destOrd="0" presId="urn:microsoft.com/office/officeart/2008/layout/LinedList"/>
    <dgm:cxn modelId="{A239D891-7DF5-42C6-816C-4FC21D8DD747}" type="presParOf" srcId="{888E25BC-81BA-4181-A3D5-0CBADE5B5C56}" destId="{2B752F98-DCD1-437B-A003-E549F3D461FB}" srcOrd="3" destOrd="0" presId="urn:microsoft.com/office/officeart/2008/layout/LinedList"/>
    <dgm:cxn modelId="{2F139D7E-22D0-4EDD-A08C-78C513AE7793}" type="presParOf" srcId="{2B752F98-DCD1-437B-A003-E549F3D461FB}" destId="{E94B7739-F1E3-4A7B-91B3-4E42ABACC620}" srcOrd="0" destOrd="0" presId="urn:microsoft.com/office/officeart/2008/layout/LinedList"/>
    <dgm:cxn modelId="{779C6064-F399-4176-A4BB-B1C9F4DB47AB}" type="presParOf" srcId="{2B752F98-DCD1-437B-A003-E549F3D461FB}" destId="{30034AD2-5EAE-448D-9285-EF4D7A8968FE}" srcOrd="1" destOrd="0" presId="urn:microsoft.com/office/officeart/2008/layout/LinedList"/>
    <dgm:cxn modelId="{B5E01F35-9260-4A79-B9E8-1CDDFABB25BB}" type="presParOf" srcId="{888E25BC-81BA-4181-A3D5-0CBADE5B5C56}" destId="{0B311920-E935-455B-8FBB-10B76B716B48}" srcOrd="4" destOrd="0" presId="urn:microsoft.com/office/officeart/2008/layout/LinedList"/>
    <dgm:cxn modelId="{FC23A320-3E2D-4AB8-8886-37E322B9995D}" type="presParOf" srcId="{888E25BC-81BA-4181-A3D5-0CBADE5B5C56}" destId="{1588EEF0-0F9A-41A4-89A3-275942FFBEA1}" srcOrd="5" destOrd="0" presId="urn:microsoft.com/office/officeart/2008/layout/LinedList"/>
    <dgm:cxn modelId="{1043E300-D4FF-4CDE-ADB1-BB358B229C2F}" type="presParOf" srcId="{1588EEF0-0F9A-41A4-89A3-275942FFBEA1}" destId="{78F32086-4E4B-444D-A1EB-490BF2A3116B}" srcOrd="0" destOrd="0" presId="urn:microsoft.com/office/officeart/2008/layout/LinedList"/>
    <dgm:cxn modelId="{F584D6CF-9D3E-4D20-9079-9A604ED774FA}" type="presParOf" srcId="{1588EEF0-0F9A-41A4-89A3-275942FFBEA1}" destId="{8AA0EC46-E206-43E6-806B-A5C00A069D5F}" srcOrd="1" destOrd="0" presId="urn:microsoft.com/office/officeart/2008/layout/LinedList"/>
    <dgm:cxn modelId="{CD47CEA2-AC41-4E18-A623-95D8F4F2D564}" type="presParOf" srcId="{888E25BC-81BA-4181-A3D5-0CBADE5B5C56}" destId="{9763E195-91FB-447E-A259-8976A3571CF4}" srcOrd="6" destOrd="0" presId="urn:microsoft.com/office/officeart/2008/layout/LinedList"/>
    <dgm:cxn modelId="{89ECFFFF-A540-4E85-817E-F23770B64AA3}" type="presParOf" srcId="{888E25BC-81BA-4181-A3D5-0CBADE5B5C56}" destId="{DADCE7F8-9216-4A04-9941-DEA257F4420B}" srcOrd="7" destOrd="0" presId="urn:microsoft.com/office/officeart/2008/layout/LinedList"/>
    <dgm:cxn modelId="{D9AECD0C-BC2E-47DE-87A8-FE5B7D8E76B3}" type="presParOf" srcId="{DADCE7F8-9216-4A04-9941-DEA257F4420B}" destId="{9918C240-694F-42C4-ACF6-C9A5B529D29B}" srcOrd="0" destOrd="0" presId="urn:microsoft.com/office/officeart/2008/layout/LinedList"/>
    <dgm:cxn modelId="{88AEA23E-60C5-4EBE-B69A-5CAEC4B75CAC}" type="presParOf" srcId="{DADCE7F8-9216-4A04-9941-DEA257F4420B}" destId="{99BB5F59-D378-4E7B-8512-86F1207CF5D2}" srcOrd="1" destOrd="0" presId="urn:microsoft.com/office/officeart/2008/layout/LinedList"/>
    <dgm:cxn modelId="{BBC1416A-6D45-4640-A019-494907069928}" type="presParOf" srcId="{888E25BC-81BA-4181-A3D5-0CBADE5B5C56}" destId="{CBBF65B8-A77E-4C13-8DF4-AA4923C5B6BC}" srcOrd="8" destOrd="0" presId="urn:microsoft.com/office/officeart/2008/layout/LinedList"/>
    <dgm:cxn modelId="{DBD60B49-1173-446C-ABAC-C4B5B7894B7A}" type="presParOf" srcId="{888E25BC-81BA-4181-A3D5-0CBADE5B5C56}" destId="{4FD2B3D8-A1E3-406D-BF09-882974345F0A}" srcOrd="9" destOrd="0" presId="urn:microsoft.com/office/officeart/2008/layout/LinedList"/>
    <dgm:cxn modelId="{D6A80C7F-22FB-414F-A20F-93286C39EDF0}" type="presParOf" srcId="{4FD2B3D8-A1E3-406D-BF09-882974345F0A}" destId="{A1C3A597-CB74-474E-8B91-B5224BDDD84A}" srcOrd="0" destOrd="0" presId="urn:microsoft.com/office/officeart/2008/layout/LinedList"/>
    <dgm:cxn modelId="{96274FC1-EDD8-4504-85D2-CF8507805A53}" type="presParOf" srcId="{4FD2B3D8-A1E3-406D-BF09-882974345F0A}" destId="{A8EECFE2-7D25-4845-A8E3-7BCF3CD26280}" srcOrd="1" destOrd="0" presId="urn:microsoft.com/office/officeart/2008/layout/LinedList"/>
    <dgm:cxn modelId="{CA40EE28-29A0-40EE-8C5F-7DB8C007191F}" type="presParOf" srcId="{888E25BC-81BA-4181-A3D5-0CBADE5B5C56}" destId="{C2F04B1B-B377-4B15-851E-81C63B16F36C}" srcOrd="10" destOrd="0" presId="urn:microsoft.com/office/officeart/2008/layout/LinedList"/>
    <dgm:cxn modelId="{36634D16-801F-4960-A6D3-F280C20786B3}" type="presParOf" srcId="{888E25BC-81BA-4181-A3D5-0CBADE5B5C56}" destId="{B878157B-D387-4E20-B303-C15A8E4A1DBF}" srcOrd="11" destOrd="0" presId="urn:microsoft.com/office/officeart/2008/layout/LinedList"/>
    <dgm:cxn modelId="{A35C1745-AF92-467B-B72A-67A6CDA2189C}" type="presParOf" srcId="{B878157B-D387-4E20-B303-C15A8E4A1DBF}" destId="{D8C130B8-62BC-4F4C-AED4-15B5976DBF31}" srcOrd="0" destOrd="0" presId="urn:microsoft.com/office/officeart/2008/layout/LinedList"/>
    <dgm:cxn modelId="{3F27AF65-B40D-49F6-B0EB-F50ADE8404F9}" type="presParOf" srcId="{B878157B-D387-4E20-B303-C15A8E4A1DBF}" destId="{7BE1AD4B-3B2C-45C9-8A2E-93EEE902377A}" srcOrd="1" destOrd="0" presId="urn:microsoft.com/office/officeart/2008/layout/LinedList"/>
    <dgm:cxn modelId="{05535FAE-D7FA-4914-B01F-FBF261E463E6}" type="presParOf" srcId="{888E25BC-81BA-4181-A3D5-0CBADE5B5C56}" destId="{F27C99F9-F0CD-46D9-BE74-2D190C6F02BE}" srcOrd="12" destOrd="0" presId="urn:microsoft.com/office/officeart/2008/layout/LinedList"/>
    <dgm:cxn modelId="{362EEACD-DC08-4480-8FD1-1AAC4AC764EB}" type="presParOf" srcId="{888E25BC-81BA-4181-A3D5-0CBADE5B5C56}" destId="{1A90BB51-07FD-4F2A-BB3F-9F0B1F1EBB0D}" srcOrd="13" destOrd="0" presId="urn:microsoft.com/office/officeart/2008/layout/LinedList"/>
    <dgm:cxn modelId="{FF01CC94-361C-44E8-9CA5-D3A0CCAA7A30}" type="presParOf" srcId="{1A90BB51-07FD-4F2A-BB3F-9F0B1F1EBB0D}" destId="{32BB06DB-3588-4C43-9BA5-078F76A014EC}" srcOrd="0" destOrd="0" presId="urn:microsoft.com/office/officeart/2008/layout/LinedList"/>
    <dgm:cxn modelId="{BBC2F631-8912-477F-A1EA-D23203F7386E}" type="presParOf" srcId="{1A90BB51-07FD-4F2A-BB3F-9F0B1F1EBB0D}" destId="{17428140-27B9-4C76-B16A-15575F5F8BA2}" srcOrd="1" destOrd="0" presId="urn:microsoft.com/office/officeart/2008/layout/LinedList"/>
    <dgm:cxn modelId="{F7B50E66-932B-48F9-825D-39F840D4230D}" type="presParOf" srcId="{888E25BC-81BA-4181-A3D5-0CBADE5B5C56}" destId="{22D88A6A-4EAF-4B82-9AE0-E43C5FE48D50}" srcOrd="14" destOrd="0" presId="urn:microsoft.com/office/officeart/2008/layout/LinedList"/>
    <dgm:cxn modelId="{D1C9D5F1-2C84-448B-AAC9-FB9AA34C3728}" type="presParOf" srcId="{888E25BC-81BA-4181-A3D5-0CBADE5B5C56}" destId="{7286EBF5-973D-4037-B7B1-3ACDE8F57CDC}" srcOrd="15" destOrd="0" presId="urn:microsoft.com/office/officeart/2008/layout/LinedList"/>
    <dgm:cxn modelId="{6901E50E-3644-4ED9-87DC-8D593153E195}" type="presParOf" srcId="{7286EBF5-973D-4037-B7B1-3ACDE8F57CDC}" destId="{92240D6B-D947-4DDF-B6F6-DBD646DB8A7B}" srcOrd="0" destOrd="0" presId="urn:microsoft.com/office/officeart/2008/layout/LinedList"/>
    <dgm:cxn modelId="{A33D1D73-4982-4A4A-9E37-C34404ED4D45}" type="presParOf" srcId="{7286EBF5-973D-4037-B7B1-3ACDE8F57CDC}" destId="{E791FCDC-D35B-45A8-A657-D8C931D857EC}" srcOrd="1" destOrd="0" presId="urn:microsoft.com/office/officeart/2008/layout/LinedList"/>
    <dgm:cxn modelId="{C0D5882A-3404-4B9E-800E-F5434A88AE4C}" type="presParOf" srcId="{888E25BC-81BA-4181-A3D5-0CBADE5B5C56}" destId="{25F0F4AC-EEAF-415E-978A-92D1277FD380}" srcOrd="16" destOrd="0" presId="urn:microsoft.com/office/officeart/2008/layout/LinedList"/>
    <dgm:cxn modelId="{7803B5EC-E625-4D45-8AD1-2129BC47939D}" type="presParOf" srcId="{888E25BC-81BA-4181-A3D5-0CBADE5B5C56}" destId="{260E76D5-0A28-40F3-B29B-29021920552A}" srcOrd="17" destOrd="0" presId="urn:microsoft.com/office/officeart/2008/layout/LinedList"/>
    <dgm:cxn modelId="{F86DA9F1-B5FD-4105-9BD0-2F535B5D90C0}" type="presParOf" srcId="{260E76D5-0A28-40F3-B29B-29021920552A}" destId="{0848C3AC-E37C-4032-B24D-ED7557191F1B}" srcOrd="0" destOrd="0" presId="urn:microsoft.com/office/officeart/2008/layout/LinedList"/>
    <dgm:cxn modelId="{287C68E2-B571-4834-A51F-0A798CCBFBA0}" type="presParOf" srcId="{260E76D5-0A28-40F3-B29B-29021920552A}" destId="{8A893585-60F2-4B4E-97DA-A8188F4A9E77}" srcOrd="1" destOrd="0" presId="urn:microsoft.com/office/officeart/2008/layout/LinedList"/>
    <dgm:cxn modelId="{7CC28966-29C2-43DD-9E54-4F010A4CDDDB}" type="presParOf" srcId="{888E25BC-81BA-4181-A3D5-0CBADE5B5C56}" destId="{133E6456-2BE1-49DA-9864-427DCDE9F64C}" srcOrd="18" destOrd="0" presId="urn:microsoft.com/office/officeart/2008/layout/LinedList"/>
    <dgm:cxn modelId="{4DB5296E-63FA-4515-A32A-1CD2BB6FB01F}" type="presParOf" srcId="{888E25BC-81BA-4181-A3D5-0CBADE5B5C56}" destId="{202E4615-66B1-426C-B276-4C9595FBDA39}" srcOrd="19" destOrd="0" presId="urn:microsoft.com/office/officeart/2008/layout/LinedList"/>
    <dgm:cxn modelId="{CE862A5C-7AE4-4D86-82E4-6C405C5DD378}" type="presParOf" srcId="{202E4615-66B1-426C-B276-4C9595FBDA39}" destId="{59C2C6C5-779E-4F2A-BC7B-77D7FC8AA371}" srcOrd="0" destOrd="0" presId="urn:microsoft.com/office/officeart/2008/layout/LinedList"/>
    <dgm:cxn modelId="{17CF45DE-5339-40BC-87B2-84E3B90B17D6}" type="presParOf" srcId="{202E4615-66B1-426C-B276-4C9595FBDA39}" destId="{9034735D-E9BB-4843-9AE0-27D4ADB3FE64}" srcOrd="1" destOrd="0" presId="urn:microsoft.com/office/officeart/2008/layout/LinedList"/>
    <dgm:cxn modelId="{B49560B6-D020-45DC-B57B-95DCD5C6B847}" type="presParOf" srcId="{888E25BC-81BA-4181-A3D5-0CBADE5B5C56}" destId="{F0166930-8689-4569-B7E6-FB5FC8005BC3}" srcOrd="20" destOrd="0" presId="urn:microsoft.com/office/officeart/2008/layout/LinedList"/>
    <dgm:cxn modelId="{AC908F34-0C3F-4D4B-B28A-A449F6F331C5}" type="presParOf" srcId="{888E25BC-81BA-4181-A3D5-0CBADE5B5C56}" destId="{F71BD88D-B182-4836-905C-00983DA373EE}" srcOrd="21" destOrd="0" presId="urn:microsoft.com/office/officeart/2008/layout/LinedList"/>
    <dgm:cxn modelId="{CE8C5560-88FE-4D8E-8B3E-0A1A038EF29B}" type="presParOf" srcId="{F71BD88D-B182-4836-905C-00983DA373EE}" destId="{6A2D91EC-9D42-416D-A4E0-04DE7E24B5A0}" srcOrd="0" destOrd="0" presId="urn:microsoft.com/office/officeart/2008/layout/LinedList"/>
    <dgm:cxn modelId="{6B8CD9F7-E2A0-4D02-B690-545743B14F2C}" type="presParOf" srcId="{F71BD88D-B182-4836-905C-00983DA373EE}" destId="{2CB3AE31-B3D3-4872-A4F8-B62FDC456F9E}" srcOrd="1" destOrd="0" presId="urn:microsoft.com/office/officeart/2008/layout/LinedList"/>
    <dgm:cxn modelId="{7BC3F6E3-C25F-47BD-B707-B4C88A1EE046}" type="presParOf" srcId="{888E25BC-81BA-4181-A3D5-0CBADE5B5C56}" destId="{820306CB-AA51-418B-A323-55CFDC86EB16}" srcOrd="22" destOrd="0" presId="urn:microsoft.com/office/officeart/2008/layout/LinedList"/>
    <dgm:cxn modelId="{AD46250C-69C4-496F-85C8-CC92953E7AD1}" type="presParOf" srcId="{888E25BC-81BA-4181-A3D5-0CBADE5B5C56}" destId="{63FD7B40-E128-4386-9A7F-B3EAF15789D1}" srcOrd="23" destOrd="0" presId="urn:microsoft.com/office/officeart/2008/layout/LinedList"/>
    <dgm:cxn modelId="{5ABA25C9-75F8-4C55-B1E5-F5AAEF374FE2}" type="presParOf" srcId="{63FD7B40-E128-4386-9A7F-B3EAF15789D1}" destId="{CAD95EA9-D117-4168-A2F7-362212FFFEC7}" srcOrd="0" destOrd="0" presId="urn:microsoft.com/office/officeart/2008/layout/LinedList"/>
    <dgm:cxn modelId="{31D1ACA6-3EF1-4EE8-82DF-6C3E3FE75DCB}" type="presParOf" srcId="{63FD7B40-E128-4386-9A7F-B3EAF15789D1}" destId="{A8C6D712-42E0-4487-8810-7196643E6190}" srcOrd="1" destOrd="0" presId="urn:microsoft.com/office/officeart/2008/layout/LinedList"/>
    <dgm:cxn modelId="{CCB90772-2D95-4BC4-8A4C-2348A2208C8F}" type="presParOf" srcId="{888E25BC-81BA-4181-A3D5-0CBADE5B5C56}" destId="{F92D88CF-7700-4F30-8B6C-1C58F26EE771}" srcOrd="24" destOrd="0" presId="urn:microsoft.com/office/officeart/2008/layout/LinedList"/>
    <dgm:cxn modelId="{F9519FD6-7D45-42F2-AEC4-4699A5155BA7}" type="presParOf" srcId="{888E25BC-81BA-4181-A3D5-0CBADE5B5C56}" destId="{62293030-D17A-409E-95D1-7E989D869648}" srcOrd="25" destOrd="0" presId="urn:microsoft.com/office/officeart/2008/layout/LinedList"/>
    <dgm:cxn modelId="{EB4A8FA7-44D7-4BEC-8FED-9AA887C1D275}" type="presParOf" srcId="{62293030-D17A-409E-95D1-7E989D869648}" destId="{453857C0-A954-4C50-8F48-634EE2DA5114}" srcOrd="0" destOrd="0" presId="urn:microsoft.com/office/officeart/2008/layout/LinedList"/>
    <dgm:cxn modelId="{51980094-C7AB-4B12-8254-59D68BFC60AC}" type="presParOf" srcId="{62293030-D17A-409E-95D1-7E989D869648}" destId="{FEB15B26-4175-410C-9774-4C6D9774BF71}" srcOrd="1" destOrd="0" presId="urn:microsoft.com/office/officeart/2008/layout/LinedList"/>
    <dgm:cxn modelId="{3CB42DAD-ABB9-49FD-90C4-607960F01186}" type="presParOf" srcId="{888E25BC-81BA-4181-A3D5-0CBADE5B5C56}" destId="{967BF078-D3F1-4C2A-B487-3288FA51EE2A}" srcOrd="26" destOrd="0" presId="urn:microsoft.com/office/officeart/2008/layout/LinedList"/>
    <dgm:cxn modelId="{595339C2-B7DD-4E22-96C1-E6D34FEAA849}" type="presParOf" srcId="{888E25BC-81BA-4181-A3D5-0CBADE5B5C56}" destId="{8CC6A349-ADD8-4D31-B643-F8C4BD1405A1}" srcOrd="27" destOrd="0" presId="urn:microsoft.com/office/officeart/2008/layout/LinedList"/>
    <dgm:cxn modelId="{DE662505-F8E9-4118-B909-FB56BD36236A}" type="presParOf" srcId="{8CC6A349-ADD8-4D31-B643-F8C4BD1405A1}" destId="{E2C2F5CA-62C4-4B28-AD35-58ECCCF8950E}" srcOrd="0" destOrd="0" presId="urn:microsoft.com/office/officeart/2008/layout/LinedList"/>
    <dgm:cxn modelId="{14C23B10-4EC9-4705-9A6D-F00F119F726D}" type="presParOf" srcId="{8CC6A349-ADD8-4D31-B643-F8C4BD1405A1}" destId="{3BD986A4-3DAA-49C8-8640-BC7EBE647738}" srcOrd="1" destOrd="0" presId="urn:microsoft.com/office/officeart/2008/layout/LinedList"/>
    <dgm:cxn modelId="{9C053B34-F82A-4E9D-B600-2C1527520EE4}" type="presParOf" srcId="{888E25BC-81BA-4181-A3D5-0CBADE5B5C56}" destId="{458C364D-64B5-41B8-905F-BF4B3CD7B03E}" srcOrd="28" destOrd="0" presId="urn:microsoft.com/office/officeart/2008/layout/LinedList"/>
    <dgm:cxn modelId="{70CAA045-B627-40EF-AFB6-48E4A3EAE867}" type="presParOf" srcId="{888E25BC-81BA-4181-A3D5-0CBADE5B5C56}" destId="{AFD6A44C-9267-4715-A366-6AA10A0CD25D}" srcOrd="29" destOrd="0" presId="urn:microsoft.com/office/officeart/2008/layout/LinedList"/>
    <dgm:cxn modelId="{F6A2865A-3012-4A18-9E9C-D8A275F08963}" type="presParOf" srcId="{AFD6A44C-9267-4715-A366-6AA10A0CD25D}" destId="{CB7CCF7D-9ABA-4FFC-B1DA-3DFE4FD0D672}" srcOrd="0" destOrd="0" presId="urn:microsoft.com/office/officeart/2008/layout/LinedList"/>
    <dgm:cxn modelId="{94F033E6-F45C-4B72-9518-43E7597AF7EF}" type="presParOf" srcId="{AFD6A44C-9267-4715-A366-6AA10A0CD25D}" destId="{B91A781E-2A1B-442F-BAB4-E9C9955C1BAB}" srcOrd="1" destOrd="0" presId="urn:microsoft.com/office/officeart/2008/layout/LinedList"/>
    <dgm:cxn modelId="{BC0F7AE1-B513-4880-A47B-2D0D5F20D65B}" type="presParOf" srcId="{888E25BC-81BA-4181-A3D5-0CBADE5B5C56}" destId="{946BAC70-8BB8-4532-B112-6F07471892A9}" srcOrd="30" destOrd="0" presId="urn:microsoft.com/office/officeart/2008/layout/LinedList"/>
    <dgm:cxn modelId="{BA12CC9E-3436-4245-B32B-8A45373BF4EB}" type="presParOf" srcId="{888E25BC-81BA-4181-A3D5-0CBADE5B5C56}" destId="{A6B57DC6-AA9A-4A37-8FD4-848CDB4DEA98}" srcOrd="31" destOrd="0" presId="urn:microsoft.com/office/officeart/2008/layout/LinedList"/>
    <dgm:cxn modelId="{384664F8-CD3D-446C-BC71-9FF22275BC14}" type="presParOf" srcId="{A6B57DC6-AA9A-4A37-8FD4-848CDB4DEA98}" destId="{19027FAF-2AEF-4CF9-AD85-DADAFC6331F1}" srcOrd="0" destOrd="0" presId="urn:microsoft.com/office/officeart/2008/layout/LinedList"/>
    <dgm:cxn modelId="{73BCFA18-69D4-436E-80EE-E24C957E4739}" type="presParOf" srcId="{A6B57DC6-AA9A-4A37-8FD4-848CDB4DEA98}" destId="{CD337B32-6EA1-4922-91F5-AAAB3AA55F07}" srcOrd="1" destOrd="0" presId="urn:microsoft.com/office/officeart/2008/layout/LinedList"/>
    <dgm:cxn modelId="{18C0C41B-E6BE-42EE-9348-9BACA59163CC}" type="presParOf" srcId="{888E25BC-81BA-4181-A3D5-0CBADE5B5C56}" destId="{52E743B7-B91F-47BE-A6D0-DA167EAC1B40}" srcOrd="32" destOrd="0" presId="urn:microsoft.com/office/officeart/2008/layout/LinedList"/>
    <dgm:cxn modelId="{9EC3067C-A387-41FB-8D82-2ECB897AC8F1}" type="presParOf" srcId="{888E25BC-81BA-4181-A3D5-0CBADE5B5C56}" destId="{38C5690F-A3D8-4B54-AF09-E105CE5336C7}" srcOrd="33" destOrd="0" presId="urn:microsoft.com/office/officeart/2008/layout/LinedList"/>
    <dgm:cxn modelId="{285ED7FD-C772-49AE-AA10-491A19080D9E}" type="presParOf" srcId="{38C5690F-A3D8-4B54-AF09-E105CE5336C7}" destId="{AA27DD53-9EB4-46E4-BDA7-BA6A33B677B7}" srcOrd="0" destOrd="0" presId="urn:microsoft.com/office/officeart/2008/layout/LinedList"/>
    <dgm:cxn modelId="{CB9846EA-472B-4F55-95BC-A206060FA577}" type="presParOf" srcId="{38C5690F-A3D8-4B54-AF09-E105CE5336C7}" destId="{B3DDE4AA-728A-4BD6-AAAB-566884526716}" srcOrd="1" destOrd="0" presId="urn:microsoft.com/office/officeart/2008/layout/LinedList"/>
    <dgm:cxn modelId="{33C05AF3-E585-4D9B-A5C7-8DF029277E56}" type="presParOf" srcId="{888E25BC-81BA-4181-A3D5-0CBADE5B5C56}" destId="{EE035F7D-B39B-4F9C-B275-3248E960B929}" srcOrd="34" destOrd="0" presId="urn:microsoft.com/office/officeart/2008/layout/LinedList"/>
    <dgm:cxn modelId="{7A0AB75B-29FC-430F-AD89-5944B69D3D7F}" type="presParOf" srcId="{888E25BC-81BA-4181-A3D5-0CBADE5B5C56}" destId="{9D6ADEF1-2040-43FA-B069-C1F98107DA12}" srcOrd="35" destOrd="0" presId="urn:microsoft.com/office/officeart/2008/layout/LinedList"/>
    <dgm:cxn modelId="{09F2D898-959B-44DB-A165-CA136628ACB0}" type="presParOf" srcId="{9D6ADEF1-2040-43FA-B069-C1F98107DA12}" destId="{D33E7E49-CCE8-4C54-9FA1-CC193623440F}" srcOrd="0" destOrd="0" presId="urn:microsoft.com/office/officeart/2008/layout/LinedList"/>
    <dgm:cxn modelId="{4FC1AD1B-FDB9-4FD0-8E6F-CB5C83EBC12A}" type="presParOf" srcId="{9D6ADEF1-2040-43FA-B069-C1F98107DA12}" destId="{57B278AA-659A-42CD-AEBB-43BFEA7C2B50}" srcOrd="1" destOrd="0" presId="urn:microsoft.com/office/officeart/2008/layout/LinedList"/>
    <dgm:cxn modelId="{6C73D93F-B8EF-4F32-AF4E-9EE3A36FF6B2}" type="presParOf" srcId="{888E25BC-81BA-4181-A3D5-0CBADE5B5C56}" destId="{160915A7-C72C-4B22-A9BD-4F239BB5D4C7}" srcOrd="36" destOrd="0" presId="urn:microsoft.com/office/officeart/2008/layout/LinedList"/>
    <dgm:cxn modelId="{E063CD14-E194-475F-AB1F-352F3EFFFCB0}" type="presParOf" srcId="{888E25BC-81BA-4181-A3D5-0CBADE5B5C56}" destId="{9ABDB6B6-9F18-4B92-BEEA-69C89F9ECB6D}" srcOrd="37" destOrd="0" presId="urn:microsoft.com/office/officeart/2008/layout/LinedList"/>
    <dgm:cxn modelId="{C89BE595-6C7F-470B-A0AA-6EA5ADC588EB}" type="presParOf" srcId="{9ABDB6B6-9F18-4B92-BEEA-69C89F9ECB6D}" destId="{6E8D2CB2-84CB-4656-BF92-50DC824A76CF}" srcOrd="0" destOrd="0" presId="urn:microsoft.com/office/officeart/2008/layout/LinedList"/>
    <dgm:cxn modelId="{971AC24C-A699-424B-BB40-E7F7DBDFF9B0}" type="presParOf" srcId="{9ABDB6B6-9F18-4B92-BEEA-69C89F9ECB6D}" destId="{142C96D5-BD51-46A1-BF02-8434D3DA4F5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9CA6D5-E70C-46E0-A5A9-6EA5581DDB87}">
      <dsp:nvSpPr>
        <dsp:cNvPr id="0" name=""/>
        <dsp:cNvSpPr/>
      </dsp:nvSpPr>
      <dsp:spPr>
        <a:xfrm>
          <a:off x="647881" y="569645"/>
          <a:ext cx="1454733" cy="14547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80AEA6-3676-4A38-B926-F341ED30A17A}">
      <dsp:nvSpPr>
        <dsp:cNvPr id="0" name=""/>
        <dsp:cNvSpPr/>
      </dsp:nvSpPr>
      <dsp:spPr>
        <a:xfrm>
          <a:off x="957906" y="879670"/>
          <a:ext cx="834683" cy="8346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F806AE-0C14-4AE5-8AA3-9A5B24A535FA}">
      <dsp:nvSpPr>
        <dsp:cNvPr id="0" name=""/>
        <dsp:cNvSpPr/>
      </dsp:nvSpPr>
      <dsp:spPr>
        <a:xfrm>
          <a:off x="182843" y="2477492"/>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Fake news spreads swiftly via digital platforms and social media [4].</a:t>
          </a:r>
          <a:endParaRPr lang="en-US" sz="1300" kern="1200" dirty="0"/>
        </a:p>
      </dsp:txBody>
      <dsp:txXfrm>
        <a:off x="182843" y="2477492"/>
        <a:ext cx="2384809" cy="720000"/>
      </dsp:txXfrm>
    </dsp:sp>
    <dsp:sp modelId="{FE060FD8-9474-471B-9E73-8EF10A526128}">
      <dsp:nvSpPr>
        <dsp:cNvPr id="0" name=""/>
        <dsp:cNvSpPr/>
      </dsp:nvSpPr>
      <dsp:spPr>
        <a:xfrm>
          <a:off x="3450032" y="569645"/>
          <a:ext cx="1454733" cy="145473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D203FF-3C18-4747-85AC-8F848B0B77AC}">
      <dsp:nvSpPr>
        <dsp:cNvPr id="0" name=""/>
        <dsp:cNvSpPr/>
      </dsp:nvSpPr>
      <dsp:spPr>
        <a:xfrm>
          <a:off x="3760057" y="879670"/>
          <a:ext cx="834683" cy="8346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52244B-47BA-4587-9548-D09B8C581915}">
      <dsp:nvSpPr>
        <dsp:cNvPr id="0" name=""/>
        <dsp:cNvSpPr/>
      </dsp:nvSpPr>
      <dsp:spPr>
        <a:xfrm>
          <a:off x="2984994" y="2477492"/>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Accuracy is hard to confirm before reaching big audiences.</a:t>
          </a:r>
          <a:endParaRPr lang="en-US" sz="1300" kern="1200" dirty="0"/>
        </a:p>
      </dsp:txBody>
      <dsp:txXfrm>
        <a:off x="2984994" y="2477492"/>
        <a:ext cx="2384809" cy="720000"/>
      </dsp:txXfrm>
    </dsp:sp>
    <dsp:sp modelId="{BD228193-BBC8-4C86-881D-8D37CDEC9179}">
      <dsp:nvSpPr>
        <dsp:cNvPr id="0" name=""/>
        <dsp:cNvSpPr/>
      </dsp:nvSpPr>
      <dsp:spPr>
        <a:xfrm>
          <a:off x="6252183" y="569645"/>
          <a:ext cx="1454733" cy="145473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A9D5D4-7139-48D4-8DC5-F68C11A74828}">
      <dsp:nvSpPr>
        <dsp:cNvPr id="0" name=""/>
        <dsp:cNvSpPr/>
      </dsp:nvSpPr>
      <dsp:spPr>
        <a:xfrm>
          <a:off x="6562208" y="879670"/>
          <a:ext cx="834683" cy="8346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36A00A-2CF9-47A8-BDB5-3547D91D1D88}">
      <dsp:nvSpPr>
        <dsp:cNvPr id="0" name=""/>
        <dsp:cNvSpPr/>
      </dsp:nvSpPr>
      <dsp:spPr>
        <a:xfrm>
          <a:off x="5787145" y="2477492"/>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influences social behaviour, politics, and public opinion.</a:t>
          </a:r>
          <a:endParaRPr lang="en-US" sz="1300" kern="1200" dirty="0"/>
        </a:p>
      </dsp:txBody>
      <dsp:txXfrm>
        <a:off x="5787145" y="2477492"/>
        <a:ext cx="2384809" cy="720000"/>
      </dsp:txXfrm>
    </dsp:sp>
    <dsp:sp modelId="{7D112954-4B69-4D1C-B5DE-099C022B1776}">
      <dsp:nvSpPr>
        <dsp:cNvPr id="0" name=""/>
        <dsp:cNvSpPr/>
      </dsp:nvSpPr>
      <dsp:spPr>
        <a:xfrm>
          <a:off x="9054334" y="569645"/>
          <a:ext cx="1454733" cy="145473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196320-A887-4FC1-B865-A3AED815EE32}">
      <dsp:nvSpPr>
        <dsp:cNvPr id="0" name=""/>
        <dsp:cNvSpPr/>
      </dsp:nvSpPr>
      <dsp:spPr>
        <a:xfrm>
          <a:off x="9364359" y="879670"/>
          <a:ext cx="834683" cy="8346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4DFB23-FFDA-467F-A62C-2FB1E9B57DF3}">
      <dsp:nvSpPr>
        <dsp:cNvPr id="0" name=""/>
        <dsp:cNvSpPr/>
      </dsp:nvSpPr>
      <dsp:spPr>
        <a:xfrm>
          <a:off x="8589296" y="2477492"/>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Automated detection techniques are made possible by AI and NLP [1], [2].</a:t>
          </a:r>
          <a:endParaRPr lang="en-US" sz="1300" kern="1200" dirty="0"/>
        </a:p>
      </dsp:txBody>
      <dsp:txXfrm>
        <a:off x="8589296" y="2477492"/>
        <a:ext cx="2384809"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9C3AAE-0D75-405F-A4D3-E33EED084463}">
      <dsp:nvSpPr>
        <dsp:cNvPr id="0" name=""/>
        <dsp:cNvSpPr/>
      </dsp:nvSpPr>
      <dsp:spPr>
        <a:xfrm>
          <a:off x="0" y="917"/>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70DA4C-2805-47D3-852F-42FE102703DB}">
      <dsp:nvSpPr>
        <dsp:cNvPr id="0" name=""/>
        <dsp:cNvSpPr/>
      </dsp:nvSpPr>
      <dsp:spPr>
        <a:xfrm>
          <a:off x="0" y="917"/>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b="1" kern="1200"/>
            <a:t>[1] R. K. Kaliyar, A. Goswami, and P. Narang, “FakeBERT: Fake news detection in social media with a BERT-based deep learning approach,” </a:t>
          </a:r>
          <a:r>
            <a:rPr lang="en-GB" sz="500" b="1" i="1" kern="1200"/>
            <a:t>Multimedia Tools and Applications</a:t>
          </a:r>
          <a:r>
            <a:rPr lang="en-GB" sz="500" b="1" kern="1200"/>
            <a:t>, vol. 80, no. 8, pp. 11765–11788, 2021.</a:t>
          </a:r>
          <a:endParaRPr lang="en-US" sz="500" kern="1200"/>
        </a:p>
      </dsp:txBody>
      <dsp:txXfrm>
        <a:off x="0" y="917"/>
        <a:ext cx="7581970" cy="263635"/>
      </dsp:txXfrm>
    </dsp:sp>
    <dsp:sp modelId="{9D112A31-FC02-4306-ADA5-C12688AD2C1F}">
      <dsp:nvSpPr>
        <dsp:cNvPr id="0" name=""/>
        <dsp:cNvSpPr/>
      </dsp:nvSpPr>
      <dsp:spPr>
        <a:xfrm>
          <a:off x="0" y="264553"/>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4B7739-F1E3-4A7B-91B3-4E42ABACC620}">
      <dsp:nvSpPr>
        <dsp:cNvPr id="0" name=""/>
        <dsp:cNvSpPr/>
      </dsp:nvSpPr>
      <dsp:spPr>
        <a:xfrm>
          <a:off x="0" y="264553"/>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b="1" kern="1200"/>
            <a:t>[2] A. A. Ali, S. Latif, S. A. Ghauri, O.-Y. Song, A. A. Abbasi, and A. J. Malik, “Linguistic Features and Bi-LSTM for Identification of Fake News,” </a:t>
          </a:r>
          <a:r>
            <a:rPr lang="en-GB" sz="500" b="1" i="1" kern="1200"/>
            <a:t>Electronics</a:t>
          </a:r>
          <a:r>
            <a:rPr lang="en-GB" sz="500" b="1" kern="1200"/>
            <a:t>, vol. 12, no. 13, Art. no. 2942, 2023.</a:t>
          </a:r>
          <a:endParaRPr lang="en-US" sz="500" kern="1200"/>
        </a:p>
      </dsp:txBody>
      <dsp:txXfrm>
        <a:off x="0" y="264553"/>
        <a:ext cx="7581970" cy="263635"/>
      </dsp:txXfrm>
    </dsp:sp>
    <dsp:sp modelId="{0B311920-E935-455B-8FBB-10B76B716B48}">
      <dsp:nvSpPr>
        <dsp:cNvPr id="0" name=""/>
        <dsp:cNvSpPr/>
      </dsp:nvSpPr>
      <dsp:spPr>
        <a:xfrm>
          <a:off x="0" y="528188"/>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F32086-4E4B-444D-A1EB-490BF2A3116B}">
      <dsp:nvSpPr>
        <dsp:cNvPr id="0" name=""/>
        <dsp:cNvSpPr/>
      </dsp:nvSpPr>
      <dsp:spPr>
        <a:xfrm>
          <a:off x="0" y="528188"/>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b="1" kern="1200"/>
            <a:t>[3] X. Zhou and R. Zafarani, “A Survey of Fake News: Fundamental Theories, Detection Methods, and Opportunities,” </a:t>
          </a:r>
          <a:r>
            <a:rPr lang="en-GB" sz="500" b="1" i="1" kern="1200"/>
            <a:t>ACM Computing Surveys</a:t>
          </a:r>
          <a:r>
            <a:rPr lang="en-GB" sz="500" b="1" kern="1200"/>
            <a:t>, vol. 53, no. 5, pp. 1–40, 2020.</a:t>
          </a:r>
          <a:endParaRPr lang="en-US" sz="500" kern="1200"/>
        </a:p>
      </dsp:txBody>
      <dsp:txXfrm>
        <a:off x="0" y="528188"/>
        <a:ext cx="7581970" cy="263635"/>
      </dsp:txXfrm>
    </dsp:sp>
    <dsp:sp modelId="{9763E195-91FB-447E-A259-8976A3571CF4}">
      <dsp:nvSpPr>
        <dsp:cNvPr id="0" name=""/>
        <dsp:cNvSpPr/>
      </dsp:nvSpPr>
      <dsp:spPr>
        <a:xfrm>
          <a:off x="0" y="791824"/>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18C240-694F-42C4-ACF6-C9A5B529D29B}">
      <dsp:nvSpPr>
        <dsp:cNvPr id="0" name=""/>
        <dsp:cNvSpPr/>
      </dsp:nvSpPr>
      <dsp:spPr>
        <a:xfrm>
          <a:off x="0" y="791824"/>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kern="1200"/>
            <a:t>[4]K. Shu, D. Mahudeswaran, S. Wang, D. Lee, and H. Liu,</a:t>
          </a:r>
          <a:br>
            <a:rPr lang="en-GB" sz="500" kern="1200"/>
          </a:br>
          <a:r>
            <a:rPr lang="en-GB" sz="500" kern="1200"/>
            <a:t>“Hierarchical Propagation Networks for Fake News Detection: Investigation and Exploitation,”</a:t>
          </a:r>
          <a:br>
            <a:rPr lang="en-GB" sz="500" kern="1200"/>
          </a:br>
          <a:r>
            <a:rPr lang="en-GB" sz="500" i="1" kern="1200"/>
            <a:t>Proceedings of the International AAAI Conference on Web and Social Media (ICWSM)</a:t>
          </a:r>
          <a:r>
            <a:rPr lang="en-GB" sz="500" kern="1200"/>
            <a:t>, vol. 14, no. 1, pp. 626–637, 2020.</a:t>
          </a:r>
          <a:endParaRPr lang="en-US" sz="500" kern="1200"/>
        </a:p>
      </dsp:txBody>
      <dsp:txXfrm>
        <a:off x="0" y="791824"/>
        <a:ext cx="7581970" cy="263635"/>
      </dsp:txXfrm>
    </dsp:sp>
    <dsp:sp modelId="{CBBF65B8-A77E-4C13-8DF4-AA4923C5B6BC}">
      <dsp:nvSpPr>
        <dsp:cNvPr id="0" name=""/>
        <dsp:cNvSpPr/>
      </dsp:nvSpPr>
      <dsp:spPr>
        <a:xfrm>
          <a:off x="0" y="1055460"/>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C3A597-CB74-474E-8B91-B5224BDDD84A}">
      <dsp:nvSpPr>
        <dsp:cNvPr id="0" name=""/>
        <dsp:cNvSpPr/>
      </dsp:nvSpPr>
      <dsp:spPr>
        <a:xfrm>
          <a:off x="0" y="1055460"/>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kern="1200"/>
            <a:t>[5]H. Padalko, V. Chomko, and D. Chumachenko, “A novel approach to fake news classification using LSTM-based deep learning models,” Frontiers in Big Data, vol. 6, 2024.</a:t>
          </a:r>
          <a:endParaRPr lang="en-US" sz="500" kern="1200"/>
        </a:p>
      </dsp:txBody>
      <dsp:txXfrm>
        <a:off x="0" y="1055460"/>
        <a:ext cx="7581970" cy="263635"/>
      </dsp:txXfrm>
    </dsp:sp>
    <dsp:sp modelId="{C2F04B1B-B377-4B15-851E-81C63B16F36C}">
      <dsp:nvSpPr>
        <dsp:cNvPr id="0" name=""/>
        <dsp:cNvSpPr/>
      </dsp:nvSpPr>
      <dsp:spPr>
        <a:xfrm>
          <a:off x="0" y="1319095"/>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C130B8-62BC-4F4C-AED4-15B5976DBF31}">
      <dsp:nvSpPr>
        <dsp:cNvPr id="0" name=""/>
        <dsp:cNvSpPr/>
      </dsp:nvSpPr>
      <dsp:spPr>
        <a:xfrm>
          <a:off x="0" y="1319095"/>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kern="1200"/>
            <a:t>[6]M. E. Almandouh, M. F. Alrahmawy, M. Eisa, M. Elhoseny, and A. S. Tolba, “Ensemble-based high-performance deep learning models for fake news detection,” Scientific Reports, vol. 14, 2024.</a:t>
          </a:r>
          <a:endParaRPr lang="en-US" sz="500" kern="1200"/>
        </a:p>
      </dsp:txBody>
      <dsp:txXfrm>
        <a:off x="0" y="1319095"/>
        <a:ext cx="7581970" cy="263635"/>
      </dsp:txXfrm>
    </dsp:sp>
    <dsp:sp modelId="{F27C99F9-F0CD-46D9-BE74-2D190C6F02BE}">
      <dsp:nvSpPr>
        <dsp:cNvPr id="0" name=""/>
        <dsp:cNvSpPr/>
      </dsp:nvSpPr>
      <dsp:spPr>
        <a:xfrm>
          <a:off x="0" y="1582731"/>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BB06DB-3588-4C43-9BA5-078F76A014EC}">
      <dsp:nvSpPr>
        <dsp:cNvPr id="0" name=""/>
        <dsp:cNvSpPr/>
      </dsp:nvSpPr>
      <dsp:spPr>
        <a:xfrm>
          <a:off x="0" y="1582731"/>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kern="1200"/>
            <a:t>[7]“Fake news detection based on news content and social contexts: A transformer-based approach,”International Journal of Data Science and Analytics, vol. 13, no. 4, pp. 335–362, 2022.</a:t>
          </a:r>
          <a:endParaRPr lang="en-US" sz="500" kern="1200"/>
        </a:p>
      </dsp:txBody>
      <dsp:txXfrm>
        <a:off x="0" y="1582731"/>
        <a:ext cx="7581970" cy="263635"/>
      </dsp:txXfrm>
    </dsp:sp>
    <dsp:sp modelId="{22D88A6A-4EAF-4B82-9AE0-E43C5FE48D50}">
      <dsp:nvSpPr>
        <dsp:cNvPr id="0" name=""/>
        <dsp:cNvSpPr/>
      </dsp:nvSpPr>
      <dsp:spPr>
        <a:xfrm>
          <a:off x="0" y="1846366"/>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240D6B-D947-4DDF-B6F6-DBD646DB8A7B}">
      <dsp:nvSpPr>
        <dsp:cNvPr id="0" name=""/>
        <dsp:cNvSpPr/>
      </dsp:nvSpPr>
      <dsp:spPr>
        <a:xfrm>
          <a:off x="0" y="1846366"/>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kern="1200" dirty="0"/>
            <a:t>•	[8] K. Shu, D. </a:t>
          </a:r>
          <a:r>
            <a:rPr lang="en-GB" sz="500" kern="1200" dirty="0" err="1"/>
            <a:t>Mahudeswaran</a:t>
          </a:r>
          <a:r>
            <a:rPr lang="en-GB" sz="500" kern="1200" dirty="0"/>
            <a:t>, S. Wang, D. Lee, and H. Liu, “</a:t>
          </a:r>
          <a:r>
            <a:rPr lang="en-GB" sz="500" kern="1200" dirty="0" err="1"/>
            <a:t>FakeNewsNet</a:t>
          </a:r>
          <a:r>
            <a:rPr lang="en-GB" sz="500" kern="1200" dirty="0"/>
            <a:t>: A data repository with news content, social context and spatiotemporal information for studying fake news on social media,” Big Data, vol. 8, no. 3, pp. 171–188, 2020.</a:t>
          </a:r>
          <a:endParaRPr lang="en-US" sz="500" kern="1200" dirty="0"/>
        </a:p>
      </dsp:txBody>
      <dsp:txXfrm>
        <a:off x="0" y="1846366"/>
        <a:ext cx="7581970" cy="263635"/>
      </dsp:txXfrm>
    </dsp:sp>
    <dsp:sp modelId="{25F0F4AC-EEAF-415E-978A-92D1277FD380}">
      <dsp:nvSpPr>
        <dsp:cNvPr id="0" name=""/>
        <dsp:cNvSpPr/>
      </dsp:nvSpPr>
      <dsp:spPr>
        <a:xfrm>
          <a:off x="0" y="2110002"/>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48C3AC-E37C-4032-B24D-ED7557191F1B}">
      <dsp:nvSpPr>
        <dsp:cNvPr id="0" name=""/>
        <dsp:cNvSpPr/>
      </dsp:nvSpPr>
      <dsp:spPr>
        <a:xfrm>
          <a:off x="0" y="2110002"/>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kern="1200"/>
            <a:t>•	[9] T. Wolf et al., “Transformers: State-of-the-Art Natural Language Processing,” in Proceedings of the 2020 Conference on Empirical Methods in Natural Language Processing: System Demonstrations, 2020, pp. 38–45.</a:t>
          </a:r>
          <a:endParaRPr lang="en-US" sz="500" kern="1200"/>
        </a:p>
      </dsp:txBody>
      <dsp:txXfrm>
        <a:off x="0" y="2110002"/>
        <a:ext cx="7581970" cy="263635"/>
      </dsp:txXfrm>
    </dsp:sp>
    <dsp:sp modelId="{133E6456-2BE1-49DA-9864-427DCDE9F64C}">
      <dsp:nvSpPr>
        <dsp:cNvPr id="0" name=""/>
        <dsp:cNvSpPr/>
      </dsp:nvSpPr>
      <dsp:spPr>
        <a:xfrm>
          <a:off x="0" y="2373638"/>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C2C6C5-779E-4F2A-BC7B-77D7FC8AA371}">
      <dsp:nvSpPr>
        <dsp:cNvPr id="0" name=""/>
        <dsp:cNvSpPr/>
      </dsp:nvSpPr>
      <dsp:spPr>
        <a:xfrm>
          <a:off x="0" y="2373638"/>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kern="1200"/>
            <a:t>• [10] A. Ayetiran and Ö. Özgöbek,</a:t>
          </a:r>
          <a:br>
            <a:rPr lang="en-GB" sz="500" kern="1200"/>
          </a:br>
          <a:r>
            <a:rPr lang="en-GB" sz="500" kern="1200"/>
            <a:t>“A Review of Deep Learning Techniques for Multimodal Fake News and Harmful Language Detection,”</a:t>
          </a:r>
          <a:br>
            <a:rPr lang="en-GB" sz="500" kern="1200"/>
          </a:br>
          <a:r>
            <a:rPr lang="en-GB" sz="500" i="1" kern="1200"/>
            <a:t>IEEE Access</a:t>
          </a:r>
          <a:r>
            <a:rPr lang="en-GB" sz="500" kern="1200"/>
            <a:t>, vol. 12, pp. 76133–76153, 2024.</a:t>
          </a:r>
          <a:endParaRPr lang="en-US" sz="500" kern="1200"/>
        </a:p>
      </dsp:txBody>
      <dsp:txXfrm>
        <a:off x="0" y="2373638"/>
        <a:ext cx="7581970" cy="263635"/>
      </dsp:txXfrm>
    </dsp:sp>
    <dsp:sp modelId="{F0166930-8689-4569-B7E6-FB5FC8005BC3}">
      <dsp:nvSpPr>
        <dsp:cNvPr id="0" name=""/>
        <dsp:cNvSpPr/>
      </dsp:nvSpPr>
      <dsp:spPr>
        <a:xfrm>
          <a:off x="0" y="2637273"/>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2D91EC-9D42-416D-A4E0-04DE7E24B5A0}">
      <dsp:nvSpPr>
        <dsp:cNvPr id="0" name=""/>
        <dsp:cNvSpPr/>
      </dsp:nvSpPr>
      <dsp:spPr>
        <a:xfrm>
          <a:off x="0" y="2637273"/>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kern="1200"/>
            <a:t>[11] J. A. Nasir, O. S. Khan, and I. Varlamis,“Fake news detection: A hybrid CNN-RNN based deep learning approach,”International Journal of Information Management Data Insights, vol. 1, no. 1, Art. no. 100007, 2021.</a:t>
          </a:r>
          <a:endParaRPr lang="en-US" sz="500" kern="1200"/>
        </a:p>
      </dsp:txBody>
      <dsp:txXfrm>
        <a:off x="0" y="2637273"/>
        <a:ext cx="7581970" cy="263635"/>
      </dsp:txXfrm>
    </dsp:sp>
    <dsp:sp modelId="{820306CB-AA51-418B-A323-55CFDC86EB16}">
      <dsp:nvSpPr>
        <dsp:cNvPr id="0" name=""/>
        <dsp:cNvSpPr/>
      </dsp:nvSpPr>
      <dsp:spPr>
        <a:xfrm>
          <a:off x="0" y="2900909"/>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D95EA9-D117-4168-A2F7-362212FFFEC7}">
      <dsp:nvSpPr>
        <dsp:cNvPr id="0" name=""/>
        <dsp:cNvSpPr/>
      </dsp:nvSpPr>
      <dsp:spPr>
        <a:xfrm>
          <a:off x="0" y="2900909"/>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kern="1200"/>
            <a:t>[12] P. Nakov, H. T. Sencar, J. An, and H. Kwak,“A Survey on Predicting the Factuality and the Bias of News Media,”arXiv preprint arXiv:2103.12506, 2021.</a:t>
          </a:r>
          <a:endParaRPr lang="en-US" sz="500" kern="1200"/>
        </a:p>
      </dsp:txBody>
      <dsp:txXfrm>
        <a:off x="0" y="2900909"/>
        <a:ext cx="7581970" cy="263635"/>
      </dsp:txXfrm>
    </dsp:sp>
    <dsp:sp modelId="{F92D88CF-7700-4F30-8B6C-1C58F26EE771}">
      <dsp:nvSpPr>
        <dsp:cNvPr id="0" name=""/>
        <dsp:cNvSpPr/>
      </dsp:nvSpPr>
      <dsp:spPr>
        <a:xfrm>
          <a:off x="0" y="3164545"/>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3857C0-A954-4C50-8F48-634EE2DA5114}">
      <dsp:nvSpPr>
        <dsp:cNvPr id="0" name=""/>
        <dsp:cNvSpPr/>
      </dsp:nvSpPr>
      <dsp:spPr>
        <a:xfrm>
          <a:off x="0" y="3164545"/>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kern="1200"/>
            <a:t>• [13] H. T. Sencar, P. Nakov, and Z. Al-Omari,</a:t>
          </a:r>
          <a:br>
            <a:rPr lang="en-GB" sz="500" kern="1200"/>
          </a:br>
          <a:r>
            <a:rPr lang="en-GB" sz="500" kern="1200"/>
            <a:t>“Misinformation detection on online social networks using pretrained language models,”</a:t>
          </a:r>
          <a:br>
            <a:rPr lang="en-GB" sz="500" kern="1200"/>
          </a:br>
          <a:r>
            <a:rPr lang="en-GB" sz="500" i="1" kern="1200"/>
            <a:t>Information Processing &amp; Management</a:t>
          </a:r>
          <a:r>
            <a:rPr lang="en-GB" sz="500" kern="1200"/>
            <a:t>, vol. 63, no. 1, Art. no. 104342, 2026.</a:t>
          </a:r>
          <a:endParaRPr lang="en-US" sz="500" kern="1200"/>
        </a:p>
      </dsp:txBody>
      <dsp:txXfrm>
        <a:off x="0" y="3164545"/>
        <a:ext cx="7581970" cy="263635"/>
      </dsp:txXfrm>
    </dsp:sp>
    <dsp:sp modelId="{967BF078-D3F1-4C2A-B487-3288FA51EE2A}">
      <dsp:nvSpPr>
        <dsp:cNvPr id="0" name=""/>
        <dsp:cNvSpPr/>
      </dsp:nvSpPr>
      <dsp:spPr>
        <a:xfrm>
          <a:off x="0" y="3428180"/>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C2F5CA-62C4-4B28-AD35-58ECCCF8950E}">
      <dsp:nvSpPr>
        <dsp:cNvPr id="0" name=""/>
        <dsp:cNvSpPr/>
      </dsp:nvSpPr>
      <dsp:spPr>
        <a:xfrm>
          <a:off x="0" y="3428180"/>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kern="1200"/>
            <a:t>• [14] V. L. Rubin,</a:t>
          </a:r>
          <a:br>
            <a:rPr lang="en-GB" sz="500" kern="1200"/>
          </a:br>
          <a:r>
            <a:rPr lang="en-GB" sz="500" i="1" kern="1200"/>
            <a:t>Misinformation and Disinformation: Detecting Fakes with the Eye and AI,</a:t>
          </a:r>
          <a:br>
            <a:rPr lang="en-GB" sz="500" kern="1200"/>
          </a:br>
          <a:r>
            <a:rPr lang="en-GB" sz="500" kern="1200"/>
            <a:t>Cham, Switzerland: Springer Nature, 2022.</a:t>
          </a:r>
          <a:endParaRPr lang="en-US" sz="500" kern="1200"/>
        </a:p>
      </dsp:txBody>
      <dsp:txXfrm>
        <a:off x="0" y="3428180"/>
        <a:ext cx="7581970" cy="263635"/>
      </dsp:txXfrm>
    </dsp:sp>
    <dsp:sp modelId="{458C364D-64B5-41B8-905F-BF4B3CD7B03E}">
      <dsp:nvSpPr>
        <dsp:cNvPr id="0" name=""/>
        <dsp:cNvSpPr/>
      </dsp:nvSpPr>
      <dsp:spPr>
        <a:xfrm>
          <a:off x="0" y="3691816"/>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7CCF7D-9ABA-4FFC-B1DA-3DFE4FD0D672}">
      <dsp:nvSpPr>
        <dsp:cNvPr id="0" name=""/>
        <dsp:cNvSpPr/>
      </dsp:nvSpPr>
      <dsp:spPr>
        <a:xfrm>
          <a:off x="0" y="3691816"/>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kern="1200"/>
            <a:t>[15] F. Chollet,</a:t>
          </a:r>
          <a:br>
            <a:rPr lang="en-GB" sz="500" kern="1200"/>
          </a:br>
          <a:r>
            <a:rPr lang="en-GB" sz="500" i="1" kern="1200"/>
            <a:t>Deep Learning with Python, 2nd ed.</a:t>
          </a:r>
          <a:br>
            <a:rPr lang="en-GB" sz="500" kern="1200"/>
          </a:br>
          <a:r>
            <a:rPr lang="en-GB" sz="500" kern="1200"/>
            <a:t>Shelter Island, NY, USA: Manning Publications, 2021.</a:t>
          </a:r>
          <a:endParaRPr lang="en-US" sz="500" kern="1200"/>
        </a:p>
      </dsp:txBody>
      <dsp:txXfrm>
        <a:off x="0" y="3691816"/>
        <a:ext cx="7581970" cy="263635"/>
      </dsp:txXfrm>
    </dsp:sp>
    <dsp:sp modelId="{946BAC70-8BB8-4532-B112-6F07471892A9}">
      <dsp:nvSpPr>
        <dsp:cNvPr id="0" name=""/>
        <dsp:cNvSpPr/>
      </dsp:nvSpPr>
      <dsp:spPr>
        <a:xfrm>
          <a:off x="0" y="3955451"/>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027FAF-2AEF-4CF9-AD85-DADAFC6331F1}">
      <dsp:nvSpPr>
        <dsp:cNvPr id="0" name=""/>
        <dsp:cNvSpPr/>
      </dsp:nvSpPr>
      <dsp:spPr>
        <a:xfrm>
          <a:off x="0" y="3955451"/>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kern="1200"/>
            <a:t>16] Z. Qiu, Y. Sun, G. Guo, M. Zhang, and J. Han,</a:t>
          </a:r>
          <a:br>
            <a:rPr lang="en-GB" sz="500" kern="1200"/>
          </a:br>
          <a:r>
            <a:rPr lang="en-GB" sz="500" kern="1200"/>
            <a:t>“Pre-trained models for natural language processing: A survey,”</a:t>
          </a:r>
          <a:br>
            <a:rPr lang="en-GB" sz="500" kern="1200"/>
          </a:br>
          <a:r>
            <a:rPr lang="en-GB" sz="500" i="1" kern="1200"/>
            <a:t>Science China Technological Sciences</a:t>
          </a:r>
          <a:r>
            <a:rPr lang="en-GB" sz="500" kern="1200"/>
            <a:t>, vol. 63, no. 10, pp. 1872–1897, 2020</a:t>
          </a:r>
          <a:endParaRPr lang="en-US" sz="500" kern="1200"/>
        </a:p>
      </dsp:txBody>
      <dsp:txXfrm>
        <a:off x="0" y="3955451"/>
        <a:ext cx="7581970" cy="263635"/>
      </dsp:txXfrm>
    </dsp:sp>
    <dsp:sp modelId="{52E743B7-B91F-47BE-A6D0-DA167EAC1B40}">
      <dsp:nvSpPr>
        <dsp:cNvPr id="0" name=""/>
        <dsp:cNvSpPr/>
      </dsp:nvSpPr>
      <dsp:spPr>
        <a:xfrm>
          <a:off x="0" y="4219087"/>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27DD53-9EB4-46E4-BDA7-BA6A33B677B7}">
      <dsp:nvSpPr>
        <dsp:cNvPr id="0" name=""/>
        <dsp:cNvSpPr/>
      </dsp:nvSpPr>
      <dsp:spPr>
        <a:xfrm>
          <a:off x="0" y="4219087"/>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b="1" kern="1200"/>
            <a:t>[17] T. K. Mackey, J. Li, K. Purushothaman, and G. Nali, “Big data, natural language processing, and deep learning to detect and characterize fake news,” </a:t>
          </a:r>
          <a:r>
            <a:rPr lang="en-GB" sz="500" b="1" i="1" kern="1200"/>
            <a:t>JMIR Public Health and Surveillance</a:t>
          </a:r>
          <a:r>
            <a:rPr lang="en-GB" sz="500" b="1" kern="1200"/>
            <a:t>, vol. 6, no. 1, 2020.</a:t>
          </a:r>
          <a:endParaRPr lang="en-US" sz="500" kern="1200"/>
        </a:p>
      </dsp:txBody>
      <dsp:txXfrm>
        <a:off x="0" y="4219087"/>
        <a:ext cx="7581970" cy="263635"/>
      </dsp:txXfrm>
    </dsp:sp>
    <dsp:sp modelId="{EE035F7D-B39B-4F9C-B275-3248E960B929}">
      <dsp:nvSpPr>
        <dsp:cNvPr id="0" name=""/>
        <dsp:cNvSpPr/>
      </dsp:nvSpPr>
      <dsp:spPr>
        <a:xfrm>
          <a:off x="0" y="4482723"/>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3E7E49-CCE8-4C54-9FA1-CC193623440F}">
      <dsp:nvSpPr>
        <dsp:cNvPr id="0" name=""/>
        <dsp:cNvSpPr/>
      </dsp:nvSpPr>
      <dsp:spPr>
        <a:xfrm>
          <a:off x="0" y="4482723"/>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b="1" kern="1200"/>
            <a:t>[18] M. H. Goldani, S. Momtazi, and R. Safabakhsh, “Detecting fake news with capsule neural networks,” </a:t>
          </a:r>
          <a:r>
            <a:rPr lang="en-GB" sz="500" b="1" i="1" kern="1200"/>
            <a:t>Applied Soft Computing</a:t>
          </a:r>
          <a:r>
            <a:rPr lang="en-GB" sz="500" b="1" kern="1200"/>
            <a:t>, vol. 101, Art. no. 107026, 2021.</a:t>
          </a:r>
          <a:endParaRPr lang="en-US" sz="500" kern="1200"/>
        </a:p>
      </dsp:txBody>
      <dsp:txXfrm>
        <a:off x="0" y="4482723"/>
        <a:ext cx="7581970" cy="263635"/>
      </dsp:txXfrm>
    </dsp:sp>
    <dsp:sp modelId="{160915A7-C72C-4B22-A9BD-4F239BB5D4C7}">
      <dsp:nvSpPr>
        <dsp:cNvPr id="0" name=""/>
        <dsp:cNvSpPr/>
      </dsp:nvSpPr>
      <dsp:spPr>
        <a:xfrm>
          <a:off x="0" y="4746358"/>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8D2CB2-84CB-4656-BF92-50DC824A76CF}">
      <dsp:nvSpPr>
        <dsp:cNvPr id="0" name=""/>
        <dsp:cNvSpPr/>
      </dsp:nvSpPr>
      <dsp:spPr>
        <a:xfrm>
          <a:off x="0" y="4746358"/>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kern="1200"/>
            <a:t>.</a:t>
          </a:r>
          <a:endParaRPr lang="en-US" sz="500" kern="1200"/>
        </a:p>
      </dsp:txBody>
      <dsp:txXfrm>
        <a:off x="0" y="4746358"/>
        <a:ext cx="7581970" cy="263635"/>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FE7CB0-892B-4E9A-910B-AF4BFD8B4B57}" type="datetimeFigureOut">
              <a:rPr lang="en-GB" smtClean="0"/>
              <a:t>26/05/2026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4D1FEB-397F-4240-91FE-A524ACAF23D3}" type="slidenum">
              <a:rPr lang="en-GB" smtClean="0"/>
              <a:t>‹#›</a:t>
            </a:fld>
            <a:endParaRPr lang="en-GB"/>
          </a:p>
        </p:txBody>
      </p:sp>
    </p:spTree>
    <p:extLst>
      <p:ext uri="{BB962C8B-B14F-4D97-AF65-F5344CB8AC3E}">
        <p14:creationId xmlns:p14="http://schemas.microsoft.com/office/powerpoint/2010/main" val="36061358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4D1FEB-397F-4240-91FE-A524ACAF23D3}" type="slidenum">
              <a:rPr lang="en-GB" smtClean="0"/>
              <a:t>18</a:t>
            </a:fld>
            <a:endParaRPr lang="en-GB"/>
          </a:p>
        </p:txBody>
      </p:sp>
    </p:spTree>
    <p:extLst>
      <p:ext uri="{BB962C8B-B14F-4D97-AF65-F5344CB8AC3E}">
        <p14:creationId xmlns:p14="http://schemas.microsoft.com/office/powerpoint/2010/main" val="34796434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5/26/2026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711481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5/26/2026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426961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5/26/2026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469170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5/26/2026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34556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5/26/2026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35512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5/26/2026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76075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5/26/2026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2201032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5/26/2026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050842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5/26/2026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125078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5/26/2026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8229502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5/26/2026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9684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5/26/2026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65849750"/>
      </p:ext>
    </p:extLst>
  </p:cSld>
  <p:clrMap bg1="lt1" tx1="dk1" bg2="lt2" tx2="dk2" accent1="accent1" accent2="accent2" accent3="accent3" accent4="accent4" accent5="accent5" accent6="accent6" hlink="hlink" folHlink="folHlink"/>
  <p:sldLayoutIdLst>
    <p:sldLayoutId id="2147483689" r:id="rId1"/>
    <p:sldLayoutId id="2147483688" r:id="rId2"/>
    <p:sldLayoutId id="2147483687" r:id="rId3"/>
    <p:sldLayoutId id="2147483686" r:id="rId4"/>
    <p:sldLayoutId id="2147483685" r:id="rId5"/>
    <p:sldLayoutId id="2147483684" r:id="rId6"/>
    <p:sldLayoutId id="2147483683" r:id="rId7"/>
    <p:sldLayoutId id="2147483682" r:id="rId8"/>
    <p:sldLayoutId id="2147483681" r:id="rId9"/>
    <p:sldLayoutId id="2147483680" r:id="rId10"/>
    <p:sldLayoutId id="2147483679"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8BEC44CD-E290-4D60-A056-5BA05B182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Person pointing on a map">
            <a:extLst>
              <a:ext uri="{FF2B5EF4-FFF2-40B4-BE49-F238E27FC236}">
                <a16:creationId xmlns:a16="http://schemas.microsoft.com/office/drawing/2014/main" id="{4D9B4511-7B84-FD5F-2982-218E46E3FC89}"/>
              </a:ext>
            </a:extLst>
          </p:cNvPr>
          <p:cNvPicPr>
            <a:picLocks noChangeAspect="1"/>
          </p:cNvPicPr>
          <p:nvPr/>
        </p:nvPicPr>
        <p:blipFill>
          <a:blip r:embed="rId2">
            <a:alphaModFix amt="40000"/>
          </a:blip>
          <a:srcRect b="15730"/>
          <a:stretch>
            <a:fillRect/>
          </a:stretch>
        </p:blipFill>
        <p:spPr>
          <a:xfrm>
            <a:off x="-2" y="-4"/>
            <a:ext cx="12192001" cy="6858001"/>
          </a:xfrm>
          <a:prstGeom prst="rect">
            <a:avLst/>
          </a:prstGeom>
        </p:spPr>
      </p:pic>
      <p:sp>
        <p:nvSpPr>
          <p:cNvPr id="2" name="Title 1">
            <a:extLst>
              <a:ext uri="{FF2B5EF4-FFF2-40B4-BE49-F238E27FC236}">
                <a16:creationId xmlns:a16="http://schemas.microsoft.com/office/drawing/2014/main" id="{35B3501E-E659-8278-3D79-525E4C093712}"/>
              </a:ext>
            </a:extLst>
          </p:cNvPr>
          <p:cNvSpPr>
            <a:spLocks noGrp="1"/>
          </p:cNvSpPr>
          <p:nvPr>
            <p:ph type="ctrTitle"/>
          </p:nvPr>
        </p:nvSpPr>
        <p:spPr>
          <a:xfrm>
            <a:off x="517870" y="978408"/>
            <a:ext cx="5021182" cy="2450592"/>
          </a:xfrm>
        </p:spPr>
        <p:txBody>
          <a:bodyPr anchor="t">
            <a:normAutofit/>
          </a:bodyPr>
          <a:lstStyle/>
          <a:p>
            <a:pPr>
              <a:lnSpc>
                <a:spcPct val="90000"/>
              </a:lnSpc>
            </a:pPr>
            <a:r>
              <a:rPr lang="en-GB" sz="3800" b="1">
                <a:solidFill>
                  <a:srgbClr val="FFFFFF"/>
                </a:solidFill>
              </a:rPr>
              <a:t>Fake News Detection Using AI – Interim Viva Presentation</a:t>
            </a:r>
            <a:br>
              <a:rPr lang="en-GB" sz="3800" b="1">
                <a:solidFill>
                  <a:srgbClr val="FFFFFF"/>
                </a:solidFill>
              </a:rPr>
            </a:br>
            <a:endParaRPr lang="en-GB" sz="3800">
              <a:solidFill>
                <a:srgbClr val="FFFFFF"/>
              </a:solidFill>
            </a:endParaRPr>
          </a:p>
        </p:txBody>
      </p:sp>
      <p:sp>
        <p:nvSpPr>
          <p:cNvPr id="3" name="Subtitle 2">
            <a:extLst>
              <a:ext uri="{FF2B5EF4-FFF2-40B4-BE49-F238E27FC236}">
                <a16:creationId xmlns:a16="http://schemas.microsoft.com/office/drawing/2014/main" id="{5F5651C5-66E5-9942-9927-41DB44C5F851}"/>
              </a:ext>
            </a:extLst>
          </p:cNvPr>
          <p:cNvSpPr>
            <a:spLocks noGrp="1"/>
          </p:cNvSpPr>
          <p:nvPr>
            <p:ph type="subTitle" idx="1"/>
          </p:nvPr>
        </p:nvSpPr>
        <p:spPr>
          <a:xfrm>
            <a:off x="6652366" y="4017818"/>
            <a:ext cx="5040785" cy="1828799"/>
          </a:xfrm>
        </p:spPr>
        <p:txBody>
          <a:bodyPr anchor="b">
            <a:normAutofit/>
          </a:bodyPr>
          <a:lstStyle/>
          <a:p>
            <a:r>
              <a:rPr lang="en-GB" sz="2400" b="1">
                <a:solidFill>
                  <a:srgbClr val="FFFFFF"/>
                </a:solidFill>
              </a:rPr>
              <a:t>Fake News Detection Using AI</a:t>
            </a:r>
            <a:br>
              <a:rPr lang="en-GB" sz="2400">
                <a:solidFill>
                  <a:srgbClr val="FFFFFF"/>
                </a:solidFill>
              </a:rPr>
            </a:br>
            <a:r>
              <a:rPr lang="en-GB" sz="2400">
                <a:solidFill>
                  <a:srgbClr val="FFFFFF"/>
                </a:solidFill>
              </a:rPr>
              <a:t>Ahmed Abdi (2312731)</a:t>
            </a:r>
            <a:br>
              <a:rPr lang="en-GB" sz="2400">
                <a:solidFill>
                  <a:srgbClr val="FFFFFF"/>
                </a:solidFill>
              </a:rPr>
            </a:br>
            <a:r>
              <a:rPr lang="en-GB" sz="2400">
                <a:solidFill>
                  <a:srgbClr val="FFFFFF"/>
                </a:solidFill>
              </a:rPr>
              <a:t>Supervisor: Dr Mohamed Ben Farah</a:t>
            </a:r>
            <a:br>
              <a:rPr lang="en-GB" sz="2400">
                <a:solidFill>
                  <a:srgbClr val="FFFFFF"/>
                </a:solidFill>
              </a:rPr>
            </a:br>
            <a:r>
              <a:rPr lang="en-GB" sz="2400">
                <a:solidFill>
                  <a:srgbClr val="FFFFFF"/>
                </a:solidFill>
              </a:rPr>
              <a:t>Interim Viva Presentation</a:t>
            </a:r>
          </a:p>
          <a:p>
            <a:endParaRPr lang="en-GB" sz="2400">
              <a:solidFill>
                <a:srgbClr val="FFFFFF"/>
              </a:solidFill>
            </a:endParaRPr>
          </a:p>
        </p:txBody>
      </p:sp>
      <p:sp>
        <p:nvSpPr>
          <p:cNvPr id="7" name="Rectangle 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1189494-2B67-46D2-93D6-A122A09BF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0132679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B7505-0EEB-F234-34B2-245437098FDC}"/>
              </a:ext>
            </a:extLst>
          </p:cNvPr>
          <p:cNvSpPr>
            <a:spLocks noGrp="1"/>
          </p:cNvSpPr>
          <p:nvPr>
            <p:ph type="title"/>
          </p:nvPr>
        </p:nvSpPr>
        <p:spPr/>
        <p:txBody>
          <a:bodyPr/>
          <a:lstStyle/>
          <a:p>
            <a:r>
              <a:rPr lang="en-GB" dirty="0"/>
              <a:t>Table of contents </a:t>
            </a:r>
          </a:p>
        </p:txBody>
      </p:sp>
      <p:sp>
        <p:nvSpPr>
          <p:cNvPr id="3" name="Content Placeholder 2">
            <a:extLst>
              <a:ext uri="{FF2B5EF4-FFF2-40B4-BE49-F238E27FC236}">
                <a16:creationId xmlns:a16="http://schemas.microsoft.com/office/drawing/2014/main" id="{DC48395A-724C-FF2E-62A2-5E759973C2FA}"/>
              </a:ext>
            </a:extLst>
          </p:cNvPr>
          <p:cNvSpPr>
            <a:spLocks noGrp="1"/>
          </p:cNvSpPr>
          <p:nvPr>
            <p:ph idx="1"/>
          </p:nvPr>
        </p:nvSpPr>
        <p:spPr/>
        <p:txBody>
          <a:bodyPr>
            <a:normAutofit fontScale="40000" lnSpcReduction="20000"/>
          </a:bodyPr>
          <a:lstStyle/>
          <a:p>
            <a:r>
              <a:rPr lang="en-GB" dirty="0"/>
              <a:t>Introduction</a:t>
            </a:r>
          </a:p>
          <a:p>
            <a:r>
              <a:rPr lang="en-GB" dirty="0"/>
              <a:t>Problem statement </a:t>
            </a:r>
          </a:p>
          <a:p>
            <a:r>
              <a:rPr lang="en-GB" dirty="0"/>
              <a:t>Aim </a:t>
            </a:r>
          </a:p>
          <a:p>
            <a:r>
              <a:rPr lang="en-GB" dirty="0"/>
              <a:t>Research Questions</a:t>
            </a:r>
          </a:p>
          <a:p>
            <a:r>
              <a:rPr lang="en-GB" dirty="0"/>
              <a:t>Methodology</a:t>
            </a:r>
          </a:p>
          <a:p>
            <a:r>
              <a:rPr lang="en-GB" dirty="0"/>
              <a:t>Datasets</a:t>
            </a:r>
            <a:br>
              <a:rPr lang="en-GB" dirty="0"/>
            </a:br>
            <a:r>
              <a:rPr lang="en-GB" dirty="0"/>
              <a:t>Model LSTM</a:t>
            </a:r>
          </a:p>
          <a:p>
            <a:r>
              <a:rPr lang="en-GB" dirty="0"/>
              <a:t>BERT Model</a:t>
            </a:r>
          </a:p>
          <a:p>
            <a:r>
              <a:rPr lang="en-GB" dirty="0"/>
              <a:t>Metrics for Evaluation</a:t>
            </a:r>
          </a:p>
          <a:p>
            <a:r>
              <a:rPr lang="en-GB" dirty="0"/>
              <a:t>Risks and Reduction</a:t>
            </a:r>
          </a:p>
          <a:p>
            <a:r>
              <a:rPr lang="en-GB" dirty="0"/>
              <a:t>Ethical Aspects</a:t>
            </a:r>
          </a:p>
          <a:p>
            <a:r>
              <a:rPr lang="en-GB" dirty="0"/>
              <a:t>Timeline</a:t>
            </a:r>
          </a:p>
          <a:p>
            <a:r>
              <a:rPr lang="en-GB" dirty="0"/>
              <a:t>Present Developments</a:t>
            </a:r>
          </a:p>
          <a:p>
            <a:r>
              <a:rPr lang="en-GB" dirty="0"/>
              <a:t>Anticipated Results</a:t>
            </a:r>
          </a:p>
          <a:p>
            <a:r>
              <a:rPr lang="en-GB" dirty="0"/>
              <a:t>Conclusion</a:t>
            </a:r>
          </a:p>
          <a:p>
            <a:r>
              <a:rPr lang="en-GB" dirty="0"/>
              <a:t>References</a:t>
            </a:r>
            <a:br>
              <a:rPr lang="en-GB" dirty="0"/>
            </a:br>
            <a:endParaRPr lang="en-GB" dirty="0"/>
          </a:p>
        </p:txBody>
      </p:sp>
    </p:spTree>
    <p:extLst>
      <p:ext uri="{BB962C8B-B14F-4D97-AF65-F5344CB8AC3E}">
        <p14:creationId xmlns:p14="http://schemas.microsoft.com/office/powerpoint/2010/main" val="5109476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E21956-3DDA-4EA7-A380-15E450614E70}"/>
              </a:ext>
            </a:extLst>
          </p:cNvPr>
          <p:cNvSpPr>
            <a:spLocks noGrp="1"/>
          </p:cNvSpPr>
          <p:nvPr>
            <p:ph type="title"/>
          </p:nvPr>
        </p:nvSpPr>
        <p:spPr>
          <a:xfrm>
            <a:off x="521208" y="978408"/>
            <a:ext cx="11155680" cy="1463040"/>
          </a:xfrm>
        </p:spPr>
        <p:txBody>
          <a:bodyPr>
            <a:normAutofit/>
          </a:bodyPr>
          <a:lstStyle/>
          <a:p>
            <a:r>
              <a:rPr lang="en-GB" dirty="0"/>
              <a:t>Induction</a:t>
            </a:r>
          </a:p>
        </p:txBody>
      </p:sp>
      <p:sp>
        <p:nvSpPr>
          <p:cNvPr id="16" name="Rectangle 15">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Content Placeholder 2">
            <a:extLst>
              <a:ext uri="{FF2B5EF4-FFF2-40B4-BE49-F238E27FC236}">
                <a16:creationId xmlns:a16="http://schemas.microsoft.com/office/drawing/2014/main" id="{E43825E5-1B2B-7B61-BB8D-BE92BDA77FF0}"/>
              </a:ext>
            </a:extLst>
          </p:cNvPr>
          <p:cNvGraphicFramePr>
            <a:graphicFrameLocks noGrp="1"/>
          </p:cNvGraphicFramePr>
          <p:nvPr>
            <p:ph idx="1"/>
            <p:extLst>
              <p:ext uri="{D42A27DB-BD31-4B8C-83A1-F6EECF244321}">
                <p14:modId xmlns:p14="http://schemas.microsoft.com/office/powerpoint/2010/main" val="1351345192"/>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91689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16A63C-C65A-2122-8AC6-6FEA6C2F2509}"/>
              </a:ext>
            </a:extLst>
          </p:cNvPr>
          <p:cNvSpPr>
            <a:spLocks noGrp="1"/>
          </p:cNvSpPr>
          <p:nvPr>
            <p:ph type="title"/>
          </p:nvPr>
        </p:nvSpPr>
        <p:spPr>
          <a:xfrm>
            <a:off x="521208" y="978408"/>
            <a:ext cx="6281928" cy="1463040"/>
          </a:xfrm>
        </p:spPr>
        <p:txBody>
          <a:bodyPr>
            <a:normAutofit/>
          </a:bodyPr>
          <a:lstStyle/>
          <a:p>
            <a:r>
              <a:rPr lang="en-GB" dirty="0"/>
              <a:t>Problem statement </a:t>
            </a:r>
          </a:p>
        </p:txBody>
      </p:sp>
      <p:sp>
        <p:nvSpPr>
          <p:cNvPr id="12" name="Rectangle 11">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C42D97-CFF4-73E9-CB47-FF5295577DC9}"/>
              </a:ext>
            </a:extLst>
          </p:cNvPr>
          <p:cNvSpPr>
            <a:spLocks noGrp="1"/>
          </p:cNvSpPr>
          <p:nvPr>
            <p:ph idx="1"/>
          </p:nvPr>
        </p:nvSpPr>
        <p:spPr>
          <a:xfrm>
            <a:off x="73152" y="2112264"/>
            <a:ext cx="6281928" cy="3767328"/>
          </a:xfrm>
        </p:spPr>
        <p:txBody>
          <a:bodyPr>
            <a:normAutofit fontScale="62500" lnSpcReduction="20000"/>
          </a:bodyPr>
          <a:lstStyle/>
          <a:p>
            <a:r>
              <a:rPr lang="en-GB" dirty="0"/>
              <a:t>There are still a number of significant issues with current fake-news detecting systems that lower their dependability and practicality. Models frequently learn patterns associated with particular subjects, writing styles, or sources rather than true indicators of misinformation since many current datasets lack topic variety and contain intrinsic biases [3], [9]. Because of this, these algorithms find it difficult to generalise when exposed to new domains or unfamiliar information kinds. Furthermore, subtle or context‑dependent misinformation remains particularly challenging for machine‑learning models to detect. Fake news often relies on nuanced linguistic cues, implicit framing, or partial truths, which traditional models fail to capture effectively [10]. This leads to misclassification, especially in cases where the difference between real and fake content is minimal.</a:t>
            </a:r>
          </a:p>
          <a:p>
            <a:r>
              <a:rPr lang="en-GB" dirty="0"/>
              <a:t>Additionally, even though transformer-based systems like BERT are quite effective, training and fine-tuning them need a significant amount of computational power [5]. This poses issues with scalability and deployment in real-time contexts and restricts their accessibility for businesses without high-performance technology.</a:t>
            </a:r>
          </a:p>
          <a:p>
            <a:r>
              <a:rPr lang="en-GB" dirty="0"/>
              <a:t>Given these difficulties, detection systems that are not only accurate but also dependable, equitable, and widely applicable across a variety of subjects and situations are obviously needed. To enable fair and reliable automatic fake-news identification, systems must reduce bias, manage nuanced misinformation, and function effectively [6].</a:t>
            </a:r>
          </a:p>
        </p:txBody>
      </p:sp>
      <p:pic>
        <p:nvPicPr>
          <p:cNvPr id="7" name="Graphic 6" descr="Question mark">
            <a:extLst>
              <a:ext uri="{FF2B5EF4-FFF2-40B4-BE49-F238E27FC236}">
                <a16:creationId xmlns:a16="http://schemas.microsoft.com/office/drawing/2014/main" id="{79CB8121-237C-EABD-4D9A-D710484FE9B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317668" y="1994644"/>
            <a:ext cx="4356461" cy="4356461"/>
          </a:xfrm>
          <a:prstGeom prst="rect">
            <a:avLst/>
          </a:prstGeom>
        </p:spPr>
      </p:pic>
    </p:spTree>
    <p:extLst>
      <p:ext uri="{BB962C8B-B14F-4D97-AF65-F5344CB8AC3E}">
        <p14:creationId xmlns:p14="http://schemas.microsoft.com/office/powerpoint/2010/main" val="12249843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DBDA9-1AAF-767D-4448-E1F7917CDF6F}"/>
              </a:ext>
            </a:extLst>
          </p:cNvPr>
          <p:cNvSpPr>
            <a:spLocks noGrp="1"/>
          </p:cNvSpPr>
          <p:nvPr>
            <p:ph type="title"/>
          </p:nvPr>
        </p:nvSpPr>
        <p:spPr/>
        <p:txBody>
          <a:bodyPr/>
          <a:lstStyle/>
          <a:p>
            <a:r>
              <a:rPr lang="en-GB" dirty="0"/>
              <a:t>Aim </a:t>
            </a:r>
          </a:p>
        </p:txBody>
      </p:sp>
      <p:sp>
        <p:nvSpPr>
          <p:cNvPr id="3" name="Content Placeholder 2">
            <a:extLst>
              <a:ext uri="{FF2B5EF4-FFF2-40B4-BE49-F238E27FC236}">
                <a16:creationId xmlns:a16="http://schemas.microsoft.com/office/drawing/2014/main" id="{DA74C50F-00CD-355F-99DF-DBABB6A13CD4}"/>
              </a:ext>
            </a:extLst>
          </p:cNvPr>
          <p:cNvSpPr>
            <a:spLocks noGrp="1"/>
          </p:cNvSpPr>
          <p:nvPr>
            <p:ph idx="1"/>
          </p:nvPr>
        </p:nvSpPr>
        <p:spPr>
          <a:xfrm>
            <a:off x="190700" y="1709928"/>
            <a:ext cx="11155680" cy="3767328"/>
          </a:xfrm>
        </p:spPr>
        <p:txBody>
          <a:bodyPr/>
          <a:lstStyle/>
          <a:p>
            <a:pPr marL="0" indent="0">
              <a:buNone/>
            </a:pPr>
            <a:br>
              <a:rPr lang="en-GB" dirty="0"/>
            </a:br>
            <a:r>
              <a:rPr lang="en-GB" dirty="0"/>
              <a:t>The goal of this project is to design, build, and evaluate a Natural Language Processing (NLP) system that automatically detects and classifies fake news items using Long Short-Term Memory (LSTM) networks and Bidirectional Encoder Representations from Transformers (BERT). The system will be trained and evaluated on benchmark fake news datasets to determine the relative effectiveness, robustness, and practical appropriateness of the two model architectures for real-world misinformation detection. The two model architectures will be compared using standard assessment criteria like accuracy, precision, recall, and F1-score [2].</a:t>
            </a:r>
          </a:p>
        </p:txBody>
      </p:sp>
    </p:spTree>
    <p:extLst>
      <p:ext uri="{BB962C8B-B14F-4D97-AF65-F5344CB8AC3E}">
        <p14:creationId xmlns:p14="http://schemas.microsoft.com/office/powerpoint/2010/main" val="28453043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84932-A439-070D-9392-AF213990DAF7}"/>
              </a:ext>
            </a:extLst>
          </p:cNvPr>
          <p:cNvSpPr>
            <a:spLocks noGrp="1"/>
          </p:cNvSpPr>
          <p:nvPr>
            <p:ph type="title"/>
          </p:nvPr>
        </p:nvSpPr>
        <p:spPr/>
        <p:txBody>
          <a:bodyPr/>
          <a:lstStyle/>
          <a:p>
            <a:r>
              <a:rPr lang="en-GB" dirty="0"/>
              <a:t>Research Questions</a:t>
            </a:r>
            <a:br>
              <a:rPr lang="en-GB" dirty="0"/>
            </a:br>
            <a:endParaRPr lang="en-GB" dirty="0"/>
          </a:p>
        </p:txBody>
      </p:sp>
      <p:sp>
        <p:nvSpPr>
          <p:cNvPr id="3" name="Content Placeholder 2">
            <a:extLst>
              <a:ext uri="{FF2B5EF4-FFF2-40B4-BE49-F238E27FC236}">
                <a16:creationId xmlns:a16="http://schemas.microsoft.com/office/drawing/2014/main" id="{9515175D-035B-BF38-0DC8-A482B73C9DA4}"/>
              </a:ext>
            </a:extLst>
          </p:cNvPr>
          <p:cNvSpPr>
            <a:spLocks noGrp="1"/>
          </p:cNvSpPr>
          <p:nvPr>
            <p:ph idx="1"/>
          </p:nvPr>
        </p:nvSpPr>
        <p:spPr>
          <a:xfrm>
            <a:off x="0" y="1890350"/>
            <a:ext cx="11155680" cy="3767328"/>
          </a:xfrm>
        </p:spPr>
        <p:txBody>
          <a:bodyPr/>
          <a:lstStyle/>
          <a:p>
            <a:r>
              <a:rPr lang="en-GB" dirty="0"/>
              <a:t>How effective are LSTM and BERT at detecting fake news [7].</a:t>
            </a:r>
          </a:p>
          <a:p>
            <a:r>
              <a:rPr lang="en-GB" dirty="0"/>
              <a:t>How does dataset bias affect performance [3], </a:t>
            </a:r>
          </a:p>
          <a:p>
            <a:r>
              <a:rPr lang="en-GB" dirty="0"/>
              <a:t>Which model performs best across evaluation metrics [11], </a:t>
            </a:r>
          </a:p>
          <a:p>
            <a:r>
              <a:rPr lang="en-GB" dirty="0"/>
              <a:t>What ethical issues arise in automated misinformation detection [6].</a:t>
            </a:r>
          </a:p>
          <a:p>
            <a:endParaRPr lang="en-GB" dirty="0"/>
          </a:p>
        </p:txBody>
      </p:sp>
    </p:spTree>
    <p:extLst>
      <p:ext uri="{BB962C8B-B14F-4D97-AF65-F5344CB8AC3E}">
        <p14:creationId xmlns:p14="http://schemas.microsoft.com/office/powerpoint/2010/main" val="1770897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03DD6-1112-23B0-5E14-8B7C914AE6CF}"/>
              </a:ext>
            </a:extLst>
          </p:cNvPr>
          <p:cNvSpPr>
            <a:spLocks noGrp="1"/>
          </p:cNvSpPr>
          <p:nvPr>
            <p:ph type="title"/>
          </p:nvPr>
        </p:nvSpPr>
        <p:spPr/>
        <p:txBody>
          <a:bodyPr/>
          <a:lstStyle/>
          <a:p>
            <a:r>
              <a:rPr lang="en-GB" dirty="0"/>
              <a:t>Methodology</a:t>
            </a:r>
          </a:p>
        </p:txBody>
      </p:sp>
      <p:sp>
        <p:nvSpPr>
          <p:cNvPr id="3" name="Content Placeholder 2">
            <a:extLst>
              <a:ext uri="{FF2B5EF4-FFF2-40B4-BE49-F238E27FC236}">
                <a16:creationId xmlns:a16="http://schemas.microsoft.com/office/drawing/2014/main" id="{8074B67E-1288-7548-8696-CCAED4722445}"/>
              </a:ext>
            </a:extLst>
          </p:cNvPr>
          <p:cNvSpPr>
            <a:spLocks noGrp="1"/>
          </p:cNvSpPr>
          <p:nvPr>
            <p:ph idx="1"/>
          </p:nvPr>
        </p:nvSpPr>
        <p:spPr>
          <a:xfrm>
            <a:off x="157415" y="1709928"/>
            <a:ext cx="11155680" cy="3767328"/>
          </a:xfrm>
        </p:spPr>
        <p:txBody>
          <a:bodyPr/>
          <a:lstStyle/>
          <a:p>
            <a:r>
              <a:rPr lang="en-GB" dirty="0"/>
              <a:t>Strategies</a:t>
            </a:r>
            <a:br>
              <a:rPr lang="en-GB" dirty="0"/>
            </a:br>
            <a:br>
              <a:rPr lang="en-GB" dirty="0"/>
            </a:br>
            <a:r>
              <a:rPr lang="en-GB" dirty="0"/>
              <a:t>AI-based fake news detection literature review  [14].</a:t>
            </a:r>
            <a:br>
              <a:rPr lang="en-GB" dirty="0"/>
            </a:br>
            <a:br>
              <a:rPr lang="en-GB" dirty="0"/>
            </a:br>
            <a:r>
              <a:rPr lang="en-GB" dirty="0"/>
              <a:t>Preprocessing and dataset selection [15], </a:t>
            </a:r>
            <a:br>
              <a:rPr lang="en-GB" dirty="0"/>
            </a:br>
            <a:br>
              <a:rPr lang="en-GB" dirty="0"/>
            </a:br>
            <a:r>
              <a:rPr lang="en-GB" dirty="0"/>
              <a:t>LSTM and BERT model development , [7].</a:t>
            </a:r>
            <a:br>
              <a:rPr lang="en-GB" dirty="0"/>
            </a:br>
            <a:br>
              <a:rPr lang="en-GB" dirty="0"/>
            </a:br>
            <a:r>
              <a:rPr lang="en-GB" dirty="0"/>
              <a:t>Standard measures for training and assessment  [12].</a:t>
            </a:r>
            <a:br>
              <a:rPr lang="en-GB" dirty="0"/>
            </a:br>
            <a:br>
              <a:rPr lang="en-GB" dirty="0"/>
            </a:br>
            <a:r>
              <a:rPr lang="en-GB" dirty="0"/>
              <a:t>Analysis of bias and ethics [6].</a:t>
            </a:r>
          </a:p>
        </p:txBody>
      </p:sp>
    </p:spTree>
    <p:extLst>
      <p:ext uri="{BB962C8B-B14F-4D97-AF65-F5344CB8AC3E}">
        <p14:creationId xmlns:p14="http://schemas.microsoft.com/office/powerpoint/2010/main" val="41497891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240BE-FAD1-F4C4-A820-000603224228}"/>
              </a:ext>
            </a:extLst>
          </p:cNvPr>
          <p:cNvSpPr>
            <a:spLocks noGrp="1"/>
          </p:cNvSpPr>
          <p:nvPr>
            <p:ph type="title"/>
          </p:nvPr>
        </p:nvSpPr>
        <p:spPr/>
        <p:txBody>
          <a:bodyPr/>
          <a:lstStyle/>
          <a:p>
            <a:r>
              <a:rPr lang="en-GB" dirty="0"/>
              <a:t>Datasets</a:t>
            </a:r>
          </a:p>
        </p:txBody>
      </p:sp>
      <p:sp>
        <p:nvSpPr>
          <p:cNvPr id="3" name="Content Placeholder 2">
            <a:extLst>
              <a:ext uri="{FF2B5EF4-FFF2-40B4-BE49-F238E27FC236}">
                <a16:creationId xmlns:a16="http://schemas.microsoft.com/office/drawing/2014/main" id="{7D42C631-897A-C08F-4A00-4326C4E0A551}"/>
              </a:ext>
            </a:extLst>
          </p:cNvPr>
          <p:cNvSpPr>
            <a:spLocks noGrp="1"/>
          </p:cNvSpPr>
          <p:nvPr>
            <p:ph idx="1"/>
          </p:nvPr>
        </p:nvSpPr>
        <p:spPr>
          <a:xfrm>
            <a:off x="0" y="2066151"/>
            <a:ext cx="11155680" cy="3767328"/>
          </a:xfrm>
        </p:spPr>
        <p:txBody>
          <a:bodyPr>
            <a:normAutofit fontScale="85000" lnSpcReduction="20000"/>
          </a:bodyPr>
          <a:lstStyle/>
          <a:p>
            <a:pPr marL="0" indent="0">
              <a:buNone/>
            </a:pPr>
            <a:br>
              <a:rPr lang="en-GB" dirty="0"/>
            </a:br>
            <a:br>
              <a:rPr lang="en-GB" dirty="0"/>
            </a:br>
            <a:r>
              <a:rPr lang="en-GB" dirty="0"/>
              <a:t> </a:t>
            </a:r>
            <a:r>
              <a:rPr lang="en-GB" dirty="0" err="1"/>
              <a:t>FakeNewsNet</a:t>
            </a:r>
            <a:r>
              <a:rPr lang="en-GB" dirty="0"/>
              <a:t> [8] </a:t>
            </a:r>
            <a:br>
              <a:rPr lang="en-GB" dirty="0"/>
            </a:br>
            <a:br>
              <a:rPr lang="en-GB" dirty="0"/>
            </a:br>
            <a:r>
              <a:rPr lang="en-GB" dirty="0"/>
              <a:t>Dataset LIAR [7]</a:t>
            </a:r>
            <a:br>
              <a:rPr lang="en-GB" dirty="0"/>
            </a:br>
            <a:br>
              <a:rPr lang="en-GB" dirty="0"/>
            </a:br>
            <a:r>
              <a:rPr lang="en-GB" dirty="0"/>
              <a:t>Fake News Dataset on Kaggle [18]</a:t>
            </a:r>
            <a:br>
              <a:rPr lang="en-GB" dirty="0"/>
            </a:br>
            <a:br>
              <a:rPr lang="en-GB" dirty="0"/>
            </a:br>
            <a:r>
              <a:rPr lang="en-GB" dirty="0"/>
              <a:t>Preprocessing consists of:</a:t>
            </a:r>
            <a:br>
              <a:rPr lang="en-GB" dirty="0"/>
            </a:br>
            <a:br>
              <a:rPr lang="en-GB" dirty="0"/>
            </a:br>
            <a:r>
              <a:rPr lang="en-GB" dirty="0"/>
              <a:t>Cleaning text [15]</a:t>
            </a:r>
            <a:br>
              <a:rPr lang="en-GB" dirty="0"/>
            </a:br>
            <a:br>
              <a:rPr lang="en-GB" dirty="0"/>
            </a:br>
            <a:r>
              <a:rPr lang="en-GB" dirty="0"/>
              <a:t>Tokenisation [16]</a:t>
            </a:r>
            <a:br>
              <a:rPr lang="en-GB" dirty="0"/>
            </a:br>
            <a:br>
              <a:rPr lang="en-GB" dirty="0"/>
            </a:br>
            <a:r>
              <a:rPr lang="en-GB" dirty="0"/>
              <a:t>Split training and testing</a:t>
            </a:r>
            <a:br>
              <a:rPr lang="en-GB" dirty="0"/>
            </a:br>
            <a:br>
              <a:rPr lang="en-GB" dirty="0"/>
            </a:br>
            <a:r>
              <a:rPr lang="en-GB" dirty="0"/>
              <a:t>Managing the imbalance of classes</a:t>
            </a:r>
          </a:p>
        </p:txBody>
      </p:sp>
    </p:spTree>
    <p:extLst>
      <p:ext uri="{BB962C8B-B14F-4D97-AF65-F5344CB8AC3E}">
        <p14:creationId xmlns:p14="http://schemas.microsoft.com/office/powerpoint/2010/main" val="3599787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FB194-FA0B-6BCB-EC60-C716A5655101}"/>
              </a:ext>
            </a:extLst>
          </p:cNvPr>
          <p:cNvSpPr>
            <a:spLocks noGrp="1"/>
          </p:cNvSpPr>
          <p:nvPr>
            <p:ph type="title"/>
          </p:nvPr>
        </p:nvSpPr>
        <p:spPr/>
        <p:txBody>
          <a:bodyPr/>
          <a:lstStyle/>
          <a:p>
            <a:r>
              <a:rPr lang="en-GB" dirty="0"/>
              <a:t>Model LSTM</a:t>
            </a:r>
          </a:p>
        </p:txBody>
      </p:sp>
      <p:sp>
        <p:nvSpPr>
          <p:cNvPr id="3" name="Content Placeholder 2">
            <a:extLst>
              <a:ext uri="{FF2B5EF4-FFF2-40B4-BE49-F238E27FC236}">
                <a16:creationId xmlns:a16="http://schemas.microsoft.com/office/drawing/2014/main" id="{3D76135B-CD3F-6006-31FE-879E381D2549}"/>
              </a:ext>
            </a:extLst>
          </p:cNvPr>
          <p:cNvSpPr>
            <a:spLocks noGrp="1"/>
          </p:cNvSpPr>
          <p:nvPr>
            <p:ph idx="1"/>
          </p:nvPr>
        </p:nvSpPr>
        <p:spPr>
          <a:xfrm>
            <a:off x="0" y="2112264"/>
            <a:ext cx="11155680" cy="3767328"/>
          </a:xfrm>
        </p:spPr>
        <p:txBody>
          <a:bodyPr>
            <a:normAutofit/>
          </a:bodyPr>
          <a:lstStyle/>
          <a:p>
            <a:br>
              <a:rPr lang="en-GB" dirty="0"/>
            </a:br>
            <a:r>
              <a:rPr lang="en-GB" sz="1300" dirty="0">
                <a:latin typeface="Arial" panose="020B0604020202020204" pitchFamily="34" charset="0"/>
                <a:cs typeface="Arial" panose="020B0604020202020204" pitchFamily="34" charset="0"/>
              </a:rPr>
              <a:t>A specialist architecture for sequential deep learning, Long Short-Term Memory (LSTM) networks are made to process and learn from ordered material, such text  [5]. LSTMs, in contrast to conventional recurrent neural networks (RNNs), have gating mechanisms and memory cells that enable them to discard irrelevant details while retaining crucial information over lengthy sequences. Because of this, they are especially good at catching long-term dependencies seen in textual content, like narrative flow, contextual clues, and semantic linkages that develop over several lines.</a:t>
            </a:r>
          </a:p>
          <a:p>
            <a:r>
              <a:rPr lang="en-GB" sz="1300" dirty="0">
                <a:latin typeface="Arial" panose="020B0604020202020204" pitchFamily="34" charset="0"/>
                <a:cs typeface="Arial" panose="020B0604020202020204" pitchFamily="34" charset="0"/>
              </a:rPr>
              <a:t>LSTMs are well-suited for fake-news detection, where comprehension of context, tone, and language structure is crucial, due to their capacity to model sequential patterns effectively. Additionally, they provide a computational advantage: despite their strength, LSTMs typically require fewer resources than transformer-based models like BERT, which makes them more suitable for settings with constrained hardware.</a:t>
            </a:r>
          </a:p>
          <a:p>
            <a:r>
              <a:rPr lang="en-GB" sz="1300" dirty="0">
                <a:latin typeface="Arial" panose="020B0604020202020204" pitchFamily="34" charset="0"/>
                <a:cs typeface="Arial" panose="020B0604020202020204" pitchFamily="34" charset="0"/>
              </a:rPr>
              <a:t>Modern deep learning frameworks like TensorFlow and </a:t>
            </a:r>
            <a:r>
              <a:rPr lang="en-GB" sz="1300" dirty="0" err="1">
                <a:latin typeface="Arial" panose="020B0604020202020204" pitchFamily="34" charset="0"/>
                <a:cs typeface="Arial" panose="020B0604020202020204" pitchFamily="34" charset="0"/>
              </a:rPr>
              <a:t>PyTorch</a:t>
            </a:r>
            <a:r>
              <a:rPr lang="en-GB" sz="1300" dirty="0">
                <a:latin typeface="Arial" panose="020B0604020202020204" pitchFamily="34" charset="0"/>
                <a:cs typeface="Arial" panose="020B0604020202020204" pitchFamily="34" charset="0"/>
              </a:rPr>
              <a:t>, which offer powerful tools for sequence modelling, embedding layers, and optimisation, are used in this study to create the LSTM model [15]. These frameworks provide effective LSTM architecture training, experimentation, and fine-tuning for the purpose of classifying news articles as authentic or fraudulent.</a:t>
            </a:r>
            <a:endParaRPr lang="en-GB" dirty="0"/>
          </a:p>
        </p:txBody>
      </p:sp>
    </p:spTree>
    <p:extLst>
      <p:ext uri="{BB962C8B-B14F-4D97-AF65-F5344CB8AC3E}">
        <p14:creationId xmlns:p14="http://schemas.microsoft.com/office/powerpoint/2010/main" val="3035875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1C9F6-4153-9F13-09C6-5BDAD5894D61}"/>
              </a:ext>
            </a:extLst>
          </p:cNvPr>
          <p:cNvSpPr>
            <a:spLocks noGrp="1"/>
          </p:cNvSpPr>
          <p:nvPr>
            <p:ph type="title"/>
          </p:nvPr>
        </p:nvSpPr>
        <p:spPr/>
        <p:txBody>
          <a:bodyPr/>
          <a:lstStyle/>
          <a:p>
            <a:r>
              <a:rPr lang="en-GB" dirty="0"/>
              <a:t>Metrics for Evaluation</a:t>
            </a:r>
          </a:p>
        </p:txBody>
      </p:sp>
      <p:sp>
        <p:nvSpPr>
          <p:cNvPr id="3" name="Content Placeholder 2">
            <a:extLst>
              <a:ext uri="{FF2B5EF4-FFF2-40B4-BE49-F238E27FC236}">
                <a16:creationId xmlns:a16="http://schemas.microsoft.com/office/drawing/2014/main" id="{09EEDEA9-A2D9-F005-ED8F-9A934591A693}"/>
              </a:ext>
            </a:extLst>
          </p:cNvPr>
          <p:cNvSpPr>
            <a:spLocks noGrp="1"/>
          </p:cNvSpPr>
          <p:nvPr>
            <p:ph idx="1"/>
          </p:nvPr>
        </p:nvSpPr>
        <p:spPr>
          <a:xfrm>
            <a:off x="0" y="1955153"/>
            <a:ext cx="11155680" cy="3767328"/>
          </a:xfrm>
        </p:spPr>
        <p:txBody>
          <a:bodyPr>
            <a:normAutofit fontScale="32500" lnSpcReduction="20000"/>
          </a:bodyPr>
          <a:lstStyle/>
          <a:p>
            <a:r>
              <a:rPr lang="en-GB" sz="3400" dirty="0">
                <a:latin typeface="Arial" panose="020B0604020202020204" pitchFamily="34" charset="0"/>
                <a:cs typeface="Arial" panose="020B0604020202020204" pitchFamily="34" charset="0"/>
              </a:rPr>
              <a:t>It is necessary to employ recognised metrics that assess various aspects of classification quality in order to assess the effectiveness of fake-news detection methods. These measurements show any flaws in the prediction behaviour and aid in determining how well the system discerns between authentic and fraudulent news. In NLP and machine learning research, the following metrics are frequently employed [12]:</a:t>
            </a:r>
          </a:p>
          <a:p>
            <a:r>
              <a:rPr lang="en-GB" sz="3400" dirty="0">
                <a:latin typeface="Arial" panose="020B0604020202020204" pitchFamily="34" charset="0"/>
                <a:cs typeface="Arial" panose="020B0604020202020204" pitchFamily="34" charset="0"/>
              </a:rPr>
              <a:t>Accuracy</a:t>
            </a:r>
          </a:p>
          <a:p>
            <a:r>
              <a:rPr lang="en-GB" sz="3400" dirty="0">
                <a:latin typeface="Arial" panose="020B0604020202020204" pitchFamily="34" charset="0"/>
                <a:cs typeface="Arial" panose="020B0604020202020204" pitchFamily="34" charset="0"/>
              </a:rPr>
              <a:t>The percentage of news articles that the model properly detects as fraudulent out of all those that it anticipated to be fraudulent is known as precision. High precision means that the model rarely labels actual news as phoney because it makes few false-positive errors. This is important for the identification of misinformation since it might erode user confidence if valid content is mistakenly </a:t>
            </a:r>
            <a:r>
              <a:rPr lang="en-GB" sz="3400" dirty="0" err="1">
                <a:latin typeface="Arial" panose="020B0604020202020204" pitchFamily="34" charset="0"/>
                <a:cs typeface="Arial" panose="020B0604020202020204" pitchFamily="34" charset="0"/>
              </a:rPr>
              <a:t>flagged.Recall</a:t>
            </a:r>
            <a:endParaRPr lang="en-GB" sz="3400" dirty="0">
              <a:latin typeface="Arial" panose="020B0604020202020204" pitchFamily="34" charset="0"/>
              <a:cs typeface="Arial" panose="020B0604020202020204" pitchFamily="34" charset="0"/>
            </a:endParaRPr>
          </a:p>
          <a:p>
            <a:r>
              <a:rPr lang="en-GB" sz="3400" dirty="0">
                <a:latin typeface="Arial" panose="020B0604020202020204" pitchFamily="34" charset="0"/>
                <a:cs typeface="Arial" panose="020B0604020202020204" pitchFamily="34" charset="0"/>
              </a:rPr>
              <a:t>The percentage of real false news articles that the model effectively identifies is measured by recall, which is sometimes referred to as sensitivity. A high recall score indicates that the model is successful in identifying the majority of fake news cases. This is crucial because ignoring damaging false information might let it proliferate unchecked.</a:t>
            </a:r>
          </a:p>
          <a:p>
            <a:r>
              <a:rPr lang="en-GB" sz="3400" dirty="0">
                <a:latin typeface="Arial" panose="020B0604020202020204" pitchFamily="34" charset="0"/>
                <a:cs typeface="Arial" panose="020B0604020202020204" pitchFamily="34" charset="0"/>
              </a:rPr>
              <a:t>F1-Score</a:t>
            </a:r>
          </a:p>
          <a:p>
            <a:r>
              <a:rPr lang="en-GB" sz="3400" dirty="0">
                <a:latin typeface="Arial" panose="020B0604020202020204" pitchFamily="34" charset="0"/>
                <a:cs typeface="Arial" panose="020B0604020202020204" pitchFamily="34" charset="0"/>
              </a:rPr>
              <a:t>The F1-Score is a balanced metric that takes into consideration both false positives and false negatives. It is calculated as the harmonic mean of precision and recall. Because it keeps the model from appearing unduly strong by optimising only one metric, it is particularly helpful when the dataset is unbalanced, such as when fake news samples are less than true news samples.</a:t>
            </a:r>
          </a:p>
          <a:p>
            <a:r>
              <a:rPr lang="en-GB" sz="3600" dirty="0"/>
              <a:t>Matrix of Confusion </a:t>
            </a:r>
            <a:br>
              <a:rPr lang="en-GB" sz="3600" dirty="0"/>
            </a:br>
            <a:endParaRPr lang="en-GB" sz="3600" dirty="0"/>
          </a:p>
          <a:p>
            <a:r>
              <a:rPr lang="en-GB" sz="3600" dirty="0"/>
              <a:t>By displaying true positives, true negatives, false positives, and false negatives, a confusion matrix offers a thorough analysis of the model's predictions. This graphic depiction aids in identifying particular error patterns, such as if the algorithm misclassifies actual content or has more difficulty identifying fake news. In NLP evaluation, it is a fundamental diagnostic tool [12].</a:t>
            </a:r>
            <a:endParaRPr lang="en-GB" dirty="0"/>
          </a:p>
        </p:txBody>
      </p:sp>
    </p:spTree>
    <p:extLst>
      <p:ext uri="{BB962C8B-B14F-4D97-AF65-F5344CB8AC3E}">
        <p14:creationId xmlns:p14="http://schemas.microsoft.com/office/powerpoint/2010/main" val="16732418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66DB6-27AE-10FE-ED95-1FA5B2168489}"/>
              </a:ext>
            </a:extLst>
          </p:cNvPr>
          <p:cNvSpPr>
            <a:spLocks noGrp="1"/>
          </p:cNvSpPr>
          <p:nvPr>
            <p:ph type="title"/>
          </p:nvPr>
        </p:nvSpPr>
        <p:spPr/>
        <p:txBody>
          <a:bodyPr/>
          <a:lstStyle/>
          <a:p>
            <a:r>
              <a:rPr lang="en-GB" dirty="0"/>
              <a:t>BERT Model</a:t>
            </a:r>
            <a:br>
              <a:rPr lang="en-GB" dirty="0"/>
            </a:br>
            <a:endParaRPr lang="en-GB" dirty="0"/>
          </a:p>
        </p:txBody>
      </p:sp>
      <p:sp>
        <p:nvSpPr>
          <p:cNvPr id="3" name="Content Placeholder 2">
            <a:extLst>
              <a:ext uri="{FF2B5EF4-FFF2-40B4-BE49-F238E27FC236}">
                <a16:creationId xmlns:a16="http://schemas.microsoft.com/office/drawing/2014/main" id="{470205E0-CBB3-DCF5-A4C5-0F0E5CCA440F}"/>
              </a:ext>
            </a:extLst>
          </p:cNvPr>
          <p:cNvSpPr>
            <a:spLocks noGrp="1"/>
          </p:cNvSpPr>
          <p:nvPr>
            <p:ph idx="1"/>
          </p:nvPr>
        </p:nvSpPr>
        <p:spPr>
          <a:xfrm>
            <a:off x="0" y="1870685"/>
            <a:ext cx="11155680" cy="3767328"/>
          </a:xfrm>
        </p:spPr>
        <p:txBody>
          <a:bodyPr>
            <a:normAutofit/>
          </a:bodyPr>
          <a:lstStyle/>
          <a:p>
            <a:pPr marL="0" indent="0">
              <a:buNone/>
            </a:pPr>
            <a:br>
              <a:rPr lang="en-GB" sz="2000" dirty="0"/>
            </a:br>
            <a:r>
              <a:rPr lang="en-GB" sz="1200" dirty="0">
                <a:latin typeface="Arial" panose="020B0604020202020204" pitchFamily="34" charset="0"/>
                <a:cs typeface="Arial" panose="020B0604020202020204" pitchFamily="34" charset="0"/>
              </a:rPr>
              <a:t>The transformer-based architecture of BERT (Bidirectional Encoder Representations from Transformers) uses self-attention techniques to parse text [9], [13]. In contrast to conventional sequential models, BERT simultaneously evaluates language in both forward and backward directions, enabling it to comprehend the relationships between every word in a sentence. Because of its bidirectional processing, BERT has a good sense of language context, which allows it to pick up on meaning, tone, and other semantic cues that more basic models frequently overlook.</a:t>
            </a:r>
          </a:p>
          <a:p>
            <a:pPr marL="0" indent="0">
              <a:buNone/>
            </a:pPr>
            <a:r>
              <a:rPr lang="en-GB" sz="12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Because of this deep contextual understanding, BERT consistently delivers cutting‑edge performance across a wide range of NLP tasks, including text classification, sentiment analysis, and misinformation detection. Its ability to model complex relationships within text makes it particularly effective for identifying fake news, where deceptive content often relies on nuanced phrasing or context‑dependent meaning.</a:t>
            </a:r>
          </a:p>
          <a:p>
            <a:pPr marL="0" indent="0">
              <a:buNone/>
            </a:pPr>
            <a:r>
              <a:rPr lang="en-GB" sz="1400" dirty="0">
                <a:latin typeface="Arial" panose="020B0604020202020204" pitchFamily="34" charset="0"/>
                <a:cs typeface="Arial" panose="020B0604020202020204" pitchFamily="34" charset="0"/>
              </a:rPr>
              <a:t>In this project, BERT is implemented using the Hugging Face Transformers library, which provides pre‑trained models, </a:t>
            </a:r>
            <a:r>
              <a:rPr lang="en-GB" sz="1400" dirty="0" err="1">
                <a:latin typeface="Arial" panose="020B0604020202020204" pitchFamily="34" charset="0"/>
                <a:cs typeface="Arial" panose="020B0604020202020204" pitchFamily="34" charset="0"/>
              </a:rPr>
              <a:t>tokenisers</a:t>
            </a:r>
            <a:r>
              <a:rPr lang="en-GB" sz="1400" dirty="0">
                <a:latin typeface="Arial" panose="020B0604020202020204" pitchFamily="34" charset="0"/>
                <a:cs typeface="Arial" panose="020B0604020202020204" pitchFamily="34" charset="0"/>
              </a:rPr>
              <a:t>, and fine‑tuning tools that significantly streamline development [13]. This framework enables efficient experimentation, allowing the model to be adapted to the fake‑news classification task with high accuracy and robustness.</a:t>
            </a:r>
          </a:p>
          <a:p>
            <a:pPr marL="0" indent="0">
              <a:buNone/>
            </a:pPr>
            <a:endParaRPr lang="en-GB" dirty="0"/>
          </a:p>
        </p:txBody>
      </p:sp>
    </p:spTree>
    <p:extLst>
      <p:ext uri="{BB962C8B-B14F-4D97-AF65-F5344CB8AC3E}">
        <p14:creationId xmlns:p14="http://schemas.microsoft.com/office/powerpoint/2010/main" val="41419883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E8002-7A02-20E6-1279-B2035938C0D3}"/>
              </a:ext>
            </a:extLst>
          </p:cNvPr>
          <p:cNvSpPr>
            <a:spLocks noGrp="1"/>
          </p:cNvSpPr>
          <p:nvPr>
            <p:ph type="title"/>
          </p:nvPr>
        </p:nvSpPr>
        <p:spPr/>
        <p:txBody>
          <a:bodyPr/>
          <a:lstStyle/>
          <a:p>
            <a:r>
              <a:rPr lang="en-GB" dirty="0"/>
              <a:t>Risks and Reduction</a:t>
            </a:r>
          </a:p>
        </p:txBody>
      </p:sp>
      <p:sp>
        <p:nvSpPr>
          <p:cNvPr id="3" name="Content Placeholder 2">
            <a:extLst>
              <a:ext uri="{FF2B5EF4-FFF2-40B4-BE49-F238E27FC236}">
                <a16:creationId xmlns:a16="http://schemas.microsoft.com/office/drawing/2014/main" id="{925CB371-C7AE-35E9-E3FC-EECF8A64311A}"/>
              </a:ext>
            </a:extLst>
          </p:cNvPr>
          <p:cNvSpPr>
            <a:spLocks noGrp="1"/>
          </p:cNvSpPr>
          <p:nvPr>
            <p:ph idx="1"/>
          </p:nvPr>
        </p:nvSpPr>
        <p:spPr>
          <a:xfrm>
            <a:off x="68924" y="1949343"/>
            <a:ext cx="11155680" cy="3767328"/>
          </a:xfrm>
        </p:spPr>
        <p:txBody>
          <a:bodyPr/>
          <a:lstStyle/>
          <a:p>
            <a:br>
              <a:rPr lang="en-GB" dirty="0"/>
            </a:br>
            <a:r>
              <a:rPr lang="en-GB" sz="1100" b="1" dirty="0">
                <a:latin typeface="Arial" panose="020B0604020202020204" pitchFamily="34" charset="0"/>
                <a:cs typeface="Arial" panose="020B0604020202020204" pitchFamily="34" charset="0"/>
              </a:rPr>
              <a:t>Dataset Bias</a:t>
            </a:r>
          </a:p>
          <a:p>
            <a:r>
              <a:rPr lang="en-GB" sz="1100" dirty="0">
                <a:latin typeface="Arial" panose="020B0604020202020204" pitchFamily="34" charset="0"/>
                <a:cs typeface="Arial" panose="020B0604020202020204" pitchFamily="34" charset="0"/>
              </a:rPr>
              <a:t>Use multiple datasets to increase topic diversity and evaluate fairness in model performance </a:t>
            </a:r>
            <a:r>
              <a:rPr lang="en-GB" sz="1100" b="1" dirty="0">
                <a:latin typeface="Arial" panose="020B0604020202020204" pitchFamily="34" charset="0"/>
                <a:cs typeface="Arial" panose="020B0604020202020204" pitchFamily="34" charset="0"/>
              </a:rPr>
              <a:t>[3], </a:t>
            </a:r>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Overfitting</a:t>
            </a:r>
          </a:p>
          <a:p>
            <a:r>
              <a:rPr lang="en-GB" sz="1100" dirty="0">
                <a:latin typeface="Arial" panose="020B0604020202020204" pitchFamily="34" charset="0"/>
                <a:cs typeface="Arial" panose="020B0604020202020204" pitchFamily="34" charset="0"/>
              </a:rPr>
              <a:t>Apply cross‑validation, regularisation, and dropout to prevent the model from memorising training </a:t>
            </a:r>
            <a:r>
              <a:rPr lang="en-GB" sz="1100">
                <a:latin typeface="Arial" panose="020B0604020202020204" pitchFamily="34" charset="0"/>
                <a:cs typeface="Arial" panose="020B0604020202020204" pitchFamily="34" charset="0"/>
              </a:rPr>
              <a:t>data </a:t>
            </a:r>
            <a:r>
              <a:rPr lang="en-GB" sz="1100" b="1">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[15]</a:t>
            </a:r>
            <a:r>
              <a:rPr lang="en-GB" sz="1100" dirty="0">
                <a:latin typeface="Arial" panose="020B0604020202020204" pitchFamily="34" charset="0"/>
                <a:cs typeface="Arial" panose="020B0604020202020204" pitchFamily="34" charset="0"/>
              </a:rPr>
              <a:t>.</a:t>
            </a:r>
          </a:p>
          <a:p>
            <a:r>
              <a:rPr lang="en-GB" sz="1100" b="1" dirty="0">
                <a:latin typeface="Arial" panose="020B0604020202020204" pitchFamily="34" charset="0"/>
                <a:cs typeface="Arial" panose="020B0604020202020204" pitchFamily="34" charset="0"/>
              </a:rPr>
              <a:t>High Computational Cost</a:t>
            </a:r>
          </a:p>
          <a:p>
            <a:r>
              <a:rPr lang="en-GB" sz="1100" dirty="0">
                <a:latin typeface="Arial" panose="020B0604020202020204" pitchFamily="34" charset="0"/>
                <a:cs typeface="Arial" panose="020B0604020202020204" pitchFamily="34" charset="0"/>
              </a:rPr>
              <a:t>Use GPU acceleration to speed up training and support large transformer models </a:t>
            </a:r>
            <a:r>
              <a:rPr lang="en-GB" sz="1100" b="1" dirty="0">
                <a:latin typeface="Arial" panose="020B0604020202020204" pitchFamily="34" charset="0"/>
                <a:cs typeface="Arial" panose="020B0604020202020204" pitchFamily="34" charset="0"/>
              </a:rPr>
              <a:t>[17]</a:t>
            </a:r>
            <a:r>
              <a:rPr lang="en-GB" sz="1100" dirty="0">
                <a:latin typeface="Arial" panose="020B0604020202020204" pitchFamily="34" charset="0"/>
                <a:cs typeface="Arial" panose="020B0604020202020204" pitchFamily="34" charset="0"/>
              </a:rPr>
              <a:t>.</a:t>
            </a:r>
          </a:p>
          <a:p>
            <a:r>
              <a:rPr lang="en-GB" sz="1100" b="1" dirty="0">
                <a:latin typeface="Arial" panose="020B0604020202020204" pitchFamily="34" charset="0"/>
                <a:cs typeface="Arial" panose="020B0604020202020204" pitchFamily="34" charset="0"/>
              </a:rPr>
              <a:t>Ethical Concerns</a:t>
            </a:r>
          </a:p>
          <a:p>
            <a:r>
              <a:rPr lang="en-GB" sz="1100" dirty="0">
                <a:latin typeface="Arial" panose="020B0604020202020204" pitchFamily="34" charset="0"/>
                <a:cs typeface="Arial" panose="020B0604020202020204" pitchFamily="34" charset="0"/>
              </a:rPr>
              <a:t>Conduct transparency and fairness checks to ensure responsible and unbiased model behaviour </a:t>
            </a:r>
            <a:r>
              <a:rPr lang="en-GB" sz="1100" b="1" dirty="0">
                <a:latin typeface="Arial" panose="020B0604020202020204" pitchFamily="34" charset="0"/>
                <a:cs typeface="Arial" panose="020B0604020202020204" pitchFamily="34" charset="0"/>
              </a:rPr>
              <a:t>[6]</a:t>
            </a:r>
            <a:r>
              <a:rPr lang="en-GB" sz="1100" dirty="0">
                <a:latin typeface="Arial" panose="020B0604020202020204" pitchFamily="34" charset="0"/>
                <a:cs typeface="Arial" panose="020B0604020202020204" pitchFamily="34" charset="0"/>
              </a:rPr>
              <a:t>.</a:t>
            </a:r>
          </a:p>
          <a:p>
            <a:r>
              <a:rPr lang="en-GB" sz="1100" b="1" dirty="0">
                <a:latin typeface="Arial" panose="020B0604020202020204" pitchFamily="34" charset="0"/>
                <a:cs typeface="Arial" panose="020B0604020202020204" pitchFamily="34" charset="0"/>
              </a:rPr>
              <a:t>Noisy Text</a:t>
            </a:r>
          </a:p>
          <a:p>
            <a:r>
              <a:rPr lang="en-GB" sz="1100" dirty="0">
                <a:latin typeface="Arial" panose="020B0604020202020204" pitchFamily="34" charset="0"/>
                <a:cs typeface="Arial" panose="020B0604020202020204" pitchFamily="34" charset="0"/>
              </a:rPr>
              <a:t>Perform thorough preprocessing—cleaning, tokenisation, and normalisation—to improve data quality </a:t>
            </a:r>
            <a:r>
              <a:rPr lang="en-GB" sz="1100" b="1" dirty="0">
                <a:latin typeface="Arial" panose="020B0604020202020204" pitchFamily="34" charset="0"/>
                <a:cs typeface="Arial" panose="020B0604020202020204" pitchFamily="34" charset="0"/>
              </a:rPr>
              <a:t>[16]</a:t>
            </a:r>
            <a:r>
              <a:rPr lang="en-GB" sz="1100" dirty="0">
                <a:latin typeface="Arial" panose="020B0604020202020204" pitchFamily="34" charset="0"/>
                <a:cs typeface="Arial" panose="020B0604020202020204" pitchFamily="34" charset="0"/>
              </a:rPr>
              <a:t>.</a:t>
            </a:r>
          </a:p>
          <a:p>
            <a:pPr marL="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084607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C4D68-8A92-2062-1F53-F8C25842EC94}"/>
              </a:ext>
            </a:extLst>
          </p:cNvPr>
          <p:cNvSpPr>
            <a:spLocks noGrp="1"/>
          </p:cNvSpPr>
          <p:nvPr>
            <p:ph type="title"/>
          </p:nvPr>
        </p:nvSpPr>
        <p:spPr/>
        <p:txBody>
          <a:bodyPr/>
          <a:lstStyle/>
          <a:p>
            <a:r>
              <a:rPr lang="en-GB" dirty="0"/>
              <a:t>Ethical Aspects</a:t>
            </a:r>
          </a:p>
        </p:txBody>
      </p:sp>
      <p:sp>
        <p:nvSpPr>
          <p:cNvPr id="3" name="Content Placeholder 2">
            <a:extLst>
              <a:ext uri="{FF2B5EF4-FFF2-40B4-BE49-F238E27FC236}">
                <a16:creationId xmlns:a16="http://schemas.microsoft.com/office/drawing/2014/main" id="{62471503-7339-A1DF-0CBA-A524F3858F92}"/>
              </a:ext>
            </a:extLst>
          </p:cNvPr>
          <p:cNvSpPr>
            <a:spLocks noGrp="1"/>
          </p:cNvSpPr>
          <p:nvPr>
            <p:ph idx="1"/>
          </p:nvPr>
        </p:nvSpPr>
        <p:spPr>
          <a:xfrm>
            <a:off x="0" y="1919847"/>
            <a:ext cx="11155680" cy="3767328"/>
          </a:xfrm>
        </p:spPr>
        <p:txBody>
          <a:bodyPr>
            <a:normAutofit fontScale="25000" lnSpcReduction="20000"/>
          </a:bodyPr>
          <a:lstStyle/>
          <a:p>
            <a:br>
              <a:rPr lang="en-GB" dirty="0"/>
            </a:br>
            <a:r>
              <a:rPr lang="en-GB" sz="4400" dirty="0">
                <a:latin typeface="Arial" panose="020B0604020202020204" pitchFamily="34" charset="0"/>
                <a:cs typeface="Arial" panose="020B0604020202020204" pitchFamily="34" charset="0"/>
              </a:rPr>
              <a:t>Ethical considerations play a critical role in the development and deployment of fake‑news detection systems. These systems influence how information is interpreted, moderated, and acted upon, meaning that any weaknesses or biases can have significant societal consequences. Several key ethical issues must therefore be addressed to ensure responsible and trustworthy AI‑driven misinformation detection.</a:t>
            </a:r>
          </a:p>
          <a:p>
            <a:r>
              <a:rPr lang="en-GB" sz="4400" dirty="0">
                <a:latin typeface="Arial" panose="020B0604020202020204" pitchFamily="34" charset="0"/>
                <a:cs typeface="Arial" panose="020B0604020202020204" pitchFamily="34" charset="0"/>
              </a:rPr>
              <a:t>Bias in Algorithms</a:t>
            </a:r>
          </a:p>
          <a:p>
            <a:r>
              <a:rPr lang="en-GB" sz="4400" dirty="0">
                <a:latin typeface="Arial" panose="020B0604020202020204" pitchFamily="34" charset="0"/>
                <a:cs typeface="Arial" panose="020B0604020202020204" pitchFamily="34" charset="0"/>
              </a:rPr>
              <a:t>AI models can unintentionally inherit biases present in the datasets they are trained on [6]. If certain topics, writing styles, communities, or political viewpoints are over‑represented or under‑represented, the model may unfairly classify content from those groups as fake or real. This raises concerns about fairness, discrimination, and the potential reinforcement of existing societal inequalities. Ensuring balanced datasets and conducting bias audits are essential steps in mitigating these risks.</a:t>
            </a:r>
          </a:p>
          <a:p>
            <a:r>
              <a:rPr lang="en-GB" sz="4400" dirty="0">
                <a:latin typeface="Arial" panose="020B0604020202020204" pitchFamily="34" charset="0"/>
                <a:cs typeface="Arial" panose="020B0604020202020204" pitchFamily="34" charset="0"/>
              </a:rPr>
              <a:t>Explainability and Transparency</a:t>
            </a:r>
          </a:p>
          <a:p>
            <a:r>
              <a:rPr lang="en-GB" sz="4400" dirty="0">
                <a:latin typeface="Arial" panose="020B0604020202020204" pitchFamily="34" charset="0"/>
                <a:cs typeface="Arial" panose="020B0604020202020204" pitchFamily="34" charset="0"/>
              </a:rPr>
              <a:t>Many deep‑learning models, especially transformer‑based architectures, operate as “black boxes,” making it difficult to understand how decisions are made [6]. In the context of fake‑news detection, lack of transparency can undermine user trust and make it challenging to justify why certain content is flagged. Explainable AI (XAI) techniques are therefore necessary to provide interpretable outputs, highlight influential features, and support accountability.</a:t>
            </a:r>
          </a:p>
          <a:p>
            <a:r>
              <a:rPr lang="en-GB" sz="4400" dirty="0">
                <a:latin typeface="Arial" panose="020B0604020202020204" pitchFamily="34" charset="0"/>
                <a:cs typeface="Arial" panose="020B0604020202020204" pitchFamily="34" charset="0"/>
              </a:rPr>
              <a:t>Equity in Categorisation</a:t>
            </a:r>
          </a:p>
          <a:p>
            <a:r>
              <a:rPr lang="en-GB" sz="4400" dirty="0">
                <a:latin typeface="Arial" panose="020B0604020202020204" pitchFamily="34" charset="0"/>
                <a:cs typeface="Arial" panose="020B0604020202020204" pitchFamily="34" charset="0"/>
              </a:rPr>
              <a:t>A fair detection system must classify content consistently across different demographic groups, languages, and cultural contexts. If the model performs well on mainstream news but poorly on minority‑language or community‑specific content, it risks creating inequitable outcomes. Ethical design requires ensuring that the system works reliably for all users, not just those represented in dominant datasets.</a:t>
            </a:r>
          </a:p>
          <a:p>
            <a:r>
              <a:rPr lang="en-GB" sz="4400" dirty="0">
                <a:latin typeface="Arial" panose="020B0604020202020204" pitchFamily="34" charset="0"/>
                <a:cs typeface="Arial" panose="020B0604020202020204" pitchFamily="34" charset="0"/>
              </a:rPr>
              <a:t>Danger of Incorrectly Classifying Authentic Content</a:t>
            </a:r>
          </a:p>
          <a:p>
            <a:r>
              <a:rPr lang="en-GB" sz="4400" dirty="0">
                <a:latin typeface="Arial" panose="020B0604020202020204" pitchFamily="34" charset="0"/>
                <a:cs typeface="Arial" panose="020B0604020202020204" pitchFamily="34" charset="0"/>
              </a:rPr>
              <a:t>False positives—incorrectly labelling real news as fake—can have serious consequences. They may damage the credibility of legitimate journalists, suppress valid information, or distort public discourse. This risk highlights the need for careful threshold selection, rigorous evaluation, and human‑in‑the‑loop verification to prevent harmful misclassifications.</a:t>
            </a:r>
          </a:p>
          <a:p>
            <a:r>
              <a:rPr lang="en-GB" sz="4400" dirty="0">
                <a:latin typeface="Arial" panose="020B0604020202020204" pitchFamily="34" charset="0"/>
                <a:cs typeface="Arial" panose="020B0604020202020204" pitchFamily="34" charset="0"/>
              </a:rPr>
              <a:t>Responsible Deployment of AI Systems</a:t>
            </a:r>
          </a:p>
          <a:p>
            <a:r>
              <a:rPr lang="en-GB" sz="4400" dirty="0">
                <a:latin typeface="Arial" panose="020B0604020202020204" pitchFamily="34" charset="0"/>
                <a:cs typeface="Arial" panose="020B0604020202020204" pitchFamily="34" charset="0"/>
              </a:rPr>
              <a:t>Deploying fake‑news detection tools requires careful consideration of how the system will be used, monitored, and updated [14]. Ethical deployment includes ensuring that the model does not censor legitimate speech, providing clear user guidance, maintaining transparency about limitations, and continuously updating the system to reflect evolving misinformation patterns. Responsible AI practices help ensure that the technology supports public good rather than inadvertently causing harm.</a:t>
            </a:r>
          </a:p>
          <a:p>
            <a:pPr marL="0" indent="0">
              <a:buNone/>
            </a:pPr>
            <a:endParaRPr lang="en-GB" dirty="0"/>
          </a:p>
        </p:txBody>
      </p:sp>
    </p:spTree>
    <p:extLst>
      <p:ext uri="{BB962C8B-B14F-4D97-AF65-F5344CB8AC3E}">
        <p14:creationId xmlns:p14="http://schemas.microsoft.com/office/powerpoint/2010/main" val="2832247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25703-6672-7916-5D42-40A089C98498}"/>
              </a:ext>
            </a:extLst>
          </p:cNvPr>
          <p:cNvSpPr>
            <a:spLocks noGrp="1"/>
          </p:cNvSpPr>
          <p:nvPr>
            <p:ph type="title"/>
          </p:nvPr>
        </p:nvSpPr>
        <p:spPr/>
        <p:txBody>
          <a:bodyPr/>
          <a:lstStyle/>
          <a:p>
            <a:r>
              <a:rPr lang="en-GB" dirty="0"/>
              <a:t>Timeline</a:t>
            </a:r>
            <a:br>
              <a:rPr lang="en-GB" dirty="0"/>
            </a:br>
            <a:endParaRPr lang="en-GB" dirty="0"/>
          </a:p>
        </p:txBody>
      </p:sp>
      <p:sp>
        <p:nvSpPr>
          <p:cNvPr id="3" name="Content Placeholder 2">
            <a:extLst>
              <a:ext uri="{FF2B5EF4-FFF2-40B4-BE49-F238E27FC236}">
                <a16:creationId xmlns:a16="http://schemas.microsoft.com/office/drawing/2014/main" id="{05537E1A-8B5B-B6BD-9615-5BABD234F421}"/>
              </a:ext>
            </a:extLst>
          </p:cNvPr>
          <p:cNvSpPr>
            <a:spLocks noGrp="1"/>
          </p:cNvSpPr>
          <p:nvPr>
            <p:ph idx="1"/>
          </p:nvPr>
        </p:nvSpPr>
        <p:spPr/>
        <p:txBody>
          <a:bodyPr/>
          <a:lstStyle/>
          <a:p>
            <a:r>
              <a:rPr lang="en-GB" dirty="0"/>
              <a:t>Weeks 1–3: Literature Review</a:t>
            </a:r>
          </a:p>
          <a:p>
            <a:r>
              <a:rPr lang="en-GB" dirty="0"/>
              <a:t>Weeks 4–5: Dataset Preparation</a:t>
            </a:r>
          </a:p>
          <a:p>
            <a:r>
              <a:rPr lang="en-GB" dirty="0"/>
              <a:t>Weeks 6–9: Model Development</a:t>
            </a:r>
          </a:p>
          <a:p>
            <a:r>
              <a:rPr lang="en-GB" dirty="0"/>
              <a:t>Weeks 10–12: Training &amp; Evaluation</a:t>
            </a:r>
          </a:p>
          <a:p>
            <a:r>
              <a:rPr lang="en-GB" dirty="0"/>
              <a:t>Weeks 13–15: Ethical Analysis</a:t>
            </a:r>
          </a:p>
          <a:p>
            <a:r>
              <a:rPr lang="en-GB" dirty="0"/>
              <a:t>Weeks 15–18: Final Report &amp; Submission</a:t>
            </a:r>
          </a:p>
          <a:p>
            <a:endParaRPr lang="en-GB" dirty="0"/>
          </a:p>
        </p:txBody>
      </p:sp>
    </p:spTree>
    <p:extLst>
      <p:ext uri="{BB962C8B-B14F-4D97-AF65-F5344CB8AC3E}">
        <p14:creationId xmlns:p14="http://schemas.microsoft.com/office/powerpoint/2010/main" val="11864449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47A21-7482-DB79-1382-237136E2B9FB}"/>
              </a:ext>
            </a:extLst>
          </p:cNvPr>
          <p:cNvSpPr>
            <a:spLocks noGrp="1"/>
          </p:cNvSpPr>
          <p:nvPr>
            <p:ph type="title"/>
          </p:nvPr>
        </p:nvSpPr>
        <p:spPr/>
        <p:txBody>
          <a:bodyPr/>
          <a:lstStyle/>
          <a:p>
            <a:r>
              <a:rPr lang="en-GB" dirty="0"/>
              <a:t>Present Developments</a:t>
            </a:r>
          </a:p>
        </p:txBody>
      </p:sp>
      <p:sp>
        <p:nvSpPr>
          <p:cNvPr id="3" name="Content Placeholder 2">
            <a:extLst>
              <a:ext uri="{FF2B5EF4-FFF2-40B4-BE49-F238E27FC236}">
                <a16:creationId xmlns:a16="http://schemas.microsoft.com/office/drawing/2014/main" id="{7B914545-1402-486C-AECC-1D49DB35B241}"/>
              </a:ext>
            </a:extLst>
          </p:cNvPr>
          <p:cNvSpPr>
            <a:spLocks noGrp="1"/>
          </p:cNvSpPr>
          <p:nvPr>
            <p:ph idx="1"/>
          </p:nvPr>
        </p:nvSpPr>
        <p:spPr>
          <a:xfrm>
            <a:off x="0" y="1969008"/>
            <a:ext cx="11155680" cy="3767328"/>
          </a:xfrm>
        </p:spPr>
        <p:txBody>
          <a:bodyPr/>
          <a:lstStyle/>
          <a:p>
            <a:pPr marL="0" indent="0">
              <a:buNone/>
            </a:pPr>
            <a:br>
              <a:rPr lang="en-GB" dirty="0"/>
            </a:br>
            <a:br>
              <a:rPr lang="en-GB" dirty="0"/>
            </a:br>
            <a:r>
              <a:rPr lang="en-GB" dirty="0"/>
              <a:t>Completed literature review .</a:t>
            </a:r>
            <a:br>
              <a:rPr lang="en-GB" dirty="0"/>
            </a:br>
            <a:br>
              <a:rPr lang="en-GB" dirty="0"/>
            </a:br>
            <a:r>
              <a:rPr lang="en-GB" dirty="0"/>
              <a:t>Pre-processed and chosen datasets .</a:t>
            </a:r>
            <a:br>
              <a:rPr lang="en-GB" dirty="0"/>
            </a:br>
            <a:br>
              <a:rPr lang="en-GB" dirty="0"/>
            </a:br>
            <a:r>
              <a:rPr lang="en-GB" dirty="0"/>
              <a:t>A partial implementation of LSTM.</a:t>
            </a:r>
            <a:br>
              <a:rPr lang="en-GB" dirty="0"/>
            </a:br>
            <a:br>
              <a:rPr lang="en-GB" dirty="0"/>
            </a:br>
            <a:r>
              <a:rPr lang="en-GB" dirty="0"/>
              <a:t>The BERT environment is ready.</a:t>
            </a:r>
            <a:br>
              <a:rPr lang="en-GB" dirty="0"/>
            </a:br>
            <a:br>
              <a:rPr lang="en-GB" dirty="0"/>
            </a:br>
            <a:r>
              <a:rPr lang="en-GB" dirty="0"/>
              <a:t>Drafted ethical framework</a:t>
            </a:r>
          </a:p>
        </p:txBody>
      </p:sp>
    </p:spTree>
    <p:extLst>
      <p:ext uri="{BB962C8B-B14F-4D97-AF65-F5344CB8AC3E}">
        <p14:creationId xmlns:p14="http://schemas.microsoft.com/office/powerpoint/2010/main" val="22993556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AC840-3232-D3F5-B06E-1E3FB8AB43B4}"/>
              </a:ext>
            </a:extLst>
          </p:cNvPr>
          <p:cNvSpPr>
            <a:spLocks noGrp="1"/>
          </p:cNvSpPr>
          <p:nvPr>
            <p:ph type="title"/>
          </p:nvPr>
        </p:nvSpPr>
        <p:spPr/>
        <p:txBody>
          <a:bodyPr/>
          <a:lstStyle/>
          <a:p>
            <a:r>
              <a:rPr lang="en-GB" dirty="0"/>
              <a:t>Anticipated Results</a:t>
            </a:r>
          </a:p>
        </p:txBody>
      </p:sp>
      <p:sp>
        <p:nvSpPr>
          <p:cNvPr id="3" name="Content Placeholder 2">
            <a:extLst>
              <a:ext uri="{FF2B5EF4-FFF2-40B4-BE49-F238E27FC236}">
                <a16:creationId xmlns:a16="http://schemas.microsoft.com/office/drawing/2014/main" id="{E0F9162D-B94A-56AC-3993-68255A6D0737}"/>
              </a:ext>
            </a:extLst>
          </p:cNvPr>
          <p:cNvSpPr>
            <a:spLocks noGrp="1"/>
          </p:cNvSpPr>
          <p:nvPr>
            <p:ph idx="1"/>
          </p:nvPr>
        </p:nvSpPr>
        <p:spPr>
          <a:xfrm>
            <a:off x="0" y="1631373"/>
            <a:ext cx="11670792" cy="4399931"/>
          </a:xfrm>
        </p:spPr>
        <p:txBody>
          <a:bodyPr>
            <a:normAutofit fontScale="62500" lnSpcReduction="20000"/>
          </a:bodyPr>
          <a:lstStyle/>
          <a:p>
            <a:br>
              <a:rPr lang="en-GB" dirty="0"/>
            </a:br>
            <a:br>
              <a:rPr lang="en-GB" dirty="0"/>
            </a:br>
            <a:r>
              <a:rPr lang="en-GB" dirty="0">
                <a:latin typeface="Arial" panose="020B0604020202020204" pitchFamily="34" charset="0"/>
                <a:cs typeface="Arial" panose="020B0604020202020204" pitchFamily="34" charset="0"/>
              </a:rPr>
              <a:t>A working approach for identifying bogus news</a:t>
            </a:r>
          </a:p>
          <a:p>
            <a:r>
              <a:rPr lang="en-GB" dirty="0">
                <a:latin typeface="Arial" panose="020B0604020202020204" pitchFamily="34" charset="0"/>
                <a:cs typeface="Arial" panose="020B0604020202020204" pitchFamily="34" charset="0"/>
              </a:rPr>
              <a:t>It is anticipated that the research will result in a fully functional fake-news detection system that can use sophisticated NLP approaches to identify news articles as authentic or fraudulent [2],  The system should perform well in recognising linguistic patterns, contextual signals, and semantic inconsistencies frequently present in false information by combining both LSTM and BERT designs. When tested on benchmark datasets, the final model is expected to attain competitive accuracy and dependability.</a:t>
            </a:r>
          </a:p>
          <a:p>
            <a:r>
              <a:rPr lang="en-GB" dirty="0">
                <a:latin typeface="Arial" panose="020B0604020202020204" pitchFamily="34" charset="0"/>
                <a:cs typeface="Arial" panose="020B0604020202020204" pitchFamily="34" charset="0"/>
              </a:rPr>
              <a:t>LSTM vs. BERT comparison analysis</a:t>
            </a:r>
          </a:p>
          <a:p>
            <a:r>
              <a:rPr lang="en-GB" dirty="0">
                <a:latin typeface="Arial" panose="020B0604020202020204" pitchFamily="34" charset="0"/>
                <a:cs typeface="Arial" panose="020B0604020202020204" pitchFamily="34" charset="0"/>
              </a:rPr>
              <a:t>A thorough comparison of the LSTM and BERT models is one of the project's main results [7]. The advantages and disadvantages of each strategy will be highlighted in this comparison, including variations in contextual comprehension, computational effectiveness, capacity for generalisation, and performance across evaluation measures. The outcomes should demonstrate that BERT gives better contextual awareness and overall classification accuracy, whilst LSTM delivers efficiency and robust sequential modelling. Which model is better suited for actual misinformation detection situations will be ascertained through this comparison.</a:t>
            </a:r>
          </a:p>
          <a:p>
            <a:r>
              <a:rPr lang="en-GB" dirty="0">
                <a:latin typeface="Arial" panose="020B0604020202020204" pitchFamily="34" charset="0"/>
                <a:cs typeface="Arial" panose="020B0604020202020204" pitchFamily="34" charset="0"/>
              </a:rPr>
              <a:t>Identification of dataset bias and ethical risks</a:t>
            </a:r>
          </a:p>
          <a:p>
            <a:r>
              <a:rPr lang="en-GB" dirty="0">
                <a:latin typeface="Arial" panose="020B0604020202020204" pitchFamily="34" charset="0"/>
                <a:cs typeface="Arial" panose="020B0604020202020204" pitchFamily="34" charset="0"/>
              </a:rPr>
              <a:t>Additionally, the study will identify potential ethical risks related to automated fake-news identification, such as algorithmic bias, fairness issues, and the possibility of incorrectly classifying valid content [3], [6]. It is anticipated that the study will demonstrate how biases in training data might affect classification results by examining dataset composition and model behaviour. The ethical ramifications of using AI-based disinformation detection systems will be more understood thanks to these findings.</a:t>
            </a:r>
          </a:p>
          <a:p>
            <a:r>
              <a:rPr lang="en-GB" dirty="0">
                <a:latin typeface="Arial" panose="020B0604020202020204" pitchFamily="34" charset="0"/>
                <a:cs typeface="Arial" panose="020B0604020202020204" pitchFamily="34" charset="0"/>
              </a:rPr>
              <a:t>Recommendations for improving fake‑news detection</a:t>
            </a:r>
          </a:p>
          <a:p>
            <a:r>
              <a:rPr lang="en-GB" dirty="0">
                <a:latin typeface="Arial" panose="020B0604020202020204" pitchFamily="34" charset="0"/>
                <a:cs typeface="Arial" panose="020B0604020202020204" pitchFamily="34" charset="0"/>
              </a:rPr>
              <a:t>Based on the experimental results and ethical analysis, the project will provide practical recommendations for enhancing future fake‑news detection systems [14]. These may include strategies for reducing dataset bias, improving model explainability, incorporating multimodal data, or adopting hybrid architectures. The insights gained will support the development of more robust, fair, and trustworthy AI solutions for combating misinformation.</a:t>
            </a:r>
          </a:p>
          <a:p>
            <a:pPr marL="0" indent="0">
              <a:buNone/>
            </a:pPr>
            <a:endParaRPr lang="en-GB" dirty="0"/>
          </a:p>
        </p:txBody>
      </p:sp>
    </p:spTree>
    <p:extLst>
      <p:ext uri="{BB962C8B-B14F-4D97-AF65-F5344CB8AC3E}">
        <p14:creationId xmlns:p14="http://schemas.microsoft.com/office/powerpoint/2010/main" val="38317019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94545-C930-B0AB-2E8B-406E249EBFB5}"/>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88BBC956-3DFE-FE86-A848-5B3EF8EB37A8}"/>
              </a:ext>
            </a:extLst>
          </p:cNvPr>
          <p:cNvSpPr>
            <a:spLocks noGrp="1"/>
          </p:cNvSpPr>
          <p:nvPr>
            <p:ph idx="1"/>
          </p:nvPr>
        </p:nvSpPr>
        <p:spPr>
          <a:xfrm>
            <a:off x="0" y="1709928"/>
            <a:ext cx="11155680" cy="3767328"/>
          </a:xfrm>
        </p:spPr>
        <p:txBody>
          <a:bodyPr>
            <a:normAutofit fontScale="85000" lnSpcReduction="20000"/>
          </a:bodyPr>
          <a:lstStyle/>
          <a:p>
            <a:br>
              <a:rPr lang="en-GB" dirty="0"/>
            </a:br>
            <a:r>
              <a:rPr lang="en-GB" dirty="0">
                <a:latin typeface="Arial" panose="020B0604020202020204" pitchFamily="34" charset="0"/>
                <a:cs typeface="Arial" panose="020B0604020202020204" pitchFamily="34" charset="0"/>
              </a:rPr>
              <a:t>This project addresses a significant and growing social challenge by tackling the spread of fake news, a problem that affects public trust, political stability, and societal well‑being. By developing an automated detection system, the work contributes to ongoing efforts to mitigate misinformation and support more reliable digital information environments.</a:t>
            </a:r>
          </a:p>
          <a:p>
            <a:r>
              <a:rPr lang="en-GB" dirty="0">
                <a:latin typeface="Arial" panose="020B0604020202020204" pitchFamily="34" charset="0"/>
                <a:cs typeface="Arial" panose="020B0604020202020204" pitchFamily="34" charset="0"/>
              </a:rPr>
              <a:t>The system makes use of sophisticated NLP models, specifically LSTM and BERT, which represent two powerful but distinct approaches to language understanding. LSTM captures long‑term sequential patterns, while BERT leverages deep contextual awareness through transformer‑based architecture. Together, these models provide a comprehensive exploration of modern techniques for text classification and misinformation detection.</a:t>
            </a:r>
          </a:p>
          <a:p>
            <a:r>
              <a:rPr lang="en-GB" dirty="0">
                <a:latin typeface="Arial" panose="020B0604020202020204" pitchFamily="34" charset="0"/>
                <a:cs typeface="Arial" panose="020B0604020202020204" pitchFamily="34" charset="0"/>
              </a:rPr>
              <a:t>A thorough assessment is conducted through rigorous experimentation, using established evaluation metrics such as precision, recall, F1‑score, and confusion matrices. This allows for a detailed comparison of model performance, strengths, and limitations, ensuring that the findings are grounded in measurable evidence rather than assumptions.</a:t>
            </a:r>
          </a:p>
          <a:p>
            <a:r>
              <a:rPr lang="en-GB" dirty="0">
                <a:latin typeface="Arial" panose="020B0604020202020204" pitchFamily="34" charset="0"/>
                <a:cs typeface="Arial" panose="020B0604020202020204" pitchFamily="34" charset="0"/>
              </a:rPr>
              <a:t>Finally, the project incorporates essential practical and ethical considerations, recognising that technical accuracy alone is not enough. Issues such as algorithmic bias, fairness, explainability, and responsible deployment are critically examined to ensure that the system not only performs well but also aligns with ethical standards and real‑world expectations. This holistic approach strengthens the project’s contribution and highlights the importance of developing AI systems that are both effective and trustworthy.</a:t>
            </a:r>
          </a:p>
          <a:p>
            <a:pPr marL="0" indent="0">
              <a:buNone/>
            </a:pPr>
            <a:endParaRPr lang="en-GB" dirty="0"/>
          </a:p>
        </p:txBody>
      </p:sp>
    </p:spTree>
    <p:extLst>
      <p:ext uri="{BB962C8B-B14F-4D97-AF65-F5344CB8AC3E}">
        <p14:creationId xmlns:p14="http://schemas.microsoft.com/office/powerpoint/2010/main" val="21405301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A13D313-E1CE-803F-29A9-575C5E792C89}"/>
              </a:ext>
            </a:extLst>
          </p:cNvPr>
          <p:cNvSpPr>
            <a:spLocks noGrp="1"/>
          </p:cNvSpPr>
          <p:nvPr>
            <p:ph type="title"/>
          </p:nvPr>
        </p:nvSpPr>
        <p:spPr>
          <a:xfrm>
            <a:off x="521208" y="978408"/>
            <a:ext cx="3154680" cy="4069080"/>
          </a:xfrm>
        </p:spPr>
        <p:txBody>
          <a:bodyPr>
            <a:normAutofit/>
          </a:bodyPr>
          <a:lstStyle/>
          <a:p>
            <a:r>
              <a:rPr lang="en-GB" sz="4000"/>
              <a:t>References</a:t>
            </a:r>
            <a:br>
              <a:rPr lang="en-GB" sz="4000"/>
            </a:br>
            <a:endParaRPr lang="en-GB" sz="4000"/>
          </a:p>
        </p:txBody>
      </p:sp>
      <p:sp>
        <p:nvSpPr>
          <p:cNvPr id="18" name="Rectangle 17">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7F22CB4-24E6-0CD0-30C4-1BB0D74012E0}"/>
              </a:ext>
            </a:extLst>
          </p:cNvPr>
          <p:cNvGraphicFramePr>
            <a:graphicFrameLocks noGrp="1"/>
          </p:cNvGraphicFramePr>
          <p:nvPr>
            <p:ph idx="1"/>
            <p:extLst>
              <p:ext uri="{D42A27DB-BD31-4B8C-83A1-F6EECF244321}">
                <p14:modId xmlns:p14="http://schemas.microsoft.com/office/powerpoint/2010/main" val="4125412632"/>
              </p:ext>
            </p:extLst>
          </p:nvPr>
        </p:nvGraphicFramePr>
        <p:xfrm>
          <a:off x="4330397" y="765139"/>
          <a:ext cx="7581970" cy="5010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9465370"/>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9" ma:contentTypeDescription="Create a new document." ma:contentTypeScope="" ma:versionID="3393b19bb8a2097a564231e923c28dc9">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16986b1c84b4b183d71b9f445507c6f6"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Props1.xml><?xml version="1.0" encoding="utf-8"?>
<ds:datastoreItem xmlns:ds="http://schemas.openxmlformats.org/officeDocument/2006/customXml" ds:itemID="{65C05F9D-AD78-4055-A24C-33B5F639A050}">
  <ds:schemaRefs>
    <ds:schemaRef ds:uri="http://schemas.microsoft.com/sharepoint/v3/contenttype/forms"/>
  </ds:schemaRefs>
</ds:datastoreItem>
</file>

<file path=customXml/itemProps2.xml><?xml version="1.0" encoding="utf-8"?>
<ds:datastoreItem xmlns:ds="http://schemas.openxmlformats.org/officeDocument/2006/customXml" ds:itemID="{4364F4D1-D4E3-4B2E-AB71-CA31E894269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47a3e2db-67be-4841-b3a5-2f2fb1d7c7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1E6157D-D8E4-4597-AE42-58E3F7A680A1}">
  <ds:schemaRefs>
    <ds:schemaRef ds:uri="http://schemas.microsoft.com/office/infopath/2007/PartnerControls"/>
    <ds:schemaRef ds:uri="http://purl.org/dc/elements/1.1/"/>
    <ds:schemaRef ds:uri="http://schemas.microsoft.com/office/2006/metadata/properties"/>
    <ds:schemaRef ds:uri="http://purl.org/dc/dcmitype/"/>
    <ds:schemaRef ds:uri="http://schemas.openxmlformats.org/package/2006/metadata/core-properties"/>
    <ds:schemaRef ds:uri="http://purl.org/dc/terms/"/>
    <ds:schemaRef ds:uri="http://schemas.microsoft.com/office/2006/documentManagement/types"/>
    <ds:schemaRef ds:uri="47a3e2db-67be-4841-b3a5-2f2fb1d7c7b3"/>
    <ds:schemaRef ds:uri="60ab93c2-c2e2-4a82-ab36-09e8ba3f753e"/>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Ion</Template>
  <TotalTime>2760</TotalTime>
  <Words>3511</Words>
  <Application>Microsoft Office PowerPoint</Application>
  <PresentationFormat>Widescreen</PresentationFormat>
  <Paragraphs>122</Paragraphs>
  <Slides>18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Aptos</vt:lpstr>
      <vt:lpstr>Arial</vt:lpstr>
      <vt:lpstr>Bierstadt</vt:lpstr>
      <vt:lpstr>GestaltVTI</vt:lpstr>
      <vt:lpstr>Fake News Detection Using AI – Interim Viva Presentation </vt:lpstr>
      <vt:lpstr>Table of contents </vt:lpstr>
      <vt:lpstr>Induction</vt:lpstr>
      <vt:lpstr>Problem statement </vt:lpstr>
      <vt:lpstr>Aim </vt:lpstr>
      <vt:lpstr>Research Questions </vt:lpstr>
      <vt:lpstr>Methodology</vt:lpstr>
      <vt:lpstr>Datasets</vt:lpstr>
      <vt:lpstr>Model LSTM</vt:lpstr>
      <vt:lpstr>Metrics for Evaluation</vt:lpstr>
      <vt:lpstr>BERT Model </vt:lpstr>
      <vt:lpstr>Risks and Reduction</vt:lpstr>
      <vt:lpstr>Ethical Aspects</vt:lpstr>
      <vt:lpstr>Timeline </vt:lpstr>
      <vt:lpstr>Present Developments</vt:lpstr>
      <vt:lpstr>Anticipated Results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Ahmed Abdi (2312731)</dc:creator>
  <cp:lastModifiedBy>Ahmed Abdi (2312731)</cp:lastModifiedBy>
  <cp:revision>2</cp:revision>
  <dcterms:created xsi:type="dcterms:W3CDTF">2026-05-24T11:18:06Z</dcterms:created>
  <dcterms:modified xsi:type="dcterms:W3CDTF">2026-05-26T09:37:54Z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