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0" r:id="rId4"/>
    <p:sldId id="267" r:id="rId5"/>
    <p:sldId id="266" r:id="rId6"/>
    <p:sldId id="259" r:id="rId7"/>
    <p:sldId id="264" r:id="rId8"/>
    <p:sldId id="258" r:id="rId9"/>
    <p:sldId id="265" r:id="rId10"/>
    <p:sldId id="268" r:id="rId11"/>
    <p:sldId id="262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3B00F8-745E-615C-0173-E59838DD6B0F}" v="14" dt="2024-02-09T14:58:53.595"/>
    <p1510:client id="{75BE8131-8FE3-98FF-5292-00EBC7EF1435}" v="11" dt="2024-02-09T15:02:49.1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4660"/>
  </p:normalViewPr>
  <p:slideViewPr>
    <p:cSldViewPr snapToGrid="0">
      <p:cViewPr varScale="1">
        <p:scale>
          <a:sx n="72" d="100"/>
          <a:sy n="72" d="100"/>
        </p:scale>
        <p:origin x="25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s Phillips" userId="S::r.phillips@uwtsd.ac.uk::c604230b-847d-4cb1-9e23-f810d4c0fde1" providerId="AD" clId="Web-{163B00F8-745E-615C-0173-E59838DD6B0F}"/>
    <pc:docChg chg="delSld modSld">
      <pc:chgData name="Ross Phillips" userId="S::r.phillips@uwtsd.ac.uk::c604230b-847d-4cb1-9e23-f810d4c0fde1" providerId="AD" clId="Web-{163B00F8-745E-615C-0173-E59838DD6B0F}" dt="2024-02-09T14:58:53.595" v="15"/>
      <pc:docMkLst>
        <pc:docMk/>
      </pc:docMkLst>
      <pc:sldChg chg="del">
        <pc:chgData name="Ross Phillips" userId="S::r.phillips@uwtsd.ac.uk::c604230b-847d-4cb1-9e23-f810d4c0fde1" providerId="AD" clId="Web-{163B00F8-745E-615C-0173-E59838DD6B0F}" dt="2024-02-09T14:58:53.595" v="15"/>
        <pc:sldMkLst>
          <pc:docMk/>
          <pc:sldMk cId="650573807" sldId="257"/>
        </pc:sldMkLst>
      </pc:sldChg>
      <pc:sldChg chg="modSp">
        <pc:chgData name="Ross Phillips" userId="S::r.phillips@uwtsd.ac.uk::c604230b-847d-4cb1-9e23-f810d4c0fde1" providerId="AD" clId="Web-{163B00F8-745E-615C-0173-E59838DD6B0F}" dt="2024-02-09T14:58:02.671" v="14" actId="20577"/>
        <pc:sldMkLst>
          <pc:docMk/>
          <pc:sldMk cId="1057198424" sldId="267"/>
        </pc:sldMkLst>
        <pc:spChg chg="mod">
          <ac:chgData name="Ross Phillips" userId="S::r.phillips@uwtsd.ac.uk::c604230b-847d-4cb1-9e23-f810d4c0fde1" providerId="AD" clId="Web-{163B00F8-745E-615C-0173-E59838DD6B0F}" dt="2024-02-09T14:58:02.671" v="14" actId="20577"/>
          <ac:spMkLst>
            <pc:docMk/>
            <pc:sldMk cId="1057198424" sldId="267"/>
            <ac:spMk id="3" creationId="{F9F89BB3-07B1-4DD2-B12C-812F1FC528C7}"/>
          </ac:spMkLst>
        </pc:spChg>
        <pc:spChg chg="mod">
          <ac:chgData name="Ross Phillips" userId="S::r.phillips@uwtsd.ac.uk::c604230b-847d-4cb1-9e23-f810d4c0fde1" providerId="AD" clId="Web-{163B00F8-745E-615C-0173-E59838DD6B0F}" dt="2024-02-09T14:57:41.623" v="13" actId="20577"/>
          <ac:spMkLst>
            <pc:docMk/>
            <pc:sldMk cId="1057198424" sldId="267"/>
            <ac:spMk id="4" creationId="{9EB26956-D939-46DA-BB2B-83C05AAB3E9B}"/>
          </ac:spMkLst>
        </pc:spChg>
      </pc:sldChg>
    </pc:docChg>
  </pc:docChgLst>
  <pc:docChgLst>
    <pc:chgData name="Ross Phillips" userId="S::r.phillips@uwtsd.ac.uk::c604230b-847d-4cb1-9e23-f810d4c0fde1" providerId="AD" clId="Web-{75BE8131-8FE3-98FF-5292-00EBC7EF1435}"/>
    <pc:docChg chg="modSld">
      <pc:chgData name="Ross Phillips" userId="S::r.phillips@uwtsd.ac.uk::c604230b-847d-4cb1-9e23-f810d4c0fde1" providerId="AD" clId="Web-{75BE8131-8FE3-98FF-5292-00EBC7EF1435}" dt="2024-02-09T15:02:48.829" v="9" actId="20577"/>
      <pc:docMkLst>
        <pc:docMk/>
      </pc:docMkLst>
      <pc:sldChg chg="modSp">
        <pc:chgData name="Ross Phillips" userId="S::r.phillips@uwtsd.ac.uk::c604230b-847d-4cb1-9e23-f810d4c0fde1" providerId="AD" clId="Web-{75BE8131-8FE3-98FF-5292-00EBC7EF1435}" dt="2024-02-09T15:02:48.829" v="9" actId="20577"/>
        <pc:sldMkLst>
          <pc:docMk/>
          <pc:sldMk cId="3143186867" sldId="268"/>
        </pc:sldMkLst>
        <pc:spChg chg="mod">
          <ac:chgData name="Ross Phillips" userId="S::r.phillips@uwtsd.ac.uk::c604230b-847d-4cb1-9e23-f810d4c0fde1" providerId="AD" clId="Web-{75BE8131-8FE3-98FF-5292-00EBC7EF1435}" dt="2024-02-09T15:02:48.829" v="9" actId="20577"/>
          <ac:spMkLst>
            <pc:docMk/>
            <pc:sldMk cId="3143186867" sldId="268"/>
            <ac:spMk id="3" creationId="{173C0A20-3DB4-46A2-A757-0E7C6668996C}"/>
          </ac:spMkLst>
        </pc:spChg>
        <pc:spChg chg="mod">
          <ac:chgData name="Ross Phillips" userId="S::r.phillips@uwtsd.ac.uk::c604230b-847d-4cb1-9e23-f810d4c0fde1" providerId="AD" clId="Web-{75BE8131-8FE3-98FF-5292-00EBC7EF1435}" dt="2024-02-09T15:02:26.625" v="7" actId="20577"/>
          <ac:spMkLst>
            <pc:docMk/>
            <pc:sldMk cId="3143186867" sldId="268"/>
            <ac:spMk id="4" creationId="{042C378B-52CC-4481-B816-56FF1CF7CD6D}"/>
          </ac:spMkLst>
        </pc:spChg>
      </pc:sldChg>
    </pc:docChg>
  </pc:docChgLst>
  <pc:docChgLst>
    <pc:chgData name="Ross Phillips" userId="c604230b-847d-4cb1-9e23-f810d4c0fde1" providerId="ADAL" clId="{B2E91985-47CF-4736-B170-EB77AA10E119}"/>
    <pc:docChg chg="modSld">
      <pc:chgData name="Ross Phillips" userId="c604230b-847d-4cb1-9e23-f810d4c0fde1" providerId="ADAL" clId="{B2E91985-47CF-4736-B170-EB77AA10E119}" dt="2022-02-03T09:12:16.604" v="4" actId="20577"/>
      <pc:docMkLst>
        <pc:docMk/>
      </pc:docMkLst>
      <pc:sldChg chg="modSp mod">
        <pc:chgData name="Ross Phillips" userId="c604230b-847d-4cb1-9e23-f810d4c0fde1" providerId="ADAL" clId="{B2E91985-47CF-4736-B170-EB77AA10E119}" dt="2022-02-03T09:12:16.604" v="4" actId="20577"/>
        <pc:sldMkLst>
          <pc:docMk/>
          <pc:sldMk cId="2315899127" sldId="261"/>
        </pc:sldMkLst>
        <pc:spChg chg="mod">
          <ac:chgData name="Ross Phillips" userId="c604230b-847d-4cb1-9e23-f810d4c0fde1" providerId="ADAL" clId="{B2E91985-47CF-4736-B170-EB77AA10E119}" dt="2022-02-03T09:12:16.604" v="4" actId="20577"/>
          <ac:spMkLst>
            <pc:docMk/>
            <pc:sldMk cId="2315899127" sldId="261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ArhjLa4xbNk?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_6i1sySlQqE?list=UUiOo-SEMiGu9qvzjeL11XjA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_6i1sySlQqE?feature=oembe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effective-practice/taking-teaching-outdoors" TargetMode="External"/><Relationship Id="rId2" Type="http://schemas.openxmlformats.org/officeDocument/2006/relationships/hyperlink" Target="https://www.estyn.llyw.cymru/arfer-effeithiol/mynd-ag-addysgu-allan-ir-awyr-agored?_ga=2.175501473.247277452.1643207327-810922592.1643207327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C-CCwCPQws?feature=oembed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/>
              <a:t>Dysgu Awyr Agored </a:t>
            </a:r>
            <a:r>
              <a:rPr lang="en-GB" dirty="0"/>
              <a:t>Outdoor Learning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dirty="0"/>
              <a:t>Mynd â’r cwricwlwm tu allan</a:t>
            </a:r>
            <a:r>
              <a:rPr lang="en-GB" dirty="0"/>
              <a:t> </a:t>
            </a:r>
          </a:p>
          <a:p>
            <a:r>
              <a:rPr lang="en-GB" dirty="0"/>
              <a:t>Taking the curriculum outside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650898"/>
          </a:xfrm>
        </p:spPr>
        <p:txBody>
          <a:bodyPr/>
          <a:lstStyle/>
          <a:p>
            <a:r>
              <a:rPr lang="cy-GB" dirty="0"/>
              <a:t>Amcanion                            </a:t>
            </a:r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83380" y="1905000"/>
            <a:ext cx="4421232" cy="4047411"/>
          </a:xfrm>
        </p:spPr>
        <p:txBody>
          <a:bodyPr/>
          <a:lstStyle/>
          <a:p>
            <a:r>
              <a:rPr lang="en-GB" dirty="0"/>
              <a:t>At the end of this session you will be able to: </a:t>
            </a:r>
          </a:p>
          <a:p>
            <a:pPr lvl="1"/>
            <a:r>
              <a:rPr lang="en-GB" dirty="0"/>
              <a:t>Identify how outdoor learning can support the both the current national curriculum and the curriculum for Wales.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Critically evaluate the benefits of outdoor learning in a pupils development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9DE7C2D1-A6FD-4382-884F-6F88BD134C9E}"/>
              </a:ext>
            </a:extLst>
          </p:cNvPr>
          <p:cNvSpPr txBox="1"/>
          <p:nvPr/>
        </p:nvSpPr>
        <p:spPr>
          <a:xfrm>
            <a:off x="2717442" y="1905000"/>
            <a:ext cx="4031088" cy="300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E78712"/>
              </a:buClr>
              <a:buSzTx/>
              <a:buFont typeface="Wingdings 3" charset="2"/>
              <a:buChar char=""/>
              <a:tabLst/>
              <a:defRPr/>
            </a:pPr>
            <a:r>
              <a:rPr kumimoji="0" lang="cy-GB" sz="18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Ar ddiwedd y sesiwn hon byddwch yn gallu: 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E78712"/>
              </a:buClr>
              <a:buSzTx/>
              <a:buFont typeface="Wingdings 3" charset="2"/>
              <a:buChar char=""/>
              <a:tabLst/>
              <a:defRPr/>
            </a:pPr>
            <a:r>
              <a:rPr kumimoji="0" lang="cy-GB" sz="16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Dynodi sut gall dysgu awyr agored gefnogi’r cwricwlwm cenedlaethol cyfredol a’r  cwricwlwm rhagoriaeth.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E78712"/>
              </a:buClr>
              <a:buSzTx/>
              <a:buFont typeface="Wingdings 3" charset="2"/>
              <a:buChar char=""/>
              <a:tabLst/>
              <a:defRPr/>
            </a:pPr>
            <a:endParaRPr kumimoji="0" lang="cy-GB" sz="1600" b="0" i="0" u="none" strike="noStrike" kern="1200" cap="none" spc="0" normalizeH="0" baseline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E78712"/>
              </a:buClr>
              <a:buSzTx/>
              <a:buFont typeface="Wingdings 3" charset="2"/>
              <a:buChar char=""/>
              <a:tabLst/>
              <a:defRPr/>
            </a:pPr>
            <a:r>
              <a:rPr kumimoji="0" lang="cy-GB" sz="16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Gwerthuso’n feirniadol fuddion dysgu awyr agored yn natblygiad disgybl</a:t>
            </a:r>
          </a:p>
        </p:txBody>
      </p:sp>
    </p:spTree>
    <p:extLst>
      <p:ext uri="{BB962C8B-B14F-4D97-AF65-F5344CB8AC3E}">
        <p14:creationId xmlns:p14="http://schemas.microsoft.com/office/powerpoint/2010/main" val="23158991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ydych chi’n ei wybod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What do you know?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1418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EDFDD-D98E-4208-8BF5-C6A85CE948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Damcaniaeth Dysgu Awyr Agored </a:t>
            </a:r>
            <a:r>
              <a:rPr lang="en-GB" dirty="0"/>
              <a:t>Outdoor Learning theory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F89BB3-07B1-4DD2-B12C-812F1FC528C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cy-GB" dirty="0"/>
              <a:t>Mewn grwpiau crynhowch safbwyntiau un o’r damcaniaethwyr canlynol ynghylch dysgu awyr agored neu ddysgu drwy brofiadau:</a:t>
            </a:r>
          </a:p>
          <a:p>
            <a:r>
              <a:rPr lang="en-GB" sz="1900" dirty="0"/>
              <a:t>John Dewey</a:t>
            </a:r>
            <a:endParaRPr lang="en-US" sz="1900" dirty="0">
              <a:solidFill>
                <a:srgbClr val="000000"/>
              </a:solidFill>
            </a:endParaRPr>
          </a:p>
          <a:p>
            <a:r>
              <a:rPr lang="en-GB" sz="1900" dirty="0"/>
              <a:t>Margaret McMillan</a:t>
            </a:r>
            <a:endParaRPr lang="en-US" sz="1900" dirty="0">
              <a:solidFill>
                <a:srgbClr val="000000"/>
              </a:solidFill>
            </a:endParaRPr>
          </a:p>
          <a:p>
            <a:r>
              <a:rPr lang="en-GB" sz="1900" dirty="0"/>
              <a:t>Robert Baden-Powell</a:t>
            </a:r>
            <a:endParaRPr lang="en-GB" sz="1900" dirty="0">
              <a:solidFill>
                <a:srgbClr val="000000"/>
              </a:solidFill>
            </a:endParaRPr>
          </a:p>
          <a:p>
            <a:r>
              <a:rPr lang="en-GB" sz="1900" dirty="0"/>
              <a:t>Sugata Mitra</a:t>
            </a:r>
            <a:endParaRPr lang="en-US" sz="1900" dirty="0">
              <a:solidFill>
                <a:srgbClr val="000000"/>
              </a:solidFill>
            </a:endParaRPr>
          </a:p>
          <a:p>
            <a:endParaRPr lang="cy-GB" dirty="0"/>
          </a:p>
          <a:p>
            <a:r>
              <a:rPr lang="cy-GB" dirty="0"/>
              <a:t>Byddwch yn barod i gyflwyno yn ôl i’r grŵp.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B26956-D939-46DA-BB2B-83C05AAB3E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In groups summarise one of the following theorist's perspectives of outdoor or experiential learning:</a:t>
            </a:r>
            <a:endParaRPr lang="en-US" dirty="0"/>
          </a:p>
          <a:p>
            <a:r>
              <a:rPr lang="en-GB" dirty="0"/>
              <a:t>John Dewey</a:t>
            </a:r>
          </a:p>
          <a:p>
            <a:r>
              <a:rPr lang="en-GB" dirty="0"/>
              <a:t>Margaret McMillan</a:t>
            </a:r>
          </a:p>
          <a:p>
            <a:r>
              <a:rPr lang="en-GB" dirty="0"/>
              <a:t>Robert Baden-Powell</a:t>
            </a:r>
          </a:p>
          <a:p>
            <a:r>
              <a:rPr lang="en-GB" dirty="0"/>
              <a:t>Sugata Mitra</a:t>
            </a:r>
          </a:p>
          <a:p>
            <a:endParaRPr lang="en-GB" dirty="0"/>
          </a:p>
          <a:p>
            <a:r>
              <a:rPr lang="en-GB" dirty="0"/>
              <a:t>Be prepared to present back to the group.</a:t>
            </a:r>
          </a:p>
        </p:txBody>
      </p:sp>
    </p:spTree>
    <p:extLst>
      <p:ext uri="{BB962C8B-B14F-4D97-AF65-F5344CB8AC3E}">
        <p14:creationId xmlns:p14="http://schemas.microsoft.com/office/powerpoint/2010/main" val="1057198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C0D6F-8E89-45B6-9729-09CD992C3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Dogfennau cwricwlwm</a:t>
            </a:r>
            <a:br>
              <a:rPr lang="en-GB" dirty="0"/>
            </a:br>
            <a:r>
              <a:rPr lang="en-GB" dirty="0"/>
              <a:t>Curriculum documents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C99A4F-A7C9-46FA-BE55-7EA87C59A7F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noProof="1"/>
              <a:t>Brasddarllenwch </a:t>
            </a:r>
            <a:r>
              <a:rPr lang="cy-GB" dirty="0"/>
              <a:t>y dogfennau cwricwlwm dan y deilsen adnoddau ar </a:t>
            </a:r>
            <a:r>
              <a:rPr lang="cy-GB" noProof="1"/>
              <a:t>Moodle</a:t>
            </a:r>
            <a:r>
              <a:rPr lang="cy-GB" dirty="0"/>
              <a:t> ac ystyried y canlynol: </a:t>
            </a:r>
          </a:p>
          <a:p>
            <a:pPr lvl="1"/>
            <a:r>
              <a:rPr lang="cy-GB" dirty="0"/>
              <a:t>Pa gymorth sydd ar gael i ymarferwyr o ran datblygu profiadau dysgu awyr agored?</a:t>
            </a:r>
          </a:p>
          <a:p>
            <a:pPr lvl="1"/>
            <a:r>
              <a:rPr lang="cy-GB" dirty="0"/>
              <a:t>Beth yw’r prif </a:t>
            </a:r>
            <a:r>
              <a:rPr lang="cy-GB" noProof="1"/>
              <a:t>MDPh</a:t>
            </a:r>
            <a:r>
              <a:rPr lang="cy-GB" dirty="0"/>
              <a:t> y gall dysgu awyr agored ei gefnogi a pham?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982BD5-D730-4EB2-B19F-8047CCF6C6C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Skim read the curriculum documents in the resources tile in Moodle and consider the following: </a:t>
            </a:r>
            <a:endParaRPr lang="en-US" dirty="0"/>
          </a:p>
          <a:p>
            <a:pPr lvl="1"/>
            <a:r>
              <a:rPr lang="en-GB" dirty="0"/>
              <a:t>What support is available for practitioners in developing outdoor learning experiences?</a:t>
            </a:r>
          </a:p>
          <a:p>
            <a:pPr lvl="1"/>
            <a:r>
              <a:rPr lang="en-GB" dirty="0"/>
              <a:t>What is the key AOLE that outdoor learning can support and why?</a:t>
            </a:r>
          </a:p>
        </p:txBody>
      </p:sp>
    </p:spTree>
    <p:extLst>
      <p:ext uri="{BB962C8B-B14F-4D97-AF65-F5344CB8AC3E}">
        <p14:creationId xmlns:p14="http://schemas.microsoft.com/office/powerpoint/2010/main" val="39063986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4" y="154546"/>
            <a:ext cx="8911688" cy="2123942"/>
          </a:xfrm>
        </p:spPr>
        <p:txBody>
          <a:bodyPr>
            <a:normAutofit fontScale="90000"/>
          </a:bodyPr>
          <a:lstStyle/>
          <a:p>
            <a:r>
              <a:rPr lang="cy-GB" dirty="0"/>
              <a:t>Beth yw manteision ac anfanteision dysgu awyr agored </a:t>
            </a:r>
            <a:br>
              <a:rPr lang="en-GB" dirty="0"/>
            </a:br>
            <a:r>
              <a:rPr lang="en-GB" dirty="0"/>
              <a:t>What are the advantages and disadvantages of outdoor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92924" y="2564104"/>
            <a:ext cx="4313864" cy="3777622"/>
          </a:xfrm>
        </p:spPr>
        <p:txBody>
          <a:bodyPr/>
          <a:lstStyle/>
          <a:p>
            <a:r>
              <a:rPr lang="cy-GB" dirty="0"/>
              <a:t>Gan ddefnyddio’r fideo a’ch gwybodaeth eich hun trafodwch fanteision ac anfanteision dysgu awyr agored. Ystyriwch hyn o safbwynt y canlynol:</a:t>
            </a:r>
          </a:p>
          <a:p>
            <a:pPr lvl="1"/>
            <a:r>
              <a:rPr lang="cy-GB" dirty="0"/>
              <a:t>Y Cwricwlwm</a:t>
            </a:r>
          </a:p>
          <a:p>
            <a:pPr lvl="1"/>
            <a:r>
              <a:rPr lang="cy-GB" dirty="0"/>
              <a:t>Yr Ysgol</a:t>
            </a:r>
          </a:p>
          <a:p>
            <a:pPr lvl="1"/>
            <a:r>
              <a:rPr lang="cy-GB" dirty="0"/>
              <a:t>Yr Ymarferydd</a:t>
            </a:r>
          </a:p>
          <a:p>
            <a:pPr lvl="1"/>
            <a:r>
              <a:rPr lang="cy-GB" dirty="0"/>
              <a:t>Y Disgybl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7C10BF-B1C3-40E7-9DB7-A87955849C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2564104"/>
            <a:ext cx="4313864" cy="3777622"/>
          </a:xfrm>
        </p:spPr>
        <p:txBody>
          <a:bodyPr/>
          <a:lstStyle/>
          <a:p>
            <a:r>
              <a:rPr lang="en-GB" dirty="0"/>
              <a:t>Using the video and your own knowledge discuss the advantages and disadvantages of outdoor learning. Consider this from the view of:</a:t>
            </a:r>
          </a:p>
          <a:p>
            <a:pPr lvl="1"/>
            <a:r>
              <a:rPr lang="en-GB" dirty="0"/>
              <a:t>The Curriculum</a:t>
            </a:r>
          </a:p>
          <a:p>
            <a:pPr lvl="1"/>
            <a:r>
              <a:rPr lang="en-GB" dirty="0"/>
              <a:t>The School</a:t>
            </a:r>
          </a:p>
          <a:p>
            <a:pPr lvl="1"/>
            <a:r>
              <a:rPr lang="en-GB" dirty="0"/>
              <a:t>The Practitioner</a:t>
            </a:r>
          </a:p>
          <a:p>
            <a:pPr lvl="1"/>
            <a:r>
              <a:rPr lang="en-GB" dirty="0"/>
              <a:t>The Pupil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24012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Get hooked on nature: Ben Klasky at TEDxRainier">
            <a:hlinkClick r:id="" action="ppaction://media"/>
            <a:extLst>
              <a:ext uri="{FF2B5EF4-FFF2-40B4-BE49-F238E27FC236}">
                <a16:creationId xmlns:a16="http://schemas.microsoft.com/office/drawing/2014/main" id="{D43013BE-D4D8-4C06-928A-0FE7358A6D4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16154" y="1123887"/>
            <a:ext cx="8159692" cy="4610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085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hlinkClick r:id="rId2"/>
              </a:rPr>
              <a:t>Ysgolion Llysgennad: </a:t>
            </a:r>
            <a:br>
              <a:rPr lang="en-GB" dirty="0">
                <a:hlinkClick r:id="rId2"/>
              </a:rPr>
            </a:br>
            <a:r>
              <a:rPr lang="en-GB" dirty="0">
                <a:hlinkClick r:id="rId2"/>
              </a:rPr>
              <a:t>Ambassador Schools: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Y bwriad yw Cefnogi Ysgolion wrth Ddarparu Dysgu Awyr Agored</a:t>
            </a:r>
          </a:p>
          <a:p>
            <a:endParaRPr lang="cy-GB" dirty="0"/>
          </a:p>
          <a:p>
            <a:r>
              <a:rPr lang="cy-GB" dirty="0"/>
              <a:t>Rhaglenni a Ysgrifennwyd gan Athrawon</a:t>
            </a:r>
          </a:p>
          <a:p>
            <a:endParaRPr lang="cy-GB" dirty="0"/>
          </a:p>
          <a:p>
            <a:r>
              <a:rPr lang="cy-GB" dirty="0"/>
              <a:t>Llythrennedd a Rhifedd wedi eu  Hymgorffori yn y Rhaglen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251EB1-F520-4A32-AB4A-DE2334CE605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Designed to Support Schools in Providing Outdoor Learning</a:t>
            </a:r>
          </a:p>
          <a:p>
            <a:endParaRPr lang="en-GB" dirty="0"/>
          </a:p>
          <a:p>
            <a:r>
              <a:rPr lang="en-GB" dirty="0"/>
              <a:t>Programs Written by Teachers</a:t>
            </a:r>
          </a:p>
          <a:p>
            <a:endParaRPr lang="en-GB" dirty="0"/>
          </a:p>
          <a:p>
            <a:r>
              <a:rPr lang="en-GB" dirty="0"/>
              <a:t>Literacy and Numeracy Embedded in the Program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627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National Park Ambassador Schools">
            <a:hlinkClick r:id="" action="ppaction://media"/>
            <a:extLst>
              <a:ext uri="{FF2B5EF4-FFF2-40B4-BE49-F238E27FC236}">
                <a16:creationId xmlns:a16="http://schemas.microsoft.com/office/drawing/2014/main" id="{588D8868-1767-42EE-893A-0E572CEADB4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49515" y="1029736"/>
            <a:ext cx="8492970" cy="4798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508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C9B85-9B0C-4007-8AC2-5C9A75149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Buddion dysgu awyr agored yn ôl </a:t>
            </a:r>
            <a:r>
              <a:rPr lang="en-GB" dirty="0"/>
              <a:t>Estyn </a:t>
            </a:r>
            <a:r>
              <a:rPr lang="cy-GB" dirty="0"/>
              <a:t>Estyn</a:t>
            </a:r>
            <a:r>
              <a:rPr lang="en-GB" dirty="0"/>
              <a:t> Benefits of outdoor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C0A20-3DB4-46A2-A757-0E7C6668996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>
                <a:ea typeface="+mn-lt"/>
                <a:cs typeface="+mn-lt"/>
              </a:rPr>
              <a:t>O’r erthygl hon beth yw safbwyntiau Estyn ar ddysgu yn yr awyr agored? </a:t>
            </a:r>
            <a:endParaRPr lang="en-US" dirty="0"/>
          </a:p>
          <a:p>
            <a:endParaRPr lang="cy-GB" dirty="0"/>
          </a:p>
          <a:p>
            <a:r>
              <a:rPr lang="cy-GB" dirty="0">
                <a:hlinkClick r:id="rId2"/>
              </a:rPr>
              <a:t>Mynd ag addysgu allan i’r awyr agored | Estyn (llyw.cymru)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2C378B-52CC-4481-B816-56FF1CF7CD6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From this article what is Estyn’s </a:t>
            </a:r>
            <a:r>
              <a:rPr lang="en-GB" dirty="0"/>
              <a:t>perspectives of outdoor learning?</a:t>
            </a:r>
            <a:endParaRPr lang="en-US" dirty="0"/>
          </a:p>
          <a:p>
            <a:endParaRPr lang="en-GB" dirty="0"/>
          </a:p>
          <a:p>
            <a:r>
              <a:rPr lang="en-GB" dirty="0">
                <a:ea typeface="+mn-lt"/>
                <a:cs typeface="+mn-lt"/>
                <a:hlinkClick r:id="rId3"/>
              </a:rPr>
              <a:t>https://www.estyn.gov.wales/effective-practice/taking-teaching-outdoors</a:t>
            </a:r>
            <a:endParaRPr lang="en-GB" dirty="0">
              <a:ea typeface="+mn-lt"/>
              <a:cs typeface="+mn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31868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625F1-30F3-40C2-96FD-5C248D123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8501" y="244699"/>
            <a:ext cx="9337184" cy="1660301"/>
          </a:xfrm>
        </p:spPr>
        <p:txBody>
          <a:bodyPr>
            <a:normAutofit fontScale="90000"/>
          </a:bodyPr>
          <a:lstStyle/>
          <a:p>
            <a:r>
              <a:rPr lang="cy-GB" dirty="0"/>
              <a:t>Beth arall gall addysg awyr agored ei wneud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What else can outdoor education do?</a:t>
            </a:r>
          </a:p>
        </p:txBody>
      </p:sp>
      <p:pic>
        <p:nvPicPr>
          <p:cNvPr id="4" name="Online Media 3" title="Health and wellbeing through outdoor learning">
            <a:hlinkClick r:id="" action="ppaction://media"/>
            <a:extLst>
              <a:ext uri="{FF2B5EF4-FFF2-40B4-BE49-F238E27FC236}">
                <a16:creationId xmlns:a16="http://schemas.microsoft.com/office/drawing/2014/main" id="{09B2DFB6-80E8-4A5C-BBA2-87F5A191047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703638" y="2133600"/>
            <a:ext cx="6686550" cy="377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255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2DFFA-067A-4AF1-8B9B-0DD05C93C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Cwestiynau</a:t>
            </a:r>
            <a:r>
              <a:rPr lang="en-GB" dirty="0"/>
              <a:t>?                  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15687-26C2-4C1E-8C92-E7BCA5CDA0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82271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73</TotalTime>
  <Words>539</Words>
  <Application>Microsoft Office PowerPoint</Application>
  <PresentationFormat>Widescreen</PresentationFormat>
  <Paragraphs>74</Paragraphs>
  <Slides>12</Slides>
  <Notes>0</Notes>
  <HiddenSlides>0</HiddenSlides>
  <MMClips>3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Wisp</vt:lpstr>
      <vt:lpstr>Dysgu Awyr Agored Outdoor Learning</vt:lpstr>
      <vt:lpstr>Amcanion                            Objectives</vt:lpstr>
      <vt:lpstr>Beth ydych chi’n ei wybod? What do you know?</vt:lpstr>
      <vt:lpstr>Damcaniaeth Dysgu Awyr Agored Outdoor Learning theory</vt:lpstr>
      <vt:lpstr>Dogfennau cwricwlwm Curriculum documents</vt:lpstr>
      <vt:lpstr>Beth yw manteision ac anfanteision dysgu awyr agored  What are the advantages and disadvantages of outdoor learning</vt:lpstr>
      <vt:lpstr>PowerPoint Presentation</vt:lpstr>
      <vt:lpstr>Ysgolion Llysgennad:  Ambassador Schools: </vt:lpstr>
      <vt:lpstr>PowerPoint Presentation</vt:lpstr>
      <vt:lpstr>Buddion dysgu awyr agored yn ôl Estyn Estyn Benefits of outdoor learning</vt:lpstr>
      <vt:lpstr>Beth arall gall addysg awyr agored ei wneud? What else can outdoor education do?</vt:lpstr>
      <vt:lpstr>Cwestiynau?                  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Barbara Jones</dc:creator>
  <cp:lastModifiedBy>Ross Phillips</cp:lastModifiedBy>
  <cp:revision>79</cp:revision>
  <dcterms:created xsi:type="dcterms:W3CDTF">2021-11-26T16:17:36Z</dcterms:created>
  <dcterms:modified xsi:type="dcterms:W3CDTF">2024-02-09T15:02:52Z</dcterms:modified>
</cp:coreProperties>
</file>