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>
        <p:scale>
          <a:sx n="98" d="100"/>
          <a:sy n="98" d="100"/>
        </p:scale>
        <p:origin x="-304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Define Phase- </a:t>
            </a:r>
            <a:br>
              <a:rPr lang="en-GB" sz="4400" dirty="0" smtClean="0"/>
            </a:br>
            <a:r>
              <a:rPr lang="en-GB" sz="4400" dirty="0" smtClean="0"/>
              <a:t>Project Identification</a:t>
            </a:r>
            <a:br>
              <a:rPr lang="en-GB" sz="4400" dirty="0" smtClean="0"/>
            </a:br>
            <a:r>
              <a:rPr lang="en-GB" sz="4400" dirty="0"/>
              <a:t/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128655"/>
            <a:ext cx="8825658" cy="1510145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/>
              <a:t>By</a:t>
            </a:r>
          </a:p>
          <a:p>
            <a:pPr algn="ctr"/>
            <a:r>
              <a:rPr lang="en-GB" sz="3200" dirty="0" smtClean="0"/>
              <a:t>Andrew Thorn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596936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647816" cy="1400530"/>
          </a:xfrm>
        </p:spPr>
        <p:txBody>
          <a:bodyPr/>
          <a:lstStyle/>
          <a:p>
            <a:pPr algn="ctr"/>
            <a:r>
              <a:rPr lang="en-GB" sz="4400" dirty="0" smtClean="0"/>
              <a:t>Define Phase- Project Identification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Overview of Define Phase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Project selection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Process elements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Benchmarking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Process inputs and outputs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Owners and Stakeholders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19750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Overview of the Define Phase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274" y="1607128"/>
            <a:ext cx="11236036" cy="493221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The Define phase focuses on identifying and articulating a project’s important characteristics, including identification of the goals, objectives, and scope of the project</a:t>
            </a:r>
          </a:p>
          <a:p>
            <a:r>
              <a:rPr lang="en-GB" sz="3200" dirty="0" smtClean="0"/>
              <a:t>The team members and sponsors are identified, as well as the proposed schedule for the project</a:t>
            </a:r>
          </a:p>
          <a:p>
            <a:r>
              <a:rPr lang="en-GB" sz="3200" dirty="0" smtClean="0"/>
              <a:t>The desired result of the project is defined</a:t>
            </a:r>
          </a:p>
          <a:p>
            <a:r>
              <a:rPr lang="en-GB" sz="3200" dirty="0" smtClean="0"/>
              <a:t>The team also identifies the stakeholders, the input/output structure, and the functions involved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554259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Selection Process Deliverables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2" y="2052918"/>
            <a:ext cx="10984780" cy="4569555"/>
          </a:xfrm>
        </p:spPr>
        <p:txBody>
          <a:bodyPr>
            <a:normAutofit lnSpcReduction="10000"/>
          </a:bodyPr>
          <a:lstStyle/>
          <a:p>
            <a:r>
              <a:rPr lang="en-GB" sz="3200" b="1" u="sng" dirty="0" smtClean="0"/>
              <a:t>Business case</a:t>
            </a:r>
            <a:r>
              <a:rPr lang="en-GB" sz="3200" dirty="0" smtClean="0"/>
              <a:t> – is a high level description of the area of concern.  It answers two primary question; (1) What is the business rational for considering the project and; (2) What is our proposed focus for improvement effort? </a:t>
            </a:r>
          </a:p>
          <a:p>
            <a:r>
              <a:rPr lang="en-GB" sz="3200" b="1" u="sng" dirty="0" smtClean="0"/>
              <a:t>Project Charter</a:t>
            </a:r>
            <a:r>
              <a:rPr lang="en-GB" sz="3200" dirty="0" smtClean="0"/>
              <a:t> – is a more detailed version of the business case.  It further focuses the improvement effort.  It has two primary sections; basic project information and, simple project performance metrics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18815403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Selection Process Deliverables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0654" y="2052918"/>
            <a:ext cx="9615055" cy="4195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 smtClean="0"/>
              <a:t>Cost Benefits Analysis</a:t>
            </a:r>
            <a:r>
              <a:rPr lang="en-GB" sz="3200" dirty="0" smtClean="0"/>
              <a:t> (CBA) – is a comprehensive financial evaluation of the project.  It is concerned with the detail of the benefits in regard to cost and revenue impact that is expected to be realised as a result of the project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2767002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Selection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618" y="2052918"/>
            <a:ext cx="11125200" cy="419548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The problem or opportunity to be addressed is identified by the champion or Process Owner with the Business case as the output</a:t>
            </a:r>
          </a:p>
          <a:p>
            <a:r>
              <a:rPr lang="en-GB" sz="3200" dirty="0" smtClean="0"/>
              <a:t>Once its identified the appropriate metrics or KPIs are selected.  Examples include: (1) Cycle time; (2) Defects; (3) Cost; (4) Safety; (5) Complaints and ; (6) Environmental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79821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Selecting Key Measures or KPIs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8818" y="2052918"/>
            <a:ext cx="11035146" cy="419548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Only focus on </a:t>
            </a:r>
            <a:r>
              <a:rPr lang="en-GB" sz="3200" b="1" dirty="0" smtClean="0"/>
              <a:t>one</a:t>
            </a:r>
            <a:r>
              <a:rPr lang="en-GB" sz="3200" dirty="0" smtClean="0"/>
              <a:t> key business measure or KPI</a:t>
            </a:r>
          </a:p>
          <a:p>
            <a:r>
              <a:rPr lang="en-GB" sz="3200" dirty="0" smtClean="0"/>
              <a:t>The selected measure should tie in indirectly with the organisation’s strategic objective</a:t>
            </a:r>
          </a:p>
          <a:p>
            <a:r>
              <a:rPr lang="en-GB" sz="3200" dirty="0" smtClean="0"/>
              <a:t>Narrow in on the greatest opportunity for improvement</a:t>
            </a:r>
          </a:p>
          <a:p>
            <a:r>
              <a:rPr lang="en-GB" sz="3200" dirty="0" smtClean="0"/>
              <a:t>Determine how success will be measured</a:t>
            </a:r>
          </a:p>
          <a:p>
            <a:r>
              <a:rPr lang="en-GB" sz="3200" dirty="0" smtClean="0"/>
              <a:t>Break down to an actionable level of detail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414226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Key Business Measures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Several metrics or KPIs fall into the following overall categories:</a:t>
            </a:r>
          </a:p>
          <a:p>
            <a:r>
              <a:rPr lang="en-GB" sz="3200" dirty="0" smtClean="0"/>
              <a:t>Critical-to-Cost</a:t>
            </a:r>
          </a:p>
          <a:p>
            <a:r>
              <a:rPr lang="en-GB" sz="3200" dirty="0" smtClean="0"/>
              <a:t>Critical-to-Schedule</a:t>
            </a:r>
          </a:p>
          <a:p>
            <a:r>
              <a:rPr lang="en-GB" sz="3200" dirty="0" smtClean="0"/>
              <a:t>Critical-to-Quality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5586374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Critical-to-Cost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109" y="2052918"/>
            <a:ext cx="10993581" cy="4500282"/>
          </a:xfrm>
        </p:spPr>
        <p:txBody>
          <a:bodyPr>
            <a:normAutofit/>
          </a:bodyPr>
          <a:lstStyle/>
          <a:p>
            <a:r>
              <a:rPr lang="en-GB" sz="3200" dirty="0" smtClean="0"/>
              <a:t>Identifies areas of a process that significantly increase the expense</a:t>
            </a:r>
          </a:p>
          <a:p>
            <a:r>
              <a:rPr lang="en-GB" sz="3200" dirty="0" smtClean="0"/>
              <a:t>Critical-to-cost metrics should include not only the typical cost of a task, but also the increased cost of errors incurred in the performance of this task</a:t>
            </a:r>
          </a:p>
          <a:p>
            <a:r>
              <a:rPr lang="en-GB" sz="3200" dirty="0" smtClean="0"/>
              <a:t>The amount of money required to align a product or service with quality baselines is known as the cost of quality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6241199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Critical to Schedule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274" y="2052918"/>
            <a:ext cx="11284526" cy="4555700"/>
          </a:xfrm>
        </p:spPr>
        <p:txBody>
          <a:bodyPr>
            <a:normAutofit/>
          </a:bodyPr>
          <a:lstStyle/>
          <a:p>
            <a:r>
              <a:rPr lang="en-GB" sz="3200" dirty="0" smtClean="0"/>
              <a:t>Cycle time is the most common critical-to-schedule metric.  Cycle time is the duration required for the completion of a defined process</a:t>
            </a:r>
          </a:p>
          <a:p>
            <a:r>
              <a:rPr lang="en-GB" sz="3200" dirty="0" smtClean="0"/>
              <a:t>Improvement of critical-to-schedule issues begins with distinguishing between process steps that add value and process steps that do not add value</a:t>
            </a:r>
          </a:p>
          <a:p>
            <a:r>
              <a:rPr lang="en-GB" sz="3200" dirty="0" smtClean="0"/>
              <a:t>Use process efficiency and velocity numbers to assess value added relative to cycle time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258828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Critical to Schedule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 smtClean="0"/>
              <a:t>In most Six Sigma projects, cycle time is considered secondary to metrics related to quality or cost</a:t>
            </a:r>
          </a:p>
          <a:p>
            <a:r>
              <a:rPr lang="en-GB" sz="3200" dirty="0" smtClean="0"/>
              <a:t>Focusing exclusively on reducing cycle time is likely to compromise quality</a:t>
            </a:r>
          </a:p>
          <a:p>
            <a:r>
              <a:rPr lang="en-GB" sz="3200" dirty="0" smtClean="0"/>
              <a:t>It can be useful to baseline quality and cost metrics and then work to reduce cycle time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290618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Critical to Quality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43100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A common metric is yield, or the amount of completed product divided by the amount of product that began the process</a:t>
            </a:r>
          </a:p>
          <a:p>
            <a:r>
              <a:rPr lang="en-GB" sz="3200" dirty="0" smtClean="0"/>
              <a:t>Yield does not distinguish those pieces of scrap that can still be salvaged</a:t>
            </a:r>
          </a:p>
          <a:p>
            <a:r>
              <a:rPr lang="en-GB" sz="3200" dirty="0" smtClean="0"/>
              <a:t>While useful, it does not indicate where in the process errors occurred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666552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Key KPI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2052918"/>
            <a:ext cx="10811597" cy="4486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Key KPI         Detailed Metric       Activity       Process</a:t>
            </a:r>
          </a:p>
          <a:p>
            <a:pPr marL="514350" indent="-514350">
              <a:buAutoNum type="arabicPeriod"/>
            </a:pPr>
            <a:r>
              <a:rPr lang="en-GB" sz="3200" b="1" u="sng" dirty="0" smtClean="0"/>
              <a:t>An Activity</a:t>
            </a:r>
            <a:r>
              <a:rPr lang="en-GB" sz="3200" dirty="0" smtClean="0"/>
              <a:t> is an action that has one or more processes associated to it;  such as customer call received at a call centre</a:t>
            </a:r>
            <a:endParaRPr lang="en-GB" sz="3200" b="1" u="sng" dirty="0" smtClean="0"/>
          </a:p>
          <a:p>
            <a:pPr marL="514350" indent="-514350">
              <a:buAutoNum type="arabicPeriod"/>
            </a:pPr>
            <a:r>
              <a:rPr lang="en-GB" sz="3200" b="1" u="sng" dirty="0" smtClean="0"/>
              <a:t>A Process</a:t>
            </a:r>
            <a:r>
              <a:rPr lang="en-GB" sz="3200" dirty="0" smtClean="0"/>
              <a:t> is a specific repetitive, and systematic set of steps to be followed to produce a specific value-added outcome.  Processes have inputs, processing steps, and outputs </a:t>
            </a:r>
            <a:endParaRPr lang="en-GB" sz="3200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2251364" y="2362200"/>
            <a:ext cx="8312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6269182" y="2362200"/>
            <a:ext cx="64423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8555182" y="2362200"/>
            <a:ext cx="56110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5356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Establishing the Primary Metric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 primary metric is a quantified measure of the defect or primary issue</a:t>
            </a:r>
          </a:p>
          <a:p>
            <a:r>
              <a:rPr lang="en-GB" sz="3200" dirty="0" smtClean="0"/>
              <a:t>Links to the KPI or key business measure</a:t>
            </a:r>
          </a:p>
          <a:p>
            <a:r>
              <a:rPr lang="en-GB" sz="3200" dirty="0" smtClean="0"/>
              <a:t>We can have only one primary metric.  The equation Y = f(x) </a:t>
            </a:r>
            <a:r>
              <a:rPr lang="en-GB" sz="3200" dirty="0" smtClean="0"/>
              <a:t>– Y will be your defect</a:t>
            </a:r>
          </a:p>
          <a:p>
            <a:r>
              <a:rPr lang="en-GB" sz="3200" dirty="0" smtClean="0"/>
              <a:t>Serves as the indicator of project success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51781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Establishing Secondary Metrics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Secondary metrics measure potential changes that may occur as a result of changes in the primary metric</a:t>
            </a:r>
          </a:p>
          <a:p>
            <a:r>
              <a:rPr lang="en-GB" sz="3200" dirty="0" smtClean="0"/>
              <a:t>Measures positive and negative consequences resulting from changes in the process</a:t>
            </a:r>
          </a:p>
          <a:p>
            <a:r>
              <a:rPr lang="en-GB" sz="3200" dirty="0" smtClean="0"/>
              <a:t>Can have multiple secondary metrics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369030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Process Elements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2" y="2052918"/>
            <a:ext cx="11047124" cy="45279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Six Sigma has a process focus in order:</a:t>
            </a:r>
          </a:p>
          <a:p>
            <a:r>
              <a:rPr lang="en-GB" sz="3200" dirty="0" smtClean="0"/>
              <a:t>To understand how and why work gets done</a:t>
            </a:r>
          </a:p>
          <a:p>
            <a:r>
              <a:rPr lang="en-GB" sz="3200" dirty="0" smtClean="0"/>
              <a:t>To identify and deconstruct customer and supplier relationships</a:t>
            </a:r>
          </a:p>
          <a:p>
            <a:r>
              <a:rPr lang="en-GB" sz="3200" dirty="0" smtClean="0"/>
              <a:t>To manage for maximum customer satisfaction while utilising minimum resource</a:t>
            </a:r>
          </a:p>
          <a:p>
            <a:r>
              <a:rPr lang="en-GB" sz="3200" dirty="0" smtClean="0"/>
              <a:t>Resolve defects and errors by focusing on the process, not the people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962692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Process Maps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Identify the complexity of the process</a:t>
            </a:r>
          </a:p>
          <a:p>
            <a:r>
              <a:rPr lang="en-GB" sz="3200" dirty="0" smtClean="0"/>
              <a:t>Communicate the steps in the process</a:t>
            </a:r>
          </a:p>
          <a:p>
            <a:r>
              <a:rPr lang="en-GB" sz="3200" dirty="0" smtClean="0"/>
              <a:t>Represents what is actually happening, not what you think is happening</a:t>
            </a:r>
          </a:p>
          <a:p>
            <a:r>
              <a:rPr lang="en-GB" sz="3200" dirty="0" smtClean="0"/>
              <a:t>Should be created by the people who are closest to the process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5053831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Process Maps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692" y="2052918"/>
            <a:ext cx="11208326" cy="4583409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In the define phase, they are used to record top-level processes</a:t>
            </a:r>
          </a:p>
          <a:p>
            <a:r>
              <a:rPr lang="en-GB" sz="3200" dirty="0" smtClean="0"/>
              <a:t>In the measure phase, they are used to record the lower process levels</a:t>
            </a:r>
          </a:p>
          <a:p>
            <a:r>
              <a:rPr lang="en-GB" sz="3200" dirty="0" smtClean="0"/>
              <a:t>In the analyse phase, process maps are used to investigate the sources of variation or excessive cycle time</a:t>
            </a:r>
          </a:p>
          <a:p>
            <a:r>
              <a:rPr lang="en-GB" sz="3200" dirty="0" smtClean="0"/>
              <a:t>In the control phase process maps may be used to record process adjustments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840849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Process Mapping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8818" y="1593273"/>
            <a:ext cx="11104418" cy="49737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By mapping processes we can identify important characteristics: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Process inputs (X’s)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Supplier requirements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Process outputs (Ys)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Actual customer needs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All value-added and non-value added process tasks and steps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476158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Process Mapping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7255" y="1731818"/>
            <a:ext cx="11097489" cy="48144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By mapping processes we can identify important characteristics</a:t>
            </a:r>
            <a:r>
              <a:rPr lang="en-GB" sz="3200" dirty="0" smtClean="0"/>
              <a:t>:</a:t>
            </a:r>
          </a:p>
          <a:p>
            <a:pPr marL="514350" indent="-514350">
              <a:buAutoNum type="arabicPeriod" startAt="6"/>
            </a:pPr>
            <a:r>
              <a:rPr lang="en-GB" sz="3200" dirty="0" smtClean="0"/>
              <a:t>Data collection points: (1) cycle time; (2) Defects; (3) Inventory levels and; (4) Cost of poor quality</a:t>
            </a:r>
          </a:p>
          <a:p>
            <a:pPr marL="514350" indent="-514350">
              <a:buAutoNum type="arabicPeriod" startAt="6"/>
            </a:pPr>
            <a:r>
              <a:rPr lang="en-GB" sz="3200" dirty="0" smtClean="0"/>
              <a:t>Decision points</a:t>
            </a:r>
          </a:p>
          <a:p>
            <a:pPr marL="514350" indent="-514350">
              <a:buAutoNum type="arabicPeriod" startAt="6"/>
            </a:pPr>
            <a:r>
              <a:rPr lang="en-GB" sz="3200" dirty="0" smtClean="0"/>
              <a:t>Problems that have immediate fixes</a:t>
            </a:r>
          </a:p>
          <a:p>
            <a:pPr marL="514350" indent="-514350">
              <a:buAutoNum type="arabicPeriod" startAt="6"/>
            </a:pPr>
            <a:r>
              <a:rPr lang="en-GB" sz="3200" dirty="0" smtClean="0"/>
              <a:t>Process control needs</a:t>
            </a: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515029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Process Mapping Symbols</a:t>
            </a:r>
            <a:endParaRPr lang="en-GB" sz="44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6111" y="1537855"/>
            <a:ext cx="10776961" cy="4939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78986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Process Elements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600200"/>
            <a:ext cx="8946541" cy="49114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One of the Define Phase deliverables is the high level Process Map; which as a minimum must include: -</a:t>
            </a:r>
          </a:p>
          <a:p>
            <a:r>
              <a:rPr lang="en-GB" sz="3200" dirty="0" smtClean="0"/>
              <a:t>Start and stop points</a:t>
            </a:r>
          </a:p>
          <a:p>
            <a:r>
              <a:rPr lang="en-GB" sz="3200" dirty="0" smtClean="0"/>
              <a:t>All process steps</a:t>
            </a:r>
          </a:p>
          <a:p>
            <a:r>
              <a:rPr lang="en-GB" sz="3200" dirty="0" smtClean="0"/>
              <a:t>All decision points</a:t>
            </a:r>
          </a:p>
          <a:p>
            <a:r>
              <a:rPr lang="en-GB" sz="3200" dirty="0" smtClean="0"/>
              <a:t>Directional flow</a:t>
            </a:r>
          </a:p>
          <a:p>
            <a:r>
              <a:rPr lang="en-GB" sz="3200" dirty="0" smtClean="0"/>
              <a:t>Value categories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232515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Process Elements</a:t>
            </a:r>
            <a:endParaRPr lang="en-GB" sz="44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7255" y="1738745"/>
            <a:ext cx="10931235" cy="3775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7874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Process Flow Elements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427018"/>
            <a:ext cx="11333018" cy="482138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A swim lane map shows who or which department is responsible for the steps in a process</a:t>
            </a:r>
          </a:p>
          <a:p>
            <a:pPr marL="0" indent="0">
              <a:buNone/>
            </a:pPr>
            <a:endParaRPr lang="en-GB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2694710"/>
            <a:ext cx="11069782" cy="3816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5740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Value Categories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1392382"/>
            <a:ext cx="10860089" cy="51538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Value added</a:t>
            </a:r>
          </a:p>
          <a:p>
            <a:r>
              <a:rPr lang="en-GB" sz="3200" dirty="0" smtClean="0"/>
              <a:t>Physically transforms the product going</a:t>
            </a:r>
          </a:p>
          <a:p>
            <a:r>
              <a:rPr lang="en-GB" sz="3200" dirty="0" smtClean="0"/>
              <a:t>Adds value or quality</a:t>
            </a:r>
          </a:p>
          <a:p>
            <a:r>
              <a:rPr lang="en-GB" sz="3200" dirty="0" smtClean="0"/>
              <a:t>Important from the customer’s perspective</a:t>
            </a:r>
          </a:p>
          <a:p>
            <a:pPr marL="0" indent="0">
              <a:buNone/>
            </a:pPr>
            <a:r>
              <a:rPr lang="en-GB" sz="3200" dirty="0" smtClean="0"/>
              <a:t>Value enabling</a:t>
            </a:r>
          </a:p>
          <a:p>
            <a:r>
              <a:rPr lang="en-GB" sz="3200" dirty="0" smtClean="0"/>
              <a:t>Satisfies the requirements of non-paying external stakeholders, such as regulators</a:t>
            </a:r>
          </a:p>
          <a:p>
            <a:pPr marL="0" indent="0">
              <a:buNone/>
            </a:pPr>
            <a:r>
              <a:rPr lang="en-GB" sz="3200" dirty="0" smtClean="0"/>
              <a:t>Non-value added</a:t>
            </a:r>
          </a:p>
          <a:p>
            <a:r>
              <a:rPr lang="en-GB" sz="3200" dirty="0" smtClean="0"/>
              <a:t>Everything else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42114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Process Elements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4964" y="2052918"/>
            <a:ext cx="10813472" cy="4500282"/>
          </a:xfrm>
        </p:spPr>
        <p:txBody>
          <a:bodyPr>
            <a:normAutofit/>
          </a:bodyPr>
          <a:lstStyle/>
          <a:p>
            <a:r>
              <a:rPr lang="en-GB" sz="3200" dirty="0" smtClean="0"/>
              <a:t>The relationship from one process to the next in an organisation creates a value chain of suppliers and receivers of process outputs</a:t>
            </a:r>
          </a:p>
          <a:p>
            <a:r>
              <a:rPr lang="en-GB" sz="3200" dirty="0" smtClean="0"/>
              <a:t>Each process has a contribution and accountability to the next to satisfy the external customer</a:t>
            </a:r>
          </a:p>
          <a:p>
            <a:r>
              <a:rPr lang="en-GB" sz="3200" dirty="0" smtClean="0"/>
              <a:t>External customers needs and requirements are best met when all process owners work cooperatively in the value chain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747281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The No Process Problem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9197543" cy="4493355"/>
          </a:xfrm>
        </p:spPr>
        <p:txBody>
          <a:bodyPr>
            <a:normAutofit/>
          </a:bodyPr>
          <a:lstStyle/>
          <a:p>
            <a:r>
              <a:rPr lang="en-GB" sz="3200" dirty="0" smtClean="0"/>
              <a:t>Many businesses and industries are notorious for their lack of “process thinking.”</a:t>
            </a:r>
          </a:p>
          <a:p>
            <a:r>
              <a:rPr lang="en-GB" sz="3200" dirty="0" smtClean="0"/>
              <a:t>You may discover that there is no process for performing the work</a:t>
            </a:r>
          </a:p>
          <a:p>
            <a:r>
              <a:rPr lang="en-GB" sz="3200" dirty="0" smtClean="0"/>
              <a:t>In these cases, bypass the Analysis step and proceed directly to improve to design and implement a production process that meets the needs of the customers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7735464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The No Process Problem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7365" y="2052918"/>
            <a:ext cx="10363200" cy="4541846"/>
          </a:xfrm>
        </p:spPr>
        <p:txBody>
          <a:bodyPr>
            <a:normAutofit/>
          </a:bodyPr>
          <a:lstStyle/>
          <a:p>
            <a:r>
              <a:rPr lang="en-GB" sz="3200" dirty="0" smtClean="0"/>
              <a:t>Key Question is “Why was there no process, and what other products and services are being produced without a process?”</a:t>
            </a:r>
          </a:p>
          <a:p>
            <a:r>
              <a:rPr lang="en-GB" sz="3200" dirty="0" smtClean="0"/>
              <a:t>Initially develop and implement the “best” process you can</a:t>
            </a:r>
          </a:p>
          <a:p>
            <a:r>
              <a:rPr lang="en-GB" sz="3200" dirty="0" smtClean="0"/>
              <a:t>Then bring the people who work the process together to develop the best method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338937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Process Exists, but not followed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A “good” process exists but it is not being followed and we have to ask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Do staff understand the importance of the “standards”?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Do management emphasise their importance</a:t>
            </a:r>
          </a:p>
          <a:p>
            <a:r>
              <a:rPr lang="en-GB" sz="3200" dirty="0" smtClean="0"/>
              <a:t>Solution is education and communication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4111750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Exists, but not followed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A “bad” process exists- the process must be revised</a:t>
            </a:r>
          </a:p>
          <a:p>
            <a:pPr marL="0" indent="0">
              <a:buNone/>
            </a:pPr>
            <a:r>
              <a:rPr lang="en-GB" sz="3200" dirty="0" smtClean="0"/>
              <a:t>But questions must be asked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Why are processes difficult to follow?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Are suggestions for improvement not offered, or taken?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Are the ad hoc ‘processes’ better?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118247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10560153" cy="889699"/>
          </a:xfrm>
        </p:spPr>
        <p:txBody>
          <a:bodyPr/>
          <a:lstStyle/>
          <a:p>
            <a:pPr algn="ctr"/>
            <a:r>
              <a:rPr lang="en-GB" sz="4400" dirty="0" smtClean="0"/>
              <a:t>Process Boundaries and Interfaces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1" y="1426723"/>
            <a:ext cx="10459634" cy="5233481"/>
          </a:xfrm>
        </p:spPr>
        <p:txBody>
          <a:bodyPr>
            <a:normAutofit/>
          </a:bodyPr>
          <a:lstStyle/>
          <a:p>
            <a:r>
              <a:rPr lang="en-GB" sz="3200" b="1" u="sng" dirty="0" smtClean="0"/>
              <a:t>Process Boundary</a:t>
            </a:r>
            <a:r>
              <a:rPr lang="en-GB" sz="3200" dirty="0" smtClean="0"/>
              <a:t> defines the process entry and exit points where inputs flow in and outputs flow out</a:t>
            </a:r>
          </a:p>
          <a:p>
            <a:pPr marL="0" indent="0">
              <a:buNone/>
            </a:pPr>
            <a:r>
              <a:rPr lang="en-GB" sz="3200" dirty="0" smtClean="0"/>
              <a:t>	- Provides a clear picture of the process scope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Defines the external interfaces</a:t>
            </a:r>
          </a:p>
          <a:p>
            <a:pPr marL="0" indent="0">
              <a:buNone/>
            </a:pPr>
            <a:r>
              <a:rPr lang="en-GB" sz="3200" b="1" u="sng" dirty="0" smtClean="0"/>
              <a:t>Internal Interfaces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Hand-off points within the process boundaries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Most critical where the process crosses    	 	 		  functional or organisational borders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3456574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Benchmarking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9571173" cy="4477584"/>
          </a:xfrm>
        </p:spPr>
        <p:txBody>
          <a:bodyPr>
            <a:normAutofit/>
          </a:bodyPr>
          <a:lstStyle/>
          <a:p>
            <a:r>
              <a:rPr lang="en-GB" sz="3200" dirty="0" smtClean="0"/>
              <a:t>Is a process for obtaining a measure</a:t>
            </a:r>
          </a:p>
          <a:p>
            <a:r>
              <a:rPr lang="en-GB" sz="3200" dirty="0" smtClean="0"/>
              <a:t>Comes in three types; competitive, collaboration and best practices</a:t>
            </a:r>
          </a:p>
          <a:p>
            <a:r>
              <a:rPr lang="en-GB" sz="3200" dirty="0" smtClean="0"/>
              <a:t>Used to measure progress against</a:t>
            </a:r>
          </a:p>
          <a:p>
            <a:r>
              <a:rPr lang="en-GB" sz="3200" dirty="0" smtClean="0"/>
              <a:t>Dimensions typically measured are quality, time and cost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3304926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Benchmarking Process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10336416" cy="4195481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Determine what and why you’re benchmarking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Identify the drivers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Find a way to measure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State your current situation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Identify who or what you are going to benchmark against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24893813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Benchmarking Process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10459633" cy="4195481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b="1" u="sng" dirty="0" smtClean="0"/>
              <a:t>Determine what and why you’re benchmarking</a:t>
            </a:r>
            <a:r>
              <a:rPr lang="en-GB" sz="3200" dirty="0" smtClean="0"/>
              <a:t>: - </a:t>
            </a:r>
            <a:r>
              <a:rPr lang="en-GB" sz="3200" dirty="0" err="1" smtClean="0"/>
              <a:t>Dedide</a:t>
            </a:r>
            <a:r>
              <a:rPr lang="en-GB" sz="3200" dirty="0" smtClean="0"/>
              <a:t> on the real reasons you’re benchmarking.  Identify what you want to benchmark and the reasons why.</a:t>
            </a:r>
          </a:p>
          <a:p>
            <a:pPr marL="514350" indent="-514350">
              <a:buAutoNum type="arabicPeriod"/>
            </a:pPr>
            <a:r>
              <a:rPr lang="en-GB" sz="3200" b="1" u="sng" dirty="0" smtClean="0"/>
              <a:t>Identify the drivers</a:t>
            </a:r>
            <a:r>
              <a:rPr lang="en-GB" sz="3200" dirty="0" smtClean="0"/>
              <a:t>: - find the drivers that will be used to determine the particular metric you are benchmarking</a:t>
            </a:r>
            <a:endParaRPr lang="en-GB" sz="3200" b="1" u="sng" dirty="0" smtClean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3038646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Benchmarking Process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1430" y="2052918"/>
            <a:ext cx="10732851" cy="4195481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 startAt="3"/>
            </a:pPr>
            <a:r>
              <a:rPr lang="en-GB" sz="3200" b="1" u="sng" dirty="0" smtClean="0"/>
              <a:t>Find a way to measure</a:t>
            </a:r>
            <a:r>
              <a:rPr lang="en-GB" sz="3200" dirty="0" smtClean="0"/>
              <a:t>: - how are you going to measure these drivers?</a:t>
            </a:r>
            <a:endParaRPr lang="en-GB" sz="3200" b="1" u="sng" dirty="0" smtClean="0"/>
          </a:p>
          <a:p>
            <a:pPr marL="514350" indent="-514350">
              <a:buAutoNum type="arabicPeriod" startAt="3"/>
            </a:pPr>
            <a:r>
              <a:rPr lang="en-GB" sz="3200" b="1" u="sng" dirty="0" smtClean="0"/>
              <a:t>State your current situation</a:t>
            </a:r>
            <a:r>
              <a:rPr lang="en-GB" sz="3200" dirty="0" smtClean="0"/>
              <a:t>: - here you need to find your base point- measure your current performance</a:t>
            </a:r>
            <a:endParaRPr lang="en-GB" sz="3200" b="1" u="sng" dirty="0" smtClean="0"/>
          </a:p>
          <a:p>
            <a:pPr marL="514350" indent="-514350">
              <a:buAutoNum type="arabicPeriod" startAt="3"/>
            </a:pPr>
            <a:r>
              <a:rPr lang="en-GB" sz="3200" b="1" u="sng" dirty="0" smtClean="0"/>
              <a:t>Identify who or what you are going to benchmark against</a:t>
            </a:r>
            <a:r>
              <a:rPr lang="en-GB" sz="3200" dirty="0" smtClean="0"/>
              <a:t>: - who do you want to compare against?  Competitors? Best Practices?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92924296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55644"/>
            <a:ext cx="9404723" cy="823608"/>
          </a:xfrm>
        </p:spPr>
        <p:txBody>
          <a:bodyPr/>
          <a:lstStyle/>
          <a:p>
            <a:pPr algn="ctr"/>
            <a:r>
              <a:rPr lang="en-GB" sz="4400" dirty="0" smtClean="0"/>
              <a:t>Competitive Benchmarking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9004" y="979252"/>
            <a:ext cx="10823643" cy="5590161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Can be defined as the continuous process of comparing a firm’s practices and performance measures with that of its most successful competitors</a:t>
            </a:r>
          </a:p>
          <a:p>
            <a:r>
              <a:rPr lang="en-GB" sz="3200" dirty="0" smtClean="0"/>
              <a:t>Select the best-in-class companies for each area to be benchmarked</a:t>
            </a:r>
          </a:p>
          <a:p>
            <a:r>
              <a:rPr lang="en-GB" sz="3200" dirty="0" smtClean="0"/>
              <a:t>Measure the performance of the best-in-class companies for each benchmark being considered</a:t>
            </a:r>
          </a:p>
          <a:p>
            <a:r>
              <a:rPr lang="en-GB" sz="3200" dirty="0" smtClean="0"/>
              <a:t>Compare and use the comparison as input to you project selection process</a:t>
            </a:r>
          </a:p>
          <a:p>
            <a:r>
              <a:rPr lang="en-GB" sz="3200" dirty="0" smtClean="0"/>
              <a:t>Still possible in more competitive industries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9055858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Collaborative Benchmarking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Carried out collaboratively by groups of companies; either related subsidiaries or otherwise independent companies collaborating</a:t>
            </a:r>
          </a:p>
          <a:p>
            <a:r>
              <a:rPr lang="en-GB" sz="3200" dirty="0" smtClean="0"/>
              <a:t>Easiest when the collaborating organisations are not in a highly competitive industry; such as education or healthcare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2367542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Best Practices Benchmarking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8460" y="1556426"/>
            <a:ext cx="10862553" cy="5071353"/>
          </a:xfrm>
        </p:spPr>
        <p:txBody>
          <a:bodyPr>
            <a:normAutofit/>
          </a:bodyPr>
          <a:lstStyle/>
          <a:p>
            <a:r>
              <a:rPr lang="en-GB" sz="3200" dirty="0" smtClean="0"/>
              <a:t>It is used to identify and analyse world class performance.  This form of benchmarking is used most when a company needs to go outside of its own industry</a:t>
            </a:r>
          </a:p>
          <a:p>
            <a:r>
              <a:rPr lang="en-GB" sz="3200" dirty="0" smtClean="0"/>
              <a:t>The rational is that customer satisfaction is driven by critical-to-quality measures that are similar regardless of the industry</a:t>
            </a:r>
          </a:p>
          <a:p>
            <a:r>
              <a:rPr lang="en-GB" sz="3200" dirty="0" smtClean="0"/>
              <a:t>Challenge is to both identify the best-of-breed company and to deconstruct its processes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5967534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Process Inputs and Outputs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1974" y="1465634"/>
            <a:ext cx="10674486" cy="51102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The Supplier, Inputs, Process, Outputs, Customer (SIPOC) model</a:t>
            </a:r>
          </a:p>
          <a:p>
            <a:r>
              <a:rPr lang="en-GB" sz="3200" dirty="0" smtClean="0"/>
              <a:t>Provides a comprehensive look at a process</a:t>
            </a:r>
          </a:p>
          <a:p>
            <a:r>
              <a:rPr lang="en-GB" sz="3200" dirty="0" smtClean="0"/>
              <a:t>SIPOC is used during the define stage of DMAIC to identify each top-level process, as well as its stakeholders</a:t>
            </a:r>
          </a:p>
          <a:p>
            <a:r>
              <a:rPr lang="en-GB" sz="3200" dirty="0" smtClean="0"/>
              <a:t>SIPOC is initiated with the creation of a flowchart or process map</a:t>
            </a:r>
          </a:p>
          <a:p>
            <a:r>
              <a:rPr lang="en-GB" sz="3200" dirty="0" smtClean="0"/>
              <a:t>Typically, the first category to be identified is the outputs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1956015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88068"/>
            <a:ext cx="9404723" cy="817123"/>
          </a:xfrm>
        </p:spPr>
        <p:txBody>
          <a:bodyPr/>
          <a:lstStyle/>
          <a:p>
            <a:pPr algn="ctr"/>
            <a:r>
              <a:rPr lang="en-GB" sz="4400" dirty="0" smtClean="0"/>
              <a:t>SIPOC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0094" y="1005191"/>
            <a:ext cx="10869038" cy="5570707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The list of customers from your SIPOC are the starting point for the voice of the customer analysis</a:t>
            </a:r>
          </a:p>
          <a:p>
            <a:r>
              <a:rPr lang="en-GB" sz="3200" dirty="0" smtClean="0"/>
              <a:t>The major process steps (macro map) from your SIPOC are the overview for later detailed process mapping</a:t>
            </a:r>
          </a:p>
          <a:p>
            <a:r>
              <a:rPr lang="en-GB" sz="3200" dirty="0" smtClean="0"/>
              <a:t>The inputs, process steps, and outputs on your SIPOC generates ideas for what can and should be measured, which feeds the Data Collection Plan in the measure phase</a:t>
            </a:r>
          </a:p>
          <a:p>
            <a:r>
              <a:rPr lang="en-GB" sz="3200" dirty="0" smtClean="0"/>
              <a:t>The SIPOC contains clues about potential root causes that driver performance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26798438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81583"/>
            <a:ext cx="9404723" cy="732817"/>
          </a:xfrm>
        </p:spPr>
        <p:txBody>
          <a:bodyPr/>
          <a:lstStyle/>
          <a:p>
            <a:pPr algn="ctr"/>
            <a:r>
              <a:rPr lang="en-GB" sz="4400" dirty="0" smtClean="0"/>
              <a:t>SIPOC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992222"/>
            <a:ext cx="10543939" cy="5564222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Suppliers are those persons who contribute inputs to the process</a:t>
            </a:r>
          </a:p>
          <a:p>
            <a:r>
              <a:rPr lang="en-GB" sz="3200" dirty="0" smtClean="0"/>
              <a:t>Inputs are defined as all of the knowledge, resources, and information required to produce the desired output</a:t>
            </a:r>
          </a:p>
          <a:p>
            <a:r>
              <a:rPr lang="en-GB" sz="3200" dirty="0" smtClean="0"/>
              <a:t>Process is defined as any task that translates inputs into outputs</a:t>
            </a:r>
          </a:p>
          <a:p>
            <a:r>
              <a:rPr lang="en-GB" sz="3200" dirty="0" smtClean="0"/>
              <a:t>Outputs are deliverables, or the products of the process</a:t>
            </a:r>
          </a:p>
          <a:p>
            <a:r>
              <a:rPr lang="en-GB" sz="3200" dirty="0" smtClean="0"/>
              <a:t>Customers are all of those parties that receive the deliverables (outputs)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3544038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SIPOC</a:t>
            </a:r>
            <a:endParaRPr lang="en-GB" sz="44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59796" y="1608306"/>
            <a:ext cx="10415081" cy="4928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11994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SIPOC Map Construction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10595820" cy="4195481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Name the process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Clarify the start and the stop (boundaries) of the process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List key outputs and customers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List key inputs and suppliers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Identify, name, and order the major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91733136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Owners and Stakeholders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582366"/>
            <a:ext cx="10634731" cy="50259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 smtClean="0"/>
              <a:t>Senior Executive</a:t>
            </a:r>
          </a:p>
          <a:p>
            <a:r>
              <a:rPr lang="en-GB" sz="3200" dirty="0" smtClean="0"/>
              <a:t>Provides the impetus, direction and alignment necessary for six sigma ultimate success</a:t>
            </a:r>
          </a:p>
          <a:p>
            <a:r>
              <a:rPr lang="en-GB" sz="3200" dirty="0" smtClean="0"/>
              <a:t>The senior executive should: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Study six sigma management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Link company’s objectives to six sigma projects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Champion six sigma projects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Constantly review six sigma projects progress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19737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Owners and Stakeholders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1430" y="1478604"/>
            <a:ext cx="10791217" cy="51102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u="sng" dirty="0" smtClean="0"/>
              <a:t>The Board</a:t>
            </a:r>
          </a:p>
          <a:p>
            <a:r>
              <a:rPr lang="en-GB" sz="3200" dirty="0" smtClean="0"/>
              <a:t>They are the top management of an organisation</a:t>
            </a:r>
          </a:p>
          <a:p>
            <a:r>
              <a:rPr lang="en-GB" sz="3200" dirty="0" smtClean="0"/>
              <a:t>Board members should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Deploy six sigma throughout the organisation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Prioritise and manage six sigma portfolio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Assign champion, Black Belt and Green Belts to six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  sigma projects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Remove barriers to six sigma management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Provide resources for six sigma management 	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5465642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75098"/>
            <a:ext cx="9404723" cy="739302"/>
          </a:xfrm>
        </p:spPr>
        <p:txBody>
          <a:bodyPr/>
          <a:lstStyle/>
          <a:p>
            <a:pPr algn="ctr"/>
            <a:r>
              <a:rPr lang="en-GB" sz="4400" dirty="0"/>
              <a:t>Owners and Stakeholders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4698" y="985736"/>
            <a:ext cx="10985770" cy="580417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200" b="1" u="sng" dirty="0" smtClean="0"/>
              <a:t>Process Owner</a:t>
            </a:r>
          </a:p>
          <a:p>
            <a:r>
              <a:rPr lang="en-GB" sz="3200" dirty="0" smtClean="0"/>
              <a:t>Is a manager of a process.  The process owner should be identified and involved in all six sigma projects relating to the process owner area</a:t>
            </a:r>
          </a:p>
          <a:p>
            <a:r>
              <a:rPr lang="en-GB" sz="3200" dirty="0" smtClean="0"/>
              <a:t>A process owner should: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Empower employees to follow and improve best 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  practice methods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Accept and manage the improved process after 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  completion of the six sigma project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Understand how the process works, the capability of 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  the process, and the relationship of the process to 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  other processes in the organisation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4237367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Owners and Stakeholders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452664"/>
            <a:ext cx="10595820" cy="514268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u="sng" dirty="0" smtClean="0"/>
              <a:t>Customer</a:t>
            </a:r>
          </a:p>
          <a:p>
            <a:r>
              <a:rPr lang="en-GB" sz="3200" dirty="0" smtClean="0"/>
              <a:t>Is the recipient of the output obtained from a process</a:t>
            </a:r>
          </a:p>
          <a:p>
            <a:r>
              <a:rPr lang="en-GB" sz="3200" dirty="0" smtClean="0"/>
              <a:t>Can be internal or external</a:t>
            </a:r>
          </a:p>
          <a:p>
            <a:r>
              <a:rPr lang="en-GB" sz="3200" dirty="0" smtClean="0"/>
              <a:t>Has the final ‘say’ on what constitutes acceptable quality and value; especially the external customer</a:t>
            </a:r>
          </a:p>
          <a:p>
            <a:r>
              <a:rPr lang="en-GB" sz="3200" dirty="0" smtClean="0"/>
              <a:t>Concept of voice of the customer is key to six sigma</a:t>
            </a:r>
          </a:p>
          <a:p>
            <a:pPr marL="0" indent="0">
              <a:buNone/>
            </a:pPr>
            <a:r>
              <a:rPr lang="en-GB" sz="3200" dirty="0" smtClean="0"/>
              <a:t>Other stakeholders- Regulators, suppliers, team members, employees, etc.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811425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17001</TotalTime>
  <Words>2250</Words>
  <Application>Microsoft Office PowerPoint</Application>
  <PresentationFormat>Widescreen</PresentationFormat>
  <Paragraphs>233</Paragraphs>
  <Slides>47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1" baseType="lpstr">
      <vt:lpstr>Arial</vt:lpstr>
      <vt:lpstr>Century Gothic</vt:lpstr>
      <vt:lpstr>Wingdings 3</vt:lpstr>
      <vt:lpstr>Ion</vt:lpstr>
      <vt:lpstr>Define Phase-  Project Identification  </vt:lpstr>
      <vt:lpstr>Define Phase- Project Identification</vt:lpstr>
      <vt:lpstr>Overview of the Define Phase</vt:lpstr>
      <vt:lpstr>Project Selection Process Deliverables</vt:lpstr>
      <vt:lpstr>Project Selection Process Deliverables</vt:lpstr>
      <vt:lpstr>Project Selection</vt:lpstr>
      <vt:lpstr>Selecting Key Measures or KPIs</vt:lpstr>
      <vt:lpstr>Key Business Measures</vt:lpstr>
      <vt:lpstr>Critical-to-Cost</vt:lpstr>
      <vt:lpstr>Critical to Schedule</vt:lpstr>
      <vt:lpstr>Critical to Schedule</vt:lpstr>
      <vt:lpstr>Critical to Quality</vt:lpstr>
      <vt:lpstr>Key KPI</vt:lpstr>
      <vt:lpstr>Establishing the Primary Metric</vt:lpstr>
      <vt:lpstr>Establishing Secondary Metrics</vt:lpstr>
      <vt:lpstr>Process Elements</vt:lpstr>
      <vt:lpstr>Process Maps</vt:lpstr>
      <vt:lpstr>Process Maps</vt:lpstr>
      <vt:lpstr>Process Mapping</vt:lpstr>
      <vt:lpstr>Process Mapping</vt:lpstr>
      <vt:lpstr>Process Mapping Symbols</vt:lpstr>
      <vt:lpstr>Process Elements</vt:lpstr>
      <vt:lpstr>Process Elements</vt:lpstr>
      <vt:lpstr>Process Flow Elements</vt:lpstr>
      <vt:lpstr>Value Categories</vt:lpstr>
      <vt:lpstr>Process Elements</vt:lpstr>
      <vt:lpstr>The No Process Problem</vt:lpstr>
      <vt:lpstr>The No Process Problem</vt:lpstr>
      <vt:lpstr>Process Exists, but not followed</vt:lpstr>
      <vt:lpstr>Process Exists, but not followed</vt:lpstr>
      <vt:lpstr>Process Boundaries and Interfaces</vt:lpstr>
      <vt:lpstr>Benchmarking</vt:lpstr>
      <vt:lpstr>Benchmarking Process</vt:lpstr>
      <vt:lpstr>Benchmarking Process</vt:lpstr>
      <vt:lpstr>Benchmarking Process</vt:lpstr>
      <vt:lpstr>Competitive Benchmarking</vt:lpstr>
      <vt:lpstr>Collaborative Benchmarking</vt:lpstr>
      <vt:lpstr>Best Practices Benchmarking</vt:lpstr>
      <vt:lpstr>Process Inputs and Outputs</vt:lpstr>
      <vt:lpstr>SIPOC</vt:lpstr>
      <vt:lpstr>SIPOC</vt:lpstr>
      <vt:lpstr>SIPOC</vt:lpstr>
      <vt:lpstr>SIPOC Map Construction</vt:lpstr>
      <vt:lpstr>Owners and Stakeholders</vt:lpstr>
      <vt:lpstr>Owners and Stakeholders</vt:lpstr>
      <vt:lpstr>Owners and Stakeholders</vt:lpstr>
      <vt:lpstr>Owners and Stakeholders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Define Phase-  Project Identification</dc:title>
  <dc:creator>Andrew Thorn</dc:creator>
  <cp:lastModifiedBy>Andrew Thorn</cp:lastModifiedBy>
  <cp:revision>51</cp:revision>
  <dcterms:created xsi:type="dcterms:W3CDTF">2020-11-26T09:50:12Z</dcterms:created>
  <dcterms:modified xsi:type="dcterms:W3CDTF">2020-12-10T21:23:28Z</dcterms:modified>
</cp:coreProperties>
</file>