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59" d="100"/>
          <a:sy n="59" d="100"/>
        </p:scale>
        <p:origin x="964"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7701BC-6D5E-29E2-CBB6-436B7B1B2FD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1CEC5DB-1E94-9B88-6B29-BECF0E0733C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03E773A-714D-0A40-C5B7-CEB21F72A52B}"/>
              </a:ext>
            </a:extLst>
          </p:cNvPr>
          <p:cNvSpPr>
            <a:spLocks noGrp="1"/>
          </p:cNvSpPr>
          <p:nvPr>
            <p:ph type="dt" sz="half" idx="10"/>
          </p:nvPr>
        </p:nvSpPr>
        <p:spPr/>
        <p:txBody>
          <a:bodyPr/>
          <a:lstStyle/>
          <a:p>
            <a:fld id="{3851AB5F-9F8B-4CEE-8A3E-42C37BC140DE}" type="datetimeFigureOut">
              <a:rPr lang="en-GB" smtClean="0"/>
              <a:t>09/10/2026</a:t>
            </a:fld>
            <a:endParaRPr lang="en-GB"/>
          </a:p>
        </p:txBody>
      </p:sp>
      <p:sp>
        <p:nvSpPr>
          <p:cNvPr id="5" name="Footer Placeholder 4">
            <a:extLst>
              <a:ext uri="{FF2B5EF4-FFF2-40B4-BE49-F238E27FC236}">
                <a16:creationId xmlns:a16="http://schemas.microsoft.com/office/drawing/2014/main" id="{D4EABACD-B95B-BA44-1F47-FB7247999DC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C74EC60-F161-31F9-4050-E73709BD9268}"/>
              </a:ext>
            </a:extLst>
          </p:cNvPr>
          <p:cNvSpPr>
            <a:spLocks noGrp="1"/>
          </p:cNvSpPr>
          <p:nvPr>
            <p:ph type="sldNum" sz="quarter" idx="12"/>
          </p:nvPr>
        </p:nvSpPr>
        <p:spPr/>
        <p:txBody>
          <a:bodyPr/>
          <a:lstStyle/>
          <a:p>
            <a:fld id="{3CAE9212-961B-412D-8946-7BDD97420B7A}" type="slidenum">
              <a:rPr lang="en-GB" smtClean="0"/>
              <a:t>‹#›</a:t>
            </a:fld>
            <a:endParaRPr lang="en-GB"/>
          </a:p>
        </p:txBody>
      </p:sp>
    </p:spTree>
    <p:extLst>
      <p:ext uri="{BB962C8B-B14F-4D97-AF65-F5344CB8AC3E}">
        <p14:creationId xmlns:p14="http://schemas.microsoft.com/office/powerpoint/2010/main" val="17504566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891CD0-D6F9-DCDE-824B-543B26565C1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E8AC471-6FCD-CD19-23CA-340BAF75DA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8C2C4C9-7573-4F55-DC5F-58A86E197335}"/>
              </a:ext>
            </a:extLst>
          </p:cNvPr>
          <p:cNvSpPr>
            <a:spLocks noGrp="1"/>
          </p:cNvSpPr>
          <p:nvPr>
            <p:ph type="dt" sz="half" idx="10"/>
          </p:nvPr>
        </p:nvSpPr>
        <p:spPr/>
        <p:txBody>
          <a:bodyPr/>
          <a:lstStyle/>
          <a:p>
            <a:fld id="{3851AB5F-9F8B-4CEE-8A3E-42C37BC140DE}" type="datetimeFigureOut">
              <a:rPr lang="en-GB" smtClean="0"/>
              <a:t>09/10/2026</a:t>
            </a:fld>
            <a:endParaRPr lang="en-GB"/>
          </a:p>
        </p:txBody>
      </p:sp>
      <p:sp>
        <p:nvSpPr>
          <p:cNvPr id="5" name="Footer Placeholder 4">
            <a:extLst>
              <a:ext uri="{FF2B5EF4-FFF2-40B4-BE49-F238E27FC236}">
                <a16:creationId xmlns:a16="http://schemas.microsoft.com/office/drawing/2014/main" id="{7F0E9C9B-0717-7BFE-A07C-FAD98F51114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021A445-588C-7345-EF64-2A9CB178ABA6}"/>
              </a:ext>
            </a:extLst>
          </p:cNvPr>
          <p:cNvSpPr>
            <a:spLocks noGrp="1"/>
          </p:cNvSpPr>
          <p:nvPr>
            <p:ph type="sldNum" sz="quarter" idx="12"/>
          </p:nvPr>
        </p:nvSpPr>
        <p:spPr/>
        <p:txBody>
          <a:bodyPr/>
          <a:lstStyle/>
          <a:p>
            <a:fld id="{3CAE9212-961B-412D-8946-7BDD97420B7A}" type="slidenum">
              <a:rPr lang="en-GB" smtClean="0"/>
              <a:t>‹#›</a:t>
            </a:fld>
            <a:endParaRPr lang="en-GB"/>
          </a:p>
        </p:txBody>
      </p:sp>
    </p:spTree>
    <p:extLst>
      <p:ext uri="{BB962C8B-B14F-4D97-AF65-F5344CB8AC3E}">
        <p14:creationId xmlns:p14="http://schemas.microsoft.com/office/powerpoint/2010/main" val="36211784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B2F96C-DCF6-AD4D-12E4-EABA2B10DED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F49F960-28AC-0713-A3A1-886204B5664C}"/>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9B0F8EA-9706-8A51-DD4A-71A5899E3EF2}"/>
              </a:ext>
            </a:extLst>
          </p:cNvPr>
          <p:cNvSpPr>
            <a:spLocks noGrp="1"/>
          </p:cNvSpPr>
          <p:nvPr>
            <p:ph type="dt" sz="half" idx="10"/>
          </p:nvPr>
        </p:nvSpPr>
        <p:spPr/>
        <p:txBody>
          <a:bodyPr/>
          <a:lstStyle/>
          <a:p>
            <a:fld id="{3851AB5F-9F8B-4CEE-8A3E-42C37BC140DE}" type="datetimeFigureOut">
              <a:rPr lang="en-GB" smtClean="0"/>
              <a:t>09/10/2026</a:t>
            </a:fld>
            <a:endParaRPr lang="en-GB"/>
          </a:p>
        </p:txBody>
      </p:sp>
      <p:sp>
        <p:nvSpPr>
          <p:cNvPr id="5" name="Footer Placeholder 4">
            <a:extLst>
              <a:ext uri="{FF2B5EF4-FFF2-40B4-BE49-F238E27FC236}">
                <a16:creationId xmlns:a16="http://schemas.microsoft.com/office/drawing/2014/main" id="{1C6B9C17-A72D-8F09-7301-167718F9B18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5D72105-449F-A8D7-E134-62444BF64314}"/>
              </a:ext>
            </a:extLst>
          </p:cNvPr>
          <p:cNvSpPr>
            <a:spLocks noGrp="1"/>
          </p:cNvSpPr>
          <p:nvPr>
            <p:ph type="sldNum" sz="quarter" idx="12"/>
          </p:nvPr>
        </p:nvSpPr>
        <p:spPr/>
        <p:txBody>
          <a:bodyPr/>
          <a:lstStyle/>
          <a:p>
            <a:fld id="{3CAE9212-961B-412D-8946-7BDD97420B7A}" type="slidenum">
              <a:rPr lang="en-GB" smtClean="0"/>
              <a:t>‹#›</a:t>
            </a:fld>
            <a:endParaRPr lang="en-GB"/>
          </a:p>
        </p:txBody>
      </p:sp>
    </p:spTree>
    <p:extLst>
      <p:ext uri="{BB962C8B-B14F-4D97-AF65-F5344CB8AC3E}">
        <p14:creationId xmlns:p14="http://schemas.microsoft.com/office/powerpoint/2010/main" val="172319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9FD9A9-F31F-7E7D-AA0F-D1391ED5AF6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221A620-3C51-47FF-09C7-0E220574F56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187AF85B-B23E-DC40-304D-6D583662823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1AE574BD-20EC-F1DC-9DFF-1FD7FAFE22C5}"/>
              </a:ext>
            </a:extLst>
          </p:cNvPr>
          <p:cNvSpPr>
            <a:spLocks noGrp="1"/>
          </p:cNvSpPr>
          <p:nvPr>
            <p:ph type="dt" sz="half" idx="10"/>
          </p:nvPr>
        </p:nvSpPr>
        <p:spPr/>
        <p:txBody>
          <a:bodyPr/>
          <a:lstStyle/>
          <a:p>
            <a:fld id="{3851AB5F-9F8B-4CEE-8A3E-42C37BC140DE}" type="datetimeFigureOut">
              <a:rPr lang="en-GB" smtClean="0"/>
              <a:t>09/10/2026</a:t>
            </a:fld>
            <a:endParaRPr lang="en-GB"/>
          </a:p>
        </p:txBody>
      </p:sp>
      <p:sp>
        <p:nvSpPr>
          <p:cNvPr id="6" name="Footer Placeholder 5">
            <a:extLst>
              <a:ext uri="{FF2B5EF4-FFF2-40B4-BE49-F238E27FC236}">
                <a16:creationId xmlns:a16="http://schemas.microsoft.com/office/drawing/2014/main" id="{F10B568C-63C0-BB0A-91DB-8AF766CC3C7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3023FA4-FADC-7777-B848-EA9201C71217}"/>
              </a:ext>
            </a:extLst>
          </p:cNvPr>
          <p:cNvSpPr>
            <a:spLocks noGrp="1"/>
          </p:cNvSpPr>
          <p:nvPr>
            <p:ph type="sldNum" sz="quarter" idx="12"/>
          </p:nvPr>
        </p:nvSpPr>
        <p:spPr/>
        <p:txBody>
          <a:bodyPr/>
          <a:lstStyle/>
          <a:p>
            <a:fld id="{3CAE9212-961B-412D-8946-7BDD97420B7A}" type="slidenum">
              <a:rPr lang="en-GB" smtClean="0"/>
              <a:t>‹#›</a:t>
            </a:fld>
            <a:endParaRPr lang="en-GB"/>
          </a:p>
        </p:txBody>
      </p:sp>
    </p:spTree>
    <p:extLst>
      <p:ext uri="{BB962C8B-B14F-4D97-AF65-F5344CB8AC3E}">
        <p14:creationId xmlns:p14="http://schemas.microsoft.com/office/powerpoint/2010/main" val="2997215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C20800-07E4-32AC-425D-5837C0BBE39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F0C6671-A664-B147-74F4-832B2258484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202DD81-A341-F909-B758-AEEF3AB0828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0CADB50-EAF9-D34E-FD64-AAB06745E2D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BB86C53-7C85-686C-049B-A11E11CD088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0B53722-40DB-48B7-F5AF-74879A01DD93}"/>
              </a:ext>
            </a:extLst>
          </p:cNvPr>
          <p:cNvSpPr>
            <a:spLocks noGrp="1"/>
          </p:cNvSpPr>
          <p:nvPr>
            <p:ph type="dt" sz="half" idx="10"/>
          </p:nvPr>
        </p:nvSpPr>
        <p:spPr/>
        <p:txBody>
          <a:bodyPr/>
          <a:lstStyle/>
          <a:p>
            <a:fld id="{3851AB5F-9F8B-4CEE-8A3E-42C37BC140DE}" type="datetimeFigureOut">
              <a:rPr lang="en-GB" smtClean="0"/>
              <a:t>09/10/2026</a:t>
            </a:fld>
            <a:endParaRPr lang="en-GB"/>
          </a:p>
        </p:txBody>
      </p:sp>
      <p:sp>
        <p:nvSpPr>
          <p:cNvPr id="8" name="Footer Placeholder 7">
            <a:extLst>
              <a:ext uri="{FF2B5EF4-FFF2-40B4-BE49-F238E27FC236}">
                <a16:creationId xmlns:a16="http://schemas.microsoft.com/office/drawing/2014/main" id="{F9612DF2-9639-862E-88E2-74EDEA02787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3ED63536-2F44-F93B-4AFA-F1CF6A4B31B4}"/>
              </a:ext>
            </a:extLst>
          </p:cNvPr>
          <p:cNvSpPr>
            <a:spLocks noGrp="1"/>
          </p:cNvSpPr>
          <p:nvPr>
            <p:ph type="sldNum" sz="quarter" idx="12"/>
          </p:nvPr>
        </p:nvSpPr>
        <p:spPr/>
        <p:txBody>
          <a:bodyPr/>
          <a:lstStyle/>
          <a:p>
            <a:fld id="{3CAE9212-961B-412D-8946-7BDD97420B7A}" type="slidenum">
              <a:rPr lang="en-GB" smtClean="0"/>
              <a:t>‹#›</a:t>
            </a:fld>
            <a:endParaRPr lang="en-GB"/>
          </a:p>
        </p:txBody>
      </p:sp>
    </p:spTree>
    <p:extLst>
      <p:ext uri="{BB962C8B-B14F-4D97-AF65-F5344CB8AC3E}">
        <p14:creationId xmlns:p14="http://schemas.microsoft.com/office/powerpoint/2010/main" val="5282177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ECAF84-724F-6361-3FA7-F7B22D53F57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B1A5683-C69F-2F05-735A-79118AF6E579}"/>
              </a:ext>
            </a:extLst>
          </p:cNvPr>
          <p:cNvSpPr>
            <a:spLocks noGrp="1"/>
          </p:cNvSpPr>
          <p:nvPr>
            <p:ph type="dt" sz="half" idx="10"/>
          </p:nvPr>
        </p:nvSpPr>
        <p:spPr/>
        <p:txBody>
          <a:bodyPr/>
          <a:lstStyle/>
          <a:p>
            <a:fld id="{3851AB5F-9F8B-4CEE-8A3E-42C37BC140DE}" type="datetimeFigureOut">
              <a:rPr lang="en-GB" smtClean="0"/>
              <a:t>09/10/2026</a:t>
            </a:fld>
            <a:endParaRPr lang="en-GB"/>
          </a:p>
        </p:txBody>
      </p:sp>
      <p:sp>
        <p:nvSpPr>
          <p:cNvPr id="4" name="Footer Placeholder 3">
            <a:extLst>
              <a:ext uri="{FF2B5EF4-FFF2-40B4-BE49-F238E27FC236}">
                <a16:creationId xmlns:a16="http://schemas.microsoft.com/office/drawing/2014/main" id="{AB2B2BAF-638B-0946-0182-BC73BEFD8FC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22D0040-E6D6-5BAA-50EC-9480816DC64F}"/>
              </a:ext>
            </a:extLst>
          </p:cNvPr>
          <p:cNvSpPr>
            <a:spLocks noGrp="1"/>
          </p:cNvSpPr>
          <p:nvPr>
            <p:ph type="sldNum" sz="quarter" idx="12"/>
          </p:nvPr>
        </p:nvSpPr>
        <p:spPr/>
        <p:txBody>
          <a:bodyPr/>
          <a:lstStyle/>
          <a:p>
            <a:fld id="{3CAE9212-961B-412D-8946-7BDD97420B7A}" type="slidenum">
              <a:rPr lang="en-GB" smtClean="0"/>
              <a:t>‹#›</a:t>
            </a:fld>
            <a:endParaRPr lang="en-GB"/>
          </a:p>
        </p:txBody>
      </p:sp>
    </p:spTree>
    <p:extLst>
      <p:ext uri="{BB962C8B-B14F-4D97-AF65-F5344CB8AC3E}">
        <p14:creationId xmlns:p14="http://schemas.microsoft.com/office/powerpoint/2010/main" val="22194540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4F615A9-6336-7F83-4316-3BD507A68E3E}"/>
              </a:ext>
            </a:extLst>
          </p:cNvPr>
          <p:cNvSpPr>
            <a:spLocks noGrp="1"/>
          </p:cNvSpPr>
          <p:nvPr>
            <p:ph type="dt" sz="half" idx="10"/>
          </p:nvPr>
        </p:nvSpPr>
        <p:spPr/>
        <p:txBody>
          <a:bodyPr/>
          <a:lstStyle/>
          <a:p>
            <a:fld id="{3851AB5F-9F8B-4CEE-8A3E-42C37BC140DE}" type="datetimeFigureOut">
              <a:rPr lang="en-GB" smtClean="0"/>
              <a:t>09/10/2026</a:t>
            </a:fld>
            <a:endParaRPr lang="en-GB"/>
          </a:p>
        </p:txBody>
      </p:sp>
      <p:sp>
        <p:nvSpPr>
          <p:cNvPr id="3" name="Footer Placeholder 2">
            <a:extLst>
              <a:ext uri="{FF2B5EF4-FFF2-40B4-BE49-F238E27FC236}">
                <a16:creationId xmlns:a16="http://schemas.microsoft.com/office/drawing/2014/main" id="{13F7AA5E-525B-DA8E-CAC2-6382DA422D3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3C5A763-7C11-395E-137D-98F154790D1E}"/>
              </a:ext>
            </a:extLst>
          </p:cNvPr>
          <p:cNvSpPr>
            <a:spLocks noGrp="1"/>
          </p:cNvSpPr>
          <p:nvPr>
            <p:ph type="sldNum" sz="quarter" idx="12"/>
          </p:nvPr>
        </p:nvSpPr>
        <p:spPr/>
        <p:txBody>
          <a:bodyPr/>
          <a:lstStyle/>
          <a:p>
            <a:fld id="{3CAE9212-961B-412D-8946-7BDD97420B7A}" type="slidenum">
              <a:rPr lang="en-GB" smtClean="0"/>
              <a:t>‹#›</a:t>
            </a:fld>
            <a:endParaRPr lang="en-GB"/>
          </a:p>
        </p:txBody>
      </p:sp>
    </p:spTree>
    <p:extLst>
      <p:ext uri="{BB962C8B-B14F-4D97-AF65-F5344CB8AC3E}">
        <p14:creationId xmlns:p14="http://schemas.microsoft.com/office/powerpoint/2010/main" val="16614629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62CBB7-8C0E-2FD2-4E9B-33AB5E1453B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38F1B67-7ADD-52B8-02E0-E686708377A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4F8343D-AC41-6EF3-3122-15A30AA8513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6818EAF-9907-E1BD-3509-F64B0AF7586C}"/>
              </a:ext>
            </a:extLst>
          </p:cNvPr>
          <p:cNvSpPr>
            <a:spLocks noGrp="1"/>
          </p:cNvSpPr>
          <p:nvPr>
            <p:ph type="dt" sz="half" idx="10"/>
          </p:nvPr>
        </p:nvSpPr>
        <p:spPr/>
        <p:txBody>
          <a:bodyPr/>
          <a:lstStyle/>
          <a:p>
            <a:fld id="{3851AB5F-9F8B-4CEE-8A3E-42C37BC140DE}" type="datetimeFigureOut">
              <a:rPr lang="en-GB" smtClean="0"/>
              <a:t>09/10/2026</a:t>
            </a:fld>
            <a:endParaRPr lang="en-GB"/>
          </a:p>
        </p:txBody>
      </p:sp>
      <p:sp>
        <p:nvSpPr>
          <p:cNvPr id="6" name="Footer Placeholder 5">
            <a:extLst>
              <a:ext uri="{FF2B5EF4-FFF2-40B4-BE49-F238E27FC236}">
                <a16:creationId xmlns:a16="http://schemas.microsoft.com/office/drawing/2014/main" id="{DEA12D9B-FE72-B0F7-034A-0EE1AB7875E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FDA7FC6-450F-E866-8BDD-B0BAB74CB423}"/>
              </a:ext>
            </a:extLst>
          </p:cNvPr>
          <p:cNvSpPr>
            <a:spLocks noGrp="1"/>
          </p:cNvSpPr>
          <p:nvPr>
            <p:ph type="sldNum" sz="quarter" idx="12"/>
          </p:nvPr>
        </p:nvSpPr>
        <p:spPr/>
        <p:txBody>
          <a:bodyPr/>
          <a:lstStyle/>
          <a:p>
            <a:fld id="{3CAE9212-961B-412D-8946-7BDD97420B7A}" type="slidenum">
              <a:rPr lang="en-GB" smtClean="0"/>
              <a:t>‹#›</a:t>
            </a:fld>
            <a:endParaRPr lang="en-GB"/>
          </a:p>
        </p:txBody>
      </p:sp>
    </p:spTree>
    <p:extLst>
      <p:ext uri="{BB962C8B-B14F-4D97-AF65-F5344CB8AC3E}">
        <p14:creationId xmlns:p14="http://schemas.microsoft.com/office/powerpoint/2010/main" val="35008797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628360-056E-DA52-7193-A0C32E326DD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A63A720-77D6-4032-56F2-E8D9B08BC152}"/>
              </a:ext>
            </a:extLst>
          </p:cNvPr>
          <p:cNvSpPr>
            <a:spLocks noGrp="1" noChangeAspect="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CAF7978-C293-7726-6FEF-1D2166AF087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C354C44-CD3B-34E2-42AA-F3DE0653AB20}"/>
              </a:ext>
            </a:extLst>
          </p:cNvPr>
          <p:cNvSpPr>
            <a:spLocks noGrp="1"/>
          </p:cNvSpPr>
          <p:nvPr>
            <p:ph type="dt" sz="half" idx="10"/>
          </p:nvPr>
        </p:nvSpPr>
        <p:spPr/>
        <p:txBody>
          <a:bodyPr/>
          <a:lstStyle/>
          <a:p>
            <a:fld id="{3851AB5F-9F8B-4CEE-8A3E-42C37BC140DE}" type="datetimeFigureOut">
              <a:rPr lang="en-GB" smtClean="0"/>
              <a:t>09/10/2026</a:t>
            </a:fld>
            <a:endParaRPr lang="en-GB"/>
          </a:p>
        </p:txBody>
      </p:sp>
      <p:sp>
        <p:nvSpPr>
          <p:cNvPr id="6" name="Footer Placeholder 5">
            <a:extLst>
              <a:ext uri="{FF2B5EF4-FFF2-40B4-BE49-F238E27FC236}">
                <a16:creationId xmlns:a16="http://schemas.microsoft.com/office/drawing/2014/main" id="{59FD7F7E-8AC0-7FDC-D754-BF13E47A42B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01BA098-623F-38D0-8639-CA1170FFCBC9}"/>
              </a:ext>
            </a:extLst>
          </p:cNvPr>
          <p:cNvSpPr>
            <a:spLocks noGrp="1"/>
          </p:cNvSpPr>
          <p:nvPr>
            <p:ph type="sldNum" sz="quarter" idx="12"/>
          </p:nvPr>
        </p:nvSpPr>
        <p:spPr/>
        <p:txBody>
          <a:bodyPr/>
          <a:lstStyle/>
          <a:p>
            <a:fld id="{3CAE9212-961B-412D-8946-7BDD97420B7A}" type="slidenum">
              <a:rPr lang="en-GB" smtClean="0"/>
              <a:t>‹#›</a:t>
            </a:fld>
            <a:endParaRPr lang="en-GB"/>
          </a:p>
        </p:txBody>
      </p:sp>
    </p:spTree>
    <p:extLst>
      <p:ext uri="{BB962C8B-B14F-4D97-AF65-F5344CB8AC3E}">
        <p14:creationId xmlns:p14="http://schemas.microsoft.com/office/powerpoint/2010/main" val="8635795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53B267-92ED-6CEF-BAB0-99230D3E9E8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7C4572E-F292-7CCC-7915-2BE8F2D0028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715C6A6-6948-5B6A-6291-FC0A0856893A}"/>
              </a:ext>
            </a:extLst>
          </p:cNvPr>
          <p:cNvSpPr>
            <a:spLocks noGrp="1"/>
          </p:cNvSpPr>
          <p:nvPr>
            <p:ph type="dt" sz="half" idx="10"/>
          </p:nvPr>
        </p:nvSpPr>
        <p:spPr/>
        <p:txBody>
          <a:bodyPr/>
          <a:lstStyle/>
          <a:p>
            <a:fld id="{3851AB5F-9F8B-4CEE-8A3E-42C37BC140DE}" type="datetimeFigureOut">
              <a:rPr lang="en-GB" smtClean="0"/>
              <a:t>09/10/2026</a:t>
            </a:fld>
            <a:endParaRPr lang="en-GB"/>
          </a:p>
        </p:txBody>
      </p:sp>
      <p:sp>
        <p:nvSpPr>
          <p:cNvPr id="5" name="Footer Placeholder 4">
            <a:extLst>
              <a:ext uri="{FF2B5EF4-FFF2-40B4-BE49-F238E27FC236}">
                <a16:creationId xmlns:a16="http://schemas.microsoft.com/office/drawing/2014/main" id="{F8A43B8F-9254-E9D3-8576-D7B0ACB0157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91699C3-FA3C-4997-B14D-BB091F35E931}"/>
              </a:ext>
            </a:extLst>
          </p:cNvPr>
          <p:cNvSpPr>
            <a:spLocks noGrp="1"/>
          </p:cNvSpPr>
          <p:nvPr>
            <p:ph type="sldNum" sz="quarter" idx="12"/>
          </p:nvPr>
        </p:nvSpPr>
        <p:spPr/>
        <p:txBody>
          <a:bodyPr/>
          <a:lstStyle/>
          <a:p>
            <a:fld id="{3CAE9212-961B-412D-8946-7BDD97420B7A}" type="slidenum">
              <a:rPr lang="en-GB" smtClean="0"/>
              <a:t>‹#›</a:t>
            </a:fld>
            <a:endParaRPr lang="en-GB"/>
          </a:p>
        </p:txBody>
      </p:sp>
    </p:spTree>
    <p:extLst>
      <p:ext uri="{BB962C8B-B14F-4D97-AF65-F5344CB8AC3E}">
        <p14:creationId xmlns:p14="http://schemas.microsoft.com/office/powerpoint/2010/main" val="21733996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0995CC4-4B90-CB7A-93B5-6A1D3963E3D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B1F86D1-3635-A6EA-25DA-2A94B793425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994E0B1-E7C9-A83F-379C-9CBAA5DACE11}"/>
              </a:ext>
            </a:extLst>
          </p:cNvPr>
          <p:cNvSpPr>
            <a:spLocks noGrp="1"/>
          </p:cNvSpPr>
          <p:nvPr>
            <p:ph type="dt" sz="half" idx="10"/>
          </p:nvPr>
        </p:nvSpPr>
        <p:spPr/>
        <p:txBody>
          <a:bodyPr/>
          <a:lstStyle/>
          <a:p>
            <a:fld id="{3851AB5F-9F8B-4CEE-8A3E-42C37BC140DE}" type="datetimeFigureOut">
              <a:rPr lang="en-GB" smtClean="0"/>
              <a:t>09/10/2026</a:t>
            </a:fld>
            <a:endParaRPr lang="en-GB"/>
          </a:p>
        </p:txBody>
      </p:sp>
      <p:sp>
        <p:nvSpPr>
          <p:cNvPr id="5" name="Footer Placeholder 4">
            <a:extLst>
              <a:ext uri="{FF2B5EF4-FFF2-40B4-BE49-F238E27FC236}">
                <a16:creationId xmlns:a16="http://schemas.microsoft.com/office/drawing/2014/main" id="{B0970743-0DC9-F03E-A005-3E5115AA71A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6D3A715-9FAE-E81E-5455-FF92A4F5FDEC}"/>
              </a:ext>
            </a:extLst>
          </p:cNvPr>
          <p:cNvSpPr>
            <a:spLocks noGrp="1"/>
          </p:cNvSpPr>
          <p:nvPr>
            <p:ph type="sldNum" sz="quarter" idx="12"/>
          </p:nvPr>
        </p:nvSpPr>
        <p:spPr/>
        <p:txBody>
          <a:bodyPr/>
          <a:lstStyle/>
          <a:p>
            <a:fld id="{3CAE9212-961B-412D-8946-7BDD97420B7A}" type="slidenum">
              <a:rPr lang="en-GB" smtClean="0"/>
              <a:t>‹#›</a:t>
            </a:fld>
            <a:endParaRPr lang="en-GB"/>
          </a:p>
        </p:txBody>
      </p:sp>
    </p:spTree>
    <p:extLst>
      <p:ext uri="{BB962C8B-B14F-4D97-AF65-F5344CB8AC3E}">
        <p14:creationId xmlns:p14="http://schemas.microsoft.com/office/powerpoint/2010/main" val="1278190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0A38F4E-1D9F-E4E8-5DE6-2DCC56C1D29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57785CC-B39B-F8E7-1BAF-5B53BC3F26D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E9FCDD3-BF3A-2BE0-EBBB-DD0DCF7A52E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3851AB5F-9F8B-4CEE-8A3E-42C37BC140DE}" type="datetimeFigureOut">
              <a:rPr lang="en-GB" smtClean="0"/>
              <a:t>09/10/2026</a:t>
            </a:fld>
            <a:endParaRPr lang="en-GB"/>
          </a:p>
        </p:txBody>
      </p:sp>
      <p:sp>
        <p:nvSpPr>
          <p:cNvPr id="5" name="Footer Placeholder 4">
            <a:extLst>
              <a:ext uri="{FF2B5EF4-FFF2-40B4-BE49-F238E27FC236}">
                <a16:creationId xmlns:a16="http://schemas.microsoft.com/office/drawing/2014/main" id="{86868F70-DD7B-7F55-6182-DCF8D4CFC05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00BB490D-4F16-0D50-CB9D-D1216270BB9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CAE9212-961B-412D-8946-7BDD97420B7A}" type="slidenum">
              <a:rPr lang="en-GB" smtClean="0"/>
              <a:t>‹#›</a:t>
            </a:fld>
            <a:endParaRPr lang="en-GB"/>
          </a:p>
        </p:txBody>
      </p:sp>
    </p:spTree>
    <p:extLst>
      <p:ext uri="{BB962C8B-B14F-4D97-AF65-F5344CB8AC3E}">
        <p14:creationId xmlns:p14="http://schemas.microsoft.com/office/powerpoint/2010/main" val="243229020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B518FD-F89B-364F-F670-31CE8B9F444D}"/>
              </a:ext>
            </a:extLst>
          </p:cNvPr>
          <p:cNvSpPr>
            <a:spLocks noGrp="1"/>
          </p:cNvSpPr>
          <p:nvPr>
            <p:ph type="ctrTitle"/>
          </p:nvPr>
        </p:nvSpPr>
        <p:spPr/>
        <p:txBody>
          <a:bodyPr>
            <a:normAutofit fontScale="90000"/>
          </a:bodyPr>
          <a:lstStyle/>
          <a:p>
            <a:r>
              <a:rPr lang="en-NZ" i="1" dirty="0"/>
              <a:t>psychological factors which influence human behaviour – Bowlby’s Theory</a:t>
            </a:r>
            <a:endParaRPr lang="en-GB" dirty="0"/>
          </a:p>
        </p:txBody>
      </p:sp>
      <p:sp>
        <p:nvSpPr>
          <p:cNvPr id="3" name="Subtitle 2">
            <a:extLst>
              <a:ext uri="{FF2B5EF4-FFF2-40B4-BE49-F238E27FC236}">
                <a16:creationId xmlns:a16="http://schemas.microsoft.com/office/drawing/2014/main" id="{03E231C0-E111-30F9-5415-68E874037F43}"/>
              </a:ext>
            </a:extLst>
          </p:cNvPr>
          <p:cNvSpPr>
            <a:spLocks noGrp="1"/>
          </p:cNvSpPr>
          <p:nvPr>
            <p:ph type="subTitle" idx="1"/>
          </p:nvPr>
        </p:nvSpPr>
        <p:spPr>
          <a:xfrm>
            <a:off x="1523999" y="3602037"/>
            <a:ext cx="9304421" cy="2387599"/>
          </a:xfrm>
        </p:spPr>
        <p:txBody>
          <a:bodyPr>
            <a:normAutofit fontScale="47500" lnSpcReduction="20000"/>
          </a:bodyPr>
          <a:lstStyle/>
          <a:p>
            <a:r>
              <a:rPr lang="en-NZ" sz="4400" i="1" dirty="0"/>
              <a:t>Module code: LCHS4010</a:t>
            </a:r>
            <a:endParaRPr lang="en-GB" sz="4400" dirty="0"/>
          </a:p>
          <a:p>
            <a:r>
              <a:rPr lang="en-NZ" sz="4400" i="1" dirty="0"/>
              <a:t>Module : Psychology in Health and social care</a:t>
            </a:r>
            <a:endParaRPr lang="en-GB" sz="4400" dirty="0"/>
          </a:p>
          <a:p>
            <a:r>
              <a:rPr lang="en-NZ" sz="4400" i="1" dirty="0"/>
              <a:t>Name: Rizwana Ahmed </a:t>
            </a:r>
            <a:endParaRPr lang="en-GB" sz="4400" dirty="0"/>
          </a:p>
          <a:p>
            <a:r>
              <a:rPr lang="en-NZ" sz="4400" i="1" dirty="0"/>
              <a:t>Student number: 2525197</a:t>
            </a:r>
            <a:endParaRPr lang="en-GB" sz="4400" dirty="0"/>
          </a:p>
          <a:p>
            <a:r>
              <a:rPr lang="en-NZ" sz="4400" i="1" dirty="0"/>
              <a:t>Lecturers name: Neale Haddon</a:t>
            </a:r>
            <a:endParaRPr lang="en-GB" sz="4400" dirty="0"/>
          </a:p>
          <a:p>
            <a:r>
              <a:rPr lang="en-NZ" sz="4400" i="1" dirty="0"/>
              <a:t>Assignment title: Individual presentation (10 minutes)</a:t>
            </a:r>
            <a:endParaRPr lang="en-GB" sz="4400" dirty="0"/>
          </a:p>
          <a:p>
            <a:r>
              <a:rPr lang="en-NZ" i="1" dirty="0"/>
              <a:t> </a:t>
            </a:r>
            <a:endParaRPr lang="en-GB" dirty="0"/>
          </a:p>
          <a:p>
            <a:endParaRPr lang="en-GB" dirty="0"/>
          </a:p>
        </p:txBody>
      </p:sp>
    </p:spTree>
    <p:extLst>
      <p:ext uri="{BB962C8B-B14F-4D97-AF65-F5344CB8AC3E}">
        <p14:creationId xmlns:p14="http://schemas.microsoft.com/office/powerpoint/2010/main" val="1570312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A950CB-3270-2095-C2C6-77429956F887}"/>
              </a:ext>
            </a:extLst>
          </p:cNvPr>
          <p:cNvSpPr>
            <a:spLocks noGrp="1"/>
          </p:cNvSpPr>
          <p:nvPr>
            <p:ph type="title"/>
          </p:nvPr>
        </p:nvSpPr>
        <p:spPr/>
        <p:txBody>
          <a:bodyPr>
            <a:normAutofit fontScale="90000"/>
          </a:bodyPr>
          <a:lstStyle/>
          <a:p>
            <a:r>
              <a:rPr lang="en-GB" b="1" dirty="0"/>
              <a:t> </a:t>
            </a:r>
            <a:br>
              <a:rPr lang="en-GB" dirty="0"/>
            </a:br>
            <a:r>
              <a:rPr lang="en-GB" b="1" dirty="0"/>
              <a:t>Introduction: </a:t>
            </a:r>
            <a:br>
              <a:rPr lang="en-GB" dirty="0"/>
            </a:br>
            <a:endParaRPr lang="en-GB" dirty="0"/>
          </a:p>
        </p:txBody>
      </p:sp>
      <p:sp>
        <p:nvSpPr>
          <p:cNvPr id="3" name="Content Placeholder 2">
            <a:extLst>
              <a:ext uri="{FF2B5EF4-FFF2-40B4-BE49-F238E27FC236}">
                <a16:creationId xmlns:a16="http://schemas.microsoft.com/office/drawing/2014/main" id="{2B06E318-4AB3-16D0-6F81-1024D3D20D88}"/>
              </a:ext>
            </a:extLst>
          </p:cNvPr>
          <p:cNvSpPr>
            <a:spLocks noGrp="1"/>
          </p:cNvSpPr>
          <p:nvPr>
            <p:ph idx="1"/>
          </p:nvPr>
        </p:nvSpPr>
        <p:spPr/>
        <p:txBody>
          <a:bodyPr/>
          <a:lstStyle/>
          <a:p>
            <a:r>
              <a:rPr lang="en-GB" sz="2000" dirty="0"/>
              <a:t>My presentation uses </a:t>
            </a:r>
            <a:r>
              <a:rPr lang="en-GB" sz="2000" dirty="0" err="1"/>
              <a:t>bowlbys</a:t>
            </a:r>
            <a:r>
              <a:rPr lang="en-GB" sz="2000" dirty="0"/>
              <a:t> attachment theory to understand Shonas development needs. As Shona is only three years old and has limited verbal communication and experiences anxiety when separated by carers, I will be using </a:t>
            </a:r>
            <a:r>
              <a:rPr lang="en-GB" sz="2000" dirty="0" err="1"/>
              <a:t>bowlbys</a:t>
            </a:r>
            <a:r>
              <a:rPr lang="en-GB" sz="2000" dirty="0"/>
              <a:t> theory to help </a:t>
            </a:r>
            <a:r>
              <a:rPr lang="en-GB" sz="2000" dirty="0" err="1"/>
              <a:t>demeonstarte</a:t>
            </a:r>
            <a:r>
              <a:rPr lang="en-GB" sz="2000" dirty="0"/>
              <a:t> how secure, </a:t>
            </a:r>
            <a:r>
              <a:rPr lang="en-GB" sz="2000" dirty="0" err="1"/>
              <a:t>consisntent</a:t>
            </a:r>
            <a:r>
              <a:rPr lang="en-GB" sz="2000" dirty="0"/>
              <a:t> relationships can influence a young </a:t>
            </a:r>
            <a:r>
              <a:rPr lang="en-GB" sz="2000" dirty="0" err="1"/>
              <a:t>childs</a:t>
            </a:r>
            <a:r>
              <a:rPr lang="en-GB" sz="2000" dirty="0"/>
              <a:t> emotional security and relationships with others. </a:t>
            </a:r>
          </a:p>
          <a:p>
            <a:endParaRPr lang="en-GB" dirty="0"/>
          </a:p>
        </p:txBody>
      </p:sp>
      <p:pic>
        <p:nvPicPr>
          <p:cNvPr id="5" name="Picture 4">
            <a:extLst>
              <a:ext uri="{FF2B5EF4-FFF2-40B4-BE49-F238E27FC236}">
                <a16:creationId xmlns:a16="http://schemas.microsoft.com/office/drawing/2014/main" id="{37C88600-8FF5-8CA8-720E-163B9D321FF7}"/>
              </a:ext>
            </a:extLst>
          </p:cNvPr>
          <p:cNvPicPr>
            <a:picLocks noChangeAspect="1"/>
          </p:cNvPicPr>
          <p:nvPr/>
        </p:nvPicPr>
        <p:blipFill>
          <a:blip r:embed="rId2"/>
          <a:stretch>
            <a:fillRect/>
          </a:stretch>
        </p:blipFill>
        <p:spPr>
          <a:xfrm>
            <a:off x="4501756" y="3429000"/>
            <a:ext cx="3499244" cy="2917938"/>
          </a:xfrm>
          <a:prstGeom prst="rect">
            <a:avLst/>
          </a:prstGeom>
        </p:spPr>
      </p:pic>
    </p:spTree>
    <p:extLst>
      <p:ext uri="{BB962C8B-B14F-4D97-AF65-F5344CB8AC3E}">
        <p14:creationId xmlns:p14="http://schemas.microsoft.com/office/powerpoint/2010/main" val="34262137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A25A76-9FA8-29DE-0FF8-E736E735C5C9}"/>
              </a:ext>
            </a:extLst>
          </p:cNvPr>
          <p:cNvSpPr>
            <a:spLocks noGrp="1"/>
          </p:cNvSpPr>
          <p:nvPr>
            <p:ph type="title"/>
          </p:nvPr>
        </p:nvSpPr>
        <p:spPr/>
        <p:txBody>
          <a:bodyPr/>
          <a:lstStyle/>
          <a:p>
            <a:r>
              <a:rPr lang="en-GB" b="1" dirty="0"/>
              <a:t>Q1; Choice of psychological theory</a:t>
            </a:r>
            <a:endParaRPr lang="en-GB" dirty="0"/>
          </a:p>
        </p:txBody>
      </p:sp>
      <p:sp>
        <p:nvSpPr>
          <p:cNvPr id="3" name="Content Placeholder 2">
            <a:extLst>
              <a:ext uri="{FF2B5EF4-FFF2-40B4-BE49-F238E27FC236}">
                <a16:creationId xmlns:a16="http://schemas.microsoft.com/office/drawing/2014/main" id="{F2123B5B-7D1B-0045-E61F-34EA0E790AC9}"/>
              </a:ext>
            </a:extLst>
          </p:cNvPr>
          <p:cNvSpPr>
            <a:spLocks noGrp="1"/>
          </p:cNvSpPr>
          <p:nvPr>
            <p:ph idx="1"/>
          </p:nvPr>
        </p:nvSpPr>
        <p:spPr/>
        <p:txBody>
          <a:bodyPr>
            <a:normAutofit fontScale="62500" lnSpcReduction="20000"/>
          </a:bodyPr>
          <a:lstStyle/>
          <a:p>
            <a:r>
              <a:rPr lang="en-GB" dirty="0"/>
              <a:t>One lifespan psychological theory of development relevant to early childhood can be Bowlby’s Attachment Theory. I would use this theory specifically for Shona as </a:t>
            </a:r>
            <a:r>
              <a:rPr lang="en-GB" dirty="0" err="1"/>
              <a:t>bowlby</a:t>
            </a:r>
            <a:r>
              <a:rPr lang="en-GB" dirty="0"/>
              <a:t> stated that children tend to have a need to form strong emotional attachments with caregivers as these provide safety for them (Bowlby,1969). As children grow attachment they may cry or seek attention if they are separated from their caregivers. Therefore Shonas behaviour of </a:t>
            </a:r>
            <a:r>
              <a:rPr lang="en-GB" dirty="0" err="1"/>
              <a:t>limied</a:t>
            </a:r>
            <a:r>
              <a:rPr lang="en-GB" dirty="0"/>
              <a:t> verbal communication and anxiety when being left by caregivers may be due to the fact that she is in a unfamiliar setting.</a:t>
            </a:r>
          </a:p>
          <a:p>
            <a:r>
              <a:rPr lang="en-GB" dirty="0"/>
              <a:t>The Bowlby attachment theory is about the importance of early emotional bonds between a child and their main care giver. Bowlby states that these bonds are important for survival and emotional development as they serve as a foundation for future relationships. (Simply Psychology, 2026). John Bowlby was a psychologist who found the core concepts of the attachment theory. Jonh Bowlby worked with children with behavioural issues which inspired a strong interest in child development, he was most interested in how time apart from a mother or caregiver can affect a child.</a:t>
            </a:r>
          </a:p>
          <a:p>
            <a:r>
              <a:rPr lang="en-GB" dirty="0"/>
              <a:t>Bowlby had stated that children are biologically wired to seek closeness with a carer as this helps provide them with protection and survival, this theory therefore provides a </a:t>
            </a:r>
            <a:r>
              <a:rPr lang="en-GB" dirty="0" err="1"/>
              <a:t>frameowkr</a:t>
            </a:r>
            <a:r>
              <a:rPr lang="en-GB" dirty="0"/>
              <a:t>  for understanding the possibility that Shona is seeking safety while adjusting to an unfamiliar nursery environment. </a:t>
            </a:r>
          </a:p>
          <a:p>
            <a:r>
              <a:rPr lang="en-GB" dirty="0"/>
              <a:t>Additionally Bowlby concept of having a secure environment where children are able to thrive, without anxiety, feel more confident in there surroundings and with carers that they consider safe helps to allow them to play and interact with other children and socialise more. Without Shonas emotional needs being met this may led to difficulty in engaging in group play . </a:t>
            </a:r>
          </a:p>
          <a:p>
            <a:endParaRPr lang="en-GB" dirty="0"/>
          </a:p>
        </p:txBody>
      </p:sp>
    </p:spTree>
    <p:extLst>
      <p:ext uri="{BB962C8B-B14F-4D97-AF65-F5344CB8AC3E}">
        <p14:creationId xmlns:p14="http://schemas.microsoft.com/office/powerpoint/2010/main" val="19539367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627BC3-C35B-3351-F6E3-DC0C2C7AD4F6}"/>
              </a:ext>
            </a:extLst>
          </p:cNvPr>
          <p:cNvSpPr>
            <a:spLocks noGrp="1"/>
          </p:cNvSpPr>
          <p:nvPr>
            <p:ph type="title"/>
          </p:nvPr>
        </p:nvSpPr>
        <p:spPr/>
        <p:txBody>
          <a:bodyPr/>
          <a:lstStyle/>
          <a:p>
            <a:r>
              <a:rPr lang="en-GB" b="1" dirty="0"/>
              <a:t>Q2:  Key concepts and relevance to early years development</a:t>
            </a:r>
            <a:endParaRPr lang="en-GB" dirty="0"/>
          </a:p>
        </p:txBody>
      </p:sp>
      <p:sp>
        <p:nvSpPr>
          <p:cNvPr id="3" name="Content Placeholder 2">
            <a:extLst>
              <a:ext uri="{FF2B5EF4-FFF2-40B4-BE49-F238E27FC236}">
                <a16:creationId xmlns:a16="http://schemas.microsoft.com/office/drawing/2014/main" id="{07F5AA9B-720F-3CDB-FF41-005F71E0127C}"/>
              </a:ext>
            </a:extLst>
          </p:cNvPr>
          <p:cNvSpPr>
            <a:spLocks noGrp="1"/>
          </p:cNvSpPr>
          <p:nvPr>
            <p:ph sz="half" idx="1"/>
          </p:nvPr>
        </p:nvSpPr>
        <p:spPr/>
        <p:txBody>
          <a:bodyPr>
            <a:normAutofit fontScale="40000" lnSpcReduction="20000"/>
          </a:bodyPr>
          <a:lstStyle/>
          <a:p>
            <a:r>
              <a:rPr lang="en-GB" sz="4000" dirty="0"/>
              <a:t>If I was Shonas practitioner one of the key things I will ensure is providing a consistent carer, having one reliable carer and consistent key person with predicable routines and reassurance will help </a:t>
            </a:r>
            <a:r>
              <a:rPr lang="en-GB" sz="4000" dirty="0" err="1"/>
              <a:t>shona</a:t>
            </a:r>
            <a:r>
              <a:rPr lang="en-GB" sz="4000" dirty="0"/>
              <a:t> to become familiar with her environment and settings as </a:t>
            </a:r>
            <a:r>
              <a:rPr lang="en-GB" sz="4000" dirty="0" err="1"/>
              <a:t>theres</a:t>
            </a:r>
            <a:r>
              <a:rPr lang="en-GB" sz="4000" dirty="0"/>
              <a:t> no constant change or different people she has to meet. This can help </a:t>
            </a:r>
            <a:r>
              <a:rPr lang="en-GB" sz="4000" dirty="0" err="1"/>
              <a:t>shona</a:t>
            </a:r>
            <a:r>
              <a:rPr lang="en-GB" sz="4000" dirty="0"/>
              <a:t> to build close relationships and have  a trusted person. This will help ease her anxiety and may improve her social and emotional wellbeing. </a:t>
            </a:r>
          </a:p>
          <a:p>
            <a:pPr marL="0" indent="0">
              <a:buNone/>
            </a:pPr>
            <a:endParaRPr lang="en-GB" sz="4000" dirty="0"/>
          </a:p>
          <a:p>
            <a:r>
              <a:rPr lang="en-GB" sz="4000" dirty="0"/>
              <a:t>Another change I would implement is introducing </a:t>
            </a:r>
            <a:r>
              <a:rPr lang="en-GB" sz="4000" dirty="0" err="1"/>
              <a:t>shona</a:t>
            </a:r>
            <a:r>
              <a:rPr lang="en-GB" sz="4000" dirty="0"/>
              <a:t> to small group play with children who have had similar experiences to her or are around her age. This can help </a:t>
            </a:r>
            <a:r>
              <a:rPr lang="en-GB" sz="4000" dirty="0" err="1"/>
              <a:t>shona</a:t>
            </a:r>
            <a:r>
              <a:rPr lang="en-GB" sz="4000" dirty="0"/>
              <a:t> feel more comfortable and have a sense of belonging. This could also help improve Shonas social development so she can feel more secure to explore activities. </a:t>
            </a:r>
          </a:p>
          <a:p>
            <a:r>
              <a:rPr lang="en-GB" dirty="0"/>
              <a:t> </a:t>
            </a:r>
          </a:p>
          <a:p>
            <a:endParaRPr lang="en-GB" dirty="0"/>
          </a:p>
        </p:txBody>
      </p:sp>
      <p:sp>
        <p:nvSpPr>
          <p:cNvPr id="4" name="Content Placeholder 3">
            <a:extLst>
              <a:ext uri="{FF2B5EF4-FFF2-40B4-BE49-F238E27FC236}">
                <a16:creationId xmlns:a16="http://schemas.microsoft.com/office/drawing/2014/main" id="{117BE85D-F7D3-A4D9-5991-4A4518969B83}"/>
              </a:ext>
            </a:extLst>
          </p:cNvPr>
          <p:cNvSpPr>
            <a:spLocks noGrp="1"/>
          </p:cNvSpPr>
          <p:nvPr>
            <p:ph sz="half" idx="2"/>
          </p:nvPr>
        </p:nvSpPr>
        <p:spPr/>
        <p:txBody>
          <a:bodyPr>
            <a:normAutofit fontScale="40000" lnSpcReduction="20000"/>
          </a:bodyPr>
          <a:lstStyle/>
          <a:p>
            <a:r>
              <a:rPr lang="en-GB" sz="4000" dirty="0" err="1"/>
              <a:t>Attchemnet</a:t>
            </a:r>
            <a:r>
              <a:rPr lang="en-GB" sz="4000" dirty="0"/>
              <a:t> does not prevent </a:t>
            </a:r>
            <a:r>
              <a:rPr lang="en-GB" sz="4000" dirty="0" err="1"/>
              <a:t>indpeendance</a:t>
            </a:r>
            <a:r>
              <a:rPr lang="en-GB" sz="4000" dirty="0"/>
              <a:t>, instead </a:t>
            </a:r>
            <a:r>
              <a:rPr lang="en-GB" sz="4000" dirty="0" err="1"/>
              <a:t>shona</a:t>
            </a:r>
            <a:r>
              <a:rPr lang="en-GB" sz="4000" dirty="0"/>
              <a:t> can feel secure in her environment and have confidence to explore learn and interact with other people at her own pace. This will reduce her anxiety and help improve her emotional and social wellbeing. </a:t>
            </a:r>
          </a:p>
          <a:p>
            <a:endParaRPr lang="en-GB" sz="4000" dirty="0"/>
          </a:p>
          <a:p>
            <a:r>
              <a:rPr lang="en-GB" sz="4000" dirty="0"/>
              <a:t>Another key concept is separation anxiety – a child like </a:t>
            </a:r>
            <a:r>
              <a:rPr lang="en-GB" sz="4000" dirty="0" err="1"/>
              <a:t>shona</a:t>
            </a:r>
            <a:r>
              <a:rPr lang="en-GB" sz="4000" dirty="0"/>
              <a:t> may become distressed when separated from a </a:t>
            </a:r>
            <a:r>
              <a:rPr lang="en-GB" sz="4000" dirty="0" err="1"/>
              <a:t>famailar</a:t>
            </a:r>
            <a:r>
              <a:rPr lang="en-GB" sz="4000" dirty="0"/>
              <a:t> attachment figure, especially in a new environment, therefore Shonas anxiety represents a need for familiarity and reassurance rather than deliberate misbehaviour.</a:t>
            </a:r>
          </a:p>
          <a:p>
            <a:endParaRPr lang="en-GB" sz="4000" dirty="0"/>
          </a:p>
          <a:p>
            <a:r>
              <a:rPr lang="en-GB" sz="4000" dirty="0"/>
              <a:t>Bowlby had proposed a internal working model which may be beneficial to </a:t>
            </a:r>
            <a:r>
              <a:rPr lang="en-GB" sz="4000" dirty="0" err="1"/>
              <a:t>shona</a:t>
            </a:r>
            <a:r>
              <a:rPr lang="en-GB" sz="4000" dirty="0"/>
              <a:t>, this is when early relationships can help children develop expectations on if support will be available to them when needed, this can help influence </a:t>
            </a:r>
            <a:r>
              <a:rPr lang="en-GB" sz="4000" dirty="0" err="1"/>
              <a:t>shonas</a:t>
            </a:r>
            <a:r>
              <a:rPr lang="en-GB" sz="4000" dirty="0"/>
              <a:t> emotional regulation and social </a:t>
            </a:r>
            <a:r>
              <a:rPr lang="en-GB" sz="4000" dirty="0" err="1"/>
              <a:t>relationhips</a:t>
            </a:r>
            <a:r>
              <a:rPr lang="en-GB" sz="4000" dirty="0"/>
              <a:t>. </a:t>
            </a:r>
          </a:p>
          <a:p>
            <a:endParaRPr lang="en-GB" dirty="0"/>
          </a:p>
        </p:txBody>
      </p:sp>
    </p:spTree>
    <p:extLst>
      <p:ext uri="{BB962C8B-B14F-4D97-AF65-F5344CB8AC3E}">
        <p14:creationId xmlns:p14="http://schemas.microsoft.com/office/powerpoint/2010/main" val="31244081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320ECB-395E-FB64-EAB6-182E79E78FEF}"/>
              </a:ext>
            </a:extLst>
          </p:cNvPr>
          <p:cNvSpPr>
            <a:spLocks noGrp="1"/>
          </p:cNvSpPr>
          <p:nvPr>
            <p:ph type="title"/>
          </p:nvPr>
        </p:nvSpPr>
        <p:spPr/>
        <p:txBody>
          <a:bodyPr/>
          <a:lstStyle/>
          <a:p>
            <a:r>
              <a:rPr lang="en-GB" b="1" dirty="0"/>
              <a:t>3. Application of theory :</a:t>
            </a:r>
            <a:br>
              <a:rPr lang="en-GB" dirty="0"/>
            </a:br>
            <a:endParaRPr lang="en-GB" dirty="0"/>
          </a:p>
        </p:txBody>
      </p:sp>
      <p:sp>
        <p:nvSpPr>
          <p:cNvPr id="3" name="Content Placeholder 2">
            <a:extLst>
              <a:ext uri="{FF2B5EF4-FFF2-40B4-BE49-F238E27FC236}">
                <a16:creationId xmlns:a16="http://schemas.microsoft.com/office/drawing/2014/main" id="{8311BB67-18C0-0B37-AE5A-ED5CC8DAA8A1}"/>
              </a:ext>
            </a:extLst>
          </p:cNvPr>
          <p:cNvSpPr>
            <a:spLocks noGrp="1"/>
          </p:cNvSpPr>
          <p:nvPr>
            <p:ph sz="half" idx="1"/>
          </p:nvPr>
        </p:nvSpPr>
        <p:spPr/>
        <p:txBody>
          <a:bodyPr>
            <a:normAutofit fontScale="32500" lnSpcReduction="20000"/>
          </a:bodyPr>
          <a:lstStyle/>
          <a:p>
            <a:r>
              <a:rPr lang="en-GB" sz="4900" dirty="0" err="1"/>
              <a:t>Bowlbys</a:t>
            </a:r>
            <a:r>
              <a:rPr lang="en-GB" sz="4900" dirty="0"/>
              <a:t> theory can help </a:t>
            </a:r>
            <a:r>
              <a:rPr lang="en-GB" sz="4900" dirty="0" err="1"/>
              <a:t>practitions</a:t>
            </a:r>
            <a:r>
              <a:rPr lang="en-GB" sz="4900" dirty="0"/>
              <a:t> interpret </a:t>
            </a:r>
            <a:r>
              <a:rPr lang="en-GB" sz="4900" dirty="0" err="1"/>
              <a:t>shonas</a:t>
            </a:r>
            <a:r>
              <a:rPr lang="en-GB" sz="4900" dirty="0"/>
              <a:t> behaviour and understand ways to regulate this and provide support, as Shona has just joined the Nursery, the environment will be unfamiliar which could be the cause of her anxiety, and the anxiety </a:t>
            </a:r>
            <a:r>
              <a:rPr lang="en-GB" sz="4900" dirty="0" err="1"/>
              <a:t>shona</a:t>
            </a:r>
            <a:r>
              <a:rPr lang="en-GB" sz="4900" dirty="0"/>
              <a:t> feels after her carers leave can be understood as separation distress. One of the main things that will need to be understood is how to resolve this by providing another </a:t>
            </a:r>
            <a:r>
              <a:rPr lang="en-GB" sz="4900" dirty="0" err="1"/>
              <a:t>cocntsnitent</a:t>
            </a:r>
            <a:r>
              <a:rPr lang="en-GB" sz="4900" dirty="0"/>
              <a:t> carer who can help provide the same support to Shona helping her to view the nursery and carers as secure. </a:t>
            </a:r>
          </a:p>
          <a:p>
            <a:endParaRPr lang="en-GB" sz="4900" dirty="0"/>
          </a:p>
          <a:p>
            <a:r>
              <a:rPr lang="en-GB" sz="4900" dirty="0"/>
              <a:t>Shona is having trouble in group play, this is due to the lack of sense of </a:t>
            </a:r>
            <a:r>
              <a:rPr lang="en-GB" sz="4900" dirty="0" err="1"/>
              <a:t>secuty</a:t>
            </a:r>
            <a:r>
              <a:rPr lang="en-GB" sz="4900" dirty="0"/>
              <a:t> she could be experiencing. As </a:t>
            </a:r>
            <a:r>
              <a:rPr lang="en-GB" sz="4900" dirty="0" err="1"/>
              <a:t>shona</a:t>
            </a:r>
            <a:r>
              <a:rPr lang="en-GB" sz="4900" dirty="0"/>
              <a:t> could be focused on separation or anxiety, she may have less confidence to explore or play in her environment, this could make it harder to form bonds with other children. A trusted adult could provide the secure base needed for Shona to begin participating. </a:t>
            </a:r>
          </a:p>
          <a:p>
            <a:endParaRPr lang="en-GB" dirty="0"/>
          </a:p>
        </p:txBody>
      </p:sp>
      <p:sp>
        <p:nvSpPr>
          <p:cNvPr id="4" name="Content Placeholder 3">
            <a:extLst>
              <a:ext uri="{FF2B5EF4-FFF2-40B4-BE49-F238E27FC236}">
                <a16:creationId xmlns:a16="http://schemas.microsoft.com/office/drawing/2014/main" id="{D562A654-99A3-726D-7B3F-C5B0CFA0DCFD}"/>
              </a:ext>
            </a:extLst>
          </p:cNvPr>
          <p:cNvSpPr>
            <a:spLocks noGrp="1"/>
          </p:cNvSpPr>
          <p:nvPr>
            <p:ph sz="half" idx="2"/>
          </p:nvPr>
        </p:nvSpPr>
        <p:spPr>
          <a:xfrm>
            <a:off x="6096000" y="1690688"/>
            <a:ext cx="5257800" cy="4486275"/>
          </a:xfrm>
        </p:spPr>
        <p:txBody>
          <a:bodyPr>
            <a:normAutofit fontScale="32500" lnSpcReduction="20000"/>
          </a:bodyPr>
          <a:lstStyle/>
          <a:p>
            <a:r>
              <a:rPr lang="en-GB" sz="4900" dirty="0"/>
              <a:t>Additionally, </a:t>
            </a:r>
            <a:r>
              <a:rPr lang="en-GB" sz="4900" dirty="0" err="1"/>
              <a:t>shona</a:t>
            </a:r>
            <a:r>
              <a:rPr lang="en-GB" sz="4900" dirty="0"/>
              <a:t> may be </a:t>
            </a:r>
            <a:r>
              <a:rPr lang="en-GB" sz="4900" dirty="0" err="1"/>
              <a:t>expericing</a:t>
            </a:r>
            <a:r>
              <a:rPr lang="en-GB" sz="4900" dirty="0"/>
              <a:t> a lack of verbal communication and unwillingness to speak in a environment she is uncomfortable in, therefore the lack of verbal communication could be more noticeable ad </a:t>
            </a:r>
            <a:r>
              <a:rPr lang="en-GB" sz="4900" dirty="0" err="1"/>
              <a:t>experected</a:t>
            </a:r>
            <a:r>
              <a:rPr lang="en-GB" sz="4900" dirty="0"/>
              <a:t> as </a:t>
            </a:r>
            <a:r>
              <a:rPr lang="en-GB" sz="4900" dirty="0" err="1"/>
              <a:t>shona</a:t>
            </a:r>
            <a:r>
              <a:rPr lang="en-GB" sz="4900" dirty="0"/>
              <a:t> is in a unfamiliar situation, a carer should help </a:t>
            </a:r>
            <a:r>
              <a:rPr lang="en-GB" sz="4900" dirty="0" err="1"/>
              <a:t>shona</a:t>
            </a:r>
            <a:r>
              <a:rPr lang="en-GB" sz="4900" dirty="0"/>
              <a:t> to open up and be more comfortable by </a:t>
            </a:r>
          </a:p>
          <a:p>
            <a:r>
              <a:rPr lang="en-GB" sz="4900" dirty="0"/>
              <a:t>providing safer communication methods, this could include sign language, facial expressions , hand </a:t>
            </a:r>
            <a:r>
              <a:rPr lang="en-GB" sz="4900" dirty="0" err="1"/>
              <a:t>guestures</a:t>
            </a:r>
            <a:r>
              <a:rPr lang="en-GB" sz="4900" dirty="0"/>
              <a:t> like thumbs up or down </a:t>
            </a:r>
            <a:r>
              <a:rPr lang="en-GB" sz="4900" dirty="0" err="1"/>
              <a:t>aswell</a:t>
            </a:r>
            <a:r>
              <a:rPr lang="en-GB" sz="4900" dirty="0"/>
              <a:t> as play.</a:t>
            </a:r>
          </a:p>
          <a:p>
            <a:endParaRPr lang="en-GB" sz="4900" dirty="0"/>
          </a:p>
          <a:p>
            <a:r>
              <a:rPr lang="en-GB" sz="4900" dirty="0"/>
              <a:t>However practitioners should not assume that attachment is the only explanation as limited communication could be due to a language barrier or fear of speaking out due to previous abuse/</a:t>
            </a:r>
            <a:r>
              <a:rPr lang="en-GB" sz="4900" dirty="0" err="1"/>
              <a:t>trauama</a:t>
            </a:r>
            <a:r>
              <a:rPr lang="en-GB" sz="4900" dirty="0"/>
              <a:t>, therefore carers must ensure they observe provide discussions with safeguarding needs and monitor Shonas development to help understand her needs and provide tailored  support.</a:t>
            </a:r>
          </a:p>
          <a:p>
            <a:endParaRPr lang="en-GB" dirty="0"/>
          </a:p>
        </p:txBody>
      </p:sp>
    </p:spTree>
    <p:extLst>
      <p:ext uri="{BB962C8B-B14F-4D97-AF65-F5344CB8AC3E}">
        <p14:creationId xmlns:p14="http://schemas.microsoft.com/office/powerpoint/2010/main" val="18652487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7CA177-948A-AF2C-26AF-A4BCFB626950}"/>
              </a:ext>
            </a:extLst>
          </p:cNvPr>
          <p:cNvSpPr>
            <a:spLocks noGrp="1"/>
          </p:cNvSpPr>
          <p:nvPr>
            <p:ph type="title"/>
          </p:nvPr>
        </p:nvSpPr>
        <p:spPr/>
        <p:txBody>
          <a:bodyPr/>
          <a:lstStyle/>
          <a:p>
            <a:r>
              <a:rPr lang="en-GB" b="1" dirty="0"/>
              <a:t>4. Practical strategies and interventions:</a:t>
            </a:r>
            <a:br>
              <a:rPr lang="en-GB" dirty="0"/>
            </a:br>
            <a:endParaRPr lang="en-GB" dirty="0"/>
          </a:p>
        </p:txBody>
      </p:sp>
      <p:sp>
        <p:nvSpPr>
          <p:cNvPr id="3" name="Content Placeholder 2">
            <a:extLst>
              <a:ext uri="{FF2B5EF4-FFF2-40B4-BE49-F238E27FC236}">
                <a16:creationId xmlns:a16="http://schemas.microsoft.com/office/drawing/2014/main" id="{C88F1E1C-A011-EA3A-3A81-40EED9BC06F1}"/>
              </a:ext>
            </a:extLst>
          </p:cNvPr>
          <p:cNvSpPr>
            <a:spLocks noGrp="1"/>
          </p:cNvSpPr>
          <p:nvPr>
            <p:ph sz="half" idx="1"/>
          </p:nvPr>
        </p:nvSpPr>
        <p:spPr/>
        <p:txBody>
          <a:bodyPr>
            <a:normAutofit fontScale="55000" lnSpcReduction="20000"/>
          </a:bodyPr>
          <a:lstStyle/>
          <a:p>
            <a:r>
              <a:rPr lang="en-GB" dirty="0"/>
              <a:t>One strategy is to ensure Shona has access to one consistent person, this person should be available to help Shona at the times she needs support or help. The practitioner should greet Shona regularly, show compassion, </a:t>
            </a:r>
            <a:r>
              <a:rPr lang="en-GB" dirty="0" err="1"/>
              <a:t>kidnnesss</a:t>
            </a:r>
            <a:r>
              <a:rPr lang="en-GB" dirty="0"/>
              <a:t> and help provide reassurance to build trust. </a:t>
            </a:r>
          </a:p>
          <a:p>
            <a:endParaRPr lang="en-GB" dirty="0"/>
          </a:p>
          <a:p>
            <a:r>
              <a:rPr lang="en-GB" dirty="0"/>
              <a:t>Another strategy is having a predictable routine with the same person greeting, helping Shona with tasks and having the same </a:t>
            </a:r>
            <a:r>
              <a:rPr lang="en-GB" dirty="0" err="1"/>
              <a:t>acitivitys</a:t>
            </a:r>
            <a:r>
              <a:rPr lang="en-GB" dirty="0"/>
              <a:t>, this will help reduce uncertainty and help Shona to open up and be comfortable as she will have a reliable consistent setting. </a:t>
            </a:r>
          </a:p>
          <a:p>
            <a:endParaRPr lang="en-GB" dirty="0"/>
          </a:p>
          <a:p>
            <a:r>
              <a:rPr lang="en-GB" dirty="0"/>
              <a:t>Another strategy can be the practitioners providing tailored help and support to Shona, this can be by asking Shona about her routines, interests and communication methods, this can help the nursery to mirror her home environment and be a safe place for Shona to continue her hobbies. A record should be kept for Shona regarding her observations, how she becomes distressed and what helps Shona to calm down and settle in, this will ensure her development is maintained</a:t>
            </a:r>
          </a:p>
        </p:txBody>
      </p:sp>
      <p:sp>
        <p:nvSpPr>
          <p:cNvPr id="4" name="Content Placeholder 3">
            <a:extLst>
              <a:ext uri="{FF2B5EF4-FFF2-40B4-BE49-F238E27FC236}">
                <a16:creationId xmlns:a16="http://schemas.microsoft.com/office/drawing/2014/main" id="{B0BEEF9A-FD06-C03C-ECE4-E9173B82B799}"/>
              </a:ext>
            </a:extLst>
          </p:cNvPr>
          <p:cNvSpPr>
            <a:spLocks noGrp="1"/>
          </p:cNvSpPr>
          <p:nvPr>
            <p:ph sz="half" idx="2"/>
          </p:nvPr>
        </p:nvSpPr>
        <p:spPr/>
        <p:txBody>
          <a:bodyPr>
            <a:normAutofit fontScale="55000" lnSpcReduction="20000"/>
          </a:bodyPr>
          <a:lstStyle/>
          <a:p>
            <a:endParaRPr lang="en-GB" dirty="0"/>
          </a:p>
          <a:p>
            <a:r>
              <a:rPr lang="en-GB" dirty="0"/>
              <a:t>Additionally Shona should be introduced to play gradually, the practitioner should begin by one to one play and then helping Shona </a:t>
            </a:r>
            <a:r>
              <a:rPr lang="en-GB" dirty="0" err="1"/>
              <a:t>partipate</a:t>
            </a:r>
            <a:r>
              <a:rPr lang="en-GB" dirty="0"/>
              <a:t> in large groups, this will ensure that </a:t>
            </a:r>
            <a:r>
              <a:rPr lang="en-GB" dirty="0" err="1"/>
              <a:t>shona</a:t>
            </a:r>
            <a:r>
              <a:rPr lang="en-GB" dirty="0"/>
              <a:t> is not overwhelmed and can gradually be introduced with other children and improve her verbal communication and socialisation skills. </a:t>
            </a:r>
          </a:p>
          <a:p>
            <a:endParaRPr lang="en-GB" dirty="0"/>
          </a:p>
          <a:p>
            <a:pPr marL="0" indent="0">
              <a:buNone/>
            </a:pPr>
            <a:endParaRPr lang="en-GB" dirty="0"/>
          </a:p>
        </p:txBody>
      </p:sp>
      <p:pic>
        <p:nvPicPr>
          <p:cNvPr id="6" name="Picture 5">
            <a:extLst>
              <a:ext uri="{FF2B5EF4-FFF2-40B4-BE49-F238E27FC236}">
                <a16:creationId xmlns:a16="http://schemas.microsoft.com/office/drawing/2014/main" id="{F96874AC-84AC-E006-5B79-D525AF1F7841}"/>
              </a:ext>
            </a:extLst>
          </p:cNvPr>
          <p:cNvPicPr>
            <a:picLocks noChangeAspect="1"/>
          </p:cNvPicPr>
          <p:nvPr/>
        </p:nvPicPr>
        <p:blipFill>
          <a:blip r:embed="rId2"/>
          <a:stretch>
            <a:fillRect/>
          </a:stretch>
        </p:blipFill>
        <p:spPr>
          <a:xfrm>
            <a:off x="6521904" y="3429000"/>
            <a:ext cx="3676650" cy="2562225"/>
          </a:xfrm>
          <a:prstGeom prst="rect">
            <a:avLst/>
          </a:prstGeom>
        </p:spPr>
      </p:pic>
    </p:spTree>
    <p:extLst>
      <p:ext uri="{BB962C8B-B14F-4D97-AF65-F5344CB8AC3E}">
        <p14:creationId xmlns:p14="http://schemas.microsoft.com/office/powerpoint/2010/main" val="14977408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6B6D16-F808-6309-7F51-8507DC319164}"/>
              </a:ext>
            </a:extLst>
          </p:cNvPr>
          <p:cNvSpPr>
            <a:spLocks noGrp="1"/>
          </p:cNvSpPr>
          <p:nvPr>
            <p:ph type="title"/>
          </p:nvPr>
        </p:nvSpPr>
        <p:spPr/>
        <p:txBody>
          <a:bodyPr/>
          <a:lstStyle/>
          <a:p>
            <a:r>
              <a:rPr lang="en-GB" b="1" dirty="0"/>
              <a:t>5. Nature vs nurture </a:t>
            </a:r>
            <a:br>
              <a:rPr lang="en-GB" dirty="0"/>
            </a:br>
            <a:endParaRPr lang="en-GB" dirty="0"/>
          </a:p>
        </p:txBody>
      </p:sp>
      <p:sp>
        <p:nvSpPr>
          <p:cNvPr id="3" name="Content Placeholder 2">
            <a:extLst>
              <a:ext uri="{FF2B5EF4-FFF2-40B4-BE49-F238E27FC236}">
                <a16:creationId xmlns:a16="http://schemas.microsoft.com/office/drawing/2014/main" id="{7808C416-DCD7-8DF5-1845-F6E5878ABD3B}"/>
              </a:ext>
            </a:extLst>
          </p:cNvPr>
          <p:cNvSpPr>
            <a:spLocks noGrp="1"/>
          </p:cNvSpPr>
          <p:nvPr>
            <p:ph sz="half" idx="1"/>
          </p:nvPr>
        </p:nvSpPr>
        <p:spPr>
          <a:xfrm>
            <a:off x="838199" y="1825625"/>
            <a:ext cx="9332495" cy="4351338"/>
          </a:xfrm>
        </p:spPr>
        <p:txBody>
          <a:bodyPr>
            <a:normAutofit fontScale="77500" lnSpcReduction="20000"/>
          </a:bodyPr>
          <a:lstStyle/>
          <a:p>
            <a:r>
              <a:rPr lang="en-GB" dirty="0" err="1"/>
              <a:t>Bowlbys</a:t>
            </a:r>
            <a:r>
              <a:rPr lang="en-GB" dirty="0"/>
              <a:t> theory includes biological and environmental influences. The biological or nature element is that behaviour such as crying, clinging and following helps to maintain proximity to protective adults and helps to provide survival, therefore Shonas separation anxiety and response to this could partly reflect this natural attachment system. </a:t>
            </a:r>
          </a:p>
          <a:p>
            <a:r>
              <a:rPr lang="en-GB" dirty="0"/>
              <a:t>The environmental or nurture element concerns </a:t>
            </a:r>
            <a:r>
              <a:rPr lang="en-GB" dirty="0" err="1"/>
              <a:t>Shona;s</a:t>
            </a:r>
            <a:r>
              <a:rPr lang="en-GB" dirty="0"/>
              <a:t> experiences and relationships. The responsiveness and consistency of her </a:t>
            </a:r>
            <a:r>
              <a:rPr lang="en-GB" dirty="0" err="1"/>
              <a:t>carerers</a:t>
            </a:r>
            <a:r>
              <a:rPr lang="en-GB" dirty="0"/>
              <a:t>, the </a:t>
            </a:r>
            <a:r>
              <a:rPr lang="en-GB" dirty="0" err="1"/>
              <a:t>envionmnet</a:t>
            </a:r>
            <a:r>
              <a:rPr lang="en-GB" dirty="0"/>
              <a:t> and activities she is provided can influence how secure </a:t>
            </a:r>
            <a:r>
              <a:rPr lang="en-GB" dirty="0" err="1"/>
              <a:t>shona</a:t>
            </a:r>
            <a:r>
              <a:rPr lang="en-GB" dirty="0"/>
              <a:t> would feel and ensure that her emotional and social needs are being met. Practitioners should ensure that no unpredictable experiences or unfamiliar people socialise with Shona as this could increase her anxiety, they must ensure that they introduce calm transitions and sensitive responses to gradually build trust. </a:t>
            </a:r>
          </a:p>
          <a:p>
            <a:r>
              <a:rPr lang="en-GB" dirty="0"/>
              <a:t>Nature and nurture should therefore be viewed as interacting rather than competing explanations, but environmental experiences can influence how Shona needs are recognised and supported</a:t>
            </a:r>
          </a:p>
        </p:txBody>
      </p:sp>
    </p:spTree>
    <p:extLst>
      <p:ext uri="{BB962C8B-B14F-4D97-AF65-F5344CB8AC3E}">
        <p14:creationId xmlns:p14="http://schemas.microsoft.com/office/powerpoint/2010/main" val="32561280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A80F6A-F97F-A0FB-8136-575D1A841677}"/>
              </a:ext>
            </a:extLst>
          </p:cNvPr>
          <p:cNvSpPr>
            <a:spLocks noGrp="1"/>
          </p:cNvSpPr>
          <p:nvPr>
            <p:ph type="title"/>
          </p:nvPr>
        </p:nvSpPr>
        <p:spPr>
          <a:xfrm>
            <a:off x="838200" y="365126"/>
            <a:ext cx="10515600" cy="821418"/>
          </a:xfrm>
        </p:spPr>
        <p:txBody>
          <a:bodyPr>
            <a:normAutofit fontScale="90000"/>
          </a:bodyPr>
          <a:lstStyle/>
          <a:p>
            <a:r>
              <a:rPr lang="en-GB" dirty="0"/>
              <a:t>6. Critical evaluation:</a:t>
            </a:r>
            <a:br>
              <a:rPr lang="en-GB" dirty="0"/>
            </a:br>
            <a:endParaRPr lang="en-GB" dirty="0"/>
          </a:p>
        </p:txBody>
      </p:sp>
      <p:sp>
        <p:nvSpPr>
          <p:cNvPr id="3" name="Content Placeholder 2">
            <a:extLst>
              <a:ext uri="{FF2B5EF4-FFF2-40B4-BE49-F238E27FC236}">
                <a16:creationId xmlns:a16="http://schemas.microsoft.com/office/drawing/2014/main" id="{741487EE-99AA-792E-F274-6E128659C764}"/>
              </a:ext>
            </a:extLst>
          </p:cNvPr>
          <p:cNvSpPr>
            <a:spLocks noGrp="1"/>
          </p:cNvSpPr>
          <p:nvPr>
            <p:ph sz="half" idx="1"/>
          </p:nvPr>
        </p:nvSpPr>
        <p:spPr>
          <a:xfrm>
            <a:off x="838200" y="1186544"/>
            <a:ext cx="5181600" cy="4990419"/>
          </a:xfrm>
        </p:spPr>
        <p:txBody>
          <a:bodyPr>
            <a:noAutofit/>
          </a:bodyPr>
          <a:lstStyle/>
          <a:p>
            <a:r>
              <a:rPr lang="en-GB" sz="1400" dirty="0"/>
              <a:t>One strength of </a:t>
            </a:r>
            <a:r>
              <a:rPr lang="en-GB" sz="1400" dirty="0" err="1"/>
              <a:t>Bowlbys</a:t>
            </a:r>
            <a:r>
              <a:rPr lang="en-GB" sz="1400" dirty="0"/>
              <a:t> theory is the fact that it highlights the importance of </a:t>
            </a:r>
            <a:r>
              <a:rPr lang="en-GB" sz="1400" dirty="0" err="1"/>
              <a:t>consisnetnt</a:t>
            </a:r>
            <a:r>
              <a:rPr lang="en-GB" sz="1400" dirty="0"/>
              <a:t> and emotionally </a:t>
            </a:r>
            <a:r>
              <a:rPr lang="en-GB" sz="1400" dirty="0" err="1"/>
              <a:t>responseive</a:t>
            </a:r>
            <a:r>
              <a:rPr lang="en-GB" sz="1400" dirty="0"/>
              <a:t> care, this is useful as it encourages carers to consider a </a:t>
            </a:r>
            <a:r>
              <a:rPr lang="en-GB" sz="1400" dirty="0" err="1"/>
              <a:t>childscommunicating</a:t>
            </a:r>
            <a:r>
              <a:rPr lang="en-GB" sz="1400" dirty="0"/>
              <a:t> needs and emotional wellbeing. This can introduce performant </a:t>
            </a:r>
            <a:r>
              <a:rPr lang="en-GB" sz="1400" dirty="0" err="1"/>
              <a:t>positoe</a:t>
            </a:r>
            <a:r>
              <a:rPr lang="en-GB" sz="1400" dirty="0"/>
              <a:t> changes in healthcare and nursery settings by ensuring that </a:t>
            </a:r>
            <a:r>
              <a:rPr lang="en-GB" sz="1400" dirty="0" err="1"/>
              <a:t>shildren</a:t>
            </a:r>
            <a:r>
              <a:rPr lang="en-GB" sz="1400" dirty="0"/>
              <a:t> are safe and reassured in new and unfamiliar places which will help to reduce long term anxiety. </a:t>
            </a:r>
          </a:p>
          <a:p>
            <a:r>
              <a:rPr lang="en-GB" sz="1400" dirty="0"/>
              <a:t>The concept is also practical and easy to implement, practitioners should be able to establish trust before expecting a child to explore independently, this will help to provide emotional security and support physical and social development.  </a:t>
            </a:r>
          </a:p>
          <a:p>
            <a:r>
              <a:rPr lang="en-GB" sz="1400" dirty="0" err="1"/>
              <a:t>Bowlbys</a:t>
            </a:r>
            <a:r>
              <a:rPr lang="en-GB" sz="1400" dirty="0"/>
              <a:t> ideas where extended by Mary Ainsworth as her observations produced similar results and showed how ;the strange situation’’ was used to </a:t>
            </a:r>
            <a:r>
              <a:rPr lang="en-GB" sz="1400" dirty="0" err="1"/>
              <a:t>obserce</a:t>
            </a:r>
            <a:r>
              <a:rPr lang="en-GB" sz="1400" dirty="0"/>
              <a:t> children responses to separation from and reunion with caregivers</a:t>
            </a:r>
          </a:p>
          <a:p>
            <a:endParaRPr lang="en-GB" sz="1400" dirty="0"/>
          </a:p>
          <a:p>
            <a:r>
              <a:rPr lang="en-GB" sz="1400" dirty="0"/>
              <a:t>However one limitation is that </a:t>
            </a:r>
            <a:r>
              <a:rPr lang="en-GB" sz="1400" dirty="0" err="1"/>
              <a:t>bowlbys</a:t>
            </a:r>
            <a:r>
              <a:rPr lang="en-GB" sz="1400" dirty="0"/>
              <a:t> early theory may place too much emphasis on one primary attachment figure, children can form close relationships with several caregivers not one specific person and a new person can always provide </a:t>
            </a:r>
            <a:r>
              <a:rPr lang="en-GB" sz="1400" dirty="0" err="1"/>
              <a:t>safeity</a:t>
            </a:r>
            <a:r>
              <a:rPr lang="en-GB" sz="1400" dirty="0"/>
              <a:t> and improve a </a:t>
            </a:r>
            <a:r>
              <a:rPr lang="en-GB" sz="1400" dirty="0" err="1"/>
              <a:t>childs</a:t>
            </a:r>
            <a:r>
              <a:rPr lang="en-GB" sz="1400" dirty="0"/>
              <a:t> wellbeing as long as they build trust and confidence, therefore </a:t>
            </a:r>
            <a:r>
              <a:rPr lang="en-GB" sz="1400" dirty="0" err="1"/>
              <a:t>shonas</a:t>
            </a:r>
            <a:r>
              <a:rPr lang="en-GB" sz="1400" dirty="0"/>
              <a:t> development</a:t>
            </a:r>
          </a:p>
        </p:txBody>
      </p:sp>
      <p:sp>
        <p:nvSpPr>
          <p:cNvPr id="4" name="Content Placeholder 3">
            <a:extLst>
              <a:ext uri="{FF2B5EF4-FFF2-40B4-BE49-F238E27FC236}">
                <a16:creationId xmlns:a16="http://schemas.microsoft.com/office/drawing/2014/main" id="{318BA1E1-7136-31BB-C387-C7D733097AE7}"/>
              </a:ext>
            </a:extLst>
          </p:cNvPr>
          <p:cNvSpPr>
            <a:spLocks noGrp="1"/>
          </p:cNvSpPr>
          <p:nvPr>
            <p:ph sz="half" idx="2"/>
          </p:nvPr>
        </p:nvSpPr>
        <p:spPr>
          <a:xfrm>
            <a:off x="6172200" y="1186544"/>
            <a:ext cx="5181600" cy="4990419"/>
          </a:xfrm>
        </p:spPr>
        <p:txBody>
          <a:bodyPr>
            <a:normAutofit fontScale="40000" lnSpcReduction="20000"/>
          </a:bodyPr>
          <a:lstStyle/>
          <a:p>
            <a:r>
              <a:rPr lang="en-GB" sz="3500" dirty="0"/>
              <a:t>Additionally the attachment theory cannot fully explain </a:t>
            </a:r>
            <a:r>
              <a:rPr lang="en-GB" sz="3500" dirty="0" err="1"/>
              <a:t>shonas</a:t>
            </a:r>
            <a:r>
              <a:rPr lang="en-GB" sz="3500" dirty="0"/>
              <a:t> limited verbal communication or difficulty with group play. Communication development, temperament, language barriers and other individual needs may also be relevant. </a:t>
            </a:r>
          </a:p>
          <a:p>
            <a:endParaRPr lang="en-GB" sz="3500" dirty="0"/>
          </a:p>
          <a:p>
            <a:r>
              <a:rPr lang="en-GB" sz="3500" dirty="0" err="1"/>
              <a:t>Practitionsers</a:t>
            </a:r>
            <a:r>
              <a:rPr lang="en-GB" sz="3500" dirty="0"/>
              <a:t> must also avoid blaming </a:t>
            </a:r>
            <a:r>
              <a:rPr lang="en-GB" sz="3500" dirty="0" err="1"/>
              <a:t>shonas</a:t>
            </a:r>
            <a:r>
              <a:rPr lang="en-GB" sz="3500" dirty="0"/>
              <a:t> carers, separation anxiety does not prove  that care at home has been inconsistent or inadequate, ethical practice requires </a:t>
            </a:r>
            <a:r>
              <a:rPr lang="en-GB" sz="3500" dirty="0" err="1"/>
              <a:t>respectfutful</a:t>
            </a:r>
            <a:r>
              <a:rPr lang="en-GB" sz="3500" dirty="0"/>
              <a:t> partnership, objective observation and avoidance of unsupported conclusions. </a:t>
            </a:r>
          </a:p>
          <a:p>
            <a:endParaRPr lang="en-GB" sz="3500" dirty="0"/>
          </a:p>
          <a:p>
            <a:r>
              <a:rPr lang="en-GB" sz="3500" dirty="0"/>
              <a:t>Overall, Bowlby’s Attachment Theory is useful for understanding Shona’s anxiety during separation and possible need for security within the nursery. The theory suggests that a consistent key person, predictable routines and sensitive responses could provide Shona with a secure base from which to explore, communicate and participate in play.</a:t>
            </a:r>
          </a:p>
          <a:p>
            <a:r>
              <a:rPr lang="en-GB" sz="3500" dirty="0"/>
              <a:t>However, the theory should not be used to diagnose Shona or explain every aspect of Shona’s development. The most effective approach is to combine Attachment Theory with observation, partnership with carers, developmental monitoring and support based on Shona’s individual needs</a:t>
            </a:r>
          </a:p>
          <a:p>
            <a:endParaRPr lang="en-GB" dirty="0"/>
          </a:p>
        </p:txBody>
      </p:sp>
    </p:spTree>
    <p:extLst>
      <p:ext uri="{BB962C8B-B14F-4D97-AF65-F5344CB8AC3E}">
        <p14:creationId xmlns:p14="http://schemas.microsoft.com/office/powerpoint/2010/main" val="33839378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8B25CD-DC2F-BA93-235E-1BC403EF7FBB}"/>
              </a:ext>
            </a:extLst>
          </p:cNvPr>
          <p:cNvSpPr>
            <a:spLocks noGrp="1"/>
          </p:cNvSpPr>
          <p:nvPr>
            <p:ph type="title"/>
          </p:nvPr>
        </p:nvSpPr>
        <p:spPr/>
        <p:txBody>
          <a:bodyPr/>
          <a:lstStyle/>
          <a:p>
            <a:r>
              <a:rPr lang="en-GB" b="1" dirty="0"/>
              <a:t>References</a:t>
            </a:r>
            <a:br>
              <a:rPr lang="en-GB" dirty="0"/>
            </a:br>
            <a:endParaRPr lang="en-GB" dirty="0"/>
          </a:p>
        </p:txBody>
      </p:sp>
      <p:sp>
        <p:nvSpPr>
          <p:cNvPr id="3" name="Content Placeholder 2">
            <a:extLst>
              <a:ext uri="{FF2B5EF4-FFF2-40B4-BE49-F238E27FC236}">
                <a16:creationId xmlns:a16="http://schemas.microsoft.com/office/drawing/2014/main" id="{8CF643EE-185C-5522-B691-B516F6ACF0F3}"/>
              </a:ext>
            </a:extLst>
          </p:cNvPr>
          <p:cNvSpPr>
            <a:spLocks noGrp="1"/>
          </p:cNvSpPr>
          <p:nvPr>
            <p:ph sz="half" idx="1"/>
          </p:nvPr>
        </p:nvSpPr>
        <p:spPr>
          <a:xfrm>
            <a:off x="838199" y="1825625"/>
            <a:ext cx="10872537" cy="4351338"/>
          </a:xfrm>
        </p:spPr>
        <p:txBody>
          <a:bodyPr>
            <a:normAutofit fontScale="62500" lnSpcReduction="20000"/>
          </a:bodyPr>
          <a:lstStyle/>
          <a:p>
            <a:pPr lvl="0"/>
            <a:r>
              <a:rPr lang="en-GB" dirty="0"/>
              <a:t>Bowlby, J. (1969) </a:t>
            </a:r>
            <a:r>
              <a:rPr lang="en-GB" i="1" dirty="0"/>
              <a:t>Attachment and Loss: Volume 1: Attachment</a:t>
            </a:r>
            <a:r>
              <a:rPr lang="en-GB" dirty="0"/>
              <a:t>. London: Hogarth Press.</a:t>
            </a:r>
          </a:p>
          <a:p>
            <a:pPr lvl="0"/>
            <a:r>
              <a:rPr lang="en-GB" dirty="0"/>
              <a:t>Bowlby, J. (1988) </a:t>
            </a:r>
            <a:r>
              <a:rPr lang="en-GB" i="1" dirty="0"/>
              <a:t>A Secure Base: Parent-Child Attachment and Healthy Human Development</a:t>
            </a:r>
            <a:r>
              <a:rPr lang="en-GB" dirty="0"/>
              <a:t>. London: Routledge.</a:t>
            </a:r>
          </a:p>
          <a:p>
            <a:pPr lvl="0"/>
            <a:r>
              <a:rPr lang="en-GB" dirty="0"/>
              <a:t>Page, J. (2015) ‘The legacy of John Bowlby’s attachment theory’, in Cooper, H., Hedges, H. and Dixon, J. (eds.) </a:t>
            </a:r>
            <a:r>
              <a:rPr lang="en-GB" i="1" dirty="0"/>
              <a:t>The Routledge International Handbook of Philosophies and Theories of Early Childhood Education and Care</a:t>
            </a:r>
            <a:r>
              <a:rPr lang="en-GB" dirty="0"/>
              <a:t>. Abingdon: Routledge.</a:t>
            </a:r>
          </a:p>
          <a:p>
            <a:pPr lvl="0"/>
            <a:r>
              <a:rPr lang="en-GB" b="1" dirty="0"/>
              <a:t>Ainsworth, M.D.S., </a:t>
            </a:r>
            <a:r>
              <a:rPr lang="en-GB" b="1" dirty="0" err="1"/>
              <a:t>Blehar</a:t>
            </a:r>
            <a:r>
              <a:rPr lang="en-GB" b="1" dirty="0"/>
              <a:t>, M.C., Waters, E. and Wall, S. (1978)</a:t>
            </a:r>
            <a:r>
              <a:rPr lang="en-GB" dirty="0"/>
              <a:t> </a:t>
            </a:r>
            <a:r>
              <a:rPr lang="en-GB" i="1" dirty="0"/>
              <a:t>Patterns of Attachment: A Psychological Study of the Strange Situation</a:t>
            </a:r>
            <a:r>
              <a:rPr lang="en-GB" dirty="0"/>
              <a:t>. Hillsdale, NJ: Lawrence Erlbaum Associates –</a:t>
            </a:r>
          </a:p>
          <a:p>
            <a:r>
              <a:rPr lang="en-GB" b="1" dirty="0"/>
              <a:t>Schaffer, H.R. and Emerson, P.E. (1964)</a:t>
            </a:r>
            <a:r>
              <a:rPr lang="en-GB" dirty="0"/>
              <a:t> ‘The development of social attachments in infancy’, </a:t>
            </a:r>
            <a:r>
              <a:rPr lang="en-GB" i="1" dirty="0"/>
              <a:t>Monographs of the Society for Research in Child Development</a:t>
            </a:r>
            <a:r>
              <a:rPr lang="en-GB" dirty="0"/>
              <a:t>, 29(3), pp. 1–77.</a:t>
            </a:r>
            <a:br>
              <a:rPr lang="en-GB" dirty="0"/>
            </a:br>
            <a:r>
              <a:rPr lang="en-GB" dirty="0"/>
              <a:t>Darling, P.J., Illum, D.B. and Storebø, O.J. (2024) The critical role of attachment theory in child and adolescent mental health care'</a:t>
            </a:r>
          </a:p>
          <a:p>
            <a:r>
              <a:rPr lang="en-GB" dirty="0"/>
              <a:t>Scandinavian Journal of Child and Adolescent Psychiatry and Psychology, 12(1), pp. 47-49. </a:t>
            </a:r>
          </a:p>
          <a:p>
            <a:pPr lvl="0"/>
            <a:r>
              <a:rPr lang="en-GB" b="1" dirty="0"/>
              <a:t>Page, J. (2015)</a:t>
            </a:r>
            <a:r>
              <a:rPr lang="en-GB" dirty="0"/>
              <a:t> ‘The legacy of John Bowlby’s attachment theory’, in Cooper, H., Hedges, H. and Dixon, J. (eds.) </a:t>
            </a:r>
            <a:r>
              <a:rPr lang="en-GB" i="1" dirty="0"/>
              <a:t>The Routledge International Handbook of Philosophies and Theories of Early Childhood Education and Care</a:t>
            </a:r>
            <a:r>
              <a:rPr lang="en-GB" dirty="0"/>
              <a:t>. Abingdon: Routledge.</a:t>
            </a:r>
            <a:br>
              <a:rPr lang="en-GB" dirty="0"/>
            </a:br>
            <a:endParaRPr lang="en-GB" dirty="0"/>
          </a:p>
        </p:txBody>
      </p:sp>
    </p:spTree>
    <p:extLst>
      <p:ext uri="{BB962C8B-B14F-4D97-AF65-F5344CB8AC3E}">
        <p14:creationId xmlns:p14="http://schemas.microsoft.com/office/powerpoint/2010/main" val="11269545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2357</TotalTime>
  <Words>2092</Words>
  <Application>Microsoft Office PowerPoint</Application>
  <PresentationFormat>Widescreen</PresentationFormat>
  <Paragraphs>65</Paragraphs>
  <Slides>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Aptos</vt:lpstr>
      <vt:lpstr>Aptos Display</vt:lpstr>
      <vt:lpstr>Arial</vt:lpstr>
      <vt:lpstr>Office Theme</vt:lpstr>
      <vt:lpstr>psychological factors which influence human behaviour – Bowlby’s Theory</vt:lpstr>
      <vt:lpstr>  Introduction:  </vt:lpstr>
      <vt:lpstr>Q1; Choice of psychological theory</vt:lpstr>
      <vt:lpstr>Q2:  Key concepts and relevance to early years development</vt:lpstr>
      <vt:lpstr>3. Application of theory : </vt:lpstr>
      <vt:lpstr>4. Practical strategies and interventions: </vt:lpstr>
      <vt:lpstr>5. Nature vs nurture  </vt:lpstr>
      <vt:lpstr>6. Critical evaluation: </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Alisha Karim</dc:creator>
  <cp:lastModifiedBy>Alisha Karim</cp:lastModifiedBy>
  <cp:revision>2</cp:revision>
  <dcterms:created xsi:type="dcterms:W3CDTF">2026-10-09T19:33:33Z</dcterms:created>
  <dcterms:modified xsi:type="dcterms:W3CDTF">2026-10-11T10:50:33Z</dcterms:modified>
</cp:coreProperties>
</file>