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66" r:id="rId5"/>
    <p:sldId id="259" r:id="rId6"/>
    <p:sldId id="260" r:id="rId7"/>
    <p:sldId id="262" r:id="rId8"/>
    <p:sldId id="261" r:id="rId9"/>
    <p:sldId id="264" r:id="rId10"/>
    <p:sldId id="265"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CA6CBED-48F2-4993-A972-52CFFF59E568}">
          <p14:sldIdLst>
            <p14:sldId id="256"/>
            <p14:sldId id="257"/>
            <p14:sldId id="258"/>
            <p14:sldId id="266"/>
            <p14:sldId id="259"/>
            <p14:sldId id="260"/>
            <p14:sldId id="262"/>
            <p14:sldId id="261"/>
            <p14:sldId id="264"/>
            <p14:sldId id="265"/>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20" d="100"/>
          <a:sy n="120" d="100"/>
        </p:scale>
        <p:origin x="120"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254EA8A-7F51-4C3A-A892-F8C61F13200C}"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65449-8518-4701-8754-A26BE782D498}" type="slidenum">
              <a:rPr lang="en-GB" smtClean="0"/>
              <a:t>‹#›</a:t>
            </a:fld>
            <a:endParaRPr lang="en-GB"/>
          </a:p>
        </p:txBody>
      </p:sp>
    </p:spTree>
    <p:extLst>
      <p:ext uri="{BB962C8B-B14F-4D97-AF65-F5344CB8AC3E}">
        <p14:creationId xmlns:p14="http://schemas.microsoft.com/office/powerpoint/2010/main" val="988592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254EA8A-7F51-4C3A-A892-F8C61F13200C}"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65449-8518-4701-8754-A26BE782D498}" type="slidenum">
              <a:rPr lang="en-GB" smtClean="0"/>
              <a:t>‹#›</a:t>
            </a:fld>
            <a:endParaRPr lang="en-GB"/>
          </a:p>
        </p:txBody>
      </p:sp>
    </p:spTree>
    <p:extLst>
      <p:ext uri="{BB962C8B-B14F-4D97-AF65-F5344CB8AC3E}">
        <p14:creationId xmlns:p14="http://schemas.microsoft.com/office/powerpoint/2010/main" val="528219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254EA8A-7F51-4C3A-A892-F8C61F13200C}"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65449-8518-4701-8754-A26BE782D498}" type="slidenum">
              <a:rPr lang="en-GB" smtClean="0"/>
              <a:t>‹#›</a:t>
            </a:fld>
            <a:endParaRPr lang="en-GB"/>
          </a:p>
        </p:txBody>
      </p:sp>
    </p:spTree>
    <p:extLst>
      <p:ext uri="{BB962C8B-B14F-4D97-AF65-F5344CB8AC3E}">
        <p14:creationId xmlns:p14="http://schemas.microsoft.com/office/powerpoint/2010/main" val="1367845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254EA8A-7F51-4C3A-A892-F8C61F13200C}"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165449-8518-4701-8754-A26BE782D498}" type="slidenum">
              <a:rPr lang="en-GB" smtClean="0"/>
              <a:t>‹#›</a:t>
            </a:fld>
            <a:endParaRPr lang="en-GB"/>
          </a:p>
        </p:txBody>
      </p:sp>
    </p:spTree>
    <p:extLst>
      <p:ext uri="{BB962C8B-B14F-4D97-AF65-F5344CB8AC3E}">
        <p14:creationId xmlns:p14="http://schemas.microsoft.com/office/powerpoint/2010/main" val="1424041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54EA8A-7F51-4C3A-A892-F8C61F13200C}" type="datetimeFigureOut">
              <a:rPr lang="en-GB" smtClean="0"/>
              <a:t>15/01/2018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165449-8518-4701-8754-A26BE782D498}" type="slidenum">
              <a:rPr lang="en-GB" smtClean="0"/>
              <a:t>‹#›</a:t>
            </a:fld>
            <a:endParaRPr lang="en-GB"/>
          </a:p>
        </p:txBody>
      </p:sp>
    </p:spTree>
    <p:extLst>
      <p:ext uri="{BB962C8B-B14F-4D97-AF65-F5344CB8AC3E}">
        <p14:creationId xmlns:p14="http://schemas.microsoft.com/office/powerpoint/2010/main" val="3004820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254EA8A-7F51-4C3A-A892-F8C61F13200C}" type="datetimeFigureOut">
              <a:rPr lang="en-GB" smtClean="0"/>
              <a:t>15/01/2018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165449-8518-4701-8754-A26BE782D498}" type="slidenum">
              <a:rPr lang="en-GB" smtClean="0"/>
              <a:t>‹#›</a:t>
            </a:fld>
            <a:endParaRPr lang="en-GB"/>
          </a:p>
        </p:txBody>
      </p:sp>
    </p:spTree>
    <p:extLst>
      <p:ext uri="{BB962C8B-B14F-4D97-AF65-F5344CB8AC3E}">
        <p14:creationId xmlns:p14="http://schemas.microsoft.com/office/powerpoint/2010/main" val="101905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54EA8A-7F51-4C3A-A892-F8C61F13200C}" type="datetimeFigureOut">
              <a:rPr lang="en-GB" smtClean="0"/>
              <a:t>15/01/2018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165449-8518-4701-8754-A26BE782D498}" type="slidenum">
              <a:rPr lang="en-GB" smtClean="0"/>
              <a:t>‹#›</a:t>
            </a:fld>
            <a:endParaRPr lang="en-GB"/>
          </a:p>
        </p:txBody>
      </p:sp>
    </p:spTree>
    <p:extLst>
      <p:ext uri="{BB962C8B-B14F-4D97-AF65-F5344CB8AC3E}">
        <p14:creationId xmlns:p14="http://schemas.microsoft.com/office/powerpoint/2010/main" val="525516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254EA8A-7F51-4C3A-A892-F8C61F13200C}"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165449-8518-4701-8754-A26BE782D498}" type="slidenum">
              <a:rPr lang="en-GB" smtClean="0"/>
              <a:t>‹#›</a:t>
            </a:fld>
            <a:endParaRPr lang="en-GB"/>
          </a:p>
        </p:txBody>
      </p:sp>
    </p:spTree>
    <p:extLst>
      <p:ext uri="{BB962C8B-B14F-4D97-AF65-F5344CB8AC3E}">
        <p14:creationId xmlns:p14="http://schemas.microsoft.com/office/powerpoint/2010/main" val="804849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254EA8A-7F51-4C3A-A892-F8C61F13200C}"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165449-8518-4701-8754-A26BE782D498}" type="slidenum">
              <a:rPr lang="en-GB" smtClean="0"/>
              <a:t>‹#›</a:t>
            </a:fld>
            <a:endParaRPr lang="en-GB"/>
          </a:p>
        </p:txBody>
      </p:sp>
    </p:spTree>
    <p:extLst>
      <p:ext uri="{BB962C8B-B14F-4D97-AF65-F5344CB8AC3E}">
        <p14:creationId xmlns:p14="http://schemas.microsoft.com/office/powerpoint/2010/main" val="1623928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254EA8A-7F51-4C3A-A892-F8C61F13200C}"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65449-8518-4701-8754-A26BE782D498}" type="slidenum">
              <a:rPr lang="en-GB" smtClean="0"/>
              <a:t>‹#›</a:t>
            </a:fld>
            <a:endParaRPr lang="en-GB"/>
          </a:p>
        </p:txBody>
      </p:sp>
    </p:spTree>
    <p:extLst>
      <p:ext uri="{BB962C8B-B14F-4D97-AF65-F5344CB8AC3E}">
        <p14:creationId xmlns:p14="http://schemas.microsoft.com/office/powerpoint/2010/main" val="1486048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254EA8A-7F51-4C3A-A892-F8C61F13200C}"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65449-8518-4701-8754-A26BE782D49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6872665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254EA8A-7F51-4C3A-A892-F8C61F13200C}"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65449-8518-4701-8754-A26BE782D498}" type="slidenum">
              <a:rPr lang="en-GB" smtClean="0"/>
              <a:t>‹#›</a:t>
            </a:fld>
            <a:endParaRPr lang="en-GB"/>
          </a:p>
        </p:txBody>
      </p:sp>
    </p:spTree>
    <p:extLst>
      <p:ext uri="{BB962C8B-B14F-4D97-AF65-F5344CB8AC3E}">
        <p14:creationId xmlns:p14="http://schemas.microsoft.com/office/powerpoint/2010/main" val="19081498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254EA8A-7F51-4C3A-A892-F8C61F13200C}"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65449-8518-4701-8754-A26BE782D49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472693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254EA8A-7F51-4C3A-A892-F8C61F13200C}"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65449-8518-4701-8754-A26BE782D498}" type="slidenum">
              <a:rPr lang="en-GB" smtClean="0"/>
              <a:t>‹#›</a:t>
            </a:fld>
            <a:endParaRPr lang="en-GB"/>
          </a:p>
        </p:txBody>
      </p:sp>
    </p:spTree>
    <p:extLst>
      <p:ext uri="{BB962C8B-B14F-4D97-AF65-F5344CB8AC3E}">
        <p14:creationId xmlns:p14="http://schemas.microsoft.com/office/powerpoint/2010/main" val="27363936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254EA8A-7F51-4C3A-A892-F8C61F13200C}"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65449-8518-4701-8754-A26BE782D498}" type="slidenum">
              <a:rPr lang="en-GB" smtClean="0"/>
              <a:t>‹#›</a:t>
            </a:fld>
            <a:endParaRPr lang="en-GB"/>
          </a:p>
        </p:txBody>
      </p:sp>
    </p:spTree>
    <p:extLst>
      <p:ext uri="{BB962C8B-B14F-4D97-AF65-F5344CB8AC3E}">
        <p14:creationId xmlns:p14="http://schemas.microsoft.com/office/powerpoint/2010/main" val="33417980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254EA8A-7F51-4C3A-A892-F8C61F13200C}"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65449-8518-4701-8754-A26BE782D498}" type="slidenum">
              <a:rPr lang="en-GB" smtClean="0"/>
              <a:t>‹#›</a:t>
            </a:fld>
            <a:endParaRPr lang="en-GB"/>
          </a:p>
        </p:txBody>
      </p:sp>
    </p:spTree>
    <p:extLst>
      <p:ext uri="{BB962C8B-B14F-4D97-AF65-F5344CB8AC3E}">
        <p14:creationId xmlns:p14="http://schemas.microsoft.com/office/powerpoint/2010/main" val="2211033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254EA8A-7F51-4C3A-A892-F8C61F13200C}" type="datetimeFigureOut">
              <a:rPr lang="en-GB" smtClean="0"/>
              <a:t>15/01/2018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C165449-8518-4701-8754-A26BE782D498}" type="slidenum">
              <a:rPr lang="en-GB" smtClean="0"/>
              <a:t>‹#›</a:t>
            </a:fld>
            <a:endParaRPr lang="en-GB"/>
          </a:p>
        </p:txBody>
      </p:sp>
    </p:spTree>
    <p:extLst>
      <p:ext uri="{BB962C8B-B14F-4D97-AF65-F5344CB8AC3E}">
        <p14:creationId xmlns:p14="http://schemas.microsoft.com/office/powerpoint/2010/main" val="155263232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raf.mod.uk/organisation/39squadron.cf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06227" y="1219201"/>
            <a:ext cx="7866490" cy="5324570"/>
          </a:xfrm>
        </p:spPr>
        <p:txBody>
          <a:bodyPr>
            <a:normAutofit fontScale="90000"/>
          </a:bodyPr>
          <a:lstStyle/>
          <a:p>
            <a:pPr algn="ctr"/>
            <a:r>
              <a:rPr lang="en-GB" dirty="0" smtClean="0">
                <a:solidFill>
                  <a:schemeClr val="accent1">
                    <a:lumMod val="50000"/>
                  </a:schemeClr>
                </a:solidFill>
              </a:rPr>
              <a:t>The RAF (39 Squadron) in Malta during WWII: a micro history based on the logbook of flight navigator – Squadron Leader Terrence Arthur </a:t>
            </a:r>
            <a:r>
              <a:rPr lang="en-GB" dirty="0" err="1" smtClean="0">
                <a:solidFill>
                  <a:schemeClr val="accent1">
                    <a:lumMod val="50000"/>
                  </a:schemeClr>
                </a:solidFill>
              </a:rPr>
              <a:t>McGarry</a:t>
            </a:r>
            <a:r>
              <a:rPr lang="en-GB" dirty="0" smtClean="0">
                <a:solidFill>
                  <a:schemeClr val="accent1">
                    <a:lumMod val="50000"/>
                  </a:schemeClr>
                </a:solidFill>
              </a:rPr>
              <a:t> DFC</a:t>
            </a:r>
            <a:endParaRPr lang="en-GB"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8772812" y="1543193"/>
            <a:ext cx="2901948" cy="3743268"/>
          </a:xfrm>
          <a:prstGeom prst="rect">
            <a:avLst/>
          </a:prstGeom>
        </p:spPr>
      </p:pic>
      <p:sp>
        <p:nvSpPr>
          <p:cNvPr id="3" name="TextBox 2"/>
          <p:cNvSpPr txBox="1"/>
          <p:nvPr/>
        </p:nvSpPr>
        <p:spPr>
          <a:xfrm>
            <a:off x="1134483" y="548642"/>
            <a:ext cx="7409977" cy="846386"/>
          </a:xfrm>
          <a:prstGeom prst="rect">
            <a:avLst/>
          </a:prstGeom>
          <a:noFill/>
        </p:spPr>
        <p:txBody>
          <a:bodyPr wrap="none" rtlCol="0">
            <a:spAutoFit/>
          </a:bodyPr>
          <a:lstStyle/>
          <a:p>
            <a:r>
              <a:rPr lang="en-GB" sz="4900" dirty="0" smtClean="0">
                <a:solidFill>
                  <a:schemeClr val="accent1">
                    <a:lumMod val="50000"/>
                  </a:schemeClr>
                </a:solidFill>
              </a:rPr>
              <a:t>Andrew Jones – AHSK6002</a:t>
            </a:r>
            <a:endParaRPr lang="en-GB" sz="4900" dirty="0">
              <a:solidFill>
                <a:schemeClr val="accent1">
                  <a:lumMod val="50000"/>
                </a:schemeClr>
              </a:solidFill>
            </a:endParaRPr>
          </a:p>
        </p:txBody>
      </p:sp>
    </p:spTree>
    <p:extLst>
      <p:ext uri="{BB962C8B-B14F-4D97-AF65-F5344CB8AC3E}">
        <p14:creationId xmlns:p14="http://schemas.microsoft.com/office/powerpoint/2010/main" val="30164969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68556" y="524786"/>
            <a:ext cx="5989140" cy="769441"/>
          </a:xfrm>
          <a:prstGeom prst="rect">
            <a:avLst/>
          </a:prstGeom>
          <a:noFill/>
        </p:spPr>
        <p:txBody>
          <a:bodyPr wrap="none" rtlCol="0">
            <a:spAutoFit/>
          </a:bodyPr>
          <a:lstStyle/>
          <a:p>
            <a:r>
              <a:rPr lang="en-GB" sz="4400" dirty="0" smtClean="0">
                <a:solidFill>
                  <a:schemeClr val="accent1">
                    <a:lumMod val="50000"/>
                  </a:schemeClr>
                </a:solidFill>
              </a:rPr>
              <a:t>Background Knowledge</a:t>
            </a:r>
            <a:endParaRPr lang="en-GB" sz="4400" dirty="0">
              <a:solidFill>
                <a:schemeClr val="accent1">
                  <a:lumMod val="50000"/>
                </a:schemeClr>
              </a:solidFill>
            </a:endParaRPr>
          </a:p>
        </p:txBody>
      </p:sp>
      <p:pic>
        <p:nvPicPr>
          <p:cNvPr id="6" name="Picture 5"/>
          <p:cNvPicPr>
            <a:picLocks noChangeAspect="1"/>
          </p:cNvPicPr>
          <p:nvPr/>
        </p:nvPicPr>
        <p:blipFill>
          <a:blip r:embed="rId2"/>
          <a:stretch>
            <a:fillRect/>
          </a:stretch>
        </p:blipFill>
        <p:spPr>
          <a:xfrm>
            <a:off x="6758609" y="2160919"/>
            <a:ext cx="5293757" cy="3349335"/>
          </a:xfrm>
          <a:prstGeom prst="rect">
            <a:avLst/>
          </a:prstGeom>
        </p:spPr>
      </p:pic>
      <p:sp>
        <p:nvSpPr>
          <p:cNvPr id="2" name="TextBox 1"/>
          <p:cNvSpPr txBox="1"/>
          <p:nvPr/>
        </p:nvSpPr>
        <p:spPr>
          <a:xfrm>
            <a:off x="0" y="1292391"/>
            <a:ext cx="6758609" cy="5262979"/>
          </a:xfrm>
          <a:prstGeom prst="rect">
            <a:avLst/>
          </a:prstGeom>
          <a:noFill/>
        </p:spPr>
        <p:txBody>
          <a:bodyPr wrap="square" rtlCol="0">
            <a:spAutoFit/>
          </a:bodyPr>
          <a:lstStyle/>
          <a:p>
            <a:pPr marL="285750" indent="-285750">
              <a:buFontTx/>
              <a:buChar char="-"/>
            </a:pPr>
            <a:r>
              <a:rPr lang="en-GB" sz="2400" dirty="0" smtClean="0">
                <a:solidFill>
                  <a:schemeClr val="accent1">
                    <a:lumMod val="50000"/>
                  </a:schemeClr>
                </a:solidFill>
              </a:rPr>
              <a:t>Squadron Leader Terrence Arthur </a:t>
            </a:r>
            <a:r>
              <a:rPr lang="en-GB" sz="2400" dirty="0" err="1" smtClean="0">
                <a:solidFill>
                  <a:schemeClr val="accent1">
                    <a:lumMod val="50000"/>
                  </a:schemeClr>
                </a:solidFill>
              </a:rPr>
              <a:t>McGarry</a:t>
            </a:r>
            <a:r>
              <a:rPr lang="en-GB" sz="2400" dirty="0" smtClean="0">
                <a:solidFill>
                  <a:schemeClr val="accent1">
                    <a:lumMod val="50000"/>
                  </a:schemeClr>
                </a:solidFill>
              </a:rPr>
              <a:t> DFC</a:t>
            </a:r>
          </a:p>
          <a:p>
            <a:pPr marL="285750" indent="-285750">
              <a:buFontTx/>
              <a:buChar char="-"/>
            </a:pPr>
            <a:r>
              <a:rPr lang="en-GB" sz="2400" dirty="0" smtClean="0">
                <a:solidFill>
                  <a:schemeClr val="accent1">
                    <a:lumMod val="50000"/>
                  </a:schemeClr>
                </a:solidFill>
              </a:rPr>
              <a:t>Qualified as an Air Navigator in June 1941</a:t>
            </a:r>
          </a:p>
          <a:p>
            <a:pPr marL="285750" indent="-285750">
              <a:buFontTx/>
              <a:buChar char="-"/>
            </a:pPr>
            <a:r>
              <a:rPr lang="en-GB" sz="2400" dirty="0" smtClean="0">
                <a:solidFill>
                  <a:schemeClr val="accent1">
                    <a:lumMod val="50000"/>
                  </a:schemeClr>
                </a:solidFill>
              </a:rPr>
              <a:t>Trained in further navigation, gunnery and bombing at A.O.N.S RAF </a:t>
            </a:r>
            <a:r>
              <a:rPr lang="en-GB" sz="2400" dirty="0" err="1" smtClean="0">
                <a:solidFill>
                  <a:schemeClr val="accent1">
                    <a:lumMod val="50000"/>
                  </a:schemeClr>
                </a:solidFill>
              </a:rPr>
              <a:t>Penrhos</a:t>
            </a:r>
            <a:endParaRPr lang="en-GB" sz="2400" dirty="0" smtClean="0">
              <a:solidFill>
                <a:schemeClr val="accent1">
                  <a:lumMod val="50000"/>
                </a:schemeClr>
              </a:solidFill>
            </a:endParaRPr>
          </a:p>
          <a:p>
            <a:pPr marL="285750" indent="-285750">
              <a:buFontTx/>
              <a:buChar char="-"/>
            </a:pPr>
            <a:r>
              <a:rPr lang="en-GB" sz="2400" dirty="0" smtClean="0">
                <a:solidFill>
                  <a:schemeClr val="accent1">
                    <a:lumMod val="50000"/>
                  </a:schemeClr>
                </a:solidFill>
              </a:rPr>
              <a:t>July 1942 he was transferred to 39 Squadron stationed in Malta</a:t>
            </a:r>
          </a:p>
          <a:p>
            <a:pPr marL="285750" indent="-285750">
              <a:buFontTx/>
              <a:buChar char="-"/>
            </a:pPr>
            <a:r>
              <a:rPr lang="en-GB" sz="2400" dirty="0" smtClean="0">
                <a:solidFill>
                  <a:schemeClr val="accent1">
                    <a:lumMod val="50000"/>
                  </a:schemeClr>
                </a:solidFill>
              </a:rPr>
              <a:t>July 1943 Mac was back in Britain</a:t>
            </a:r>
          </a:p>
          <a:p>
            <a:pPr marL="285750" indent="-285750">
              <a:buFontTx/>
              <a:buChar char="-"/>
            </a:pPr>
            <a:r>
              <a:rPr lang="en-GB" sz="2400" dirty="0" smtClean="0">
                <a:solidFill>
                  <a:schemeClr val="accent1">
                    <a:lumMod val="50000"/>
                  </a:schemeClr>
                </a:solidFill>
              </a:rPr>
              <a:t>March 1944 he joined 612 Squadron attacking e-boats off the Dutch coast</a:t>
            </a:r>
          </a:p>
          <a:p>
            <a:pPr marL="285750" indent="-285750">
              <a:buFontTx/>
              <a:buChar char="-"/>
            </a:pPr>
            <a:r>
              <a:rPr lang="en-GB" sz="2400" dirty="0" smtClean="0">
                <a:solidFill>
                  <a:schemeClr val="accent1">
                    <a:lumMod val="50000"/>
                  </a:schemeClr>
                </a:solidFill>
              </a:rPr>
              <a:t>After the war Mac remained in the RAF and was involved in radar air testing</a:t>
            </a:r>
          </a:p>
          <a:p>
            <a:pPr marL="285750" indent="-285750">
              <a:buFontTx/>
              <a:buChar char="-"/>
            </a:pPr>
            <a:r>
              <a:rPr lang="en-GB" sz="2400" dirty="0" smtClean="0">
                <a:solidFill>
                  <a:schemeClr val="accent1">
                    <a:lumMod val="50000"/>
                  </a:schemeClr>
                </a:solidFill>
              </a:rPr>
              <a:t>The last log book flight entry was 8 March 1951</a:t>
            </a:r>
            <a:endParaRPr lang="en-GB" sz="2400" dirty="0">
              <a:solidFill>
                <a:schemeClr val="accent1">
                  <a:lumMod val="50000"/>
                </a:schemeClr>
              </a:solidFill>
            </a:endParaRPr>
          </a:p>
        </p:txBody>
      </p:sp>
    </p:spTree>
    <p:extLst>
      <p:ext uri="{BB962C8B-B14F-4D97-AF65-F5344CB8AC3E}">
        <p14:creationId xmlns:p14="http://schemas.microsoft.com/office/powerpoint/2010/main" val="9830383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2869" y="609600"/>
            <a:ext cx="6276975" cy="1320800"/>
          </a:xfrm>
        </p:spPr>
        <p:txBody>
          <a:bodyPr/>
          <a:lstStyle/>
          <a:p>
            <a:r>
              <a:rPr lang="en-GB" dirty="0" smtClean="0">
                <a:solidFill>
                  <a:schemeClr val="accent1">
                    <a:lumMod val="50000"/>
                  </a:schemeClr>
                </a:solidFill>
              </a:rPr>
              <a:t>Data I have collected</a:t>
            </a:r>
            <a:endParaRPr lang="en-GB" dirty="0">
              <a:solidFill>
                <a:schemeClr val="accent1">
                  <a:lumMod val="50000"/>
                </a:schemeClr>
              </a:solidFill>
            </a:endParaRPr>
          </a:p>
        </p:txBody>
      </p:sp>
      <p:pic>
        <p:nvPicPr>
          <p:cNvPr id="6" name="Picture 5"/>
          <p:cNvPicPr/>
          <p:nvPr/>
        </p:nvPicPr>
        <p:blipFill rotWithShape="1">
          <a:blip r:embed="rId2"/>
          <a:srcRect l="12796" t="8372" r="47319" b="2988"/>
          <a:stretch/>
        </p:blipFill>
        <p:spPr bwMode="auto">
          <a:xfrm>
            <a:off x="5526922" y="1452831"/>
            <a:ext cx="6276975" cy="4707255"/>
          </a:xfrm>
          <a:prstGeom prst="rect">
            <a:avLst/>
          </a:prstGeom>
          <a:ln>
            <a:noFill/>
          </a:ln>
          <a:extLst>
            <a:ext uri="{53640926-AAD7-44D8-BBD7-CCE9431645EC}">
              <a14:shadowObscured xmlns:a14="http://schemas.microsoft.com/office/drawing/2010/main"/>
            </a:ext>
          </a:extLst>
        </p:spPr>
      </p:pic>
      <p:sp>
        <p:nvSpPr>
          <p:cNvPr id="3" name="TextBox 2"/>
          <p:cNvSpPr txBox="1"/>
          <p:nvPr/>
        </p:nvSpPr>
        <p:spPr>
          <a:xfrm>
            <a:off x="270344" y="2455186"/>
            <a:ext cx="5181227" cy="1846659"/>
          </a:xfrm>
          <a:prstGeom prst="rect">
            <a:avLst/>
          </a:prstGeom>
          <a:noFill/>
        </p:spPr>
        <p:txBody>
          <a:bodyPr wrap="none" rtlCol="0">
            <a:spAutoFit/>
          </a:bodyPr>
          <a:lstStyle/>
          <a:p>
            <a:pPr marL="285750" indent="-285750">
              <a:buFontTx/>
              <a:buChar char="-"/>
            </a:pPr>
            <a:r>
              <a:rPr lang="en-GB" sz="2400" dirty="0" smtClean="0">
                <a:solidFill>
                  <a:schemeClr val="accent1">
                    <a:lumMod val="50000"/>
                  </a:schemeClr>
                </a:solidFill>
              </a:rPr>
              <a:t>Exchange of letters</a:t>
            </a:r>
          </a:p>
          <a:p>
            <a:pPr marL="285750" indent="-285750">
              <a:buFontTx/>
              <a:buChar char="-"/>
            </a:pPr>
            <a:r>
              <a:rPr lang="en-GB" sz="2400" dirty="0" smtClean="0">
                <a:solidFill>
                  <a:schemeClr val="accent1">
                    <a:lumMod val="50000"/>
                  </a:schemeClr>
                </a:solidFill>
              </a:rPr>
              <a:t>Links to several aviation museums</a:t>
            </a:r>
          </a:p>
          <a:p>
            <a:pPr marL="285750" indent="-285750">
              <a:buFontTx/>
              <a:buChar char="-"/>
            </a:pPr>
            <a:r>
              <a:rPr lang="en-GB" sz="2400" dirty="0" smtClean="0">
                <a:solidFill>
                  <a:schemeClr val="accent1">
                    <a:lumMod val="50000"/>
                  </a:schemeClr>
                </a:solidFill>
              </a:rPr>
              <a:t>Operational Record Books</a:t>
            </a:r>
          </a:p>
          <a:p>
            <a:pPr marL="285750" indent="-285750">
              <a:buFontTx/>
              <a:buChar char="-"/>
            </a:pPr>
            <a:r>
              <a:rPr lang="en-GB" sz="2400" dirty="0" smtClean="0">
                <a:solidFill>
                  <a:schemeClr val="accent1">
                    <a:lumMod val="50000"/>
                  </a:schemeClr>
                </a:solidFill>
              </a:rPr>
              <a:t>I have analysed Mac’s logbook</a:t>
            </a:r>
          </a:p>
          <a:p>
            <a:pPr marL="285750" indent="-285750">
              <a:buFontTx/>
              <a:buChar char="-"/>
            </a:pPr>
            <a:endParaRPr lang="en-GB" dirty="0">
              <a:solidFill>
                <a:schemeClr val="accent1">
                  <a:lumMod val="50000"/>
                </a:schemeClr>
              </a:solidFill>
            </a:endParaRPr>
          </a:p>
        </p:txBody>
      </p:sp>
    </p:spTree>
    <p:extLst>
      <p:ext uri="{BB962C8B-B14F-4D97-AF65-F5344CB8AC3E}">
        <p14:creationId xmlns:p14="http://schemas.microsoft.com/office/powerpoint/2010/main" val="20234987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2">
                    <a:lumMod val="50000"/>
                  </a:schemeClr>
                </a:solidFill>
              </a:rPr>
              <a:t>Data I have collected</a:t>
            </a:r>
            <a:endParaRPr lang="en-GB" dirty="0">
              <a:solidFill>
                <a:schemeClr val="accent2">
                  <a:lumMod val="50000"/>
                </a:schemeClr>
              </a:solidFill>
            </a:endParaRPr>
          </a:p>
        </p:txBody>
      </p:sp>
      <p:sp>
        <p:nvSpPr>
          <p:cNvPr id="4" name="Content Placeholder 3"/>
          <p:cNvSpPr>
            <a:spLocks noGrp="1"/>
          </p:cNvSpPr>
          <p:nvPr>
            <p:ph idx="1"/>
          </p:nvPr>
        </p:nvSpPr>
        <p:spPr>
          <a:xfrm>
            <a:off x="677334" y="1443205"/>
            <a:ext cx="8596668" cy="487195"/>
          </a:xfrm>
        </p:spPr>
        <p:txBody>
          <a:bodyPr>
            <a:noAutofit/>
          </a:bodyPr>
          <a:lstStyle/>
          <a:p>
            <a:pPr>
              <a:buFontTx/>
              <a:buChar char="-"/>
            </a:pPr>
            <a:r>
              <a:rPr lang="en-GB" sz="2400" dirty="0" smtClean="0">
                <a:solidFill>
                  <a:schemeClr val="accent1">
                    <a:lumMod val="50000"/>
                  </a:schemeClr>
                </a:solidFill>
              </a:rPr>
              <a:t>Large number of academic books on Malta during WWII</a:t>
            </a:r>
          </a:p>
          <a:p>
            <a:pPr>
              <a:buFontTx/>
              <a:buChar char="-"/>
            </a:pPr>
            <a:r>
              <a:rPr lang="en-GB" sz="2400" dirty="0" smtClean="0">
                <a:solidFill>
                  <a:schemeClr val="accent1">
                    <a:lumMod val="50000"/>
                  </a:schemeClr>
                </a:solidFill>
              </a:rPr>
              <a:t>These texts have changed my opinion on Malta and key individuals during my course of reading them</a:t>
            </a:r>
            <a:endParaRPr lang="en-GB" sz="2400" dirty="0">
              <a:solidFill>
                <a:schemeClr val="accent1">
                  <a:lumMod val="50000"/>
                </a:schemeClr>
              </a:solidFill>
            </a:endParaRPr>
          </a:p>
        </p:txBody>
      </p:sp>
      <p:pic>
        <p:nvPicPr>
          <p:cNvPr id="5" name="Picture 4"/>
          <p:cNvPicPr>
            <a:picLocks noChangeAspect="1"/>
          </p:cNvPicPr>
          <p:nvPr/>
        </p:nvPicPr>
        <p:blipFill>
          <a:blip r:embed="rId2"/>
          <a:stretch>
            <a:fillRect/>
          </a:stretch>
        </p:blipFill>
        <p:spPr>
          <a:xfrm>
            <a:off x="2083240" y="2725749"/>
            <a:ext cx="5239353" cy="3941419"/>
          </a:xfrm>
          <a:prstGeom prst="rect">
            <a:avLst/>
          </a:prstGeom>
        </p:spPr>
      </p:pic>
    </p:spTree>
    <p:extLst>
      <p:ext uri="{BB962C8B-B14F-4D97-AF65-F5344CB8AC3E}">
        <p14:creationId xmlns:p14="http://schemas.microsoft.com/office/powerpoint/2010/main" val="27790660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Theoretical Approach</a:t>
            </a:r>
            <a:endParaRPr lang="en-GB"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rot="16200000">
            <a:off x="4804072" y="1225785"/>
            <a:ext cx="6021589" cy="4789217"/>
          </a:xfrm>
          <a:prstGeom prst="rect">
            <a:avLst/>
          </a:prstGeom>
        </p:spPr>
      </p:pic>
      <p:sp>
        <p:nvSpPr>
          <p:cNvPr id="3" name="TextBox 2"/>
          <p:cNvSpPr txBox="1"/>
          <p:nvPr/>
        </p:nvSpPr>
        <p:spPr>
          <a:xfrm>
            <a:off x="906450" y="1930400"/>
            <a:ext cx="3856382" cy="3046988"/>
          </a:xfrm>
          <a:prstGeom prst="rect">
            <a:avLst/>
          </a:prstGeom>
          <a:noFill/>
        </p:spPr>
        <p:txBody>
          <a:bodyPr wrap="square" rtlCol="0">
            <a:spAutoFit/>
          </a:bodyPr>
          <a:lstStyle/>
          <a:p>
            <a:pPr marL="285750" indent="-285750">
              <a:buFontTx/>
              <a:buChar char="-"/>
            </a:pPr>
            <a:r>
              <a:rPr lang="en-GB" sz="2400" dirty="0" smtClean="0">
                <a:solidFill>
                  <a:schemeClr val="accent1">
                    <a:lumMod val="50000"/>
                  </a:schemeClr>
                </a:solidFill>
              </a:rPr>
              <a:t>Micro history based approach</a:t>
            </a:r>
          </a:p>
          <a:p>
            <a:pPr marL="285750" indent="-285750">
              <a:buFontTx/>
              <a:buChar char="-"/>
            </a:pPr>
            <a:r>
              <a:rPr lang="en-GB" sz="2400" dirty="0" smtClean="0">
                <a:solidFill>
                  <a:schemeClr val="accent1">
                    <a:lumMod val="50000"/>
                  </a:schemeClr>
                </a:solidFill>
              </a:rPr>
              <a:t>Concentrating on Mac in Malta</a:t>
            </a:r>
          </a:p>
          <a:p>
            <a:pPr marL="285750" indent="-285750">
              <a:buFontTx/>
              <a:buChar char="-"/>
            </a:pPr>
            <a:r>
              <a:rPr lang="en-GB" sz="2400" dirty="0" smtClean="0">
                <a:solidFill>
                  <a:schemeClr val="accent1">
                    <a:lumMod val="50000"/>
                  </a:schemeClr>
                </a:solidFill>
              </a:rPr>
              <a:t>This allows me to understand the wider issues through the eyes of an individual</a:t>
            </a:r>
            <a:endParaRPr lang="en-GB" sz="2400" dirty="0">
              <a:solidFill>
                <a:schemeClr val="accent1">
                  <a:lumMod val="50000"/>
                </a:schemeClr>
              </a:solidFill>
            </a:endParaRPr>
          </a:p>
        </p:txBody>
      </p:sp>
    </p:spTree>
    <p:extLst>
      <p:ext uri="{BB962C8B-B14F-4D97-AF65-F5344CB8AC3E}">
        <p14:creationId xmlns:p14="http://schemas.microsoft.com/office/powerpoint/2010/main" val="36234000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dirty="0">
                <a:solidFill>
                  <a:schemeClr val="accent1">
                    <a:lumMod val="50000"/>
                  </a:schemeClr>
                </a:solidFill>
              </a:rPr>
              <a:t>Section 1</a:t>
            </a:r>
            <a:r>
              <a:rPr lang="en-GB" dirty="0">
                <a:solidFill>
                  <a:schemeClr val="accent1">
                    <a:lumMod val="50000"/>
                  </a:schemeClr>
                </a:solidFill>
              </a:rPr>
              <a:t/>
            </a:r>
            <a:br>
              <a:rPr lang="en-GB" dirty="0">
                <a:solidFill>
                  <a:schemeClr val="accent1">
                    <a:lumMod val="50000"/>
                  </a:schemeClr>
                </a:solidFill>
              </a:rPr>
            </a:br>
            <a:endParaRPr lang="en-GB" dirty="0"/>
          </a:p>
        </p:txBody>
      </p:sp>
      <p:sp>
        <p:nvSpPr>
          <p:cNvPr id="3" name="Content Placeholder 2"/>
          <p:cNvSpPr>
            <a:spLocks noGrp="1"/>
          </p:cNvSpPr>
          <p:nvPr>
            <p:ph idx="1"/>
          </p:nvPr>
        </p:nvSpPr>
        <p:spPr>
          <a:xfrm>
            <a:off x="614213" y="1470988"/>
            <a:ext cx="8596668" cy="3880773"/>
          </a:xfrm>
        </p:spPr>
        <p:txBody>
          <a:bodyPr>
            <a:normAutofit/>
          </a:bodyPr>
          <a:lstStyle/>
          <a:p>
            <a:pPr marL="0" indent="0" algn="ctr">
              <a:buNone/>
            </a:pPr>
            <a:r>
              <a:rPr lang="en-GB" sz="3600" dirty="0" smtClean="0">
                <a:solidFill>
                  <a:schemeClr val="accent1">
                    <a:lumMod val="50000"/>
                  </a:schemeClr>
                </a:solidFill>
              </a:rPr>
              <a:t>Historiography</a:t>
            </a:r>
          </a:p>
          <a:p>
            <a:pPr marL="0" indent="0" algn="ctr">
              <a:buNone/>
            </a:pPr>
            <a:endParaRPr lang="en-GB" sz="3600" dirty="0" smtClean="0">
              <a:solidFill>
                <a:schemeClr val="accent1">
                  <a:lumMod val="50000"/>
                </a:schemeClr>
              </a:solidFill>
            </a:endParaRPr>
          </a:p>
          <a:p>
            <a:pPr algn="ctr">
              <a:buFont typeface="Wingdings" panose="05000000000000000000" pitchFamily="2" charset="2"/>
              <a:buChar char="§"/>
            </a:pPr>
            <a:r>
              <a:rPr lang="en-GB" sz="2800" dirty="0" smtClean="0">
                <a:solidFill>
                  <a:schemeClr val="accent1">
                    <a:lumMod val="50000"/>
                  </a:schemeClr>
                </a:solidFill>
              </a:rPr>
              <a:t>Malta’s role in the war</a:t>
            </a:r>
          </a:p>
          <a:p>
            <a:pPr algn="ctr">
              <a:buFont typeface="Wingdings" panose="05000000000000000000" pitchFamily="2" charset="2"/>
              <a:buChar char="§"/>
            </a:pPr>
            <a:r>
              <a:rPr lang="en-GB" sz="2800" dirty="0" smtClean="0">
                <a:solidFill>
                  <a:schemeClr val="accent1">
                    <a:lumMod val="50000"/>
                  </a:schemeClr>
                </a:solidFill>
              </a:rPr>
              <a:t>Background history of 39 Squadron</a:t>
            </a:r>
          </a:p>
          <a:p>
            <a:pPr algn="ctr">
              <a:buFont typeface="Wingdings" panose="05000000000000000000" pitchFamily="2" charset="2"/>
              <a:buChar char="§"/>
            </a:pPr>
            <a:endParaRPr lang="en-GB" sz="2400" dirty="0">
              <a:solidFill>
                <a:schemeClr val="accent1">
                  <a:lumMod val="50000"/>
                </a:schemeClr>
              </a:solidFill>
            </a:endParaRPr>
          </a:p>
        </p:txBody>
      </p:sp>
      <p:pic>
        <p:nvPicPr>
          <p:cNvPr id="6" name="Picture 5"/>
          <p:cNvPicPr>
            <a:picLocks noChangeAspect="1"/>
          </p:cNvPicPr>
          <p:nvPr/>
        </p:nvPicPr>
        <p:blipFill>
          <a:blip r:embed="rId2"/>
          <a:stretch>
            <a:fillRect/>
          </a:stretch>
        </p:blipFill>
        <p:spPr>
          <a:xfrm>
            <a:off x="2238463" y="3909973"/>
            <a:ext cx="5730737" cy="2462997"/>
          </a:xfrm>
          <a:prstGeom prst="rect">
            <a:avLst/>
          </a:prstGeom>
        </p:spPr>
      </p:pic>
    </p:spTree>
    <p:extLst>
      <p:ext uri="{BB962C8B-B14F-4D97-AF65-F5344CB8AC3E}">
        <p14:creationId xmlns:p14="http://schemas.microsoft.com/office/powerpoint/2010/main" val="35543724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smtClean="0">
                <a:solidFill>
                  <a:schemeClr val="accent2">
                    <a:lumMod val="50000"/>
                  </a:schemeClr>
                </a:solidFill>
              </a:rPr>
              <a:t>Section 2</a:t>
            </a:r>
            <a:endParaRPr lang="en-GB" sz="4000" dirty="0">
              <a:solidFill>
                <a:schemeClr val="accent2">
                  <a:lumMod val="50000"/>
                </a:schemeClr>
              </a:solidFill>
            </a:endParaRPr>
          </a:p>
        </p:txBody>
      </p:sp>
      <p:sp>
        <p:nvSpPr>
          <p:cNvPr id="3" name="Content Placeholder 2"/>
          <p:cNvSpPr>
            <a:spLocks noGrp="1"/>
          </p:cNvSpPr>
          <p:nvPr>
            <p:ph idx="1"/>
          </p:nvPr>
        </p:nvSpPr>
        <p:spPr/>
        <p:txBody>
          <a:bodyPr/>
          <a:lstStyle/>
          <a:p>
            <a:pPr algn="ctr"/>
            <a:endParaRPr lang="en-GB" dirty="0" smtClean="0"/>
          </a:p>
          <a:p>
            <a:pPr algn="ctr">
              <a:buFont typeface="Wingdings" panose="05000000000000000000" pitchFamily="2" charset="2"/>
              <a:buChar char="§"/>
            </a:pPr>
            <a:r>
              <a:rPr lang="en-GB" sz="2800" dirty="0" smtClean="0">
                <a:solidFill>
                  <a:schemeClr val="accent2">
                    <a:lumMod val="50000"/>
                  </a:schemeClr>
                </a:solidFill>
              </a:rPr>
              <a:t>The impact of RAF operations in Malta on Rommel’s Africa campaign</a:t>
            </a:r>
          </a:p>
          <a:p>
            <a:pPr algn="ctr">
              <a:buFont typeface="Wingdings" panose="05000000000000000000" pitchFamily="2" charset="2"/>
              <a:buChar char="§"/>
            </a:pPr>
            <a:endParaRPr lang="en-GB" sz="2800" dirty="0" smtClean="0">
              <a:solidFill>
                <a:schemeClr val="accent2">
                  <a:lumMod val="50000"/>
                </a:schemeClr>
              </a:solidFill>
            </a:endParaRPr>
          </a:p>
          <a:p>
            <a:pPr algn="ctr">
              <a:buFont typeface="Wingdings" panose="05000000000000000000" pitchFamily="2" charset="2"/>
              <a:buChar char="§"/>
            </a:pPr>
            <a:r>
              <a:rPr lang="en-GB" sz="2800" dirty="0" smtClean="0">
                <a:solidFill>
                  <a:schemeClr val="accent2">
                    <a:lumMod val="50000"/>
                  </a:schemeClr>
                </a:solidFill>
              </a:rPr>
              <a:t>Analysis of Mac’s flight log book and cross-referencing with ORBs </a:t>
            </a:r>
            <a:endParaRPr lang="en-GB" sz="2800" dirty="0">
              <a:solidFill>
                <a:schemeClr val="accent2">
                  <a:lumMod val="50000"/>
                </a:schemeClr>
              </a:solidFill>
            </a:endParaRPr>
          </a:p>
        </p:txBody>
      </p:sp>
      <p:pic>
        <p:nvPicPr>
          <p:cNvPr id="4" name="Picture 3"/>
          <p:cNvPicPr>
            <a:picLocks noChangeAspect="1"/>
          </p:cNvPicPr>
          <p:nvPr/>
        </p:nvPicPr>
        <p:blipFill>
          <a:blip r:embed="rId2"/>
          <a:stretch>
            <a:fillRect/>
          </a:stretch>
        </p:blipFill>
        <p:spPr>
          <a:xfrm>
            <a:off x="8817997" y="123871"/>
            <a:ext cx="3011722" cy="4050978"/>
          </a:xfrm>
          <a:prstGeom prst="rect">
            <a:avLst/>
          </a:prstGeom>
        </p:spPr>
      </p:pic>
      <p:sp>
        <p:nvSpPr>
          <p:cNvPr id="5" name="TextBox 4"/>
          <p:cNvSpPr txBox="1"/>
          <p:nvPr/>
        </p:nvSpPr>
        <p:spPr>
          <a:xfrm>
            <a:off x="8730533" y="4151409"/>
            <a:ext cx="3570136" cy="577081"/>
          </a:xfrm>
          <a:prstGeom prst="rect">
            <a:avLst/>
          </a:prstGeom>
          <a:noFill/>
        </p:spPr>
        <p:txBody>
          <a:bodyPr wrap="square" rtlCol="0">
            <a:spAutoFit/>
          </a:bodyPr>
          <a:lstStyle/>
          <a:p>
            <a:r>
              <a:rPr lang="en-GB" sz="1050" dirty="0">
                <a:solidFill>
                  <a:schemeClr val="accent1">
                    <a:lumMod val="50000"/>
                  </a:schemeClr>
                </a:solidFill>
              </a:rPr>
              <a:t>Logo of the 39 Squadron, RAF website [online]. Available https://www.raf.mod.uk/organisation/39squadron.cfm</a:t>
            </a:r>
          </a:p>
        </p:txBody>
      </p:sp>
    </p:spTree>
    <p:extLst>
      <p:ext uri="{BB962C8B-B14F-4D97-AF65-F5344CB8AC3E}">
        <p14:creationId xmlns:p14="http://schemas.microsoft.com/office/powerpoint/2010/main" val="2876343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19185" y="386965"/>
            <a:ext cx="2209120" cy="654657"/>
          </a:xfrm>
        </p:spPr>
        <p:txBody>
          <a:bodyPr/>
          <a:lstStyle/>
          <a:p>
            <a:r>
              <a:rPr lang="en-GB" dirty="0" smtClean="0">
                <a:solidFill>
                  <a:schemeClr val="accent1">
                    <a:lumMod val="50000"/>
                  </a:schemeClr>
                </a:solidFill>
              </a:rPr>
              <a:t>Section 3</a:t>
            </a:r>
            <a:endParaRPr lang="en-GB" dirty="0">
              <a:solidFill>
                <a:schemeClr val="accent1">
                  <a:lumMod val="50000"/>
                </a:schemeClr>
              </a:solidFill>
            </a:endParaRPr>
          </a:p>
        </p:txBody>
      </p:sp>
      <p:sp>
        <p:nvSpPr>
          <p:cNvPr id="4" name="TextBox 3"/>
          <p:cNvSpPr txBox="1"/>
          <p:nvPr/>
        </p:nvSpPr>
        <p:spPr>
          <a:xfrm>
            <a:off x="791912" y="4379402"/>
            <a:ext cx="9059753" cy="2523768"/>
          </a:xfrm>
          <a:prstGeom prst="rect">
            <a:avLst/>
          </a:prstGeom>
          <a:noFill/>
        </p:spPr>
        <p:txBody>
          <a:bodyPr wrap="square" rtlCol="0">
            <a:spAutoFit/>
          </a:bodyPr>
          <a:lstStyle/>
          <a:p>
            <a:r>
              <a:rPr lang="en-GB" sz="2000" dirty="0">
                <a:solidFill>
                  <a:schemeClr val="accent2">
                    <a:lumMod val="50000"/>
                  </a:schemeClr>
                </a:solidFill>
              </a:rPr>
              <a:t>‘</a:t>
            </a:r>
            <a:r>
              <a:rPr lang="en-GB" sz="2000" i="1" dirty="0">
                <a:solidFill>
                  <a:schemeClr val="accent2">
                    <a:lumMod val="50000"/>
                  </a:schemeClr>
                </a:solidFill>
              </a:rPr>
              <a:t>During the first three months of 1942, only 151 daylight enemy sorties were flown over the UK and a substantial proportion of these were reconnaissance flights. At the height of the Luftwaffe’s assault against Malta, between February and April, the number of sorties flown against the Island amounted to more than 17,000.</a:t>
            </a:r>
            <a:r>
              <a:rPr lang="en-GB" sz="2000" dirty="0">
                <a:solidFill>
                  <a:schemeClr val="accent2">
                    <a:lumMod val="50000"/>
                  </a:schemeClr>
                </a:solidFill>
              </a:rPr>
              <a:t>’ </a:t>
            </a:r>
            <a:endParaRPr lang="en-GB" sz="2000" dirty="0" smtClean="0">
              <a:solidFill>
                <a:schemeClr val="accent2">
                  <a:lumMod val="50000"/>
                </a:schemeClr>
              </a:solidFill>
            </a:endParaRPr>
          </a:p>
          <a:p>
            <a:endParaRPr lang="en-GB" sz="2000" dirty="0" smtClean="0">
              <a:solidFill>
                <a:schemeClr val="accent2">
                  <a:lumMod val="50000"/>
                </a:schemeClr>
              </a:solidFill>
            </a:endParaRPr>
          </a:p>
          <a:p>
            <a:r>
              <a:rPr lang="en-GB" sz="2000" dirty="0">
                <a:solidFill>
                  <a:schemeClr val="accent2">
                    <a:lumMod val="50000"/>
                  </a:schemeClr>
                </a:solidFill>
              </a:rPr>
              <a:t> </a:t>
            </a:r>
            <a:r>
              <a:rPr lang="en-GB" sz="2000" dirty="0" smtClean="0">
                <a:solidFill>
                  <a:schemeClr val="accent2">
                    <a:lumMod val="50000"/>
                  </a:schemeClr>
                </a:solidFill>
              </a:rPr>
              <a:t>- Wing Commander Laddie Lucas, 249 Squadron, 1942</a:t>
            </a:r>
            <a:endParaRPr lang="en-GB" sz="2000" dirty="0">
              <a:solidFill>
                <a:schemeClr val="accent2">
                  <a:lumMod val="50000"/>
                </a:schemeClr>
              </a:solidFill>
            </a:endParaRPr>
          </a:p>
          <a:p>
            <a:endParaRPr lang="en-GB" dirty="0"/>
          </a:p>
        </p:txBody>
      </p:sp>
      <p:pic>
        <p:nvPicPr>
          <p:cNvPr id="3" name="Picture 2"/>
          <p:cNvPicPr>
            <a:picLocks noChangeAspect="1"/>
          </p:cNvPicPr>
          <p:nvPr/>
        </p:nvPicPr>
        <p:blipFill rotWithShape="1">
          <a:blip r:embed="rId2"/>
          <a:srcRect l="3318" t="1893" r="3350" b="15948"/>
          <a:stretch/>
        </p:blipFill>
        <p:spPr>
          <a:xfrm>
            <a:off x="712312" y="1041622"/>
            <a:ext cx="8022866" cy="3236181"/>
          </a:xfrm>
          <a:prstGeom prst="rect">
            <a:avLst/>
          </a:prstGeom>
        </p:spPr>
      </p:pic>
    </p:spTree>
    <p:extLst>
      <p:ext uri="{BB962C8B-B14F-4D97-AF65-F5344CB8AC3E}">
        <p14:creationId xmlns:p14="http://schemas.microsoft.com/office/powerpoint/2010/main" val="28346796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3490623"/>
            <a:ext cx="8596668" cy="3218648"/>
          </a:xfrm>
        </p:spPr>
        <p:txBody>
          <a:bodyPr>
            <a:normAutofit/>
          </a:bodyPr>
          <a:lstStyle/>
          <a:p>
            <a:pPr algn="ctr"/>
            <a:endParaRPr lang="en-GB" dirty="0"/>
          </a:p>
          <a:p>
            <a:pPr algn="ctr"/>
            <a:r>
              <a:rPr lang="en-GB" sz="3200" i="1" dirty="0" smtClean="0">
                <a:solidFill>
                  <a:schemeClr val="accent2">
                    <a:lumMod val="75000"/>
                  </a:schemeClr>
                </a:solidFill>
              </a:rPr>
              <a:t>Everyone records the pilot, nobody records who the navigator was who got them there in the first place</a:t>
            </a:r>
          </a:p>
          <a:p>
            <a:pPr algn="ctr"/>
            <a:r>
              <a:rPr lang="en-GB" sz="1600" dirty="0" smtClean="0">
                <a:solidFill>
                  <a:schemeClr val="tx1"/>
                </a:solidFill>
              </a:rPr>
              <a:t>                                  </a:t>
            </a:r>
            <a:r>
              <a:rPr lang="en-GB" sz="1600" dirty="0" smtClean="0">
                <a:solidFill>
                  <a:schemeClr val="accent1">
                    <a:lumMod val="50000"/>
                  </a:schemeClr>
                </a:solidFill>
              </a:rPr>
              <a:t>Ray </a:t>
            </a:r>
            <a:r>
              <a:rPr lang="en-GB" sz="1600" dirty="0" err="1" smtClean="0">
                <a:solidFill>
                  <a:schemeClr val="accent1">
                    <a:lumMod val="50000"/>
                  </a:schemeClr>
                </a:solidFill>
              </a:rPr>
              <a:t>Polidano</a:t>
            </a:r>
            <a:r>
              <a:rPr lang="en-GB" sz="1600" dirty="0" smtClean="0">
                <a:solidFill>
                  <a:schemeClr val="accent1">
                    <a:lumMod val="50000"/>
                  </a:schemeClr>
                </a:solidFill>
              </a:rPr>
              <a:t>, Chairman, Malta Aviation </a:t>
            </a:r>
          </a:p>
          <a:p>
            <a:pPr marL="0" indent="0" algn="ctr">
              <a:buNone/>
            </a:pPr>
            <a:r>
              <a:rPr lang="en-GB" sz="1600" dirty="0" smtClean="0">
                <a:solidFill>
                  <a:schemeClr val="accent1">
                    <a:lumMod val="50000"/>
                  </a:schemeClr>
                </a:solidFill>
              </a:rPr>
              <a:t>                           Museum Foundation, </a:t>
            </a:r>
            <a:r>
              <a:rPr lang="en-GB" sz="1600" dirty="0" err="1" smtClean="0">
                <a:solidFill>
                  <a:schemeClr val="accent1">
                    <a:lumMod val="50000"/>
                  </a:schemeClr>
                </a:solidFill>
              </a:rPr>
              <a:t>Ta’Qali</a:t>
            </a:r>
            <a:endParaRPr lang="en-GB" sz="1600"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2222559" y="127221"/>
            <a:ext cx="5076740" cy="3741087"/>
          </a:xfrm>
          <a:prstGeom prst="rect">
            <a:avLst/>
          </a:prstGeom>
        </p:spPr>
      </p:pic>
    </p:spTree>
    <p:extLst>
      <p:ext uri="{BB962C8B-B14F-4D97-AF65-F5344CB8AC3E}">
        <p14:creationId xmlns:p14="http://schemas.microsoft.com/office/powerpoint/2010/main" val="40647113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0"/>
            <a:ext cx="8713157" cy="803082"/>
          </a:xfrm>
        </p:spPr>
        <p:txBody>
          <a:bodyPr>
            <a:normAutofit/>
          </a:bodyPr>
          <a:lstStyle/>
          <a:p>
            <a:pPr algn="ctr"/>
            <a:r>
              <a:rPr lang="en-GB" sz="3200" dirty="0" smtClean="0">
                <a:solidFill>
                  <a:schemeClr val="accent1">
                    <a:lumMod val="50000"/>
                  </a:schemeClr>
                </a:solidFill>
              </a:rPr>
              <a:t>To sum up </a:t>
            </a:r>
            <a:endParaRPr lang="en-GB" sz="3200" dirty="0">
              <a:solidFill>
                <a:schemeClr val="accent1">
                  <a:lumMod val="50000"/>
                </a:schemeClr>
              </a:solidFill>
            </a:endParaRPr>
          </a:p>
        </p:txBody>
      </p:sp>
      <p:sp>
        <p:nvSpPr>
          <p:cNvPr id="5" name="TextBox 4"/>
          <p:cNvSpPr txBox="1"/>
          <p:nvPr/>
        </p:nvSpPr>
        <p:spPr>
          <a:xfrm>
            <a:off x="524787" y="806776"/>
            <a:ext cx="10153815" cy="7725192"/>
          </a:xfrm>
          <a:prstGeom prst="rect">
            <a:avLst/>
          </a:prstGeom>
          <a:noFill/>
        </p:spPr>
        <p:txBody>
          <a:bodyPr wrap="square" rtlCol="0">
            <a:spAutoFit/>
          </a:bodyPr>
          <a:lstStyle/>
          <a:p>
            <a:pPr marL="342900" indent="-342900">
              <a:buFont typeface="Wingdings" panose="05000000000000000000" pitchFamily="2" charset="2"/>
              <a:buChar char="§"/>
            </a:pPr>
            <a:r>
              <a:rPr lang="en-GB" sz="2400" dirty="0" smtClean="0">
                <a:solidFill>
                  <a:schemeClr val="accent1">
                    <a:lumMod val="50000"/>
                  </a:schemeClr>
                </a:solidFill>
              </a:rPr>
              <a:t>Historiography and source materials including ORBs obtained </a:t>
            </a:r>
          </a:p>
          <a:p>
            <a:endParaRPr lang="en-GB" sz="2400" dirty="0" smtClean="0">
              <a:solidFill>
                <a:schemeClr val="accent1">
                  <a:lumMod val="50000"/>
                </a:schemeClr>
              </a:solidFill>
            </a:endParaRPr>
          </a:p>
          <a:p>
            <a:pPr marL="342900" indent="-342900">
              <a:buFont typeface="Wingdings" panose="05000000000000000000" pitchFamily="2" charset="2"/>
              <a:buChar char="§"/>
            </a:pPr>
            <a:r>
              <a:rPr lang="en-GB" sz="2400" dirty="0" smtClean="0">
                <a:solidFill>
                  <a:schemeClr val="accent1">
                    <a:lumMod val="50000"/>
                  </a:schemeClr>
                </a:solidFill>
              </a:rPr>
              <a:t>Data-gathering and cross-referencing are on-going</a:t>
            </a:r>
          </a:p>
          <a:p>
            <a:pPr marL="342900" indent="-342900">
              <a:buFont typeface="Wingdings" panose="05000000000000000000" pitchFamily="2" charset="2"/>
              <a:buChar char="§"/>
            </a:pPr>
            <a:endParaRPr lang="en-GB" sz="2400" dirty="0">
              <a:solidFill>
                <a:schemeClr val="accent1">
                  <a:lumMod val="50000"/>
                </a:schemeClr>
              </a:solidFill>
            </a:endParaRPr>
          </a:p>
          <a:p>
            <a:pPr marL="342900" indent="-342900">
              <a:buFont typeface="Wingdings" panose="05000000000000000000" pitchFamily="2" charset="2"/>
              <a:buChar char="§"/>
            </a:pPr>
            <a:r>
              <a:rPr lang="en-GB" sz="2400" dirty="0" smtClean="0">
                <a:solidFill>
                  <a:schemeClr val="accent1">
                    <a:lumMod val="50000"/>
                  </a:schemeClr>
                </a:solidFill>
              </a:rPr>
              <a:t>Most aviation narrative histories are from the perspective of the pilot – this focusses on the navigator</a:t>
            </a:r>
          </a:p>
          <a:p>
            <a:pPr marL="342900" indent="-342900">
              <a:buFont typeface="Wingdings" panose="05000000000000000000" pitchFamily="2" charset="2"/>
              <a:buChar char="§"/>
            </a:pPr>
            <a:r>
              <a:rPr lang="en-GB" sz="2400" i="1" dirty="0" smtClean="0">
                <a:solidFill>
                  <a:schemeClr val="accent1">
                    <a:lumMod val="50000"/>
                  </a:schemeClr>
                </a:solidFill>
              </a:rPr>
              <a:t>“success </a:t>
            </a:r>
            <a:r>
              <a:rPr lang="en-GB" sz="2400" i="1" dirty="0">
                <a:solidFill>
                  <a:schemeClr val="accent1">
                    <a:lumMod val="50000"/>
                  </a:schemeClr>
                </a:solidFill>
              </a:rPr>
              <a:t>or failure depended on the accuracy of the interception, for without it the element of surprise was lost and the carefully briefed attack plan would be useless. A good interception also cut down our losses, for a bad one meant that the aircraft would be out of position, thus giving the enemy time to deploy. All therefore depended on a good recce (Wing Commander Warburton was the kingpin) and accurate navigation by the strike leader</a:t>
            </a:r>
            <a:r>
              <a:rPr lang="en-GB" sz="2400" i="1" dirty="0" smtClean="0">
                <a:solidFill>
                  <a:schemeClr val="accent1">
                    <a:lumMod val="50000"/>
                  </a:schemeClr>
                </a:solidFill>
              </a:rPr>
              <a:t>.”</a:t>
            </a:r>
          </a:p>
          <a:p>
            <a:pPr marL="800100" lvl="1" indent="-342900">
              <a:buFont typeface="Wingdings" panose="05000000000000000000" pitchFamily="2" charset="2"/>
              <a:buChar char="§"/>
            </a:pPr>
            <a:r>
              <a:rPr lang="en-GB" sz="2400" dirty="0" smtClean="0">
                <a:solidFill>
                  <a:schemeClr val="accent1">
                    <a:lumMod val="50000"/>
                  </a:schemeClr>
                </a:solidFill>
              </a:rPr>
              <a:t>Quote </a:t>
            </a:r>
            <a:r>
              <a:rPr lang="en-GB" sz="2400" dirty="0">
                <a:solidFill>
                  <a:schemeClr val="accent1">
                    <a:lumMod val="50000"/>
                  </a:schemeClr>
                </a:solidFill>
              </a:rPr>
              <a:t>by Terence </a:t>
            </a:r>
            <a:r>
              <a:rPr lang="en-GB" sz="2400" dirty="0" err="1" smtClean="0">
                <a:solidFill>
                  <a:schemeClr val="accent1">
                    <a:lumMod val="50000"/>
                  </a:schemeClr>
                </a:solidFill>
              </a:rPr>
              <a:t>McGarry</a:t>
            </a:r>
            <a:endParaRPr lang="en-GB" sz="2400" dirty="0" smtClean="0">
              <a:solidFill>
                <a:schemeClr val="accent1">
                  <a:lumMod val="50000"/>
                </a:schemeClr>
              </a:solidFill>
            </a:endParaRPr>
          </a:p>
          <a:p>
            <a:pPr marL="800100" lvl="1" indent="-342900">
              <a:buFont typeface="Wingdings" panose="05000000000000000000" pitchFamily="2" charset="2"/>
              <a:buChar char="§"/>
            </a:pPr>
            <a:r>
              <a:rPr lang="en-GB" sz="2400" i="1" dirty="0" smtClean="0">
                <a:solidFill>
                  <a:schemeClr val="accent1">
                    <a:lumMod val="50000"/>
                  </a:schemeClr>
                </a:solidFill>
              </a:rPr>
              <a:t>Alamein</a:t>
            </a:r>
            <a:r>
              <a:rPr lang="en-GB" sz="2400" dirty="0" smtClean="0">
                <a:solidFill>
                  <a:schemeClr val="accent1">
                    <a:lumMod val="50000"/>
                  </a:schemeClr>
                </a:solidFill>
              </a:rPr>
              <a:t> </a:t>
            </a:r>
            <a:r>
              <a:rPr lang="en-GB" sz="2400" dirty="0">
                <a:solidFill>
                  <a:schemeClr val="accent1">
                    <a:lumMod val="50000"/>
                  </a:schemeClr>
                </a:solidFill>
              </a:rPr>
              <a:t>by Jon Latimer (Harvard University Press, 2002)</a:t>
            </a:r>
          </a:p>
          <a:p>
            <a:pPr marL="342900" indent="-342900">
              <a:buFont typeface="Wingdings" panose="05000000000000000000" pitchFamily="2" charset="2"/>
              <a:buChar char="§"/>
            </a:pPr>
            <a:endParaRPr lang="en-GB" sz="2400" dirty="0" smtClean="0">
              <a:solidFill>
                <a:schemeClr val="accent1">
                  <a:lumMod val="50000"/>
                </a:schemeClr>
              </a:solidFill>
            </a:endParaRPr>
          </a:p>
          <a:p>
            <a:pPr marL="342900" indent="-342900">
              <a:buFont typeface="Wingdings" panose="05000000000000000000" pitchFamily="2" charset="2"/>
              <a:buChar char="§"/>
            </a:pPr>
            <a:endParaRPr lang="en-GB" sz="2400" dirty="0" smtClean="0">
              <a:solidFill>
                <a:schemeClr val="accent2">
                  <a:lumMod val="50000"/>
                </a:schemeClr>
              </a:solidFill>
            </a:endParaRPr>
          </a:p>
          <a:p>
            <a:pPr marL="342900" indent="-342900">
              <a:buFont typeface="Wingdings" panose="05000000000000000000" pitchFamily="2" charset="2"/>
              <a:buChar char="§"/>
            </a:pPr>
            <a:endParaRPr lang="en-GB" sz="2400" dirty="0" smtClean="0">
              <a:solidFill>
                <a:schemeClr val="accent2">
                  <a:lumMod val="50000"/>
                </a:schemeClr>
              </a:solidFill>
            </a:endParaRPr>
          </a:p>
          <a:p>
            <a:pPr marL="342900" indent="-342900">
              <a:buFont typeface="Wingdings" panose="05000000000000000000" pitchFamily="2" charset="2"/>
              <a:buChar char="§"/>
            </a:pPr>
            <a:endParaRPr lang="en-GB" sz="2400" dirty="0" smtClean="0">
              <a:solidFill>
                <a:schemeClr val="accent2">
                  <a:lumMod val="50000"/>
                </a:schemeClr>
              </a:solidFill>
            </a:endParaRPr>
          </a:p>
          <a:p>
            <a:pPr marL="342900" indent="-342900">
              <a:buFont typeface="Wingdings" panose="05000000000000000000" pitchFamily="2" charset="2"/>
              <a:buChar char="§"/>
            </a:pPr>
            <a:endParaRPr lang="en-GB" sz="2000" dirty="0">
              <a:solidFill>
                <a:schemeClr val="accent2">
                  <a:lumMod val="50000"/>
                </a:schemeClr>
              </a:solidFill>
            </a:endParaRPr>
          </a:p>
          <a:p>
            <a:pPr marL="342900" indent="-342900">
              <a:buFont typeface="Wingdings" panose="05000000000000000000" pitchFamily="2" charset="2"/>
              <a:buChar char="§"/>
            </a:pPr>
            <a:endParaRPr lang="en-GB" sz="2000" dirty="0">
              <a:solidFill>
                <a:schemeClr val="accent2">
                  <a:lumMod val="50000"/>
                </a:schemeClr>
              </a:solidFill>
            </a:endParaRPr>
          </a:p>
        </p:txBody>
      </p:sp>
    </p:spTree>
    <p:extLst>
      <p:ext uri="{BB962C8B-B14F-4D97-AF65-F5344CB8AC3E}">
        <p14:creationId xmlns:p14="http://schemas.microsoft.com/office/powerpoint/2010/main" val="8251185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Bibliography</a:t>
            </a:r>
            <a:endParaRPr lang="en-GB" dirty="0">
              <a:solidFill>
                <a:schemeClr val="accent1">
                  <a:lumMod val="50000"/>
                </a:schemeClr>
              </a:solidFill>
            </a:endParaRPr>
          </a:p>
        </p:txBody>
      </p:sp>
      <p:sp>
        <p:nvSpPr>
          <p:cNvPr id="3" name="Content Placeholder 2"/>
          <p:cNvSpPr>
            <a:spLocks noGrp="1"/>
          </p:cNvSpPr>
          <p:nvPr>
            <p:ph idx="1"/>
          </p:nvPr>
        </p:nvSpPr>
        <p:spPr/>
        <p:txBody>
          <a:bodyPr/>
          <a:lstStyle/>
          <a:p>
            <a:r>
              <a:rPr lang="en-GB" sz="2400" dirty="0">
                <a:solidFill>
                  <a:schemeClr val="accent1">
                    <a:lumMod val="50000"/>
                  </a:schemeClr>
                </a:solidFill>
              </a:rPr>
              <a:t>L. Lucas, </a:t>
            </a:r>
            <a:r>
              <a:rPr lang="en-GB" sz="2400" i="1" dirty="0">
                <a:solidFill>
                  <a:schemeClr val="accent1">
                    <a:lumMod val="50000"/>
                  </a:schemeClr>
                </a:solidFill>
              </a:rPr>
              <a:t>Malta: the Thorn in Rommel’s Side: Six Months That Turned the War</a:t>
            </a:r>
            <a:r>
              <a:rPr lang="en-GB" sz="2400" dirty="0">
                <a:solidFill>
                  <a:schemeClr val="accent1">
                    <a:lumMod val="50000"/>
                  </a:schemeClr>
                </a:solidFill>
              </a:rPr>
              <a:t> (London: Penguin, 1993), p. 46</a:t>
            </a:r>
            <a:r>
              <a:rPr lang="en-GB" sz="2400" dirty="0" smtClean="0">
                <a:solidFill>
                  <a:schemeClr val="accent1">
                    <a:lumMod val="50000"/>
                  </a:schemeClr>
                </a:solidFill>
              </a:rPr>
              <a:t>.</a:t>
            </a:r>
          </a:p>
          <a:p>
            <a:r>
              <a:rPr lang="en-GB" sz="2400" i="1" dirty="0" smtClean="0">
                <a:solidFill>
                  <a:schemeClr val="accent1">
                    <a:lumMod val="50000"/>
                  </a:schemeClr>
                </a:solidFill>
              </a:rPr>
              <a:t>J. Latimer, Alamein</a:t>
            </a:r>
            <a:r>
              <a:rPr lang="en-GB" sz="2400" dirty="0" smtClean="0">
                <a:solidFill>
                  <a:schemeClr val="accent1">
                    <a:lumMod val="50000"/>
                  </a:schemeClr>
                </a:solidFill>
              </a:rPr>
              <a:t> (</a:t>
            </a:r>
            <a:r>
              <a:rPr lang="en-GB" sz="2400" dirty="0">
                <a:solidFill>
                  <a:schemeClr val="accent1">
                    <a:lumMod val="50000"/>
                  </a:schemeClr>
                </a:solidFill>
              </a:rPr>
              <a:t>Harvard University Press, 2002</a:t>
            </a:r>
            <a:r>
              <a:rPr lang="en-GB" sz="2400" dirty="0" smtClean="0">
                <a:solidFill>
                  <a:schemeClr val="accent1">
                    <a:lumMod val="50000"/>
                  </a:schemeClr>
                </a:solidFill>
              </a:rPr>
              <a:t>)</a:t>
            </a:r>
          </a:p>
          <a:p>
            <a:r>
              <a:rPr lang="en-GB" sz="2400" dirty="0" smtClean="0">
                <a:solidFill>
                  <a:schemeClr val="accent1">
                    <a:lumMod val="50000"/>
                  </a:schemeClr>
                </a:solidFill>
              </a:rPr>
              <a:t>Logo of the 39 Squadron, RAF website [online]. </a:t>
            </a:r>
            <a:r>
              <a:rPr lang="en-GB" sz="2400" dirty="0">
                <a:solidFill>
                  <a:schemeClr val="accent1">
                    <a:lumMod val="50000"/>
                  </a:schemeClr>
                </a:solidFill>
              </a:rPr>
              <a:t>Available </a:t>
            </a:r>
            <a:r>
              <a:rPr lang="en-GB" sz="2400" dirty="0">
                <a:solidFill>
                  <a:schemeClr val="accent1">
                    <a:lumMod val="50000"/>
                  </a:schemeClr>
                </a:solidFill>
                <a:hlinkClick r:id="rId2"/>
              </a:rPr>
              <a:t>https://</a:t>
            </a:r>
            <a:r>
              <a:rPr lang="en-GB" sz="2400" dirty="0" smtClean="0">
                <a:solidFill>
                  <a:schemeClr val="accent1">
                    <a:lumMod val="50000"/>
                  </a:schemeClr>
                </a:solidFill>
                <a:hlinkClick r:id="rId2"/>
              </a:rPr>
              <a:t>www.raf.mod.uk/organisation/39squadron.cfm</a:t>
            </a:r>
            <a:endParaRPr lang="en-GB" sz="2400" dirty="0" smtClean="0">
              <a:solidFill>
                <a:schemeClr val="accent1">
                  <a:lumMod val="50000"/>
                </a:schemeClr>
              </a:solidFill>
            </a:endParaRPr>
          </a:p>
          <a:p>
            <a:r>
              <a:rPr lang="en-GB" sz="2400" dirty="0" smtClean="0">
                <a:solidFill>
                  <a:schemeClr val="accent1">
                    <a:lumMod val="50000"/>
                  </a:schemeClr>
                </a:solidFill>
              </a:rPr>
              <a:t>All the images other than the logo are from my personal collection.</a:t>
            </a:r>
            <a:endParaRPr lang="en-GB" sz="2400" dirty="0">
              <a:solidFill>
                <a:schemeClr val="accent1">
                  <a:lumMod val="50000"/>
                </a:schemeClr>
              </a:solidFill>
            </a:endParaRPr>
          </a:p>
          <a:p>
            <a:endParaRPr lang="en-GB" dirty="0"/>
          </a:p>
        </p:txBody>
      </p:sp>
    </p:spTree>
    <p:extLst>
      <p:ext uri="{BB962C8B-B14F-4D97-AF65-F5344CB8AC3E}">
        <p14:creationId xmlns:p14="http://schemas.microsoft.com/office/powerpoint/2010/main" val="3410382657"/>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3588</TotalTime>
  <Words>546</Words>
  <Application>Microsoft Office PowerPoint</Application>
  <PresentationFormat>Widescreen</PresentationFormat>
  <Paragraphs>60</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Trebuchet MS</vt:lpstr>
      <vt:lpstr>Wingdings</vt:lpstr>
      <vt:lpstr>Wingdings 3</vt:lpstr>
      <vt:lpstr>Facet</vt:lpstr>
      <vt:lpstr>The RAF (39 Squadron) in Malta during WWII: a micro history based on the logbook of flight navigator – Squadron Leader Terrence Arthur McGarry DFC</vt:lpstr>
      <vt:lpstr>PowerPoint Presentation</vt:lpstr>
      <vt:lpstr>Data I have collected</vt:lpstr>
      <vt:lpstr>Data I have collected</vt:lpstr>
      <vt:lpstr>Theoretical Approach</vt:lpstr>
      <vt:lpstr>Section 1 </vt:lpstr>
      <vt:lpstr>Section 2</vt:lpstr>
      <vt:lpstr>Section 3</vt:lpstr>
      <vt:lpstr>PowerPoint Presentation</vt:lpstr>
      <vt:lpstr>To sum up </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RAF (39 Squadron) in Malta during WW11: a micro and macro history based on logbook of flight navigator – Squadron Leader Terrence Arthur McGarry DFC</dc:title>
  <dc:creator>User</dc:creator>
  <cp:lastModifiedBy>User</cp:lastModifiedBy>
  <cp:revision>38</cp:revision>
  <dcterms:created xsi:type="dcterms:W3CDTF">2018-01-03T11:55:33Z</dcterms:created>
  <dcterms:modified xsi:type="dcterms:W3CDTF">2018-01-15T11:37:44Z</dcterms:modified>
</cp:coreProperties>
</file>