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4"/>
  </p:notes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0066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583" autoAdjust="0"/>
    <p:restoredTop sz="94607" autoAdjust="0"/>
  </p:normalViewPr>
  <p:slideViewPr>
    <p:cSldViewPr>
      <p:cViewPr varScale="1">
        <p:scale>
          <a:sx n="81" d="100"/>
          <a:sy n="81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F30FB5-88A1-438A-BE76-5294D3C9B807}" type="datetimeFigureOut">
              <a:rPr lang="en-US" smtClean="0"/>
              <a:pPr/>
              <a:t>1/26/2020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909BE8-F741-4F7A-A037-3385914AAEC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2656F-6527-4AA4-89A6-9AC6A46C44F4}" type="datetimeFigureOut">
              <a:rPr lang="en-US" smtClean="0"/>
              <a:pPr/>
              <a:t>1/26/2020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261C-B49D-4608-8A7F-6D386EC8C4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2656F-6527-4AA4-89A6-9AC6A46C44F4}" type="datetimeFigureOut">
              <a:rPr lang="en-US" smtClean="0"/>
              <a:pPr/>
              <a:t>1/26/2020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261C-B49D-4608-8A7F-6D386EC8C4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2656F-6527-4AA4-89A6-9AC6A46C44F4}" type="datetimeFigureOut">
              <a:rPr lang="en-US" smtClean="0"/>
              <a:pPr/>
              <a:t>1/26/2020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261C-B49D-4608-8A7F-6D386EC8C4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2656F-6527-4AA4-89A6-9AC6A46C44F4}" type="datetimeFigureOut">
              <a:rPr lang="en-US" smtClean="0"/>
              <a:pPr/>
              <a:t>1/26/2020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261C-B49D-4608-8A7F-6D386EC8C4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2656F-6527-4AA4-89A6-9AC6A46C44F4}" type="datetimeFigureOut">
              <a:rPr lang="en-US" smtClean="0"/>
              <a:pPr/>
              <a:t>1/26/2020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261C-B49D-4608-8A7F-6D386EC8C4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2656F-6527-4AA4-89A6-9AC6A46C44F4}" type="datetimeFigureOut">
              <a:rPr lang="en-US" smtClean="0"/>
              <a:pPr/>
              <a:t>1/26/2020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261C-B49D-4608-8A7F-6D386EC8C4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2656F-6527-4AA4-89A6-9AC6A46C44F4}" type="datetimeFigureOut">
              <a:rPr lang="en-US" smtClean="0"/>
              <a:pPr/>
              <a:t>1/26/2020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261C-B49D-4608-8A7F-6D386EC8C4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2656F-6527-4AA4-89A6-9AC6A46C44F4}" type="datetimeFigureOut">
              <a:rPr lang="en-US" smtClean="0"/>
              <a:pPr/>
              <a:t>1/26/2020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261C-B49D-4608-8A7F-6D386EC8C4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2656F-6527-4AA4-89A6-9AC6A46C44F4}" type="datetimeFigureOut">
              <a:rPr lang="en-US" smtClean="0"/>
              <a:pPr/>
              <a:t>1/26/2020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261C-B49D-4608-8A7F-6D386EC8C4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2656F-6527-4AA4-89A6-9AC6A46C44F4}" type="datetimeFigureOut">
              <a:rPr lang="en-US" smtClean="0"/>
              <a:pPr/>
              <a:t>1/26/2020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261C-B49D-4608-8A7F-6D386EC8C4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2656F-6527-4AA4-89A6-9AC6A46C44F4}" type="datetimeFigureOut">
              <a:rPr lang="en-US" smtClean="0"/>
              <a:pPr/>
              <a:t>1/26/2020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261C-B49D-4608-8A7F-6D386EC8C4E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92656F-6527-4AA4-89A6-9AC6A46C44F4}" type="datetimeFigureOut">
              <a:rPr lang="en-US" smtClean="0"/>
              <a:pPr/>
              <a:t>1/26/2020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2C261C-B49D-4608-8A7F-6D386EC8C4E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each-nology.com/teachers/methods/theories/handson.html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www.earlyyearsresources.co.uk/blog/2019/09/sensory-maths-activities-for-early-year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theclassroom.com/apply-piagets-theory-teaching-mathematics-7730997.html" TargetMode="External"/><Relationship Id="rId5" Type="http://schemas.openxmlformats.org/officeDocument/2006/relationships/hyperlink" Target="https://hwb.gov.wales/storage/ee62ba8e-b15d-4dda-aad5-b8ba05100be6/draft-statutory-guidance-mathematics-and-numeracy.pdf" TargetMode="External"/><Relationship Id="rId10" Type="http://schemas.openxmlformats.org/officeDocument/2006/relationships/hyperlink" Target="https://www.verywellfamily.com/multisensory-teaching-tool-for-handson-math-learning-2162494" TargetMode="External"/><Relationship Id="rId4" Type="http://schemas.openxmlformats.org/officeDocument/2006/relationships/image" Target="../media/image3.jpeg"/><Relationship Id="rId9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arlyyearsresources.co.uk/blog/2019/09/sensory-maths-activities-for-early-years/" TargetMode="External"/><Relationship Id="rId7" Type="http://schemas.openxmlformats.org/officeDocument/2006/relationships/hyperlink" Target="https://www.verywellfamily.com/multisensory-teaching-tool-for-handson-math-learning-2162494" TargetMode="External"/><Relationship Id="rId2" Type="http://schemas.openxmlformats.org/officeDocument/2006/relationships/hyperlink" Target="https://curriculumforwales.gov.wales/2019/04/26/assessment-and-the-new-curriculu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storage/ee62ba8e-b15d-4dda-aad5-b8ba05100be6/draft-statutory-guidance-mathematics-and-numeracy.pdf" TargetMode="External"/><Relationship Id="rId5" Type="http://schemas.openxmlformats.org/officeDocument/2006/relationships/hyperlink" Target="http://www.teach-nology.com/teachers/methods/theories/handson.html" TargetMode="External"/><Relationship Id="rId4" Type="http://schemas.openxmlformats.org/officeDocument/2006/relationships/hyperlink" Target="https://www.theclassroom.com/apply-piagets-theory-teaching-mathematics-7730997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57356" y="142852"/>
            <a:ext cx="7772400" cy="1470025"/>
          </a:xfrm>
        </p:spPr>
        <p:txBody>
          <a:bodyPr>
            <a:normAutofit/>
          </a:bodyPr>
          <a:lstStyle/>
          <a:p>
            <a:r>
              <a:rPr lang="en-GB" sz="5400" u="sng" dirty="0" smtClean="0">
                <a:solidFill>
                  <a:srgbClr val="FF0000"/>
                </a:solidFill>
                <a:latin typeface="Britannic Bold" pitchFamily="34" charset="0"/>
              </a:rPr>
              <a:t>Sensory mathematics </a:t>
            </a:r>
            <a:endParaRPr lang="en-GB" sz="5400" u="sng" dirty="0">
              <a:solidFill>
                <a:srgbClr val="FF0000"/>
              </a:solidFill>
              <a:latin typeface="Britannic Bold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214346" y="3714752"/>
            <a:ext cx="2143140" cy="500066"/>
          </a:xfrm>
        </p:spPr>
        <p:txBody>
          <a:bodyPr>
            <a:normAutofit lnSpcReduction="10000"/>
          </a:bodyPr>
          <a:lstStyle/>
          <a:p>
            <a:r>
              <a:rPr lang="en-GB" sz="1400" b="1" u="sng" dirty="0">
                <a:solidFill>
                  <a:srgbClr val="002060"/>
                </a:solidFill>
              </a:rPr>
              <a:t>Piaget's stages of cognitive development</a:t>
            </a:r>
          </a:p>
        </p:txBody>
      </p:sp>
      <p:pic>
        <p:nvPicPr>
          <p:cNvPr id="12290" name="Picture 2" descr="Image result for Jean Piage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4357694"/>
            <a:ext cx="1428750" cy="2009775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857884" y="4071942"/>
            <a:ext cx="3143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solidFill>
                  <a:srgbClr val="FF0066"/>
                </a:solidFill>
              </a:rPr>
              <a:t>New Welsh curriculum 2022- Mathematics and numeracy </a:t>
            </a:r>
            <a:endParaRPr lang="en-GB" u="sng" dirty="0">
              <a:solidFill>
                <a:srgbClr val="FF0066"/>
              </a:solidFill>
            </a:endParaRPr>
          </a:p>
        </p:txBody>
      </p:sp>
      <p:pic>
        <p:nvPicPr>
          <p:cNvPr id="12296" name="Picture 8" descr="See the source imag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142852"/>
            <a:ext cx="1971927" cy="1636699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2071670" y="0"/>
            <a:ext cx="2000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Photo 1-https://www.3minutemaths.co.uk/how-to-subtract-or-takeaway-numbers/</a:t>
            </a:r>
            <a:endParaRPr lang="en-GB" sz="800" dirty="0"/>
          </a:p>
        </p:txBody>
      </p:sp>
      <p:sp>
        <p:nvSpPr>
          <p:cNvPr id="10" name="TextBox 9"/>
          <p:cNvSpPr txBox="1"/>
          <p:nvPr/>
        </p:nvSpPr>
        <p:spPr>
          <a:xfrm>
            <a:off x="0" y="6357958"/>
            <a:ext cx="157160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Photo 2-ttps://www.britannica.com/biography/Jean-Piaget</a:t>
            </a:r>
            <a:endParaRPr lang="en-GB" sz="900" dirty="0"/>
          </a:p>
        </p:txBody>
      </p:sp>
      <p:sp>
        <p:nvSpPr>
          <p:cNvPr id="11" name="TextBox 10"/>
          <p:cNvSpPr txBox="1"/>
          <p:nvPr/>
        </p:nvSpPr>
        <p:spPr>
          <a:xfrm>
            <a:off x="0" y="1785926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solidFill>
                  <a:srgbClr val="FF0000"/>
                </a:solidFill>
              </a:rPr>
              <a:t>Early years </a:t>
            </a:r>
            <a:endParaRPr lang="en-GB" u="sng" dirty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929190" y="1500174"/>
            <a:ext cx="3857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solidFill>
                  <a:srgbClr val="008000"/>
                </a:solidFill>
              </a:rPr>
              <a:t>Impact on Additional needs learners </a:t>
            </a:r>
            <a:endParaRPr lang="en-GB" u="sng" dirty="0">
              <a:solidFill>
                <a:srgbClr val="008000"/>
              </a:solidFill>
            </a:endParaRPr>
          </a:p>
        </p:txBody>
      </p:sp>
      <p:pic>
        <p:nvPicPr>
          <p:cNvPr id="12298" name="Picture 10" descr="See the source imag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8992" y="4000504"/>
            <a:ext cx="2292598" cy="2288672"/>
          </a:xfrm>
          <a:prstGeom prst="rect">
            <a:avLst/>
          </a:prstGeom>
          <a:noFill/>
        </p:spPr>
      </p:pic>
      <p:sp>
        <p:nvSpPr>
          <p:cNvPr id="14" name="TextBox 13"/>
          <p:cNvSpPr txBox="1"/>
          <p:nvPr/>
        </p:nvSpPr>
        <p:spPr>
          <a:xfrm>
            <a:off x="3357554" y="6286520"/>
            <a:ext cx="250033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Photo 3-https://curriculumforwales.gov.wales/2019/04/26/assessment-and-the-new-curriculum/</a:t>
            </a:r>
            <a:endParaRPr lang="en-GB" sz="900" dirty="0"/>
          </a:p>
        </p:txBody>
      </p:sp>
      <p:sp>
        <p:nvSpPr>
          <p:cNvPr id="15" name="TextBox 14"/>
          <p:cNvSpPr txBox="1"/>
          <p:nvPr/>
        </p:nvSpPr>
        <p:spPr>
          <a:xfrm>
            <a:off x="5857884" y="4714884"/>
            <a:ext cx="278608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200" dirty="0" smtClean="0">
                <a:solidFill>
                  <a:srgbClr val="FF0066"/>
                </a:solidFill>
              </a:rPr>
              <a:t>The new curriculum want practical learning for foundation phase and to minimise the use of textbooks.</a:t>
            </a:r>
          </a:p>
          <a:p>
            <a:pPr>
              <a:buFont typeface="Arial" pitchFamily="34" charset="0"/>
              <a:buChar char="•"/>
            </a:pPr>
            <a:r>
              <a:rPr lang="en-GB" sz="1200" dirty="0" smtClean="0">
                <a:solidFill>
                  <a:srgbClr val="FF0066"/>
                </a:solidFill>
              </a:rPr>
              <a:t> </a:t>
            </a:r>
            <a:r>
              <a:rPr lang="en-GB" sz="1200" i="1" dirty="0" smtClean="0">
                <a:solidFill>
                  <a:srgbClr val="FF0066"/>
                </a:solidFill>
              </a:rPr>
              <a:t>‘</a:t>
            </a:r>
            <a:r>
              <a:rPr lang="en-GB" sz="1200" dirty="0" smtClean="0">
                <a:solidFill>
                  <a:srgbClr val="FF0066"/>
                </a:solidFill>
              </a:rPr>
              <a:t>Mathematics </a:t>
            </a:r>
            <a:r>
              <a:rPr lang="en-GB" sz="1200" dirty="0" smtClean="0">
                <a:solidFill>
                  <a:srgbClr val="FF0066"/>
                </a:solidFill>
              </a:rPr>
              <a:t>surrounds us and underpins so many aspects of our daily lives, such as architecture, art, music, money and </a:t>
            </a:r>
            <a:r>
              <a:rPr lang="en-GB" sz="1200" dirty="0" smtClean="0">
                <a:solidFill>
                  <a:srgbClr val="FF0066"/>
                </a:solidFill>
              </a:rPr>
              <a:t>engineering’ Maths can be used  across the curriculum and be adapted to any class topic. </a:t>
            </a:r>
            <a:endParaRPr lang="en-GB" sz="1200" dirty="0" smtClean="0">
              <a:solidFill>
                <a:srgbClr val="FF0066"/>
              </a:solidFill>
            </a:endParaRPr>
          </a:p>
          <a:p>
            <a:r>
              <a:rPr lang="en-GB" sz="800" dirty="0" smtClean="0"/>
              <a:t>(</a:t>
            </a:r>
            <a:r>
              <a:rPr lang="en-GB" sz="800" dirty="0" smtClean="0">
                <a:hlinkClick r:id="rId5"/>
              </a:rPr>
              <a:t>https://</a:t>
            </a:r>
            <a:r>
              <a:rPr lang="en-GB" sz="800" dirty="0" smtClean="0">
                <a:hlinkClick r:id="rId5"/>
              </a:rPr>
              <a:t>hwb.gov.wales/storage/ee62ba8e-b15d-4dda-aad5-b8ba05100be6/draft-statutory-guidance-mathematics-and-numeracy.pdf</a:t>
            </a:r>
            <a:r>
              <a:rPr lang="en-GB" sz="800" dirty="0" smtClean="0"/>
              <a:t>) 2019 ) </a:t>
            </a:r>
            <a:endParaRPr lang="en-GB" sz="800" dirty="0" smtClean="0"/>
          </a:p>
          <a:p>
            <a:endParaRPr lang="en-GB" sz="1200" dirty="0"/>
          </a:p>
        </p:txBody>
      </p:sp>
      <p:sp>
        <p:nvSpPr>
          <p:cNvPr id="16" name="TextBox 15"/>
          <p:cNvSpPr txBox="1"/>
          <p:nvPr/>
        </p:nvSpPr>
        <p:spPr>
          <a:xfrm>
            <a:off x="1643042" y="3903345"/>
            <a:ext cx="171451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400" dirty="0" smtClean="0">
                <a:solidFill>
                  <a:srgbClr val="002060"/>
                </a:solidFill>
              </a:rPr>
              <a:t>Believed children should be active learners, to explore. 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 smtClean="0">
                <a:solidFill>
                  <a:srgbClr val="002060"/>
                </a:solidFill>
              </a:rPr>
              <a:t>Saw children were ready to learn.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 smtClean="0">
                <a:solidFill>
                  <a:srgbClr val="002060"/>
                </a:solidFill>
              </a:rPr>
              <a:t>Sensory motor period from ages 0-7 were key for physical usage in the world and can start to understand it. </a:t>
            </a:r>
            <a:r>
              <a:rPr lang="en-GB" sz="800" dirty="0" smtClean="0"/>
              <a:t>(Available </a:t>
            </a:r>
            <a:r>
              <a:rPr lang="en-GB" sz="800" dirty="0" smtClean="0"/>
              <a:t>at: </a:t>
            </a:r>
            <a:r>
              <a:rPr lang="en-GB" sz="800" dirty="0" smtClean="0">
                <a:hlinkClick r:id="rId6"/>
              </a:rPr>
              <a:t>https://</a:t>
            </a:r>
            <a:r>
              <a:rPr lang="en-GB" sz="800" dirty="0" smtClean="0">
                <a:hlinkClick r:id="rId6"/>
              </a:rPr>
              <a:t>www.theclassroom.com/apply-piagets-theory-teaching-mathematics-7730997.html</a:t>
            </a:r>
            <a:r>
              <a:rPr lang="en-GB" sz="800" dirty="0" smtClean="0"/>
              <a:t>) </a:t>
            </a:r>
            <a:endParaRPr lang="en-GB" sz="800" dirty="0"/>
          </a:p>
        </p:txBody>
      </p:sp>
      <p:sp>
        <p:nvSpPr>
          <p:cNvPr id="17" name="TextBox 16"/>
          <p:cNvSpPr txBox="1"/>
          <p:nvPr/>
        </p:nvSpPr>
        <p:spPr>
          <a:xfrm>
            <a:off x="0" y="2143116"/>
            <a:ext cx="471487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200" dirty="0" smtClean="0">
                <a:solidFill>
                  <a:srgbClr val="FF0000"/>
                </a:solidFill>
              </a:rPr>
              <a:t>According to EYR Team (2019) ‘Children </a:t>
            </a:r>
            <a:r>
              <a:rPr lang="en-GB" sz="1200" dirty="0" smtClean="0">
                <a:solidFill>
                  <a:srgbClr val="FF0000"/>
                </a:solidFill>
              </a:rPr>
              <a:t>only dislike a subject when they find it confusing and </a:t>
            </a:r>
            <a:r>
              <a:rPr lang="en-GB" sz="1200" dirty="0" smtClean="0">
                <a:solidFill>
                  <a:srgbClr val="FF0000"/>
                </a:solidFill>
              </a:rPr>
              <a:t>intimidating’ . EYR believe that ‘,maths needs a positive and hands-on approach’.  </a:t>
            </a:r>
            <a:r>
              <a:rPr lang="en-GB" sz="800" dirty="0" smtClean="0">
                <a:solidFill>
                  <a:srgbClr val="FF0000"/>
                </a:solidFill>
              </a:rPr>
              <a:t>(Available at: </a:t>
            </a:r>
            <a:r>
              <a:rPr lang="en-GB" sz="800" dirty="0" smtClean="0">
                <a:solidFill>
                  <a:srgbClr val="FF0000"/>
                </a:solidFill>
                <a:hlinkClick r:id="rId7"/>
              </a:rPr>
              <a:t>http://www.earlyyearsresources.co.uk/blog/2019/09/sensory-maths-activities-for-early-years/</a:t>
            </a:r>
            <a:r>
              <a:rPr lang="en-GB" sz="800" dirty="0" smtClean="0">
                <a:solidFill>
                  <a:srgbClr val="FF0000"/>
                </a:solidFill>
              </a:rPr>
              <a:t> </a:t>
            </a:r>
            <a:r>
              <a:rPr lang="en-GB" sz="800" dirty="0" smtClean="0">
                <a:solidFill>
                  <a:srgbClr val="FF0000"/>
                </a:solidFill>
              </a:rPr>
              <a:t>) 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 smtClean="0">
                <a:solidFill>
                  <a:srgbClr val="FF0000"/>
                </a:solidFill>
              </a:rPr>
              <a:t>‘Hands-on </a:t>
            </a:r>
            <a:r>
              <a:rPr lang="en-GB" sz="1400" dirty="0" smtClean="0">
                <a:solidFill>
                  <a:srgbClr val="FF0000"/>
                </a:solidFill>
              </a:rPr>
              <a:t>learning allows students to directly observe and understand what is </a:t>
            </a:r>
            <a:r>
              <a:rPr lang="en-GB" sz="1400" dirty="0" smtClean="0">
                <a:solidFill>
                  <a:srgbClr val="FF0000"/>
                </a:solidFill>
              </a:rPr>
              <a:t>happening’, This statement suggests that children can explore more through sensory learning and play. ( </a:t>
            </a:r>
            <a:r>
              <a:rPr lang="en-GB" sz="800" dirty="0" smtClean="0"/>
              <a:t>Available </a:t>
            </a:r>
            <a:r>
              <a:rPr lang="en-GB" sz="800" dirty="0" smtClean="0"/>
              <a:t>at : </a:t>
            </a:r>
            <a:r>
              <a:rPr lang="en-GB" sz="800" dirty="0" smtClean="0">
                <a:hlinkClick r:id="rId8"/>
              </a:rPr>
              <a:t>http://</a:t>
            </a:r>
            <a:r>
              <a:rPr lang="en-GB" sz="800" dirty="0" smtClean="0">
                <a:hlinkClick r:id="rId8"/>
              </a:rPr>
              <a:t>www.teach-nology.com/teachers/methods/theories/handson.html</a:t>
            </a:r>
            <a:r>
              <a:rPr lang="en-GB" sz="800" dirty="0" smtClean="0"/>
              <a:t>)  </a:t>
            </a:r>
          </a:p>
          <a:p>
            <a:pPr>
              <a:buFont typeface="Arial" pitchFamily="34" charset="0"/>
              <a:buChar char="•"/>
            </a:pPr>
            <a:endParaRPr lang="en-GB" sz="8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/>
          <a:srcRect l="25919" t="34180" r="32720" b="30664"/>
          <a:stretch>
            <a:fillRect/>
          </a:stretch>
        </p:blipFill>
        <p:spPr bwMode="auto">
          <a:xfrm>
            <a:off x="5786446" y="2857496"/>
            <a:ext cx="3214678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9" name="TextBox 18"/>
          <p:cNvSpPr txBox="1"/>
          <p:nvPr/>
        </p:nvSpPr>
        <p:spPr>
          <a:xfrm>
            <a:off x="4857720" y="1857364"/>
            <a:ext cx="42862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rgbClr val="008000"/>
                </a:solidFill>
              </a:rPr>
              <a:t>Logsdon refers to sensory math as ‘touch maths’ , Logsdon (2019) states that sensory maths can have ‘colourful </a:t>
            </a:r>
            <a:r>
              <a:rPr lang="en-GB" sz="1000" dirty="0" smtClean="0">
                <a:solidFill>
                  <a:srgbClr val="008000"/>
                </a:solidFill>
              </a:rPr>
              <a:t>and engaging </a:t>
            </a:r>
            <a:r>
              <a:rPr lang="en-GB" sz="1000" dirty="0" smtClean="0">
                <a:solidFill>
                  <a:srgbClr val="008000"/>
                </a:solidFill>
              </a:rPr>
              <a:t>materials’. This would be very useful to children who have specific </a:t>
            </a:r>
            <a:r>
              <a:rPr lang="en-GB" sz="1000" dirty="0" smtClean="0">
                <a:solidFill>
                  <a:srgbClr val="008000"/>
                </a:solidFill>
              </a:rPr>
              <a:t>learning disabilities in math such as </a:t>
            </a:r>
            <a:r>
              <a:rPr lang="en-GB" sz="1000" dirty="0" smtClean="0">
                <a:solidFill>
                  <a:srgbClr val="008000"/>
                </a:solidFill>
              </a:rPr>
              <a:t>dyscalculia or to children who has autism and interact well with colours and touch. ( Available at </a:t>
            </a:r>
            <a:r>
              <a:rPr lang="en-GB" sz="1000" dirty="0" smtClean="0">
                <a:solidFill>
                  <a:srgbClr val="008000"/>
                </a:solidFill>
              </a:rPr>
              <a:t>: </a:t>
            </a:r>
            <a:r>
              <a:rPr lang="en-GB" sz="1000" dirty="0" smtClean="0">
                <a:solidFill>
                  <a:srgbClr val="008000"/>
                </a:solidFill>
                <a:hlinkClick r:id="rId10"/>
              </a:rPr>
              <a:t>https://</a:t>
            </a:r>
            <a:r>
              <a:rPr lang="en-GB" sz="1000" dirty="0" smtClean="0">
                <a:solidFill>
                  <a:srgbClr val="008000"/>
                </a:solidFill>
                <a:hlinkClick r:id="rId10"/>
              </a:rPr>
              <a:t>www.verywellfamily.com/multisensory-teaching-tool-for-handson-math-learning-2162494</a:t>
            </a:r>
            <a:r>
              <a:rPr lang="en-GB" sz="1000" dirty="0" smtClean="0">
                <a:solidFill>
                  <a:srgbClr val="008000"/>
                </a:solidFill>
              </a:rPr>
              <a:t>) </a:t>
            </a:r>
            <a:endParaRPr lang="en-GB" sz="1000" dirty="0">
              <a:solidFill>
                <a:srgbClr val="008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>
                <a:solidFill>
                  <a:srgbClr val="FF0000"/>
                </a:solidFill>
              </a:rPr>
              <a:t>References</a:t>
            </a:r>
            <a:endParaRPr lang="en-GB" u="sng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 smtClean="0"/>
              <a:t>Photo </a:t>
            </a:r>
            <a:r>
              <a:rPr lang="en-GB" dirty="0" smtClean="0"/>
              <a:t>1-https://www.3minutemaths.co.uk/how-to-subtract-or-takeaway-numbers/  (2012) </a:t>
            </a:r>
            <a:r>
              <a:rPr lang="en-GB" dirty="0" smtClean="0"/>
              <a:t>(Accessed</a:t>
            </a:r>
            <a:r>
              <a:rPr lang="en-GB" dirty="0" smtClean="0"/>
              <a:t>: 8</a:t>
            </a:r>
            <a:r>
              <a:rPr lang="en-GB" baseline="30000" dirty="0" smtClean="0"/>
              <a:t>th</a:t>
            </a:r>
            <a:r>
              <a:rPr lang="en-GB" dirty="0" smtClean="0"/>
              <a:t> December </a:t>
            </a:r>
            <a:r>
              <a:rPr lang="en-GB" dirty="0" smtClean="0"/>
              <a:t>2019) </a:t>
            </a:r>
            <a:endParaRPr lang="en-GB" dirty="0" smtClean="0"/>
          </a:p>
          <a:p>
            <a:r>
              <a:rPr lang="en-GB" dirty="0" smtClean="0"/>
              <a:t>Photo 2-https://www.britannica.com/biography/Jean-Piaget (2019</a:t>
            </a:r>
            <a:r>
              <a:rPr lang="en-GB" dirty="0" smtClean="0"/>
              <a:t>)(Accessed </a:t>
            </a:r>
            <a:r>
              <a:rPr lang="en-GB" dirty="0" smtClean="0"/>
              <a:t>: 8</a:t>
            </a:r>
            <a:r>
              <a:rPr lang="en-GB" baseline="30000" dirty="0" smtClean="0"/>
              <a:t>th</a:t>
            </a:r>
            <a:r>
              <a:rPr lang="en-GB" dirty="0" smtClean="0"/>
              <a:t> December </a:t>
            </a:r>
            <a:r>
              <a:rPr lang="en-GB" dirty="0" smtClean="0"/>
              <a:t>2019) </a:t>
            </a:r>
            <a:endParaRPr lang="en-GB" dirty="0" smtClean="0"/>
          </a:p>
          <a:p>
            <a:r>
              <a:rPr lang="en-GB" dirty="0" smtClean="0"/>
              <a:t>Photo 3- </a:t>
            </a:r>
            <a:r>
              <a:rPr lang="en-GB" dirty="0" smtClean="0">
                <a:hlinkClick r:id="rId2"/>
              </a:rPr>
              <a:t>https://curriculumforwales.gov.wales/2019/04/26/assessment-and-the-new-curriculum/</a:t>
            </a:r>
            <a:r>
              <a:rPr lang="en-GB" dirty="0" smtClean="0"/>
              <a:t> (2019</a:t>
            </a:r>
            <a:r>
              <a:rPr lang="en-GB" dirty="0" smtClean="0"/>
              <a:t>)( </a:t>
            </a:r>
            <a:r>
              <a:rPr lang="en-GB" dirty="0" smtClean="0"/>
              <a:t>Accessed :8</a:t>
            </a:r>
            <a:r>
              <a:rPr lang="en-GB" baseline="30000" dirty="0" smtClean="0"/>
              <a:t>th</a:t>
            </a:r>
            <a:r>
              <a:rPr lang="en-GB" dirty="0" smtClean="0"/>
              <a:t> December </a:t>
            </a:r>
            <a:r>
              <a:rPr lang="en-GB" dirty="0" smtClean="0"/>
              <a:t>2019)   </a:t>
            </a:r>
          </a:p>
          <a:p>
            <a:r>
              <a:rPr lang="en-GB" dirty="0" smtClean="0"/>
              <a:t>EYR Team (2019) </a:t>
            </a:r>
            <a:r>
              <a:rPr lang="en-GB" i="1" dirty="0" smtClean="0"/>
              <a:t>Sensory Maths Activities for Early Years </a:t>
            </a:r>
            <a:r>
              <a:rPr lang="en-GB" i="1" dirty="0" smtClean="0"/>
              <a:t>, </a:t>
            </a:r>
            <a:r>
              <a:rPr lang="en-GB" dirty="0" smtClean="0"/>
              <a:t>Available at : </a:t>
            </a:r>
            <a:r>
              <a:rPr lang="en-GB" dirty="0" smtClean="0">
                <a:hlinkClick r:id="rId3"/>
              </a:rPr>
              <a:t>http://www.earlyyearsresources.co.uk/blog/2019/09/sensory-maths-activities-for-early-years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( Accessed: 20/12/2019) </a:t>
            </a:r>
          </a:p>
          <a:p>
            <a:r>
              <a:rPr lang="en-GB" dirty="0" smtClean="0"/>
              <a:t>Loop, E.L (2018) </a:t>
            </a:r>
            <a:r>
              <a:rPr lang="en-GB" i="1" dirty="0" smtClean="0"/>
              <a:t>How to Apply Piaget's Theory to Teaching </a:t>
            </a:r>
            <a:r>
              <a:rPr lang="en-GB" i="1" dirty="0" smtClean="0"/>
              <a:t>Mathematics[BLOG], </a:t>
            </a:r>
            <a:r>
              <a:rPr lang="en-GB" dirty="0" smtClean="0"/>
              <a:t>Available at: </a:t>
            </a:r>
            <a:r>
              <a:rPr lang="en-GB" dirty="0" smtClean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www.theclassroom.com/apply-piagets-theory-teaching-mathematics-7730997.html</a:t>
            </a:r>
            <a:r>
              <a:rPr lang="en-GB" dirty="0" smtClean="0"/>
              <a:t> ( Accessed : 19/12/2019) </a:t>
            </a:r>
          </a:p>
          <a:p>
            <a:r>
              <a:rPr lang="en-GB" dirty="0" smtClean="0"/>
              <a:t>Technology Inc (2019) </a:t>
            </a:r>
            <a:r>
              <a:rPr lang="en-GB" i="1" dirty="0" smtClean="0"/>
              <a:t>What </a:t>
            </a:r>
            <a:r>
              <a:rPr lang="en-GB" i="1" dirty="0" smtClean="0"/>
              <a:t>are The Advantages and Disadvantages of Hands-on Learning</a:t>
            </a:r>
            <a:r>
              <a:rPr lang="en-GB" i="1" dirty="0" smtClean="0"/>
              <a:t>? , </a:t>
            </a:r>
            <a:r>
              <a:rPr lang="en-GB" dirty="0" smtClean="0"/>
              <a:t>Available at: </a:t>
            </a:r>
            <a:r>
              <a:rPr lang="en-GB" dirty="0" smtClean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www.teach-nology.com/teachers/methods/theories/handson.html</a:t>
            </a:r>
            <a:r>
              <a:rPr lang="en-GB" dirty="0" smtClean="0"/>
              <a:t> ( Accessed: 20/12/2019) </a:t>
            </a:r>
          </a:p>
          <a:p>
            <a:r>
              <a:rPr lang="en-GB" dirty="0" smtClean="0"/>
              <a:t>Welsh Government (2019) </a:t>
            </a:r>
            <a:r>
              <a:rPr lang="en-GB" i="1" dirty="0" smtClean="0"/>
              <a:t>Mathematics and Numeracy , </a:t>
            </a:r>
            <a:r>
              <a:rPr lang="en-GB" dirty="0" smtClean="0"/>
              <a:t>Available at : </a:t>
            </a:r>
            <a:r>
              <a:rPr lang="en-GB" dirty="0" smtClean="0">
                <a:hlinkClick r:id="rId6"/>
              </a:rPr>
              <a:t> https://hwb.gov.wales/storage/ee62ba8e-b15d-4dda-aad5-b8ba05100be6/draft-statutory-guidance-mathematics-and-numeracy.pdf</a:t>
            </a:r>
            <a:r>
              <a:rPr lang="en-GB" dirty="0" smtClean="0"/>
              <a:t> (Accessed: 20/12/2019) </a:t>
            </a:r>
            <a:endParaRPr lang="en-GB" dirty="0" smtClean="0"/>
          </a:p>
          <a:p>
            <a:r>
              <a:rPr lang="en-GB" dirty="0" smtClean="0"/>
              <a:t>Logsdon, A.L( 2019) </a:t>
            </a:r>
            <a:r>
              <a:rPr lang="en-GB" i="1" dirty="0" smtClean="0"/>
              <a:t>Multi-Sensory Math Teaching Tools in Special </a:t>
            </a:r>
            <a:r>
              <a:rPr lang="en-GB" i="1" dirty="0" smtClean="0"/>
              <a:t>Education,</a:t>
            </a:r>
            <a:r>
              <a:rPr lang="en-GB" dirty="0" smtClean="0"/>
              <a:t> Available at : </a:t>
            </a:r>
            <a:r>
              <a:rPr lang="en-GB" dirty="0" smtClean="0">
                <a:hlinkClick r:id="rId7"/>
              </a:rPr>
              <a:t>https://</a:t>
            </a:r>
            <a:r>
              <a:rPr lang="en-GB" dirty="0" smtClean="0">
                <a:hlinkClick r:id="rId7"/>
              </a:rPr>
              <a:t>www.verywellfamily.com/multisensory-teaching-tool-for-handson-math-learning-2162494</a:t>
            </a:r>
            <a:r>
              <a:rPr lang="en-GB" dirty="0" smtClean="0"/>
              <a:t> (Accessed: 21/12/2019) 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i="1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148</TotalTime>
  <Words>458</Words>
  <Application>Microsoft Office PowerPoint</Application>
  <PresentationFormat>On-screen Show (4:3)</PresentationFormat>
  <Paragraphs>29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Sensory mathematics </vt:lpstr>
      <vt:lpstr>References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Sensory mathematics</dc:title>
  <dc:creator>Brodie Kelly</dc:creator>
  <cp:lastModifiedBy>Brodie Kelly</cp:lastModifiedBy>
  <cp:revision>33</cp:revision>
  <dcterms:created xsi:type="dcterms:W3CDTF">2019-12-08T15:00:19Z</dcterms:created>
  <dcterms:modified xsi:type="dcterms:W3CDTF">2020-01-27T00:44:17Z</dcterms:modified>
</cp:coreProperties>
</file>