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handoutMasterIdLst>
    <p:handoutMasterId r:id="rId50"/>
  </p:handoutMasterIdLst>
  <p:sldIdLst>
    <p:sldId id="416" r:id="rId2"/>
    <p:sldId id="417" r:id="rId3"/>
    <p:sldId id="418" r:id="rId4"/>
    <p:sldId id="419" r:id="rId5"/>
    <p:sldId id="420" r:id="rId6"/>
    <p:sldId id="421" r:id="rId7"/>
    <p:sldId id="422" r:id="rId8"/>
    <p:sldId id="423" r:id="rId9"/>
    <p:sldId id="424" r:id="rId10"/>
    <p:sldId id="425" r:id="rId11"/>
    <p:sldId id="426" r:id="rId12"/>
    <p:sldId id="427" r:id="rId13"/>
    <p:sldId id="428" r:id="rId14"/>
    <p:sldId id="429" r:id="rId15"/>
    <p:sldId id="430" r:id="rId16"/>
    <p:sldId id="431" r:id="rId17"/>
    <p:sldId id="432" r:id="rId18"/>
    <p:sldId id="433" r:id="rId19"/>
    <p:sldId id="434" r:id="rId20"/>
    <p:sldId id="435" r:id="rId21"/>
    <p:sldId id="389" r:id="rId22"/>
    <p:sldId id="390" r:id="rId23"/>
    <p:sldId id="391" r:id="rId24"/>
    <p:sldId id="392" r:id="rId25"/>
    <p:sldId id="393" r:id="rId26"/>
    <p:sldId id="394" r:id="rId27"/>
    <p:sldId id="395" r:id="rId28"/>
    <p:sldId id="396" r:id="rId29"/>
    <p:sldId id="397" r:id="rId30"/>
    <p:sldId id="398" r:id="rId31"/>
    <p:sldId id="399" r:id="rId32"/>
    <p:sldId id="400" r:id="rId33"/>
    <p:sldId id="401" r:id="rId34"/>
    <p:sldId id="402" r:id="rId35"/>
    <p:sldId id="403" r:id="rId36"/>
    <p:sldId id="404" r:id="rId37"/>
    <p:sldId id="405" r:id="rId38"/>
    <p:sldId id="406" r:id="rId39"/>
    <p:sldId id="407" r:id="rId40"/>
    <p:sldId id="408" r:id="rId41"/>
    <p:sldId id="409" r:id="rId42"/>
    <p:sldId id="410" r:id="rId43"/>
    <p:sldId id="411" r:id="rId44"/>
    <p:sldId id="412" r:id="rId45"/>
    <p:sldId id="413" r:id="rId46"/>
    <p:sldId id="414" r:id="rId47"/>
    <p:sldId id="415" r:id="rId48"/>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EC02"/>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67" autoAdjust="0"/>
    <p:restoredTop sz="94660"/>
  </p:normalViewPr>
  <p:slideViewPr>
    <p:cSldViewPr>
      <p:cViewPr varScale="1">
        <p:scale>
          <a:sx n="41" d="100"/>
          <a:sy n="41" d="100"/>
        </p:scale>
        <p:origin x="47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3"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Calibri" pitchFamily="34" charset="0"/>
                <a:cs typeface="+mn-cs"/>
              </a:defRPr>
            </a:lvl1pPr>
          </a:lstStyle>
          <a:p>
            <a:pPr>
              <a:defRPr/>
            </a:pPr>
            <a:fld id="{8B173FFF-B17E-49EF-94CE-1EDBCBD6213E}" type="datetimeFigureOut">
              <a:rPr lang="en-GB"/>
              <a:pPr>
                <a:defRPr/>
              </a:pPr>
              <a:t>17/12/2018</a:t>
            </a:fld>
            <a:endParaRPr lang="en-GB"/>
          </a:p>
        </p:txBody>
      </p:sp>
      <p:sp>
        <p:nvSpPr>
          <p:cNvPr id="51204"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5"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Calibri" pitchFamily="34" charset="0"/>
                <a:cs typeface="+mn-cs"/>
              </a:defRPr>
            </a:lvl1pPr>
          </a:lstStyle>
          <a:p>
            <a:pPr>
              <a:defRPr/>
            </a:pPr>
            <a:fld id="{5B985A58-FAAF-4BA2-A35A-174B25AF21A9}" type="slidenum">
              <a:rPr lang="en-GB"/>
              <a:pPr>
                <a:defRPr/>
              </a:pPr>
              <a:t>‹#›</a:t>
            </a:fld>
            <a:endParaRPr lang="en-GB"/>
          </a:p>
        </p:txBody>
      </p:sp>
    </p:spTree>
    <p:extLst>
      <p:ext uri="{BB962C8B-B14F-4D97-AF65-F5344CB8AC3E}">
        <p14:creationId xmlns:p14="http://schemas.microsoft.com/office/powerpoint/2010/main" val="19216694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542F64FF-81FB-4417-B2E5-4EF31364D6AB}" type="datetimeFigureOut">
              <a:rPr lang="en-GB"/>
              <a:pPr>
                <a:defRPr/>
              </a:pPr>
              <a:t>17/12/2018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D37478C-864D-4D83-A0F1-81486552DF6A}" type="slidenum">
              <a:rPr lang="en-GB"/>
              <a:pPr>
                <a:defRPr/>
              </a:pPr>
              <a:t>‹#›</a:t>
            </a:fld>
            <a:endParaRPr lang="en-GB"/>
          </a:p>
        </p:txBody>
      </p:sp>
    </p:spTree>
    <p:extLst>
      <p:ext uri="{BB962C8B-B14F-4D97-AF65-F5344CB8AC3E}">
        <p14:creationId xmlns:p14="http://schemas.microsoft.com/office/powerpoint/2010/main" val="35799348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a:t>
            </a:fld>
            <a:endParaRPr lang="en-GB" altLang="en-US">
              <a:solidFill>
                <a:srgbClr val="000000"/>
              </a:solidFill>
            </a:endParaRPr>
          </a:p>
        </p:txBody>
      </p:sp>
    </p:spTree>
    <p:extLst>
      <p:ext uri="{BB962C8B-B14F-4D97-AF65-F5344CB8AC3E}">
        <p14:creationId xmlns:p14="http://schemas.microsoft.com/office/powerpoint/2010/main" val="401114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a:t>
            </a:fld>
            <a:endParaRPr lang="en-GB" altLang="en-US">
              <a:solidFill>
                <a:srgbClr val="000000"/>
              </a:solidFill>
            </a:endParaRPr>
          </a:p>
        </p:txBody>
      </p:sp>
    </p:spTree>
    <p:extLst>
      <p:ext uri="{BB962C8B-B14F-4D97-AF65-F5344CB8AC3E}">
        <p14:creationId xmlns:p14="http://schemas.microsoft.com/office/powerpoint/2010/main" val="3892355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3</a:t>
            </a:fld>
            <a:endParaRPr lang="en-GB" altLang="en-US">
              <a:solidFill>
                <a:srgbClr val="000000"/>
              </a:solidFill>
            </a:endParaRPr>
          </a:p>
        </p:txBody>
      </p:sp>
    </p:spTree>
    <p:extLst>
      <p:ext uri="{BB962C8B-B14F-4D97-AF65-F5344CB8AC3E}">
        <p14:creationId xmlns:p14="http://schemas.microsoft.com/office/powerpoint/2010/main" val="302312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4</a:t>
            </a:fld>
            <a:endParaRPr lang="en-GB" altLang="en-US">
              <a:solidFill>
                <a:srgbClr val="000000"/>
              </a:solidFill>
            </a:endParaRPr>
          </a:p>
        </p:txBody>
      </p:sp>
    </p:spTree>
    <p:extLst>
      <p:ext uri="{BB962C8B-B14F-4D97-AF65-F5344CB8AC3E}">
        <p14:creationId xmlns:p14="http://schemas.microsoft.com/office/powerpoint/2010/main" val="1478626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5</a:t>
            </a:fld>
            <a:endParaRPr lang="en-GB" altLang="en-US">
              <a:solidFill>
                <a:srgbClr val="000000"/>
              </a:solidFill>
            </a:endParaRPr>
          </a:p>
        </p:txBody>
      </p:sp>
    </p:spTree>
    <p:extLst>
      <p:ext uri="{BB962C8B-B14F-4D97-AF65-F5344CB8AC3E}">
        <p14:creationId xmlns:p14="http://schemas.microsoft.com/office/powerpoint/2010/main" val="3617730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6</a:t>
            </a:fld>
            <a:endParaRPr lang="en-GB" altLang="en-US">
              <a:solidFill>
                <a:srgbClr val="000000"/>
              </a:solidFill>
            </a:endParaRPr>
          </a:p>
        </p:txBody>
      </p:sp>
    </p:spTree>
    <p:extLst>
      <p:ext uri="{BB962C8B-B14F-4D97-AF65-F5344CB8AC3E}">
        <p14:creationId xmlns:p14="http://schemas.microsoft.com/office/powerpoint/2010/main" val="3780763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7</a:t>
            </a:fld>
            <a:endParaRPr lang="en-GB" altLang="en-US">
              <a:solidFill>
                <a:srgbClr val="000000"/>
              </a:solidFill>
            </a:endParaRPr>
          </a:p>
        </p:txBody>
      </p:sp>
    </p:spTree>
    <p:extLst>
      <p:ext uri="{BB962C8B-B14F-4D97-AF65-F5344CB8AC3E}">
        <p14:creationId xmlns:p14="http://schemas.microsoft.com/office/powerpoint/2010/main" val="1360762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8</a:t>
            </a:fld>
            <a:endParaRPr lang="en-GB" altLang="en-US">
              <a:solidFill>
                <a:srgbClr val="000000"/>
              </a:solidFill>
            </a:endParaRPr>
          </a:p>
        </p:txBody>
      </p:sp>
    </p:spTree>
    <p:extLst>
      <p:ext uri="{BB962C8B-B14F-4D97-AF65-F5344CB8AC3E}">
        <p14:creationId xmlns:p14="http://schemas.microsoft.com/office/powerpoint/2010/main" val="41665601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9</a:t>
            </a:fld>
            <a:endParaRPr lang="en-GB" altLang="en-US">
              <a:solidFill>
                <a:srgbClr val="000000"/>
              </a:solidFill>
            </a:endParaRPr>
          </a:p>
        </p:txBody>
      </p:sp>
    </p:spTree>
    <p:extLst>
      <p:ext uri="{BB962C8B-B14F-4D97-AF65-F5344CB8AC3E}">
        <p14:creationId xmlns:p14="http://schemas.microsoft.com/office/powerpoint/2010/main" val="358846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10</a:t>
            </a:fld>
            <a:endParaRPr lang="en-GB" altLang="en-US">
              <a:solidFill>
                <a:srgbClr val="000000"/>
              </a:solidFill>
            </a:endParaRPr>
          </a:p>
        </p:txBody>
      </p:sp>
    </p:spTree>
    <p:extLst>
      <p:ext uri="{BB962C8B-B14F-4D97-AF65-F5344CB8AC3E}">
        <p14:creationId xmlns:p14="http://schemas.microsoft.com/office/powerpoint/2010/main" val="31024570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11</a:t>
            </a:fld>
            <a:endParaRPr lang="en-GB" altLang="en-US">
              <a:solidFill>
                <a:srgbClr val="000000"/>
              </a:solidFill>
            </a:endParaRPr>
          </a:p>
        </p:txBody>
      </p:sp>
    </p:spTree>
    <p:extLst>
      <p:ext uri="{BB962C8B-B14F-4D97-AF65-F5344CB8AC3E}">
        <p14:creationId xmlns:p14="http://schemas.microsoft.com/office/powerpoint/2010/main" val="8889884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12</a:t>
            </a:fld>
            <a:endParaRPr lang="en-GB" altLang="en-US">
              <a:solidFill>
                <a:srgbClr val="000000"/>
              </a:solidFill>
            </a:endParaRPr>
          </a:p>
        </p:txBody>
      </p:sp>
    </p:spTree>
    <p:extLst>
      <p:ext uri="{BB962C8B-B14F-4D97-AF65-F5344CB8AC3E}">
        <p14:creationId xmlns:p14="http://schemas.microsoft.com/office/powerpoint/2010/main" val="3899297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14</a:t>
            </a:fld>
            <a:endParaRPr lang="en-GB" altLang="en-US">
              <a:solidFill>
                <a:srgbClr val="000000"/>
              </a:solidFill>
            </a:endParaRPr>
          </a:p>
        </p:txBody>
      </p:sp>
    </p:spTree>
    <p:extLst>
      <p:ext uri="{BB962C8B-B14F-4D97-AF65-F5344CB8AC3E}">
        <p14:creationId xmlns:p14="http://schemas.microsoft.com/office/powerpoint/2010/main" val="21771293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15</a:t>
            </a:fld>
            <a:endParaRPr lang="en-GB" altLang="en-US">
              <a:solidFill>
                <a:srgbClr val="000000"/>
              </a:solidFill>
            </a:endParaRPr>
          </a:p>
        </p:txBody>
      </p:sp>
    </p:spTree>
    <p:extLst>
      <p:ext uri="{BB962C8B-B14F-4D97-AF65-F5344CB8AC3E}">
        <p14:creationId xmlns:p14="http://schemas.microsoft.com/office/powerpoint/2010/main" val="1373684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5064843-9EFD-47B4-B045-D4FE27B75C26}" type="slidenum">
              <a:rPr lang="en-GB" smtClean="0"/>
              <a:t>17</a:t>
            </a:fld>
            <a:endParaRPr lang="en-GB"/>
          </a:p>
        </p:txBody>
      </p:sp>
    </p:spTree>
    <p:extLst>
      <p:ext uri="{BB962C8B-B14F-4D97-AF65-F5344CB8AC3E}">
        <p14:creationId xmlns:p14="http://schemas.microsoft.com/office/powerpoint/2010/main" val="37599539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19</a:t>
            </a:fld>
            <a:endParaRPr lang="en-GB" altLang="en-US">
              <a:solidFill>
                <a:srgbClr val="000000"/>
              </a:solidFill>
            </a:endParaRPr>
          </a:p>
        </p:txBody>
      </p:sp>
    </p:spTree>
    <p:extLst>
      <p:ext uri="{BB962C8B-B14F-4D97-AF65-F5344CB8AC3E}">
        <p14:creationId xmlns:p14="http://schemas.microsoft.com/office/powerpoint/2010/main" val="4064349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fld id="{D30FD764-4083-4349-B873-EAE44D35F25D}" type="slidenum">
              <a:rPr lang="en-GB" smtClean="0"/>
              <a:t>20</a:t>
            </a:fld>
            <a:endParaRPr lang="en-GB"/>
          </a:p>
        </p:txBody>
      </p:sp>
    </p:spTree>
    <p:extLst>
      <p:ext uri="{BB962C8B-B14F-4D97-AF65-F5344CB8AC3E}">
        <p14:creationId xmlns:p14="http://schemas.microsoft.com/office/powerpoint/2010/main" val="24479761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Quick</a:t>
            </a:r>
            <a:r>
              <a:rPr lang="en-GB" b="1" baseline="0" dirty="0" smtClean="0"/>
              <a:t> outline of Hirschfeld</a:t>
            </a:r>
            <a:endParaRPr lang="en-US" b="1" dirty="0"/>
          </a:p>
        </p:txBody>
      </p:sp>
      <p:sp>
        <p:nvSpPr>
          <p:cNvPr id="4" name="Slide Number Placeholder 3"/>
          <p:cNvSpPr>
            <a:spLocks noGrp="1"/>
          </p:cNvSpPr>
          <p:nvPr>
            <p:ph type="sldNum" sz="quarter" idx="10"/>
          </p:nvPr>
        </p:nvSpPr>
        <p:spPr/>
        <p:txBody>
          <a:bodyPr/>
          <a:lstStyle/>
          <a:p>
            <a:fld id="{D30FD764-4083-4349-B873-EAE44D35F25D}" type="slidenum">
              <a:rPr lang="en-GB" smtClean="0"/>
              <a:t>21</a:t>
            </a:fld>
            <a:endParaRPr lang="en-GB"/>
          </a:p>
        </p:txBody>
      </p:sp>
    </p:spTree>
    <p:extLst>
      <p:ext uri="{BB962C8B-B14F-4D97-AF65-F5344CB8AC3E}">
        <p14:creationId xmlns:p14="http://schemas.microsoft.com/office/powerpoint/2010/main" val="20858901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Quick</a:t>
            </a:r>
            <a:r>
              <a:rPr lang="en-GB" b="1" baseline="0" dirty="0" smtClean="0"/>
              <a:t> outline of Isherwood</a:t>
            </a:r>
            <a:endParaRPr lang="en-US" b="1" dirty="0" smtClean="0"/>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 collective gay memories of the inter-war period, no link is stronger than the one between Christopher Isherwood and Weimar Berlin, the city of strapping Germans, English expatriates, naughty cabarets and Magnus Hirschfeld’s </a:t>
            </a:r>
            <a:r>
              <a:rPr lang="en-GB" sz="1200" b="0" i="0" u="none" strike="noStrike" kern="1200" baseline="0" dirty="0" err="1" smtClean="0">
                <a:solidFill>
                  <a:schemeClr val="tx1"/>
                </a:solidFill>
                <a:latin typeface="+mn-lt"/>
                <a:ea typeface="+mn-ea"/>
                <a:cs typeface="+mn-cs"/>
              </a:rPr>
              <a:t>sexological</a:t>
            </a:r>
            <a:r>
              <a:rPr lang="en-GB" sz="1200" b="0" i="0" u="none" strike="noStrike" kern="1200" baseline="0" dirty="0" smtClean="0">
                <a:solidFill>
                  <a:schemeClr val="tx1"/>
                </a:solidFill>
                <a:latin typeface="+mn-lt"/>
                <a:ea typeface="+mn-ea"/>
                <a:cs typeface="+mn-cs"/>
              </a:rPr>
              <a:t> institute—and of Nazis waiting to destroy such decadence.”</a:t>
            </a:r>
          </a:p>
          <a:p>
            <a:endParaRPr lang="en-GB"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 Robert Aldrich, ‘Homosexuality and the City: An Historical Overview,’ </a:t>
            </a:r>
            <a:r>
              <a:rPr lang="nl-NL" sz="1200" b="0" i="1" u="none" strike="noStrike" kern="1200" baseline="0" dirty="0" smtClean="0">
                <a:solidFill>
                  <a:schemeClr val="tx1"/>
                </a:solidFill>
                <a:latin typeface="+mn-lt"/>
                <a:ea typeface="+mn-ea"/>
                <a:cs typeface="+mn-cs"/>
              </a:rPr>
              <a:t>Urban Studies</a:t>
            </a:r>
            <a:r>
              <a:rPr lang="nl-NL" sz="1200" b="0" i="0" u="none" strike="noStrike" kern="1200" baseline="0" dirty="0" smtClean="0">
                <a:solidFill>
                  <a:schemeClr val="tx1"/>
                </a:solidFill>
                <a:latin typeface="+mn-lt"/>
                <a:ea typeface="+mn-ea"/>
                <a:cs typeface="+mn-cs"/>
              </a:rPr>
              <a:t>, Vol. 41, No. 9 (August 2004), p. 1720.</a:t>
            </a:r>
            <a:endParaRPr lang="en-GB" b="0" i="0" dirty="0" smtClean="0"/>
          </a:p>
          <a:p>
            <a:endParaRPr lang="en-GB" dirty="0" smtClean="0"/>
          </a:p>
          <a:p>
            <a:r>
              <a:rPr lang="en-GB" b="1" dirty="0" smtClean="0"/>
              <a:t>Segue from later </a:t>
            </a:r>
            <a:r>
              <a:rPr lang="en-GB" b="1" dirty="0" err="1" smtClean="0"/>
              <a:t>romanticisation</a:t>
            </a:r>
            <a:r>
              <a:rPr lang="en-GB" b="1" dirty="0" smtClean="0"/>
              <a:t>;</a:t>
            </a:r>
            <a:r>
              <a:rPr lang="en-GB" b="1" baseline="0" dirty="0" smtClean="0"/>
              <a:t> not only a product of retrospective </a:t>
            </a:r>
            <a:r>
              <a:rPr lang="en-GB" b="1" baseline="0" dirty="0" err="1" smtClean="0"/>
              <a:t>nostalgis</a:t>
            </a:r>
            <a:endParaRPr lang="en-GB" b="1" dirty="0"/>
          </a:p>
        </p:txBody>
      </p:sp>
      <p:sp>
        <p:nvSpPr>
          <p:cNvPr id="4" name="Slide Number Placeholder 3"/>
          <p:cNvSpPr>
            <a:spLocks noGrp="1"/>
          </p:cNvSpPr>
          <p:nvPr>
            <p:ph type="sldNum" sz="quarter" idx="10"/>
          </p:nvPr>
        </p:nvSpPr>
        <p:spPr/>
        <p:txBody>
          <a:bodyPr/>
          <a:lstStyle/>
          <a:p>
            <a:fld id="{D30FD764-4083-4349-B873-EAE44D35F25D}" type="slidenum">
              <a:rPr lang="en-GB" smtClean="0"/>
              <a:t>22</a:t>
            </a:fld>
            <a:endParaRPr lang="en-GB"/>
          </a:p>
        </p:txBody>
      </p:sp>
    </p:spTree>
    <p:extLst>
      <p:ext uri="{BB962C8B-B14F-4D97-AF65-F5344CB8AC3E}">
        <p14:creationId xmlns:p14="http://schemas.microsoft.com/office/powerpoint/2010/main" val="32642882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Pre- and post-WWI artistic experimentation</a:t>
            </a:r>
          </a:p>
          <a:p>
            <a:pPr marL="171450" indent="-171450">
              <a:buFont typeface="Arial" panose="020B0604020202020204" pitchFamily="34" charset="0"/>
              <a:buChar char="•"/>
            </a:pPr>
            <a:r>
              <a:rPr lang="en-GB" b="0" dirty="0" smtClean="0"/>
              <a:t>Maybe</a:t>
            </a:r>
            <a:r>
              <a:rPr lang="en-GB" b="0" baseline="0" dirty="0" smtClean="0"/>
              <a:t> mention Tate Liverpool exhibition</a:t>
            </a:r>
          </a:p>
          <a:p>
            <a:pPr marL="171450" indent="-171450">
              <a:buFont typeface="Arial" panose="020B0604020202020204" pitchFamily="34" charset="0"/>
              <a:buChar char="•"/>
            </a:pPr>
            <a:r>
              <a:rPr lang="en-GB" b="0" baseline="0" dirty="0" smtClean="0"/>
              <a:t>Note Jazz music; sexual permissiveness; glamour; but also wounded soldiers, poverty (contrast with pre-war Kirchner images)</a:t>
            </a:r>
          </a:p>
          <a:p>
            <a:pPr marL="0" indent="0">
              <a:buFont typeface="Arial" panose="020B0604020202020204" pitchFamily="34" charset="0"/>
              <a:buNone/>
            </a:pPr>
            <a:endParaRPr lang="en-GB" b="0" baseline="0" dirty="0" smtClean="0"/>
          </a:p>
          <a:p>
            <a:pPr marL="0" indent="0">
              <a:buFont typeface="Arial" panose="020B0604020202020204" pitchFamily="34" charset="0"/>
              <a:buNone/>
            </a:pPr>
            <a:r>
              <a:rPr lang="en-GB" b="0" baseline="0" dirty="0" smtClean="0"/>
              <a:t>Chronology:</a:t>
            </a:r>
          </a:p>
          <a:p>
            <a:pPr marL="0" indent="0">
              <a:buFont typeface="Arial" panose="020B0604020202020204" pitchFamily="34" charset="0"/>
              <a:buNone/>
            </a:pPr>
            <a:r>
              <a:rPr lang="en-GB" b="0" baseline="0" dirty="0" smtClean="0"/>
              <a:t>Immediate </a:t>
            </a:r>
            <a:r>
              <a:rPr lang="en-GB" b="0" baseline="0" dirty="0" err="1" smtClean="0"/>
              <a:t>postwar</a:t>
            </a:r>
            <a:r>
              <a:rPr lang="en-GB" b="0" baseline="0" dirty="0" smtClean="0"/>
              <a:t>: defeat, revolution, reparations and hyperinflation</a:t>
            </a:r>
          </a:p>
          <a:p>
            <a:pPr marL="0" indent="0">
              <a:buFont typeface="Arial" panose="020B0604020202020204" pitchFamily="34" charset="0"/>
              <a:buNone/>
            </a:pPr>
            <a:r>
              <a:rPr lang="en-GB" b="0" baseline="0" dirty="0" smtClean="0"/>
              <a:t>‘Golden decade’ interregnum</a:t>
            </a:r>
          </a:p>
          <a:p>
            <a:pPr marL="0" indent="0">
              <a:buFont typeface="Arial" panose="020B0604020202020204" pitchFamily="34" charset="0"/>
              <a:buNone/>
            </a:pPr>
            <a:r>
              <a:rPr lang="en-GB" b="0" baseline="0" dirty="0" smtClean="0"/>
              <a:t>Depression after Wall St Crash</a:t>
            </a:r>
          </a:p>
          <a:p>
            <a:pPr marL="0" indent="0">
              <a:buFont typeface="Arial" panose="020B0604020202020204" pitchFamily="34" charset="0"/>
              <a:buNone/>
            </a:pPr>
            <a:endParaRPr lang="en-GB" b="0" baseline="0" dirty="0" smtClean="0"/>
          </a:p>
          <a:p>
            <a:pPr marL="171450" indent="-171450">
              <a:buFont typeface="Arial" panose="020B0604020202020204" pitchFamily="34" charset="0"/>
              <a:buChar char="•"/>
            </a:pPr>
            <a:r>
              <a:rPr lang="en-GB" b="0" baseline="0" dirty="0" smtClean="0"/>
              <a:t>Distinctive gay, lesbian and trans cultures part of this broader milieu</a:t>
            </a:r>
            <a:endParaRPr lang="en-US" b="0" dirty="0"/>
          </a:p>
        </p:txBody>
      </p:sp>
      <p:sp>
        <p:nvSpPr>
          <p:cNvPr id="4" name="Slide Number Placeholder 3"/>
          <p:cNvSpPr>
            <a:spLocks noGrp="1"/>
          </p:cNvSpPr>
          <p:nvPr>
            <p:ph type="sldNum" sz="quarter" idx="10"/>
          </p:nvPr>
        </p:nvSpPr>
        <p:spPr/>
        <p:txBody>
          <a:bodyPr/>
          <a:lstStyle/>
          <a:p>
            <a:fld id="{D30FD764-4083-4349-B873-EAE44D35F25D}" type="slidenum">
              <a:rPr lang="en-GB" smtClean="0"/>
              <a:t>23</a:t>
            </a:fld>
            <a:endParaRPr lang="en-GB"/>
          </a:p>
        </p:txBody>
      </p:sp>
    </p:spTree>
    <p:extLst>
      <p:ext uri="{BB962C8B-B14F-4D97-AF65-F5344CB8AC3E}">
        <p14:creationId xmlns:p14="http://schemas.microsoft.com/office/powerpoint/2010/main" val="21055290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Importance of Germany/Berlin</a:t>
            </a:r>
            <a:r>
              <a:rPr lang="en-GB" sz="1200" kern="1200" baseline="0" dirty="0" smtClean="0">
                <a:solidFill>
                  <a:schemeClr val="tx1"/>
                </a:solidFill>
                <a:effectLst/>
                <a:latin typeface="+mn-lt"/>
                <a:ea typeface="+mn-ea"/>
                <a:cs typeface="+mn-cs"/>
              </a:rPr>
              <a:t> in LGBT+ history</a:t>
            </a:r>
          </a:p>
          <a:p>
            <a:pPr marL="171450" indent="-171450">
              <a:buFont typeface="Arial" panose="020B0604020202020204" pitchFamily="34" charset="0"/>
              <a:buChar char="•"/>
            </a:pPr>
            <a:r>
              <a:rPr lang="en-GB" sz="1200" kern="1200" baseline="0" dirty="0" smtClean="0">
                <a:solidFill>
                  <a:schemeClr val="tx1"/>
                </a:solidFill>
                <a:effectLst/>
                <a:latin typeface="+mn-lt"/>
                <a:ea typeface="+mn-ea"/>
                <a:cs typeface="+mn-cs"/>
              </a:rPr>
              <a:t>Late 19</a:t>
            </a:r>
            <a:r>
              <a:rPr lang="en-GB" sz="1200" kern="1200" baseline="30000" dirty="0" smtClean="0">
                <a:solidFill>
                  <a:schemeClr val="tx1"/>
                </a:solidFill>
                <a:effectLst/>
                <a:latin typeface="+mn-lt"/>
                <a:ea typeface="+mn-ea"/>
                <a:cs typeface="+mn-cs"/>
              </a:rPr>
              <a:t>th</a:t>
            </a:r>
            <a:r>
              <a:rPr lang="en-GB" sz="1200" kern="1200" baseline="0" dirty="0" smtClean="0">
                <a:solidFill>
                  <a:schemeClr val="tx1"/>
                </a:solidFill>
                <a:effectLst/>
                <a:latin typeface="+mn-lt"/>
                <a:ea typeface="+mn-ea"/>
                <a:cs typeface="+mn-cs"/>
              </a:rPr>
              <a:t> century saw emergence of distinct scientific approach to understanding human sexuality, and the recognition of homosexuality as a type of identity.</a:t>
            </a:r>
          </a:p>
          <a:p>
            <a:pPr marL="171450" indent="-171450">
              <a:buFont typeface="Arial" panose="020B0604020202020204" pitchFamily="34" charset="0"/>
              <a:buChar char="•"/>
            </a:pPr>
            <a:r>
              <a:rPr lang="en-GB" sz="1200" kern="1200" baseline="0" dirty="0" smtClean="0">
                <a:solidFill>
                  <a:schemeClr val="tx1"/>
                </a:solidFill>
                <a:effectLst/>
                <a:latin typeface="+mn-lt"/>
                <a:ea typeface="+mn-ea"/>
                <a:cs typeface="+mn-cs"/>
              </a:rPr>
              <a:t>Influential writings of KH </a:t>
            </a:r>
            <a:r>
              <a:rPr lang="en-GB" sz="1200" kern="1200" baseline="0" dirty="0" err="1" smtClean="0">
                <a:solidFill>
                  <a:schemeClr val="tx1"/>
                </a:solidFill>
                <a:effectLst/>
                <a:latin typeface="+mn-lt"/>
                <a:ea typeface="+mn-ea"/>
                <a:cs typeface="+mn-cs"/>
              </a:rPr>
              <a:t>Ulrichs</a:t>
            </a:r>
            <a:r>
              <a:rPr lang="en-GB" sz="1200" kern="1200" baseline="0" dirty="0" smtClean="0">
                <a:solidFill>
                  <a:schemeClr val="tx1"/>
                </a:solidFill>
                <a:effectLst/>
                <a:latin typeface="+mn-lt"/>
                <a:ea typeface="+mn-ea"/>
                <a:cs typeface="+mn-cs"/>
              </a:rPr>
              <a:t> </a:t>
            </a:r>
            <a:r>
              <a:rPr lang="en-GB" sz="1200" b="1" kern="1200" baseline="0" dirty="0" smtClean="0">
                <a:solidFill>
                  <a:schemeClr val="tx1"/>
                </a:solidFill>
                <a:effectLst/>
                <a:latin typeface="+mn-lt"/>
                <a:ea typeface="+mn-ea"/>
                <a:cs typeface="+mn-cs"/>
              </a:rPr>
              <a:t>– make a few notes</a:t>
            </a:r>
          </a:p>
          <a:p>
            <a:pPr marL="171450" indent="-171450">
              <a:buFont typeface="Arial" panose="020B0604020202020204" pitchFamily="34" charset="0"/>
              <a:buChar char="•"/>
            </a:pPr>
            <a:r>
              <a:rPr lang="en-GB" sz="1200" b="0" kern="1200" baseline="0" dirty="0" smtClean="0">
                <a:solidFill>
                  <a:schemeClr val="tx1"/>
                </a:solidFill>
                <a:effectLst/>
                <a:latin typeface="+mn-lt"/>
                <a:ea typeface="+mn-ea"/>
                <a:cs typeface="+mn-cs"/>
              </a:rPr>
              <a:t>Letter by </a:t>
            </a:r>
            <a:r>
              <a:rPr lang="en-US" dirty="0" smtClean="0"/>
              <a:t>Karl-Maria </a:t>
            </a:r>
            <a:r>
              <a:rPr lang="en-US" dirty="0" err="1" smtClean="0"/>
              <a:t>Kertbeny</a:t>
            </a:r>
            <a:r>
              <a:rPr lang="en-US" dirty="0" smtClean="0"/>
              <a:t>  to</a:t>
            </a:r>
            <a:r>
              <a:rPr lang="en-US" baseline="0" dirty="0" smtClean="0"/>
              <a:t> </a:t>
            </a:r>
            <a:r>
              <a:rPr lang="en-US" baseline="0" dirty="0" err="1" smtClean="0"/>
              <a:t>Ulrichs</a:t>
            </a:r>
            <a:r>
              <a:rPr lang="en-US" baseline="0" dirty="0" smtClean="0"/>
              <a:t> saw first use of phrase ‘homosexual’ in this context.</a:t>
            </a:r>
          </a:p>
          <a:p>
            <a:pPr marL="171450" indent="-171450">
              <a:buFont typeface="Arial" panose="020B0604020202020204" pitchFamily="34" charset="0"/>
              <a:buChar char="•"/>
            </a:pPr>
            <a:r>
              <a:rPr lang="en-GB" sz="1200" b="0" kern="1200" dirty="0" smtClean="0">
                <a:solidFill>
                  <a:schemeClr val="tx1"/>
                </a:solidFill>
                <a:effectLst/>
                <a:latin typeface="+mn-lt"/>
                <a:ea typeface="+mn-ea"/>
                <a:cs typeface="+mn-cs"/>
              </a:rPr>
              <a:t>Elaborations</a:t>
            </a:r>
            <a:r>
              <a:rPr lang="en-GB" sz="1200" b="0" kern="1200" baseline="0" dirty="0" smtClean="0">
                <a:solidFill>
                  <a:schemeClr val="tx1"/>
                </a:solidFill>
                <a:effectLst/>
                <a:latin typeface="+mn-lt"/>
                <a:ea typeface="+mn-ea"/>
                <a:cs typeface="+mn-cs"/>
              </a:rPr>
              <a:t> by </a:t>
            </a:r>
            <a:r>
              <a:rPr lang="en-GB" sz="1200" b="0" kern="1200" baseline="0" dirty="0" err="1" smtClean="0">
                <a:solidFill>
                  <a:schemeClr val="tx1"/>
                </a:solidFill>
                <a:effectLst/>
                <a:latin typeface="+mn-lt"/>
                <a:ea typeface="+mn-ea"/>
                <a:cs typeface="+mn-cs"/>
              </a:rPr>
              <a:t>Westphal</a:t>
            </a:r>
            <a:r>
              <a:rPr lang="en-GB" sz="1200" b="0" kern="1200" baseline="0" dirty="0" smtClean="0">
                <a:solidFill>
                  <a:schemeClr val="tx1"/>
                </a:solidFill>
                <a:effectLst/>
                <a:latin typeface="+mn-lt"/>
                <a:ea typeface="+mn-ea"/>
                <a:cs typeface="+mn-cs"/>
              </a:rPr>
              <a:t> and Krafft-Ebing</a:t>
            </a:r>
            <a:endParaRPr lang="en-GB" sz="1200" b="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kern="1200" dirty="0" smtClean="0">
                <a:solidFill>
                  <a:schemeClr val="tx1"/>
                </a:solidFill>
                <a:effectLst/>
                <a:latin typeface="+mn-lt"/>
                <a:ea typeface="+mn-ea"/>
                <a:cs typeface="+mn-cs"/>
              </a:rPr>
              <a:t>Positive</a:t>
            </a:r>
            <a:r>
              <a:rPr lang="en-GB" sz="1200" b="0" kern="1200" baseline="0" dirty="0" smtClean="0">
                <a:solidFill>
                  <a:schemeClr val="tx1"/>
                </a:solidFill>
                <a:effectLst/>
                <a:latin typeface="+mn-lt"/>
                <a:ea typeface="+mn-ea"/>
                <a:cs typeface="+mn-cs"/>
              </a:rPr>
              <a:t> recognition on the one hand, but also potential to </a:t>
            </a:r>
            <a:r>
              <a:rPr lang="en-GB" sz="1200" b="0" kern="1200" baseline="0" dirty="0" err="1" smtClean="0">
                <a:solidFill>
                  <a:schemeClr val="tx1"/>
                </a:solidFill>
                <a:effectLst/>
                <a:latin typeface="+mn-lt"/>
                <a:ea typeface="+mn-ea"/>
                <a:cs typeface="+mn-cs"/>
              </a:rPr>
              <a:t>pathologise</a:t>
            </a:r>
            <a:r>
              <a:rPr lang="en-GB" sz="1200" b="0" kern="1200" baseline="0" dirty="0" smtClean="0">
                <a:solidFill>
                  <a:schemeClr val="tx1"/>
                </a:solidFill>
                <a:effectLst/>
                <a:latin typeface="+mn-lt"/>
                <a:ea typeface="+mn-ea"/>
                <a:cs typeface="+mn-cs"/>
              </a:rPr>
              <a:t> homosexuality </a:t>
            </a:r>
          </a:p>
          <a:p>
            <a:pPr marL="171450" indent="-171450">
              <a:buFont typeface="Arial" panose="020B0604020202020204" pitchFamily="34" charset="0"/>
              <a:buChar char="•"/>
            </a:pPr>
            <a:r>
              <a:rPr lang="en-GB" sz="1200" b="0" kern="1200" baseline="0" dirty="0" smtClean="0">
                <a:solidFill>
                  <a:schemeClr val="tx1"/>
                </a:solidFill>
                <a:effectLst/>
                <a:latin typeface="+mn-lt"/>
                <a:ea typeface="+mn-ea"/>
                <a:cs typeface="+mn-cs"/>
              </a:rPr>
              <a:t>Michel Foucault’s canonical </a:t>
            </a:r>
            <a:r>
              <a:rPr lang="en-GB" sz="1200" b="0" i="1" kern="1200" baseline="0" dirty="0" smtClean="0">
                <a:solidFill>
                  <a:schemeClr val="tx1"/>
                </a:solidFill>
                <a:effectLst/>
                <a:latin typeface="+mn-lt"/>
                <a:ea typeface="+mn-ea"/>
                <a:cs typeface="+mn-cs"/>
              </a:rPr>
              <a:t>History of Sexuality</a:t>
            </a:r>
            <a:r>
              <a:rPr lang="en-GB" sz="1200" b="0" i="0" kern="1200" baseline="0" dirty="0" smtClean="0">
                <a:solidFill>
                  <a:schemeClr val="tx1"/>
                </a:solidFill>
                <a:effectLst/>
                <a:latin typeface="+mn-lt"/>
                <a:ea typeface="+mn-ea"/>
                <a:cs typeface="+mn-cs"/>
              </a:rPr>
              <a:t> puts it in these terms</a:t>
            </a:r>
            <a:endParaRPr lang="en-GB" sz="1200" b="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Westphal's</a:t>
            </a:r>
            <a:r>
              <a:rPr lang="en-GB" sz="1200" kern="1200" dirty="0" smtClean="0">
                <a:solidFill>
                  <a:schemeClr val="tx1"/>
                </a:solidFill>
                <a:effectLst/>
                <a:latin typeface="+mn-lt"/>
                <a:ea typeface="+mn-ea"/>
                <a:cs typeface="+mn-cs"/>
              </a:rPr>
              <a:t> famous article of 1870 on "contrary sexual sensations" can stand as [the]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date of birth for  … the psychological, psychiat­ric, medical category of homosexuality.</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“As defined by the ancient civil or canonical codes, sodomy was a category of forbidden acts; their perpe­trator was nothing more than the juridical subject of them.</a:t>
            </a:r>
            <a:r>
              <a:rPr lang="en-GB" sz="1200" kern="1200" baseline="0" dirty="0" smtClean="0">
                <a:solidFill>
                  <a:schemeClr val="tx1"/>
                </a:solidFill>
                <a:effectLst/>
                <a:latin typeface="+mn-lt"/>
                <a:ea typeface="+mn-ea"/>
                <a:cs typeface="+mn-cs"/>
              </a:rPr>
              <a:t> [In contrast] t</a:t>
            </a:r>
            <a:r>
              <a:rPr lang="en-GB" sz="1200" kern="1200" dirty="0" smtClean="0">
                <a:solidFill>
                  <a:schemeClr val="tx1"/>
                </a:solidFill>
                <a:effectLst/>
                <a:latin typeface="+mn-lt"/>
                <a:ea typeface="+mn-ea"/>
                <a:cs typeface="+mn-cs"/>
              </a:rPr>
              <a:t>he nineteenth-century homosexual became a personage, a past, a case history, and a childhood, in addition to being a type of life, a life form, and a morphology, with an indiscreet anatomy and possibly a mysterious physiology. Nothing that went into his total composition was unaffected by his sexual­ity. It was everywhere present in him: at the root of all his actions because it was their insidious and indefinitely active principle; written immodestly on his face and body because it was a secret that always gave itself away. It was consub­stantial with him, less as a habitual sin than as a singular nature.”</a:t>
            </a:r>
          </a:p>
        </p:txBody>
      </p:sp>
      <p:sp>
        <p:nvSpPr>
          <p:cNvPr id="4" name="Slide Number Placeholder 3"/>
          <p:cNvSpPr>
            <a:spLocks noGrp="1"/>
          </p:cNvSpPr>
          <p:nvPr>
            <p:ph type="sldNum" sz="quarter" idx="10"/>
          </p:nvPr>
        </p:nvSpPr>
        <p:spPr/>
        <p:txBody>
          <a:bodyPr/>
          <a:lstStyle/>
          <a:p>
            <a:fld id="{D30FD764-4083-4349-B873-EAE44D35F25D}" type="slidenum">
              <a:rPr lang="en-GB" smtClean="0"/>
              <a:t>24</a:t>
            </a:fld>
            <a:endParaRPr lang="en-GB"/>
          </a:p>
        </p:txBody>
      </p:sp>
    </p:spTree>
    <p:extLst>
      <p:ext uri="{BB962C8B-B14F-4D97-AF65-F5344CB8AC3E}">
        <p14:creationId xmlns:p14="http://schemas.microsoft.com/office/powerpoint/2010/main" val="13531550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Hirschfeld</a:t>
            </a:r>
            <a:r>
              <a:rPr lang="en-GB" baseline="0" dirty="0" smtClean="0"/>
              <a:t> inherited and expanded such scientific approaches – but always with determinedly humanistic, humanitarian approach. He was, after all, a homosexual himself.</a:t>
            </a:r>
            <a:endParaRPr lang="en-US" dirty="0"/>
          </a:p>
        </p:txBody>
      </p:sp>
      <p:sp>
        <p:nvSpPr>
          <p:cNvPr id="4" name="Slide Number Placeholder 3"/>
          <p:cNvSpPr>
            <a:spLocks noGrp="1"/>
          </p:cNvSpPr>
          <p:nvPr>
            <p:ph type="sldNum" sz="quarter" idx="10"/>
          </p:nvPr>
        </p:nvSpPr>
        <p:spPr/>
        <p:txBody>
          <a:bodyPr/>
          <a:lstStyle/>
          <a:p>
            <a:fld id="{D30FD764-4083-4349-B873-EAE44D35F25D}" type="slidenum">
              <a:rPr lang="en-GB" smtClean="0"/>
              <a:t>25</a:t>
            </a:fld>
            <a:endParaRPr lang="en-GB"/>
          </a:p>
        </p:txBody>
      </p:sp>
    </p:spTree>
    <p:extLst>
      <p:ext uri="{BB962C8B-B14F-4D97-AF65-F5344CB8AC3E}">
        <p14:creationId xmlns:p14="http://schemas.microsoft.com/office/powerpoint/2010/main" val="15376477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smtClean="0"/>
              <a:t>Research</a:t>
            </a:r>
            <a:r>
              <a:rPr lang="en-GB" b="1" baseline="0" dirty="0" smtClean="0"/>
              <a:t> part of political campaigning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b="1"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Paragraph 175:</a:t>
            </a:r>
            <a:r>
              <a:rPr lang="en-US" baseline="0" dirty="0" smtClean="0"/>
              <a:t> </a:t>
            </a:r>
            <a:r>
              <a:rPr lang="en-US" dirty="0" smtClean="0"/>
              <a:t>provision of the German Criminal Code from 15 May 1871 to 10 March 1994</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Paragraph 175: “Unnatural fornication, whether between persons of the male sex or of humans with beasts, is punished with imprisonment, with the further punishment of a prompt loss of civil rights”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dirty="0" smtClean="0"/>
              <a:t>Based on earlier Prussian codes; Context</a:t>
            </a:r>
            <a:r>
              <a:rPr lang="en-GB" baseline="0" dirty="0" smtClean="0"/>
              <a:t> of German unification</a:t>
            </a:r>
          </a:p>
          <a:p>
            <a:endParaRPr lang="en-GB" baseline="0" dirty="0" smtClean="0"/>
          </a:p>
          <a:p>
            <a:r>
              <a:rPr lang="en-GB" baseline="0" dirty="0" smtClean="0"/>
              <a:t>Note only applied to </a:t>
            </a:r>
            <a:r>
              <a:rPr lang="en-GB" b="1" baseline="0" dirty="0" smtClean="0"/>
              <a:t>male sex</a:t>
            </a:r>
            <a:r>
              <a:rPr lang="en-GB" b="0" baseline="0" dirty="0" smtClean="0"/>
              <a:t>: never any prohibitions on lesbianism (a bit of a double-edged sword)</a:t>
            </a:r>
            <a:endParaRPr lang="en-GB" b="1" baseline="0" dirty="0" smtClean="0"/>
          </a:p>
          <a:p>
            <a:endParaRPr lang="en-GB" baseline="0" dirty="0" smtClean="0"/>
          </a:p>
          <a:p>
            <a:pPr marL="171450" indent="-171450">
              <a:buFont typeface="Arial" panose="020B0604020202020204" pitchFamily="34" charset="0"/>
              <a:buChar char="•"/>
            </a:pPr>
            <a:r>
              <a:rPr lang="en-GB" b="1" baseline="0" dirty="0" smtClean="0"/>
              <a:t>Hirschfeld a visible advocate – discuss image</a:t>
            </a:r>
          </a:p>
          <a:p>
            <a:pPr marL="171450" indent="-171450">
              <a:buFont typeface="Arial" panose="020B0604020202020204" pitchFamily="34" charset="0"/>
              <a:buChar char="•"/>
            </a:pPr>
            <a:r>
              <a:rPr lang="en-GB" b="0" baseline="0" dirty="0" smtClean="0"/>
              <a:t>Film only underscores this point</a:t>
            </a:r>
            <a:endParaRPr lang="en-GB" b="0" dirty="0"/>
          </a:p>
        </p:txBody>
      </p:sp>
      <p:sp>
        <p:nvSpPr>
          <p:cNvPr id="4" name="Slide Number Placeholder 3"/>
          <p:cNvSpPr>
            <a:spLocks noGrp="1"/>
          </p:cNvSpPr>
          <p:nvPr>
            <p:ph type="sldNum" sz="quarter" idx="10"/>
          </p:nvPr>
        </p:nvSpPr>
        <p:spPr/>
        <p:txBody>
          <a:bodyPr/>
          <a:lstStyle/>
          <a:p>
            <a:fld id="{D30FD764-4083-4349-B873-EAE44D35F25D}" type="slidenum">
              <a:rPr lang="en-GB" smtClean="0"/>
              <a:t>26</a:t>
            </a:fld>
            <a:endParaRPr lang="en-GB"/>
          </a:p>
        </p:txBody>
      </p:sp>
    </p:spTree>
    <p:extLst>
      <p:ext uri="{BB962C8B-B14F-4D97-AF65-F5344CB8AC3E}">
        <p14:creationId xmlns:p14="http://schemas.microsoft.com/office/powerpoint/2010/main" val="17422045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most important</a:t>
            </a:r>
            <a:r>
              <a:rPr lang="en-GB" baseline="0" dirty="0" smtClean="0"/>
              <a:t> aspect of this campaigning was founding of a special scientific institution</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Combination of academic research, politics plus place of socialising and public education</a:t>
            </a:r>
            <a:endParaRPr lang="en-GB" dirty="0" smtClean="0"/>
          </a:p>
          <a:p>
            <a:endParaRPr lang="en-GB" dirty="0" smtClean="0"/>
          </a:p>
          <a:p>
            <a:r>
              <a:rPr lang="en-GB" dirty="0" smtClean="0"/>
              <a:t>Isherwood,</a:t>
            </a:r>
            <a:r>
              <a:rPr lang="en-GB" baseline="0" dirty="0" smtClean="0"/>
              <a:t> who lodged there, recalled the Institute in these terms:</a:t>
            </a:r>
          </a:p>
          <a:p>
            <a:endParaRPr lang="en-GB" baseline="0" dirty="0" smtClean="0"/>
          </a:p>
          <a:p>
            <a:r>
              <a:rPr lang="en-GB" dirty="0" smtClean="0"/>
              <a:t>“</a:t>
            </a:r>
            <a:r>
              <a:rPr lang="en-GB" b="1" dirty="0" smtClean="0"/>
              <a:t>Sex in this sanctuary was being treated with seriousness </a:t>
            </a:r>
            <a:r>
              <a:rPr lang="en-GB" dirty="0" smtClean="0"/>
              <a:t>… The institute was by no means</a:t>
            </a:r>
            <a:r>
              <a:rPr lang="en-GB" baseline="0" dirty="0" smtClean="0"/>
              <a:t> exclusively concerned with homosexuality. It gave advice to couples about to marry, based on research into their hereditary backgrounds. It offered psychiatric treatment for impotence and other physiological problems. It had a clinic which dealt with a variety of cases. And it studied sex in every manifestation.</a:t>
            </a:r>
          </a:p>
          <a:p>
            <a:r>
              <a:rPr lang="en-GB" baseline="0" dirty="0" smtClean="0"/>
              <a:t>	“The Institute enable[d] Hirschfeld to carry on his campaign against paragraph 175 much more effectively than before. It was visible guarantee of scientific respectability. It was a place of education for the public, its lawmakers and its police … Meanwhile, the Institute's legal department advised men who were accused of sex crimes and represented them in court. Hirschfeld had won the right to give them asylum until their cases were heard.”</a:t>
            </a:r>
            <a:endParaRPr lang="en-GB" dirty="0"/>
          </a:p>
        </p:txBody>
      </p:sp>
      <p:sp>
        <p:nvSpPr>
          <p:cNvPr id="4" name="Slide Number Placeholder 3"/>
          <p:cNvSpPr>
            <a:spLocks noGrp="1"/>
          </p:cNvSpPr>
          <p:nvPr>
            <p:ph type="sldNum" sz="quarter" idx="10"/>
          </p:nvPr>
        </p:nvSpPr>
        <p:spPr/>
        <p:txBody>
          <a:bodyPr/>
          <a:lstStyle/>
          <a:p>
            <a:fld id="{D30FD764-4083-4349-B873-EAE44D35F25D}" type="slidenum">
              <a:rPr lang="en-GB" smtClean="0"/>
              <a:t>27</a:t>
            </a:fld>
            <a:endParaRPr lang="en-GB"/>
          </a:p>
        </p:txBody>
      </p:sp>
    </p:spTree>
    <p:extLst>
      <p:ext uri="{BB962C8B-B14F-4D97-AF65-F5344CB8AC3E}">
        <p14:creationId xmlns:p14="http://schemas.microsoft.com/office/powerpoint/2010/main" val="39141826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One of the</a:t>
            </a:r>
            <a:r>
              <a:rPr lang="en-GB" baseline="0" dirty="0" smtClean="0"/>
              <a:t> most notable elements of the Institute’s research was its landmark research into trans identities.</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High-profile example: </a:t>
            </a:r>
            <a:r>
              <a:rPr lang="en-GB" i="1" baseline="0" dirty="0" smtClean="0"/>
              <a:t>The Danish Girl </a:t>
            </a:r>
            <a:r>
              <a:rPr lang="en-GB" i="0" baseline="0" dirty="0" smtClean="0"/>
              <a:t>novel and film</a:t>
            </a:r>
            <a:endParaRPr lang="en-GB" baseline="0" dirty="0" smtClean="0"/>
          </a:p>
        </p:txBody>
      </p:sp>
      <p:sp>
        <p:nvSpPr>
          <p:cNvPr id="4" name="Slide Number Placeholder 3"/>
          <p:cNvSpPr>
            <a:spLocks noGrp="1"/>
          </p:cNvSpPr>
          <p:nvPr>
            <p:ph type="sldNum" sz="quarter" idx="10"/>
          </p:nvPr>
        </p:nvSpPr>
        <p:spPr/>
        <p:txBody>
          <a:bodyPr/>
          <a:lstStyle/>
          <a:p>
            <a:fld id="{D30FD764-4083-4349-B873-EAE44D35F25D}" type="slidenum">
              <a:rPr lang="en-GB" smtClean="0"/>
              <a:t>28</a:t>
            </a:fld>
            <a:endParaRPr lang="en-GB"/>
          </a:p>
        </p:txBody>
      </p:sp>
    </p:spTree>
    <p:extLst>
      <p:ext uri="{BB962C8B-B14F-4D97-AF65-F5344CB8AC3E}">
        <p14:creationId xmlns:p14="http://schemas.microsoft.com/office/powerpoint/2010/main" val="35310360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Eye</a:t>
            </a:r>
            <a:r>
              <a:rPr lang="en-GB" baseline="0" dirty="0" smtClean="0"/>
              <a:t>-catching feature of the Institute was its museum collection</a:t>
            </a:r>
          </a:p>
          <a:p>
            <a:pPr marL="171450" indent="-171450">
              <a:buFont typeface="Arial" panose="020B0604020202020204" pitchFamily="34" charset="0"/>
              <a:buChar char="•"/>
            </a:pPr>
            <a:endParaRPr lang="en-GB" baseline="0" dirty="0" smtClean="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“Here were whips and chains and torture instruments designed for the practitioners of pleasure pain; high-heeled, intricately decorated boots for the fetishists; lacy female undies which had been worn by ferociously masculine Prussian officers beneath their uniforms … Here were fantasy pictures, drawn and painted by Hirschfeld’s patient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D30FD764-4083-4349-B873-EAE44D35F25D}" type="slidenum">
              <a:rPr lang="en-GB" smtClean="0"/>
              <a:t>29</a:t>
            </a:fld>
            <a:endParaRPr lang="en-GB"/>
          </a:p>
        </p:txBody>
      </p:sp>
    </p:spTree>
    <p:extLst>
      <p:ext uri="{BB962C8B-B14F-4D97-AF65-F5344CB8AC3E}">
        <p14:creationId xmlns:p14="http://schemas.microsoft.com/office/powerpoint/2010/main" val="21950165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30FD764-4083-4349-B873-EAE44D35F25D}" type="slidenum">
              <a:rPr lang="en-GB" smtClean="0"/>
              <a:t>30</a:t>
            </a:fld>
            <a:endParaRPr lang="en-GB"/>
          </a:p>
        </p:txBody>
      </p:sp>
    </p:spTree>
    <p:extLst>
      <p:ext uri="{BB962C8B-B14F-4D97-AF65-F5344CB8AC3E}">
        <p14:creationId xmlns:p14="http://schemas.microsoft.com/office/powerpoint/2010/main" val="37883347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Quotation</a:t>
            </a:r>
          </a:p>
          <a:p>
            <a:pPr marL="171450" indent="-171450">
              <a:buFont typeface="Arial" panose="020B0604020202020204" pitchFamily="34" charset="0"/>
              <a:buChar char="•"/>
            </a:pPr>
            <a:r>
              <a:rPr lang="en-GB" dirty="0" smtClean="0"/>
              <a:t>Sense of</a:t>
            </a:r>
            <a:r>
              <a:rPr lang="en-GB" baseline="0" dirty="0" smtClean="0"/>
              <a:t> Isherwood’s relative immaturity</a:t>
            </a:r>
            <a:endParaRPr lang="en-GB" dirty="0" smtClean="0"/>
          </a:p>
          <a:p>
            <a:endParaRPr lang="en-GB" dirty="0" smtClean="0"/>
          </a:p>
          <a:p>
            <a:r>
              <a:rPr lang="en-GB" dirty="0" smtClean="0"/>
              <a:t>“Like everyone else</a:t>
            </a:r>
            <a:r>
              <a:rPr lang="en-GB" baseline="0" dirty="0" smtClean="0"/>
              <a:t> who entered the domain of the Institute, Christopher had automatically become a museum specimen, subject to Hirschfeld’s diagnosis and classification. Karl told him, in due course, that Hirschfeld had classified him as ‘infantile ’”</a:t>
            </a:r>
          </a:p>
          <a:p>
            <a:r>
              <a:rPr lang="en-GB" baseline="0" dirty="0" smtClean="0"/>
              <a:t>	“…Hirschfeld had rightly called him infantile. He wanted to go back into the world of his adolescent sexuality and re-experience it, without the inhibitions that spoiled his pleasure then.”</a:t>
            </a:r>
          </a:p>
          <a:p>
            <a:pPr marL="171450" indent="-171450">
              <a:buFont typeface="Arial" panose="020B0604020202020204" pitchFamily="34" charset="0"/>
              <a:buChar char="•"/>
            </a:pPr>
            <a:r>
              <a:rPr lang="en-GB" baseline="0" dirty="0" smtClean="0"/>
              <a:t>This is consonant with his stated desire for first visiting Berlin in 1929</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D30FD764-4083-4349-B873-EAE44D35F25D}" type="slidenum">
              <a:rPr lang="en-GB" smtClean="0"/>
              <a:t>31</a:t>
            </a:fld>
            <a:endParaRPr lang="en-GB"/>
          </a:p>
        </p:txBody>
      </p:sp>
    </p:spTree>
    <p:extLst>
      <p:ext uri="{BB962C8B-B14F-4D97-AF65-F5344CB8AC3E}">
        <p14:creationId xmlns:p14="http://schemas.microsoft.com/office/powerpoint/2010/main" val="7999848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BOYS</a:t>
            </a:r>
          </a:p>
          <a:p>
            <a:pPr marL="171450" indent="-171450">
              <a:buFont typeface="Arial" panose="020B0604020202020204" pitchFamily="34" charset="0"/>
              <a:buChar char="•"/>
            </a:pPr>
            <a:r>
              <a:rPr lang="en-GB" dirty="0" smtClean="0"/>
              <a:t>Auden</a:t>
            </a:r>
            <a:r>
              <a:rPr lang="en-GB" baseline="0" dirty="0" smtClean="0"/>
              <a:t> encouragement; he was first to go there in 1928. Old public school friends; from Oxbridge literary milieu which in time transplanted itself to Berlin. An English enclave in Berlin.</a:t>
            </a:r>
            <a:endParaRPr lang="en-GB" baseline="0" dirty="0"/>
          </a:p>
          <a:p>
            <a:pPr marL="171450" indent="-171450">
              <a:buFont typeface="Arial" panose="020B0604020202020204" pitchFamily="34" charset="0"/>
              <a:buChar char="•"/>
            </a:pPr>
            <a:r>
              <a:rPr lang="en-GB" baseline="0" dirty="0" smtClean="0"/>
              <a:t>Berlin already had a reputation by this point in the late 1920s. </a:t>
            </a:r>
            <a:r>
              <a:rPr lang="en-GB" b="1" baseline="0" dirty="0" smtClean="0"/>
              <a:t>QUOTE</a:t>
            </a:r>
          </a:p>
          <a:p>
            <a:pPr marL="171450" indent="-171450">
              <a:buFont typeface="Arial" panose="020B0604020202020204" pitchFamily="34" charset="0"/>
              <a:buChar char="•"/>
            </a:pPr>
            <a:r>
              <a:rPr lang="en-GB" b="1" baseline="0" dirty="0" smtClean="0"/>
              <a:t>‘Boys’</a:t>
            </a:r>
            <a:r>
              <a:rPr lang="en-GB" b="0" baseline="0" dirty="0" smtClean="0"/>
              <a:t> – sexual desire in general but also more specific.</a:t>
            </a:r>
            <a:endParaRPr lang="en-GB" baseline="0" dirty="0" smtClean="0"/>
          </a:p>
        </p:txBody>
      </p:sp>
      <p:sp>
        <p:nvSpPr>
          <p:cNvPr id="4" name="Slide Number Placeholder 3"/>
          <p:cNvSpPr>
            <a:spLocks noGrp="1"/>
          </p:cNvSpPr>
          <p:nvPr>
            <p:ph type="sldNum" sz="quarter" idx="10"/>
          </p:nvPr>
        </p:nvSpPr>
        <p:spPr/>
        <p:txBody>
          <a:bodyPr/>
          <a:lstStyle/>
          <a:p>
            <a:fld id="{D30FD764-4083-4349-B873-EAE44D35F25D}" type="slidenum">
              <a:rPr lang="en-GB" smtClean="0"/>
              <a:t>32</a:t>
            </a:fld>
            <a:endParaRPr lang="en-GB"/>
          </a:p>
        </p:txBody>
      </p:sp>
    </p:spTree>
    <p:extLst>
      <p:ext uri="{BB962C8B-B14F-4D97-AF65-F5344CB8AC3E}">
        <p14:creationId xmlns:p14="http://schemas.microsoft.com/office/powerpoint/2010/main" val="33734288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Isherwood’s initiation was his introduction to the Cosy Corner</a:t>
            </a:r>
            <a:r>
              <a:rPr lang="en-GB" baseline="0" dirty="0" smtClean="0"/>
              <a:t> by Auden</a:t>
            </a:r>
          </a:p>
          <a:p>
            <a:pPr marL="171450" indent="-171450">
              <a:buFont typeface="Arial" panose="020B0604020202020204" pitchFamily="34" charset="0"/>
              <a:buChar char="•"/>
            </a:pPr>
            <a:r>
              <a:rPr lang="en-GB" baseline="0" dirty="0" smtClean="0"/>
              <a:t>(Name itself denotes English-speaking presence).</a:t>
            </a:r>
          </a:p>
          <a:p>
            <a:pPr marL="171450" indent="-171450">
              <a:buFont typeface="Arial" panose="020B0604020202020204" pitchFamily="34" charset="0"/>
              <a:buChar char="•"/>
            </a:pPr>
            <a:r>
              <a:rPr lang="en-GB" b="1" baseline="0" dirty="0" smtClean="0"/>
              <a:t>Sex tourism</a:t>
            </a:r>
          </a:p>
          <a:p>
            <a:pPr marL="171450" indent="-171450">
              <a:buFont typeface="Arial" panose="020B0604020202020204" pitchFamily="34" charset="0"/>
              <a:buChar char="•"/>
            </a:pPr>
            <a:r>
              <a:rPr lang="en-GB" b="1" baseline="0" dirty="0" smtClean="0"/>
              <a:t>Class tourism</a:t>
            </a:r>
          </a:p>
          <a:p>
            <a:pPr marL="171450" indent="-171450">
              <a:buFont typeface="Arial" panose="020B0604020202020204" pitchFamily="34" charset="0"/>
              <a:buChar char="•"/>
            </a:pPr>
            <a:r>
              <a:rPr lang="en-GB" b="1" baseline="0" dirty="0" smtClean="0"/>
              <a:t>Exploitation?</a:t>
            </a:r>
          </a:p>
          <a:p>
            <a:pPr marL="171450" indent="-171450">
              <a:buFont typeface="Arial" panose="020B0604020202020204" pitchFamily="34" charset="0"/>
              <a:buChar char="•"/>
            </a:pPr>
            <a:r>
              <a:rPr lang="en-GB" b="0" baseline="0" dirty="0" smtClean="0"/>
              <a:t>Destitution of w/c men in post-Crash period; lack of economic opportunities elsewhere</a:t>
            </a:r>
          </a:p>
        </p:txBody>
      </p:sp>
      <p:sp>
        <p:nvSpPr>
          <p:cNvPr id="4" name="Slide Number Placeholder 3"/>
          <p:cNvSpPr>
            <a:spLocks noGrp="1"/>
          </p:cNvSpPr>
          <p:nvPr>
            <p:ph type="sldNum" sz="quarter" idx="10"/>
          </p:nvPr>
        </p:nvSpPr>
        <p:spPr/>
        <p:txBody>
          <a:bodyPr/>
          <a:lstStyle/>
          <a:p>
            <a:fld id="{D30FD764-4083-4349-B873-EAE44D35F25D}" type="slidenum">
              <a:rPr lang="en-GB" smtClean="0"/>
              <a:t>33</a:t>
            </a:fld>
            <a:endParaRPr lang="en-GB"/>
          </a:p>
        </p:txBody>
      </p:sp>
    </p:spTree>
    <p:extLst>
      <p:ext uri="{BB962C8B-B14F-4D97-AF65-F5344CB8AC3E}">
        <p14:creationId xmlns:p14="http://schemas.microsoft.com/office/powerpoint/2010/main" val="28296695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dirty="0" smtClean="0"/>
              <a:t>Isherwood</a:t>
            </a:r>
            <a:r>
              <a:rPr lang="en-GB" b="0" baseline="0" dirty="0" smtClean="0"/>
              <a:t> was aware of this.</a:t>
            </a:r>
          </a:p>
          <a:p>
            <a:pPr marL="171450" indent="-171450">
              <a:buFont typeface="Arial" panose="020B0604020202020204" pitchFamily="34" charset="0"/>
              <a:buChar char="•"/>
            </a:pPr>
            <a:endParaRPr lang="en-GB" b="0" dirty="0" smtClean="0"/>
          </a:p>
          <a:p>
            <a:pPr marL="0" indent="0">
              <a:buNone/>
            </a:pPr>
            <a:r>
              <a:rPr lang="en-GB" b="1" dirty="0" smtClean="0"/>
              <a:t>QUOTE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smtClean="0"/>
              <a:t>Ambiguities: homosexual acts themselves more illegal than </a:t>
            </a:r>
            <a:r>
              <a:rPr lang="en-GB" b="0" i="1" baseline="0" dirty="0" smtClean="0"/>
              <a:t>male prostitution</a:t>
            </a:r>
            <a:r>
              <a:rPr lang="en-GB" b="0" i="0" baseline="0" dirty="0" smtClean="0"/>
              <a:t>, which was never formally criminalised. Male </a:t>
            </a:r>
            <a:r>
              <a:rPr lang="en-GB" b="0" i="0" baseline="0" dirty="0" err="1" smtClean="0"/>
              <a:t>doube</a:t>
            </a:r>
            <a:r>
              <a:rPr lang="en-GB" b="0" i="0" baseline="0" dirty="0" smtClean="0"/>
              <a:t>-standard, yes, but al </a:t>
            </a:r>
            <a:endParaRPr lang="en-GB" b="0" dirty="0" smtClean="0"/>
          </a:p>
          <a:p>
            <a:pPr marL="0" indent="0">
              <a:buNone/>
            </a:pPr>
            <a:endParaRPr lang="en-GB" b="1" dirty="0"/>
          </a:p>
        </p:txBody>
      </p:sp>
      <p:sp>
        <p:nvSpPr>
          <p:cNvPr id="4" name="Slide Number Placeholder 3"/>
          <p:cNvSpPr>
            <a:spLocks noGrp="1"/>
          </p:cNvSpPr>
          <p:nvPr>
            <p:ph type="sldNum" sz="quarter" idx="10"/>
          </p:nvPr>
        </p:nvSpPr>
        <p:spPr/>
        <p:txBody>
          <a:bodyPr/>
          <a:lstStyle/>
          <a:p>
            <a:fld id="{D30FD764-4083-4349-B873-EAE44D35F25D}" type="slidenum">
              <a:rPr lang="en-GB" smtClean="0"/>
              <a:t>34</a:t>
            </a:fld>
            <a:endParaRPr lang="en-GB"/>
          </a:p>
        </p:txBody>
      </p:sp>
    </p:spTree>
    <p:extLst>
      <p:ext uri="{BB962C8B-B14F-4D97-AF65-F5344CB8AC3E}">
        <p14:creationId xmlns:p14="http://schemas.microsoft.com/office/powerpoint/2010/main" val="11896529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Leaving</a:t>
            </a:r>
            <a:r>
              <a:rPr lang="en-GB" baseline="0" dirty="0" smtClean="0"/>
              <a:t> that issue aside, </a:t>
            </a:r>
          </a:p>
          <a:p>
            <a:pPr marL="171450" indent="-171450">
              <a:buFont typeface="Arial" panose="020B0604020202020204" pitchFamily="34" charset="0"/>
              <a:buChar char="•"/>
            </a:pPr>
            <a:r>
              <a:rPr lang="en-GB" baseline="0" dirty="0" smtClean="0"/>
              <a:t>Cosy Corner indicative of vibrant LGBT club scene</a:t>
            </a:r>
          </a:p>
          <a:p>
            <a:pPr marL="171450" indent="-171450">
              <a:buFont typeface="Arial" panose="020B0604020202020204" pitchFamily="34" charset="0"/>
              <a:buChar char="•"/>
            </a:pPr>
            <a:r>
              <a:rPr lang="en-GB" baseline="0" dirty="0" smtClean="0"/>
              <a:t>Amongst the most distinctive was the Eldorado</a:t>
            </a:r>
            <a:endParaRPr lang="en-US" dirty="0"/>
          </a:p>
        </p:txBody>
      </p:sp>
      <p:sp>
        <p:nvSpPr>
          <p:cNvPr id="4" name="Slide Number Placeholder 3"/>
          <p:cNvSpPr>
            <a:spLocks noGrp="1"/>
          </p:cNvSpPr>
          <p:nvPr>
            <p:ph type="sldNum" sz="quarter" idx="10"/>
          </p:nvPr>
        </p:nvSpPr>
        <p:spPr/>
        <p:txBody>
          <a:bodyPr/>
          <a:lstStyle/>
          <a:p>
            <a:fld id="{D30FD764-4083-4349-B873-EAE44D35F25D}" type="slidenum">
              <a:rPr lang="en-GB" smtClean="0"/>
              <a:t>35</a:t>
            </a:fld>
            <a:endParaRPr lang="en-GB"/>
          </a:p>
        </p:txBody>
      </p:sp>
    </p:spTree>
    <p:extLst>
      <p:ext uri="{BB962C8B-B14F-4D97-AF65-F5344CB8AC3E}">
        <p14:creationId xmlns:p14="http://schemas.microsoft.com/office/powerpoint/2010/main" val="31319043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Club scene</a:t>
            </a:r>
            <a:r>
              <a:rPr lang="en-GB" baseline="0" dirty="0" smtClean="0"/>
              <a:t> attractive to visual as well as literary artists</a:t>
            </a:r>
          </a:p>
          <a:p>
            <a:pPr marL="171450" indent="-171450">
              <a:buFont typeface="Arial" panose="020B0604020202020204" pitchFamily="34" charset="0"/>
              <a:buChar char="•"/>
            </a:pPr>
            <a:r>
              <a:rPr lang="en-GB" b="1" baseline="0" dirty="0" smtClean="0"/>
              <a:t>Tolerated by police: longstanding policy</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D30FD764-4083-4349-B873-EAE44D35F25D}" type="slidenum">
              <a:rPr lang="en-GB" smtClean="0"/>
              <a:t>36</a:t>
            </a:fld>
            <a:endParaRPr lang="en-GB"/>
          </a:p>
        </p:txBody>
      </p:sp>
    </p:spTree>
    <p:extLst>
      <p:ext uri="{BB962C8B-B14F-4D97-AF65-F5344CB8AC3E}">
        <p14:creationId xmlns:p14="http://schemas.microsoft.com/office/powerpoint/2010/main" val="25626015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Visibility</a:t>
            </a:r>
            <a:r>
              <a:rPr lang="en-GB" baseline="0" dirty="0" smtClean="0"/>
              <a:t> as well as toleration</a:t>
            </a:r>
          </a:p>
          <a:p>
            <a:pPr marL="171450" indent="-171450">
              <a:buFont typeface="Arial" panose="020B0604020202020204" pitchFamily="34" charset="0"/>
              <a:buChar char="•"/>
            </a:pPr>
            <a:r>
              <a:rPr lang="en-GB" baseline="0" dirty="0" smtClean="0"/>
              <a:t>Print culture</a:t>
            </a:r>
          </a:p>
          <a:p>
            <a:pPr marL="171450" indent="-171450">
              <a:buFont typeface="Arial" panose="020B0604020202020204" pitchFamily="34" charset="0"/>
              <a:buChar char="•"/>
            </a:pPr>
            <a:r>
              <a:rPr lang="en-GB" i="1" baseline="0" dirty="0" smtClean="0"/>
              <a:t>The Island</a:t>
            </a:r>
            <a:r>
              <a:rPr lang="en-GB" i="0" baseline="0" dirty="0" smtClean="0"/>
              <a:t>, </a:t>
            </a:r>
            <a:r>
              <a:rPr lang="en-GB" i="1" baseline="0" dirty="0" smtClean="0"/>
              <a:t>The Female friend</a:t>
            </a:r>
            <a:endParaRPr lang="en-US" i="1" dirty="0"/>
          </a:p>
        </p:txBody>
      </p:sp>
      <p:sp>
        <p:nvSpPr>
          <p:cNvPr id="4" name="Slide Number Placeholder 3"/>
          <p:cNvSpPr>
            <a:spLocks noGrp="1"/>
          </p:cNvSpPr>
          <p:nvPr>
            <p:ph type="sldNum" sz="quarter" idx="10"/>
          </p:nvPr>
        </p:nvSpPr>
        <p:spPr/>
        <p:txBody>
          <a:bodyPr/>
          <a:lstStyle/>
          <a:p>
            <a:fld id="{D30FD764-4083-4349-B873-EAE44D35F25D}" type="slidenum">
              <a:rPr lang="en-GB" smtClean="0"/>
              <a:t>37</a:t>
            </a:fld>
            <a:endParaRPr lang="en-GB"/>
          </a:p>
        </p:txBody>
      </p:sp>
    </p:spTree>
    <p:extLst>
      <p:ext uri="{BB962C8B-B14F-4D97-AF65-F5344CB8AC3E}">
        <p14:creationId xmlns:p14="http://schemas.microsoft.com/office/powerpoint/2010/main" val="19925564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But costs with such visibility and recognition</a:t>
            </a:r>
            <a:r>
              <a:rPr lang="en-GB" baseline="0" dirty="0" smtClean="0"/>
              <a:t> came </a:t>
            </a:r>
          </a:p>
          <a:p>
            <a:pPr marL="171450" indent="-171450">
              <a:buFont typeface="Arial" panose="020B0604020202020204" pitchFamily="34" charset="0"/>
              <a:buChar char="•"/>
            </a:pPr>
            <a:r>
              <a:rPr lang="en-GB" baseline="0" dirty="0" smtClean="0"/>
              <a:t>Commercialisation; </a:t>
            </a:r>
            <a:r>
              <a:rPr lang="en-GB" baseline="0" dirty="0" err="1" smtClean="0"/>
              <a:t>touristification</a:t>
            </a:r>
            <a:endParaRPr lang="en-GB" baseline="0" dirty="0" smtClean="0"/>
          </a:p>
          <a:p>
            <a:pPr marL="171450" indent="-171450">
              <a:buFont typeface="Arial" panose="020B0604020202020204" pitchFamily="34" charset="0"/>
              <a:buChar char="•"/>
            </a:pPr>
            <a:r>
              <a:rPr lang="en-GB" baseline="0" dirty="0" smtClean="0"/>
              <a:t>Isherwood wrote:</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Denoted personal change for Isherwood. </a:t>
            </a:r>
            <a:r>
              <a:rPr lang="en-GB" dirty="0" smtClean="0"/>
              <a:t>“</a:t>
            </a:r>
            <a:r>
              <a:rPr lang="en-GB" b="1" dirty="0" smtClean="0"/>
              <a:t>Slumming had</a:t>
            </a:r>
            <a:r>
              <a:rPr lang="en-GB" b="1" baseline="0" dirty="0" smtClean="0"/>
              <a:t> lost its appeal</a:t>
            </a:r>
            <a:r>
              <a:rPr lang="en-GB" baseline="0" dirty="0" smtClean="0"/>
              <a:t>.” </a:t>
            </a:r>
          </a:p>
          <a:p>
            <a:pPr marL="171450" indent="-171450">
              <a:buFont typeface="Arial" panose="020B0604020202020204" pitchFamily="34" charset="0"/>
              <a:buChar char="•"/>
            </a:pPr>
            <a:r>
              <a:rPr lang="en-GB" baseline="0" dirty="0" smtClean="0"/>
              <a:t>On a personal level, because he entered a more mature long-term relationship with Heinz </a:t>
            </a:r>
            <a:r>
              <a:rPr lang="en-GB" baseline="0" dirty="0" err="1" smtClean="0"/>
              <a:t>Neddermeyer</a:t>
            </a:r>
            <a:endParaRPr lang="en-GB" baseline="0" dirty="0" smtClean="0"/>
          </a:p>
          <a:p>
            <a:pPr marL="171450" indent="-171450">
              <a:buFont typeface="Arial" panose="020B0604020202020204" pitchFamily="34" charset="0"/>
              <a:buChar char="•"/>
            </a:pPr>
            <a:r>
              <a:rPr lang="en-GB" baseline="0" dirty="0" smtClean="0"/>
              <a:t>But also because of broader political context</a:t>
            </a:r>
            <a:endParaRPr lang="en-GB" dirty="0"/>
          </a:p>
        </p:txBody>
      </p:sp>
      <p:sp>
        <p:nvSpPr>
          <p:cNvPr id="4" name="Slide Number Placeholder 3"/>
          <p:cNvSpPr>
            <a:spLocks noGrp="1"/>
          </p:cNvSpPr>
          <p:nvPr>
            <p:ph type="sldNum" sz="quarter" idx="10"/>
          </p:nvPr>
        </p:nvSpPr>
        <p:spPr/>
        <p:txBody>
          <a:bodyPr/>
          <a:lstStyle/>
          <a:p>
            <a:fld id="{D30FD764-4083-4349-B873-EAE44D35F25D}" type="slidenum">
              <a:rPr lang="en-GB" smtClean="0"/>
              <a:t>38</a:t>
            </a:fld>
            <a:endParaRPr lang="en-GB"/>
          </a:p>
        </p:txBody>
      </p:sp>
    </p:spTree>
    <p:extLst>
      <p:ext uri="{BB962C8B-B14F-4D97-AF65-F5344CB8AC3E}">
        <p14:creationId xmlns:p14="http://schemas.microsoft.com/office/powerpoint/2010/main" val="27793289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By 1933</a:t>
            </a:r>
            <a:r>
              <a:rPr lang="en-GB" baseline="0" dirty="0" smtClean="0"/>
              <a:t> … </a:t>
            </a:r>
          </a:p>
          <a:p>
            <a:pPr marL="171450" indent="-171450">
              <a:buFont typeface="Arial" panose="020B0604020202020204" pitchFamily="34" charset="0"/>
              <a:buChar char="•"/>
            </a:pPr>
            <a:r>
              <a:rPr lang="en-GB" baseline="0" dirty="0" smtClean="0"/>
              <a:t>Of course, the increase in anti-Jewish sentiment was one manifestation of this</a:t>
            </a:r>
            <a:endParaRPr lang="en-US" dirty="0"/>
          </a:p>
        </p:txBody>
      </p:sp>
      <p:sp>
        <p:nvSpPr>
          <p:cNvPr id="4" name="Slide Number Placeholder 3"/>
          <p:cNvSpPr>
            <a:spLocks noGrp="1"/>
          </p:cNvSpPr>
          <p:nvPr>
            <p:ph type="sldNum" sz="quarter" idx="10"/>
          </p:nvPr>
        </p:nvSpPr>
        <p:spPr/>
        <p:txBody>
          <a:bodyPr/>
          <a:lstStyle/>
          <a:p>
            <a:fld id="{D30FD764-4083-4349-B873-EAE44D35F25D}" type="slidenum">
              <a:rPr lang="en-GB" smtClean="0"/>
              <a:t>40</a:t>
            </a:fld>
            <a:endParaRPr lang="en-GB"/>
          </a:p>
        </p:txBody>
      </p:sp>
    </p:spTree>
    <p:extLst>
      <p:ext uri="{BB962C8B-B14F-4D97-AF65-F5344CB8AC3E}">
        <p14:creationId xmlns:p14="http://schemas.microsoft.com/office/powerpoint/2010/main" val="37340100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Isherwood</a:t>
            </a:r>
            <a:r>
              <a:rPr lang="en-GB" baseline="0" dirty="0" smtClean="0"/>
              <a:t> recalled/</a:t>
            </a:r>
            <a:endParaRPr lang="en-US" dirty="0"/>
          </a:p>
        </p:txBody>
      </p:sp>
      <p:sp>
        <p:nvSpPr>
          <p:cNvPr id="4" name="Slide Number Placeholder 3"/>
          <p:cNvSpPr>
            <a:spLocks noGrp="1"/>
          </p:cNvSpPr>
          <p:nvPr>
            <p:ph type="sldNum" sz="quarter" idx="10"/>
          </p:nvPr>
        </p:nvSpPr>
        <p:spPr/>
        <p:txBody>
          <a:bodyPr/>
          <a:lstStyle/>
          <a:p>
            <a:fld id="{D30FD764-4083-4349-B873-EAE44D35F25D}" type="slidenum">
              <a:rPr lang="en-GB" smtClean="0"/>
              <a:t>41</a:t>
            </a:fld>
            <a:endParaRPr lang="en-GB"/>
          </a:p>
        </p:txBody>
      </p:sp>
    </p:spTree>
    <p:extLst>
      <p:ext uri="{BB962C8B-B14F-4D97-AF65-F5344CB8AC3E}">
        <p14:creationId xmlns:p14="http://schemas.microsoft.com/office/powerpoint/2010/main" val="36819521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Spelt trouble for gay community</a:t>
            </a:r>
            <a:r>
              <a:rPr lang="en-GB" baseline="0" dirty="0" smtClean="0"/>
              <a:t> also</a:t>
            </a:r>
          </a:p>
          <a:p>
            <a:pPr marL="171450" indent="-171450">
              <a:buFont typeface="Arial" panose="020B0604020202020204" pitchFamily="34" charset="0"/>
              <a:buChar char="•"/>
            </a:pPr>
            <a:r>
              <a:rPr lang="en-GB" dirty="0" smtClean="0"/>
              <a:t>Even</a:t>
            </a:r>
            <a:r>
              <a:rPr lang="en-GB" baseline="0" dirty="0" smtClean="0"/>
              <a:t> more problematic for Hirschfeld and the institute </a:t>
            </a:r>
            <a:endParaRPr lang="en-GB"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D30FD764-4083-4349-B873-EAE44D35F25D}" type="slidenum">
              <a:rPr lang="en-GB" smtClean="0"/>
              <a:t>42</a:t>
            </a:fld>
            <a:endParaRPr lang="en-GB"/>
          </a:p>
        </p:txBody>
      </p:sp>
    </p:spTree>
    <p:extLst>
      <p:ext uri="{BB962C8B-B14F-4D97-AF65-F5344CB8AC3E}">
        <p14:creationId xmlns:p14="http://schemas.microsoft.com/office/powerpoint/2010/main" val="30024258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QUOTE</a:t>
            </a:r>
          </a:p>
          <a:p>
            <a:r>
              <a:rPr lang="en-GB" dirty="0" smtClean="0"/>
              <a:t>Raid details</a:t>
            </a:r>
            <a:endParaRPr lang="en-US" dirty="0"/>
          </a:p>
        </p:txBody>
      </p:sp>
      <p:sp>
        <p:nvSpPr>
          <p:cNvPr id="4" name="Slide Number Placeholder 3"/>
          <p:cNvSpPr>
            <a:spLocks noGrp="1"/>
          </p:cNvSpPr>
          <p:nvPr>
            <p:ph type="sldNum" sz="quarter" idx="10"/>
          </p:nvPr>
        </p:nvSpPr>
        <p:spPr/>
        <p:txBody>
          <a:bodyPr/>
          <a:lstStyle/>
          <a:p>
            <a:fld id="{D30FD764-4083-4349-B873-EAE44D35F25D}" type="slidenum">
              <a:rPr lang="en-GB" smtClean="0"/>
              <a:t>43</a:t>
            </a:fld>
            <a:endParaRPr lang="en-GB"/>
          </a:p>
        </p:txBody>
      </p:sp>
    </p:spTree>
    <p:extLst>
      <p:ext uri="{BB962C8B-B14F-4D97-AF65-F5344CB8AC3E}">
        <p14:creationId xmlns:p14="http://schemas.microsoft.com/office/powerpoint/2010/main" val="24674908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Isherwood</a:t>
            </a:r>
            <a:r>
              <a:rPr lang="en-GB" baseline="0" dirty="0" smtClean="0"/>
              <a:t> continues</a:t>
            </a:r>
            <a:endParaRPr lang="en-US" dirty="0"/>
          </a:p>
        </p:txBody>
      </p:sp>
      <p:sp>
        <p:nvSpPr>
          <p:cNvPr id="4" name="Slide Number Placeholder 3"/>
          <p:cNvSpPr>
            <a:spLocks noGrp="1"/>
          </p:cNvSpPr>
          <p:nvPr>
            <p:ph type="sldNum" sz="quarter" idx="10"/>
          </p:nvPr>
        </p:nvSpPr>
        <p:spPr/>
        <p:txBody>
          <a:bodyPr/>
          <a:lstStyle/>
          <a:p>
            <a:fld id="{D30FD764-4083-4349-B873-EAE44D35F25D}" type="slidenum">
              <a:rPr lang="en-GB" smtClean="0"/>
              <a:t>44</a:t>
            </a:fld>
            <a:endParaRPr lang="en-GB"/>
          </a:p>
        </p:txBody>
      </p:sp>
    </p:spTree>
    <p:extLst>
      <p:ext uri="{BB962C8B-B14F-4D97-AF65-F5344CB8AC3E}">
        <p14:creationId xmlns:p14="http://schemas.microsoft.com/office/powerpoint/2010/main" val="39638524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endParaRPr lang="en-GB" dirty="0" smtClean="0"/>
          </a:p>
        </p:txBody>
      </p:sp>
      <p:sp>
        <p:nvSpPr>
          <p:cNvPr id="4" name="Slide Number Placeholder 3"/>
          <p:cNvSpPr>
            <a:spLocks noGrp="1"/>
          </p:cNvSpPr>
          <p:nvPr>
            <p:ph type="sldNum" sz="quarter" idx="10"/>
          </p:nvPr>
        </p:nvSpPr>
        <p:spPr/>
        <p:txBody>
          <a:bodyPr/>
          <a:lstStyle/>
          <a:p>
            <a:fld id="{D30FD764-4083-4349-B873-EAE44D35F25D}" type="slidenum">
              <a:rPr lang="en-GB" smtClean="0"/>
              <a:t>45</a:t>
            </a:fld>
            <a:endParaRPr lang="en-GB"/>
          </a:p>
        </p:txBody>
      </p:sp>
    </p:spTree>
    <p:extLst>
      <p:ext uri="{BB962C8B-B14F-4D97-AF65-F5344CB8AC3E}">
        <p14:creationId xmlns:p14="http://schemas.microsoft.com/office/powerpoint/2010/main" val="34522613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Hirschfeld</a:t>
            </a:r>
            <a:r>
              <a:rPr lang="en-GB" baseline="0" dirty="0" smtClean="0"/>
              <a:t> died in exile in Nice</a:t>
            </a:r>
          </a:p>
          <a:p>
            <a:pPr marL="171450" indent="-171450">
              <a:buFont typeface="Arial" panose="020B0604020202020204" pitchFamily="34" charset="0"/>
              <a:buChar char="•"/>
            </a:pPr>
            <a:r>
              <a:rPr lang="en-GB" baseline="0" dirty="0" smtClean="0"/>
              <a:t>Karl Giese committed in Brno, Czechoslovakia on the onset of the German occupation</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Otto Dix was conscripted in the </a:t>
            </a:r>
            <a:r>
              <a:rPr lang="en-GB" b="0" i="1" dirty="0" err="1" smtClean="0"/>
              <a:t>Volkssturm</a:t>
            </a:r>
            <a:r>
              <a:rPr lang="en-GB" b="0" i="0" dirty="0" smtClean="0"/>
              <a:t>,</a:t>
            </a:r>
            <a:r>
              <a:rPr lang="en-GB" b="0" i="0" baseline="0" dirty="0" smtClean="0"/>
              <a:t> national militia</a:t>
            </a:r>
            <a:endParaRPr lang="en-GB" b="0" dirty="0" smtClean="0"/>
          </a:p>
          <a:p>
            <a:pPr marL="171450" indent="-171450">
              <a:buFont typeface="Arial" panose="020B0604020202020204" pitchFamily="34" charset="0"/>
              <a:buChar char="•"/>
            </a:pPr>
            <a:r>
              <a:rPr lang="en-GB" dirty="0" smtClean="0"/>
              <a:t>Isherwood fled</a:t>
            </a:r>
            <a:r>
              <a:rPr lang="en-GB" baseline="0" dirty="0" smtClean="0"/>
              <a:t> and began an itinerant lifestyle for a period with his partner, </a:t>
            </a:r>
            <a:r>
              <a:rPr lang="en-GB" dirty="0" smtClean="0"/>
              <a:t>Heinz </a:t>
            </a:r>
            <a:r>
              <a:rPr lang="en-GB" dirty="0" err="1" smtClean="0"/>
              <a:t>Neddermeyer</a:t>
            </a:r>
            <a:r>
              <a:rPr lang="en-GB" dirty="0" smtClean="0"/>
              <a:t>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Heinz</a:t>
            </a:r>
            <a:r>
              <a:rPr lang="en-GB" baseline="0" dirty="0" smtClean="0"/>
              <a:t> refused visa into Britain; eventually captured by German authorities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latin typeface="Arial Black" panose="020B0A04020102020204" pitchFamily="34" charset="0"/>
              </a:rPr>
              <a:t>“Heinz got what in those days was considered a  light sentence: six months in person, followed by labour-service for the state and two years in the army.</a:t>
            </a:r>
          </a:p>
          <a:p>
            <a:pPr marL="171450" indent="-171450">
              <a:buFont typeface="Arial" panose="020B0604020202020204" pitchFamily="34" charset="0"/>
              <a:buChar char="•"/>
            </a:pPr>
            <a:r>
              <a:rPr lang="en-GB" baseline="0" dirty="0" smtClean="0"/>
              <a:t>Auden and Isherwood emigrated to the United States</a:t>
            </a:r>
          </a:p>
          <a:p>
            <a:pPr marL="171450" indent="-171450">
              <a:buFont typeface="Arial" panose="020B0604020202020204" pitchFamily="34" charset="0"/>
              <a:buChar char="•"/>
            </a:pPr>
            <a:r>
              <a:rPr lang="en-GB" baseline="0" dirty="0" smtClean="0"/>
              <a:t>Later met up with Heinz when touring Germany with </a:t>
            </a:r>
            <a:r>
              <a:rPr lang="en-GB" i="1" baseline="0" dirty="0" smtClean="0"/>
              <a:t>I Am a Camera </a:t>
            </a:r>
            <a:r>
              <a:rPr lang="en-GB" i="0" baseline="0" dirty="0" smtClean="0"/>
              <a:t>stage-play as a famed writer.</a:t>
            </a:r>
          </a:p>
          <a:p>
            <a:pPr marL="171450" indent="-171450">
              <a:buFont typeface="Arial" panose="020B0604020202020204" pitchFamily="34" charset="0"/>
              <a:buChar char="•"/>
            </a:pPr>
            <a:r>
              <a:rPr lang="en-GB" i="0" baseline="0" dirty="0" smtClean="0"/>
              <a:t>Melancholic end of their story, but could have been worst</a:t>
            </a:r>
            <a:endParaRPr lang="en-GB" dirty="0" smtClean="0"/>
          </a:p>
          <a:p>
            <a:endParaRPr lang="en-GB" dirty="0" smtClean="0"/>
          </a:p>
          <a:p>
            <a:endParaRPr lang="en-US" dirty="0" smtClean="0"/>
          </a:p>
          <a:p>
            <a:endParaRPr lang="en-GB" b="0" i="0" dirty="0"/>
          </a:p>
        </p:txBody>
      </p:sp>
      <p:sp>
        <p:nvSpPr>
          <p:cNvPr id="4" name="Slide Number Placeholder 3"/>
          <p:cNvSpPr>
            <a:spLocks noGrp="1"/>
          </p:cNvSpPr>
          <p:nvPr>
            <p:ph type="sldNum" sz="quarter" idx="10"/>
          </p:nvPr>
        </p:nvSpPr>
        <p:spPr/>
        <p:txBody>
          <a:bodyPr/>
          <a:lstStyle/>
          <a:p>
            <a:fld id="{D30FD764-4083-4349-B873-EAE44D35F25D}" type="slidenum">
              <a:rPr lang="en-GB" smtClean="0"/>
              <a:t>46</a:t>
            </a:fld>
            <a:endParaRPr lang="en-GB"/>
          </a:p>
        </p:txBody>
      </p:sp>
    </p:spTree>
    <p:extLst>
      <p:ext uri="{BB962C8B-B14F-4D97-AF65-F5344CB8AC3E}">
        <p14:creationId xmlns:p14="http://schemas.microsoft.com/office/powerpoint/2010/main" val="397938442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dirty="0" smtClean="0"/>
              <a:t>And</a:t>
            </a:r>
            <a:r>
              <a:rPr lang="en-GB" baseline="0" dirty="0" smtClean="0"/>
              <a:t> with that I can hand over to …</a:t>
            </a:r>
            <a:endParaRPr lang="en-GB" dirty="0"/>
          </a:p>
        </p:txBody>
      </p:sp>
      <p:sp>
        <p:nvSpPr>
          <p:cNvPr id="4" name="Slide Number Placeholder 3"/>
          <p:cNvSpPr>
            <a:spLocks noGrp="1"/>
          </p:cNvSpPr>
          <p:nvPr>
            <p:ph type="sldNum" sz="quarter" idx="10"/>
          </p:nvPr>
        </p:nvSpPr>
        <p:spPr/>
        <p:txBody>
          <a:bodyPr/>
          <a:lstStyle/>
          <a:p>
            <a:fld id="{D30FD764-4083-4349-B873-EAE44D35F25D}" type="slidenum">
              <a:rPr lang="en-GB" smtClean="0"/>
              <a:t>47</a:t>
            </a:fld>
            <a:endParaRPr lang="en-GB"/>
          </a:p>
        </p:txBody>
      </p:sp>
    </p:spTree>
    <p:extLst>
      <p:ext uri="{BB962C8B-B14F-4D97-AF65-F5344CB8AC3E}">
        <p14:creationId xmlns:p14="http://schemas.microsoft.com/office/powerpoint/2010/main" val="58719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17/12/2018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1531190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17/12/2018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1878743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17/12/2018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296166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17/12/2018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3517809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17/12/2018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2357339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17/12/2018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578587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17/12/2018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77656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17/12/2018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3056806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17/12/2018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4169093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17/12/2018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1580410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17/12/2018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186880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17/12/2018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jpg"/><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19.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8.png"/><Relationship Id="rId7"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hyperlink" Target="https://www.youtube.com/watch?v=0NQgIvG-kBM"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54.png"/></Relationships>
</file>

<file path=ppt/slides/_rels/slide2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22.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65.png"/><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image" Target="../media/image66.png"/><Relationship Id="rId7" Type="http://schemas.openxmlformats.org/officeDocument/2006/relationships/image" Target="../media/image70.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2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74.png"/><Relationship Id="rId4" Type="http://schemas.openxmlformats.org/officeDocument/2006/relationships/image" Target="../media/image73.png"/></Relationships>
</file>

<file path=ppt/slides/_rels/slide2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image" Target="../media/image76.png"/></Relationships>
</file>

<file path=ppt/slides/_rels/slide2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78.png"/></Relationships>
</file>

<file path=ppt/slides/_rels/slide2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81.png"/><Relationship Id="rId4" Type="http://schemas.openxmlformats.org/officeDocument/2006/relationships/image" Target="../media/image80.png"/></Relationships>
</file>

<file path=ppt/slides/_rels/slide2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84.png"/><Relationship Id="rId4" Type="http://schemas.openxmlformats.org/officeDocument/2006/relationships/image" Target="../media/image83.png"/></Relationships>
</file>

<file path=ppt/slides/_rels/slide3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86.png"/></Relationships>
</file>

<file path=ppt/slides/_rels/slide3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2.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90.png"/></Relationships>
</file>

<file path=ppt/slides/_rels/slide3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90.png"/></Relationships>
</file>

<file path=ppt/slides/_rels/slide3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93.png"/><Relationship Id="rId4" Type="http://schemas.openxmlformats.org/officeDocument/2006/relationships/image" Target="../media/image92.png"/></Relationships>
</file>

<file path=ppt/slides/_rels/slide3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95.png"/></Relationships>
</file>

<file path=ppt/slides/_rels/slide3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98.png"/><Relationship Id="rId4" Type="http://schemas.openxmlformats.org/officeDocument/2006/relationships/image" Target="../media/image97.png"/></Relationships>
</file>

<file path=ppt/slides/_rels/slide3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105.png"/></Relationships>
</file>

<file path=ppt/slides/_rels/slide45.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109.png"/><Relationship Id="rId5" Type="http://schemas.openxmlformats.org/officeDocument/2006/relationships/image" Target="../media/image108.png"/><Relationship Id="rId4" Type="http://schemas.openxmlformats.org/officeDocument/2006/relationships/image" Target="../media/image107.png"/></Relationships>
</file>

<file path=ppt/slides/_rels/slide46.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42.xml"/><Relationship Id="rId1" Type="http://schemas.openxmlformats.org/officeDocument/2006/relationships/slideLayout" Target="../slideLayouts/slideLayout1.xml"/><Relationship Id="rId5" Type="http://schemas.openxmlformats.org/officeDocument/2006/relationships/image" Target="../media/image56.png"/><Relationship Id="rId4" Type="http://schemas.openxmlformats.org/officeDocument/2006/relationships/image" Target="../media/image111.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628800"/>
            <a:ext cx="9144000" cy="5229200"/>
          </a:xfrm>
          <a:prstGeom prst="rect">
            <a:avLst/>
          </a:prstGeom>
        </p:spPr>
        <p:txBody>
          <a:bodyPr wrap="square" lIns="540000" tIns="360000" rIns="540000" bIns="360000" numCol="2" spcCol="360000">
            <a:normAutofit/>
          </a:bodyPr>
          <a:lstStyle/>
          <a:p>
            <a:pPr>
              <a:defRPr/>
            </a:pPr>
            <a:r>
              <a:rPr lang="en-GB" sz="2400" b="1" u="sng" dirty="0">
                <a:solidFill>
                  <a:prstClr val="white"/>
                </a:solidFill>
                <a:latin typeface="+mn-lt"/>
              </a:rPr>
              <a:t>1. </a:t>
            </a:r>
            <a:r>
              <a:rPr lang="en-GB" sz="2400" b="1" u="sng" dirty="0" smtClean="0">
                <a:solidFill>
                  <a:prstClr val="white"/>
                </a:solidFill>
                <a:latin typeface="+mn-lt"/>
              </a:rPr>
              <a:t>Berlin Today</a:t>
            </a:r>
            <a:endParaRPr lang="en-GB" sz="2400" b="1" u="sng" dirty="0">
              <a:solidFill>
                <a:prstClr val="white"/>
              </a:solidFill>
              <a:latin typeface="+mn-lt"/>
            </a:endParaRPr>
          </a:p>
          <a:p>
            <a:pPr>
              <a:defRPr/>
            </a:pPr>
            <a:endParaRPr lang="en-GB" sz="2400" b="1" u="sng" dirty="0">
              <a:solidFill>
                <a:prstClr val="white"/>
              </a:solidFill>
              <a:latin typeface="+mn-lt"/>
            </a:endParaRPr>
          </a:p>
          <a:p>
            <a:pPr>
              <a:defRPr/>
            </a:pPr>
            <a:r>
              <a:rPr lang="en-GB" sz="2400" b="1" u="sng" dirty="0">
                <a:solidFill>
                  <a:prstClr val="white"/>
                </a:solidFill>
                <a:latin typeface="+mn-lt"/>
              </a:rPr>
              <a:t>2. </a:t>
            </a:r>
            <a:r>
              <a:rPr lang="en-GB" sz="2400" b="1" u="sng" dirty="0" smtClean="0">
                <a:solidFill>
                  <a:prstClr val="white"/>
                </a:solidFill>
                <a:latin typeface="+mn-lt"/>
              </a:rPr>
              <a:t>Imperial Berlin</a:t>
            </a:r>
            <a:endParaRPr lang="en-GB" sz="2400" b="1" u="sng" dirty="0">
              <a:solidFill>
                <a:prstClr val="white"/>
              </a:solidFill>
              <a:latin typeface="+mn-lt"/>
            </a:endParaRPr>
          </a:p>
          <a:p>
            <a:pPr marL="285750" indent="-285750">
              <a:buFontTx/>
              <a:buChar char="-"/>
              <a:defRPr/>
            </a:pPr>
            <a:r>
              <a:rPr lang="en-GB" sz="2400" dirty="0" smtClean="0">
                <a:solidFill>
                  <a:prstClr val="white"/>
                </a:solidFill>
                <a:latin typeface="+mn-lt"/>
              </a:rPr>
              <a:t>(Brandenburg-)Prussia</a:t>
            </a:r>
          </a:p>
          <a:p>
            <a:pPr marL="285750" indent="-285750">
              <a:buFontTx/>
              <a:buChar char="-"/>
              <a:defRPr/>
            </a:pPr>
            <a:r>
              <a:rPr lang="en-GB" sz="2400" dirty="0" smtClean="0">
                <a:solidFill>
                  <a:prstClr val="white"/>
                </a:solidFill>
                <a:latin typeface="+mn-lt"/>
              </a:rPr>
              <a:t>Karl Friedrich Schinkel</a:t>
            </a:r>
          </a:p>
          <a:p>
            <a:pPr marL="285750" indent="-285750">
              <a:buFontTx/>
              <a:buChar char="-"/>
              <a:defRPr/>
            </a:pPr>
            <a:r>
              <a:rPr lang="en-GB" sz="2400" dirty="0" smtClean="0">
                <a:solidFill>
                  <a:prstClr val="white"/>
                </a:solidFill>
                <a:latin typeface="+mn-lt"/>
              </a:rPr>
              <a:t>German Empire</a:t>
            </a:r>
          </a:p>
          <a:p>
            <a:pPr marL="285750" indent="-285750">
              <a:buFontTx/>
              <a:buChar char="-"/>
              <a:defRPr/>
            </a:pPr>
            <a:r>
              <a:rPr lang="en-GB" sz="2400" dirty="0">
                <a:solidFill>
                  <a:prstClr val="white"/>
                </a:solidFill>
                <a:latin typeface="+mn-lt"/>
              </a:rPr>
              <a:t>Industrialisation</a:t>
            </a:r>
          </a:p>
          <a:p>
            <a:pPr>
              <a:defRPr/>
            </a:pPr>
            <a:endParaRPr lang="en-GB" sz="2400" dirty="0" smtClean="0">
              <a:solidFill>
                <a:prstClr val="white"/>
              </a:solidFill>
              <a:latin typeface="+mn-lt"/>
            </a:endParaRPr>
          </a:p>
          <a:p>
            <a:pPr>
              <a:defRPr/>
            </a:pPr>
            <a:r>
              <a:rPr lang="en-GB" sz="2400" b="1" u="sng" dirty="0" smtClean="0">
                <a:solidFill>
                  <a:prstClr val="white"/>
                </a:solidFill>
                <a:latin typeface="+mn-lt"/>
              </a:rPr>
              <a:t>3. Berlin between Kaiser and Führer</a:t>
            </a:r>
            <a:endParaRPr lang="en-GB" sz="2400" b="1" u="sng" dirty="0">
              <a:solidFill>
                <a:prstClr val="white"/>
              </a:solidFill>
              <a:latin typeface="+mn-lt"/>
            </a:endParaRPr>
          </a:p>
          <a:p>
            <a:pPr marL="342900" indent="-342900">
              <a:buFontTx/>
              <a:buChar char="-"/>
              <a:defRPr/>
            </a:pPr>
            <a:r>
              <a:rPr lang="en-GB" sz="2400" i="1" dirty="0" smtClean="0">
                <a:solidFill>
                  <a:prstClr val="white"/>
                </a:solidFill>
                <a:latin typeface="+mn-lt"/>
              </a:rPr>
              <a:t>Die </a:t>
            </a:r>
            <a:r>
              <a:rPr lang="en-GB" sz="2400" i="1" dirty="0" err="1">
                <a:solidFill>
                  <a:prstClr val="white"/>
                </a:solidFill>
                <a:latin typeface="+mn-lt"/>
              </a:rPr>
              <a:t>Brücke</a:t>
            </a:r>
            <a:r>
              <a:rPr lang="en-GB" sz="2400" i="1" dirty="0">
                <a:solidFill>
                  <a:prstClr val="white"/>
                </a:solidFill>
                <a:latin typeface="+mn-lt"/>
              </a:rPr>
              <a:t> </a:t>
            </a:r>
            <a:r>
              <a:rPr lang="en-GB" sz="2400" dirty="0" smtClean="0">
                <a:solidFill>
                  <a:prstClr val="white"/>
                </a:solidFill>
                <a:latin typeface="+mn-lt"/>
              </a:rPr>
              <a:t>and Expressionism</a:t>
            </a:r>
          </a:p>
          <a:p>
            <a:pPr marL="285750" indent="-285750">
              <a:buFontTx/>
              <a:buChar char="-"/>
              <a:defRPr/>
            </a:pPr>
            <a:r>
              <a:rPr lang="en-GB" sz="2400" dirty="0" smtClean="0">
                <a:solidFill>
                  <a:prstClr val="white"/>
                </a:solidFill>
                <a:latin typeface="+mn-lt"/>
              </a:rPr>
              <a:t>Experimentation and permissiveness</a:t>
            </a:r>
          </a:p>
          <a:p>
            <a:pPr>
              <a:defRPr/>
            </a:pPr>
            <a:endParaRPr lang="en-GB" sz="2400" dirty="0" smtClean="0">
              <a:solidFill>
                <a:prstClr val="white"/>
              </a:solidFill>
              <a:latin typeface="+mn-lt"/>
            </a:endParaRPr>
          </a:p>
          <a:p>
            <a:pPr>
              <a:defRPr/>
            </a:pPr>
            <a:r>
              <a:rPr lang="en-GB" sz="2400" b="1" u="sng" dirty="0" smtClean="0">
                <a:solidFill>
                  <a:prstClr val="white"/>
                </a:solidFill>
                <a:latin typeface="+mn-lt"/>
              </a:rPr>
              <a:t>4. Magnus Hirschfeld and All Kinds</a:t>
            </a:r>
            <a:endParaRPr lang="en-GB" sz="2400" b="1" dirty="0" smtClean="0">
              <a:solidFill>
                <a:srgbClr val="FFFF00"/>
              </a:solidFill>
              <a:latin typeface="+mn-lt"/>
            </a:endParaRPr>
          </a:p>
        </p:txBody>
      </p:sp>
      <p:sp>
        <p:nvSpPr>
          <p:cNvPr id="5" name="Rectangle 4"/>
          <p:cNvSpPr/>
          <p:nvPr/>
        </p:nvSpPr>
        <p:spPr>
          <a:xfrm>
            <a:off x="-34925" y="-100013"/>
            <a:ext cx="9144000" cy="2475541"/>
          </a:xfrm>
          <a:prstGeom prst="rect">
            <a:avLst/>
          </a:prstGeom>
        </p:spPr>
        <p:txBody>
          <a:bodyPr lIns="540000" tIns="540000" rIns="540000" bIns="540000">
            <a:spAutoFit/>
          </a:bodyPr>
          <a:lstStyle/>
          <a:p>
            <a:pPr>
              <a:defRPr/>
            </a:pPr>
            <a:r>
              <a:rPr lang="en-GB" sz="2400" b="1" dirty="0" smtClean="0">
                <a:solidFill>
                  <a:srgbClr val="FF0000"/>
                </a:solidFill>
                <a:effectLst>
                  <a:outerShdw blurRad="38100" dist="38100" dir="2700000" algn="tl">
                    <a:srgbClr val="000000">
                      <a:alpha val="43137"/>
                    </a:srgbClr>
                  </a:outerShdw>
                </a:effectLst>
                <a:latin typeface="+mn-lt"/>
              </a:rPr>
              <a:t>Week 4 Berlin: Divided City</a:t>
            </a:r>
          </a:p>
          <a:p>
            <a:pPr>
              <a:defRPr/>
            </a:pPr>
            <a:r>
              <a:rPr lang="en-GB" sz="2400" b="1" dirty="0">
                <a:solidFill>
                  <a:srgbClr val="FF0000"/>
                </a:solidFill>
                <a:effectLst>
                  <a:outerShdw blurRad="38100" dist="38100" dir="2700000" algn="tl">
                    <a:srgbClr val="000000">
                      <a:alpha val="43137"/>
                    </a:srgbClr>
                  </a:outerShdw>
                </a:effectLst>
                <a:latin typeface="+mn-lt"/>
              </a:rPr>
              <a:t>Lecture 13: Permissive City: Sexual Science and LGBT+ Identities in Interwar Berlin</a:t>
            </a:r>
            <a:endParaRPr lang="en-GB" sz="2400" b="1" dirty="0" smtClean="0">
              <a:solidFill>
                <a:srgbClr val="FF0000"/>
              </a:solidFill>
              <a:effectLst>
                <a:outerShdw blurRad="38100" dist="38100" dir="2700000" algn="tl">
                  <a:srgbClr val="000000">
                    <a:alpha val="43137"/>
                  </a:srgbClr>
                </a:outerShdw>
              </a:effectLst>
              <a:latin typeface="+mn-lt"/>
            </a:endParaRPr>
          </a:p>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26081692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7" name="Picture 9" descr="https://img.washingtonpost.com/wp-apps/imrs.php?src=https://img.washingtonpost.com/blogs/worldviews/files/2014/10/Berlin_at_night1.jpg&amp;w=148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528" y="0"/>
            <a:ext cx="9712259" cy="688538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88686" y="-43543"/>
            <a:ext cx="9720417" cy="6815191"/>
          </a:xfrm>
          <a:prstGeom prst="rect">
            <a:avLst/>
          </a:prstGeom>
        </p:spPr>
        <p:txBody>
          <a:bodyPr wrap="square" lIns="540000" tIns="540000" rIns="540000" bIns="540000">
            <a:spAutoFit/>
          </a:bodyPr>
          <a:lstStyle/>
          <a:p>
            <a:pPr>
              <a:defRPr/>
            </a:pPr>
            <a:r>
              <a:rPr lang="en-GB" sz="2800" b="1" u="sng" dirty="0" smtClean="0">
                <a:solidFill>
                  <a:srgbClr val="FF0000"/>
                </a:solidFill>
                <a:effectLst>
                  <a:outerShdw blurRad="38100" dist="38100" dir="2700000" algn="tl">
                    <a:srgbClr val="000000">
                      <a:alpha val="43137"/>
                    </a:srgbClr>
                  </a:outerShdw>
                </a:effectLst>
                <a:cs typeface="Arial" charset="0"/>
              </a:rPr>
              <a:t>1. Berlin today</a:t>
            </a:r>
            <a:endParaRPr lang="en-GB" sz="2800" b="1" dirty="0">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2800" b="1" dirty="0" smtClean="0">
              <a:solidFill>
                <a:srgbClr val="FF0000"/>
              </a:solidFill>
              <a:effectLst>
                <a:outerShdw blurRad="38100" dist="38100" dir="2700000" algn="tl">
                  <a:srgbClr val="000000">
                    <a:alpha val="43137"/>
                  </a:srgbClr>
                </a:outerShdw>
              </a:effectLst>
              <a:cs typeface="Arial" charset="0"/>
            </a:endParaRPr>
          </a:p>
          <a:p>
            <a:pPr>
              <a:defRPr/>
            </a:pPr>
            <a:endParaRPr lang="en-GB" sz="1600" b="1" dirty="0" smtClean="0">
              <a:solidFill>
                <a:srgbClr val="FFFF00"/>
              </a:solidFill>
              <a:effectLst>
                <a:outerShdw blurRad="38100" dist="38100" dir="2700000" algn="tl">
                  <a:srgbClr val="000000">
                    <a:alpha val="43137"/>
                  </a:srgbClr>
                </a:outerShdw>
              </a:effectLst>
              <a:cs typeface="Arial" charset="0"/>
            </a:endParaRPr>
          </a:p>
          <a:p>
            <a:pPr algn="r">
              <a:defRPr/>
            </a:pPr>
            <a:endParaRPr lang="en-GB" sz="1600" b="1" dirty="0">
              <a:solidFill>
                <a:srgbClr val="FFFF00"/>
              </a:solidFill>
              <a:effectLst>
                <a:outerShdw blurRad="38100" dist="38100" dir="2700000" algn="tl">
                  <a:srgbClr val="000000">
                    <a:alpha val="43137"/>
                  </a:srgbClr>
                </a:outerShdw>
              </a:effectLst>
              <a:cs typeface="Arial" charset="0"/>
            </a:endParaRPr>
          </a:p>
          <a:p>
            <a:pPr algn="r">
              <a:defRPr/>
            </a:pPr>
            <a:endParaRPr lang="en-GB" sz="1600" b="1" dirty="0" smtClean="0">
              <a:solidFill>
                <a:srgbClr val="FFFF00"/>
              </a:solidFill>
              <a:effectLst>
                <a:outerShdw blurRad="38100" dist="38100" dir="2700000" algn="tl">
                  <a:srgbClr val="000000">
                    <a:alpha val="43137"/>
                  </a:srgbClr>
                </a:outerShdw>
              </a:effectLst>
              <a:cs typeface="Arial" charset="0"/>
            </a:endParaRPr>
          </a:p>
          <a:p>
            <a:pPr algn="r">
              <a:defRPr/>
            </a:pPr>
            <a:r>
              <a:rPr lang="en-GB" sz="1600" b="1" dirty="0" smtClean="0">
                <a:solidFill>
                  <a:srgbClr val="FFFF00"/>
                </a:solidFill>
                <a:effectLst>
                  <a:outerShdw blurRad="38100" dist="38100" dir="2700000" algn="tl">
                    <a:srgbClr val="000000">
                      <a:alpha val="43137"/>
                    </a:srgbClr>
                  </a:outerShdw>
                </a:effectLst>
                <a:cs typeface="Arial" charset="0"/>
              </a:rPr>
              <a:t>Photo by Chris Hadfield from International Space Station</a:t>
            </a:r>
            <a:endParaRPr lang="en-GB" sz="1600" b="1" dirty="0">
              <a:solidFill>
                <a:srgbClr val="FFFF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0167475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Public\Pictures\Photos\2010\Berlin, September 2010\IMG_204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33681" y="3284984"/>
            <a:ext cx="4956043" cy="371703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751" y="0"/>
            <a:ext cx="4623257" cy="3467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3" descr="C:\Users\Public\Pictures\Photos\2010\Berlin, September 2010\IMG_2057.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751" y="3406307"/>
            <a:ext cx="4623257" cy="346744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C:\Users\Public\Pictures\Photos\2010\Berlin, September 2010\IMG_2019.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19411" y="0"/>
            <a:ext cx="4524589" cy="339344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10522" y="12864"/>
            <a:ext cx="9144000" cy="1952321"/>
          </a:xfrm>
          <a:prstGeom prst="rect">
            <a:avLst/>
          </a:prstGeom>
        </p:spPr>
        <p:txBody>
          <a:bodyPr lIns="540000" tIns="540000" rIns="540000" bIns="540000">
            <a:spAutoFit/>
          </a:bodyPr>
          <a:lstStyle/>
          <a:p>
            <a:pPr algn="ctr">
              <a:defRPr/>
            </a:pPr>
            <a:r>
              <a:rPr lang="en-GB" sz="2800" b="1" dirty="0" smtClean="0">
                <a:solidFill>
                  <a:srgbClr val="FF0000"/>
                </a:solidFill>
                <a:effectLst>
                  <a:outerShdw blurRad="38100" dist="38100" dir="2700000" algn="tl">
                    <a:srgbClr val="000000">
                      <a:alpha val="43137"/>
                    </a:srgbClr>
                  </a:outerShdw>
                </a:effectLst>
                <a:cs typeface="Arial" charset="0"/>
              </a:rPr>
              <a:t>1. Berlin </a:t>
            </a:r>
          </a:p>
          <a:p>
            <a:pPr algn="ctr">
              <a:defRPr/>
            </a:pPr>
            <a:r>
              <a:rPr lang="en-GB" sz="2800" b="1" dirty="0" smtClean="0">
                <a:solidFill>
                  <a:srgbClr val="FF0000"/>
                </a:solidFill>
                <a:effectLst>
                  <a:outerShdw blurRad="38100" dist="38100" dir="2700000" algn="tl">
                    <a:srgbClr val="000000">
                      <a:alpha val="43137"/>
                    </a:srgbClr>
                  </a:outerShdw>
                </a:effectLst>
                <a:cs typeface="Arial" charset="0"/>
              </a:rPr>
              <a:t>Today </a:t>
            </a:r>
            <a:endParaRPr lang="en-GB" sz="2800" b="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2363463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3306538"/>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Brandenburg-Prussia </a:t>
            </a: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5047" y="1052736"/>
            <a:ext cx="6258272" cy="5702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67544" y="1340768"/>
            <a:ext cx="1435108" cy="1754326"/>
          </a:xfrm>
          <a:prstGeom prst="rect">
            <a:avLst/>
          </a:prstGeom>
        </p:spPr>
        <p:txBody>
          <a:bodyPr wrap="square">
            <a:spAutoFit/>
          </a:bodyPr>
          <a:lstStyle/>
          <a:p>
            <a:r>
              <a:rPr lang="en-GB" b="1" dirty="0" smtClean="0"/>
              <a:t>Brandenburg-Prussia within the Holy Roman Empire (1618)</a:t>
            </a:r>
            <a:endParaRPr lang="en-GB" b="1" dirty="0"/>
          </a:p>
        </p:txBody>
      </p:sp>
    </p:spTree>
    <p:extLst>
      <p:ext uri="{BB962C8B-B14F-4D97-AF65-F5344CB8AC3E}">
        <p14:creationId xmlns:p14="http://schemas.microsoft.com/office/powerpoint/2010/main" val="12812999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6630525"/>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Brandenburg-Prussia</a:t>
            </a:r>
          </a:p>
          <a:p>
            <a:pPr marL="342900" indent="-342900">
              <a:buFont typeface="Arial" panose="020B0604020202020204" pitchFamily="34" charset="0"/>
              <a:buChar char="•"/>
              <a:defRPr/>
            </a:pPr>
            <a:r>
              <a:rPr lang="en-GB" sz="2400" dirty="0" smtClean="0">
                <a:cs typeface="Arial" charset="0"/>
              </a:rPr>
              <a:t>Important royal </a:t>
            </a:r>
            <a:r>
              <a:rPr lang="en-GB" sz="2400" dirty="0">
                <a:cs typeface="Arial" charset="0"/>
              </a:rPr>
              <a:t>seat of  </a:t>
            </a:r>
            <a:r>
              <a:rPr lang="en-GB" sz="2400" dirty="0" smtClean="0">
                <a:cs typeface="Arial" charset="0"/>
              </a:rPr>
              <a:t>Hohenzollern royal family</a:t>
            </a:r>
          </a:p>
          <a:p>
            <a:pPr marL="342900" indent="-342900">
              <a:buFont typeface="Arial" panose="020B0604020202020204" pitchFamily="34" charset="0"/>
              <a:buChar char="•"/>
              <a:defRPr/>
            </a:pPr>
            <a:r>
              <a:rPr lang="en-GB" sz="2400" dirty="0" smtClean="0">
                <a:cs typeface="Arial" charset="0"/>
              </a:rPr>
              <a:t>Berlin </a:t>
            </a:r>
            <a:r>
              <a:rPr lang="en-GB" sz="2400" dirty="0" err="1" smtClean="0"/>
              <a:t>Stadtschloss</a:t>
            </a:r>
            <a:r>
              <a:rPr lang="en-GB" sz="2400" dirty="0" smtClean="0"/>
              <a:t> built 1451</a:t>
            </a:r>
            <a:endParaRPr lang="en-GB" sz="2400" dirty="0" smtClean="0">
              <a:cs typeface="Arial" charset="0"/>
            </a:endParaRPr>
          </a:p>
          <a:p>
            <a:pPr marL="342900" indent="-342900">
              <a:buFont typeface="Arial" panose="020B0604020202020204" pitchFamily="34" charset="0"/>
              <a:buChar char="•"/>
              <a:defRPr/>
            </a:pPr>
            <a:r>
              <a:rPr lang="en-GB" sz="2400" dirty="0" smtClean="0">
                <a:cs typeface="Arial" charset="0"/>
              </a:rPr>
              <a:t>Population reaches c. 20,000 in reign of </a:t>
            </a:r>
            <a:r>
              <a:rPr lang="en-GB" sz="2400" dirty="0"/>
              <a:t>Frederick </a:t>
            </a:r>
            <a:r>
              <a:rPr lang="en-GB" sz="2400" dirty="0" smtClean="0"/>
              <a:t>William, Elector </a:t>
            </a:r>
            <a:r>
              <a:rPr lang="en-GB" sz="2400" dirty="0"/>
              <a:t>of Brandenburg (1644–1688), </a:t>
            </a:r>
            <a:r>
              <a:rPr lang="en-GB" sz="2400" dirty="0" smtClean="0"/>
              <a:t>who supports religious toleration and immigration</a:t>
            </a:r>
          </a:p>
          <a:p>
            <a:pPr marL="342900" indent="-342900">
              <a:buFont typeface="Arial" panose="020B0604020202020204" pitchFamily="34" charset="0"/>
              <a:buChar char="•"/>
              <a:defRPr/>
            </a:pPr>
            <a:r>
              <a:rPr lang="en-GB" sz="2400" dirty="0" smtClean="0"/>
              <a:t>Linden </a:t>
            </a:r>
            <a:r>
              <a:rPr lang="en-GB" sz="2400" dirty="0" err="1" smtClean="0"/>
              <a:t>Allee</a:t>
            </a:r>
            <a:r>
              <a:rPr lang="en-GB" sz="2400" dirty="0" smtClean="0"/>
              <a:t>, forerunner of </a:t>
            </a:r>
            <a:r>
              <a:rPr lang="en-GB" sz="2400" dirty="0" err="1" smtClean="0"/>
              <a:t>Unter</a:t>
            </a:r>
            <a:r>
              <a:rPr lang="en-GB" sz="2400" dirty="0" smtClean="0"/>
              <a:t>-den-Linden, laid in 1647</a:t>
            </a:r>
            <a:endParaRPr lang="en-GB" sz="2400" dirty="0"/>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6775" y="3288475"/>
            <a:ext cx="5400600" cy="35103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21926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5/54/Berlin_Stadtschloss.jpg"/>
          <p:cNvPicPr>
            <a:picLocks noChangeAspect="1" noChangeArrowheads="1"/>
          </p:cNvPicPr>
          <p:nvPr/>
        </p:nvPicPr>
        <p:blipFill rotWithShape="1">
          <a:blip r:embed="rId3">
            <a:extLst>
              <a:ext uri="{28A0092B-C50C-407E-A947-70E740481C1C}">
                <a14:useLocalDpi xmlns:a14="http://schemas.microsoft.com/office/drawing/2010/main" val="0"/>
              </a:ext>
            </a:extLst>
          </a:blip>
          <a:srcRect l="1412" b="1834"/>
          <a:stretch/>
        </p:blipFill>
        <p:spPr bwMode="auto">
          <a:xfrm>
            <a:off x="3635896" y="-11863"/>
            <a:ext cx="5508104" cy="39672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b="24682"/>
          <a:stretch/>
        </p:blipFill>
        <p:spPr bwMode="auto">
          <a:xfrm>
            <a:off x="4109057" y="3825102"/>
            <a:ext cx="5003885" cy="3040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5676" y="346193"/>
            <a:ext cx="5091732" cy="3798981"/>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200" dirty="0" smtClean="0">
                <a:effectLst>
                  <a:outerShdw blurRad="38100" dist="38100" dir="2700000" algn="tl">
                    <a:srgbClr val="000000">
                      <a:alpha val="43137"/>
                    </a:srgbClr>
                  </a:outerShdw>
                </a:effectLst>
                <a:cs typeface="Arial" charset="0"/>
              </a:rPr>
              <a:t>In 1701, Berlin made capital of newly-established Kingdom of Prussia, with Frederick I (Friedrich I) as monarch</a:t>
            </a:r>
          </a:p>
          <a:p>
            <a:pPr marL="342900" indent="-342900">
              <a:buFont typeface="Arial" panose="020B0604020202020204" pitchFamily="34" charset="0"/>
              <a:buChar char="•"/>
              <a:defRPr/>
            </a:pPr>
            <a:r>
              <a:rPr lang="en-GB" sz="2200" dirty="0" smtClean="0">
                <a:effectLst>
                  <a:outerShdw blurRad="38100" dist="38100" dir="2700000" algn="tl">
                    <a:srgbClr val="000000">
                      <a:alpha val="43137"/>
                    </a:srgbClr>
                  </a:outerShdw>
                </a:effectLst>
                <a:cs typeface="Arial" charset="0"/>
              </a:rPr>
              <a:t>Prussia expands territorially during 18</a:t>
            </a:r>
            <a:r>
              <a:rPr lang="en-GB" sz="2200" baseline="30000" dirty="0" smtClean="0">
                <a:effectLst>
                  <a:outerShdw blurRad="38100" dist="38100" dir="2700000" algn="tl">
                    <a:srgbClr val="000000">
                      <a:alpha val="43137"/>
                    </a:srgbClr>
                  </a:outerShdw>
                </a:effectLst>
                <a:cs typeface="Arial" charset="0"/>
              </a:rPr>
              <a:t>th</a:t>
            </a:r>
            <a:r>
              <a:rPr lang="en-GB" sz="2200" dirty="0" smtClean="0">
                <a:effectLst>
                  <a:outerShdw blurRad="38100" dist="38100" dir="2700000" algn="tl">
                    <a:srgbClr val="000000">
                      <a:alpha val="43137"/>
                    </a:srgbClr>
                  </a:outerShdw>
                </a:effectLst>
                <a:cs typeface="Arial" charset="0"/>
              </a:rPr>
              <a:t> century</a:t>
            </a:r>
          </a:p>
          <a:p>
            <a:pPr marL="342900" indent="-342900">
              <a:buFont typeface="Arial" panose="020B0604020202020204" pitchFamily="34" charset="0"/>
              <a:buChar char="•"/>
              <a:defRPr/>
            </a:pPr>
            <a:r>
              <a:rPr lang="en-GB" sz="2200" dirty="0" smtClean="0">
                <a:effectLst>
                  <a:outerShdw blurRad="38100" dist="38100" dir="2700000" algn="tl">
                    <a:srgbClr val="000000">
                      <a:alpha val="43137"/>
                    </a:srgbClr>
                  </a:outerShdw>
                </a:effectLst>
                <a:cs typeface="Arial" charset="0"/>
              </a:rPr>
              <a:t>Berlin grows from 57,00 in 1709 to 113,000 1750</a:t>
            </a:r>
            <a:endParaRPr lang="en-GB" sz="2200" dirty="0">
              <a:effectLst>
                <a:outerShdw blurRad="38100" dist="38100" dir="2700000" algn="tl">
                  <a:srgbClr val="000000">
                    <a:alpha val="43137"/>
                  </a:srgbClr>
                </a:outerShdw>
              </a:effectLst>
              <a:cs typeface="Arial" charset="0"/>
            </a:endParaRPr>
          </a:p>
        </p:txBody>
      </p:sp>
      <p:sp>
        <p:nvSpPr>
          <p:cNvPr id="7" name="Rectangle 6"/>
          <p:cNvSpPr/>
          <p:nvPr/>
        </p:nvSpPr>
        <p:spPr>
          <a:xfrm>
            <a:off x="-9376" y="-13139"/>
            <a:ext cx="7287394" cy="1174883"/>
          </a:xfrm>
          <a:prstGeom prst="rect">
            <a:avLst/>
          </a:prstGeom>
        </p:spPr>
        <p:txBody>
          <a:bodyPr wrap="square" lIns="540000" tIns="360000" rIns="540000" bIns="36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a:t>
            </a:r>
            <a:r>
              <a:rPr lang="en-GB" sz="2400" b="1" dirty="0" smtClean="0">
                <a:effectLst>
                  <a:outerShdw blurRad="38100" dist="38100" dir="2700000" algn="tl">
                    <a:srgbClr val="000000">
                      <a:alpha val="43137"/>
                    </a:srgbClr>
                  </a:outerShdw>
                </a:effectLst>
                <a:cs typeface="Arial" charset="0"/>
              </a:rPr>
              <a:t>Kingdom of Prussia</a:t>
            </a:r>
          </a:p>
          <a:p>
            <a:pPr>
              <a:defRPr/>
            </a:pPr>
            <a:endParaRPr lang="en-GB" sz="2400" b="1" dirty="0" smtClean="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rotWithShape="1">
          <a:blip r:embed="rId5"/>
          <a:srcRect l="9618" t="4503" r="6934"/>
          <a:stretch/>
        </p:blipFill>
        <p:spPr>
          <a:xfrm>
            <a:off x="-15676" y="3825102"/>
            <a:ext cx="3960441" cy="3019703"/>
          </a:xfrm>
          <a:prstGeom prst="rect">
            <a:avLst/>
          </a:prstGeom>
        </p:spPr>
      </p:pic>
      <p:sp>
        <p:nvSpPr>
          <p:cNvPr id="8" name="Rectangle 7"/>
          <p:cNvSpPr/>
          <p:nvPr/>
        </p:nvSpPr>
        <p:spPr>
          <a:xfrm>
            <a:off x="179512" y="3819670"/>
            <a:ext cx="1435108" cy="830997"/>
          </a:xfrm>
          <a:prstGeom prst="rect">
            <a:avLst/>
          </a:prstGeom>
        </p:spPr>
        <p:txBody>
          <a:bodyPr wrap="square">
            <a:spAutoFit/>
          </a:bodyPr>
          <a:lstStyle/>
          <a:p>
            <a:r>
              <a:rPr lang="en-GB" sz="1600" b="1" dirty="0" smtClean="0"/>
              <a:t>Brandenburg Gate, built 1791</a:t>
            </a:r>
            <a:endParaRPr lang="en-GB" sz="1600" b="1" dirty="0"/>
          </a:p>
        </p:txBody>
      </p:sp>
    </p:spTree>
    <p:extLst>
      <p:ext uri="{BB962C8B-B14F-4D97-AF65-F5344CB8AC3E}">
        <p14:creationId xmlns:p14="http://schemas.microsoft.com/office/powerpoint/2010/main" val="19303434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9400514"/>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Kingdom of </a:t>
            </a:r>
            <a:r>
              <a:rPr lang="en-GB" sz="2400" b="1" dirty="0" smtClean="0">
                <a:effectLst>
                  <a:outerShdw blurRad="38100" dist="38100" dir="2700000" algn="tl">
                    <a:srgbClr val="000000">
                      <a:alpha val="43137"/>
                    </a:srgbClr>
                  </a:outerShdw>
                </a:effectLst>
                <a:cs typeface="Arial" charset="0"/>
              </a:rPr>
              <a:t>Prussia</a:t>
            </a:r>
          </a:p>
          <a:p>
            <a:pPr marL="342900" indent="-342900">
              <a:buFont typeface="Arial" panose="020B0604020202020204" pitchFamily="34" charset="0"/>
              <a:buChar char="•"/>
              <a:defRPr/>
            </a:pPr>
            <a:r>
              <a:rPr lang="en-GB" sz="2000" dirty="0" smtClean="0"/>
              <a:t>Buildings constructed during the reigns of Frederick the Great (1740–1786)  </a:t>
            </a:r>
            <a:r>
              <a:rPr lang="en-GB" sz="2000" dirty="0"/>
              <a:t>and Frederick William </a:t>
            </a:r>
            <a:r>
              <a:rPr lang="en-GB" sz="2000" dirty="0" smtClean="0"/>
              <a:t>II  (1786–1797)</a:t>
            </a:r>
          </a:p>
          <a:p>
            <a:pPr marL="342900" indent="-342900">
              <a:buFont typeface="Arial" panose="020B0604020202020204" pitchFamily="34" charset="0"/>
              <a:buChar char="•"/>
              <a:defRPr/>
            </a:pPr>
            <a:r>
              <a:rPr lang="en-GB" sz="2000" b="1" dirty="0" smtClean="0">
                <a:effectLst>
                  <a:outerShdw blurRad="38100" dist="38100" dir="2700000" algn="tl">
                    <a:srgbClr val="000000">
                      <a:alpha val="43137"/>
                    </a:srgbClr>
                  </a:outerShdw>
                </a:effectLst>
              </a:rPr>
              <a:t> </a:t>
            </a:r>
            <a:endParaRPr lang="en-GB" sz="2000" b="1" dirty="0">
              <a:effectLst>
                <a:outerShdw blurRad="38100" dist="38100" dir="2700000" algn="tl">
                  <a:srgbClr val="000000">
                    <a:alpha val="43137"/>
                  </a:srgbClr>
                </a:outerShdw>
              </a:effectLst>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7175" y="1722486"/>
            <a:ext cx="3506373" cy="23375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87670"/>
            <a:ext cx="3163196" cy="23723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descr="Sankt Hedwigskathedrale Bebelplatz 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62581" y="1711188"/>
            <a:ext cx="3131839" cy="234888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926" y="4221088"/>
            <a:ext cx="9178925" cy="22204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68834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8107853"/>
          </a:xfrm>
          <a:prstGeom prst="rect">
            <a:avLst/>
          </a:prstGeom>
        </p:spPr>
        <p:txBody>
          <a:bodyPr lIns="540000" tIns="540000" rIns="540000" bIns="540000">
            <a:spAutoFit/>
          </a:bodyPr>
          <a:lstStyle/>
          <a:p>
            <a:pPr>
              <a:defRPr/>
            </a:pPr>
            <a:r>
              <a:rPr lang="en-GB" sz="2400" b="1" dirty="0" smtClean="0">
                <a:effectLst>
                  <a:outerShdw blurRad="38100" dist="38100" dir="2700000" algn="tl">
                    <a:srgbClr val="000000">
                      <a:alpha val="43137"/>
                    </a:srgbClr>
                  </a:outerShdw>
                </a:effectLst>
                <a:cs typeface="Arial" charset="0"/>
              </a:rPr>
              <a:t>2. Imperial Berlin</a:t>
            </a:r>
            <a:r>
              <a:rPr lang="en-GB" sz="2400" b="1" dirty="0">
                <a:effectLst>
                  <a:outerShdw blurRad="38100" dist="38100" dir="2700000" algn="tl">
                    <a:srgbClr val="000000">
                      <a:alpha val="43137"/>
                    </a:srgbClr>
                  </a:outerShdw>
                </a:effectLst>
                <a:cs typeface="Arial" charset="0"/>
              </a:rPr>
              <a:t>: Kingdom of </a:t>
            </a:r>
            <a:r>
              <a:rPr lang="en-GB" sz="2400" b="1" dirty="0" smtClean="0">
                <a:effectLst>
                  <a:outerShdw blurRad="38100" dist="38100" dir="2700000" algn="tl">
                    <a:srgbClr val="000000">
                      <a:alpha val="43137"/>
                    </a:srgbClr>
                  </a:outerShdw>
                </a:effectLst>
                <a:cs typeface="Arial" charset="0"/>
              </a:rPr>
              <a:t>Prussia</a:t>
            </a:r>
          </a:p>
          <a:p>
            <a:pPr marL="342900" indent="-342900">
              <a:buFont typeface="Arial" panose="020B0604020202020204" pitchFamily="34" charset="0"/>
              <a:buChar char="•"/>
              <a:defRPr/>
            </a:pPr>
            <a:r>
              <a:rPr lang="en-GB" sz="2000" dirty="0" smtClean="0">
                <a:cs typeface="Arial" charset="0"/>
              </a:rPr>
              <a:t>Buildings constructed by Karl Friedrich Schinkel (1781–1841)</a:t>
            </a:r>
            <a:endParaRPr lang="en-GB" sz="2000" b="1" dirty="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a:defRPr/>
            </a:pPr>
            <a:endParaRPr lang="en-GB" sz="2000" b="1" dirty="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94" y="4649788"/>
            <a:ext cx="4416423" cy="2208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192" y="4569527"/>
            <a:ext cx="3070028" cy="23076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19004" y="1365759"/>
            <a:ext cx="3241626" cy="202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434" y="1298503"/>
            <a:ext cx="3141534" cy="23531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83768" y="2641534"/>
            <a:ext cx="4388520" cy="202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55335" y="4649788"/>
            <a:ext cx="2953107" cy="2227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50098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9708291"/>
          </a:xfrm>
          <a:prstGeom prst="rect">
            <a:avLst/>
          </a:prstGeom>
        </p:spPr>
        <p:txBody>
          <a:bodyPr lIns="540000" tIns="540000" rIns="540000" bIns="540000">
            <a:spAutoFit/>
          </a:bodyPr>
          <a:lstStyle/>
          <a:p>
            <a:pPr>
              <a:defRPr/>
            </a:pPr>
            <a:r>
              <a:rPr lang="en-GB" sz="2400" b="1" u="sng" dirty="0">
                <a:effectLst>
                  <a:outerShdw blurRad="38100" dist="38100" dir="2700000" algn="tl">
                    <a:srgbClr val="000000">
                      <a:alpha val="43137"/>
                    </a:srgbClr>
                  </a:outerShdw>
                </a:effectLst>
                <a:cs typeface="Arial" charset="0"/>
              </a:rPr>
              <a:t>2</a:t>
            </a:r>
            <a:r>
              <a:rPr lang="en-GB" sz="2400" b="1" u="sng" dirty="0" smtClean="0">
                <a:effectLst>
                  <a:outerShdw blurRad="38100" dist="38100" dir="2700000" algn="tl">
                    <a:srgbClr val="000000">
                      <a:alpha val="43137"/>
                    </a:srgbClr>
                  </a:outerShdw>
                </a:effectLst>
                <a:cs typeface="Arial" charset="0"/>
              </a:rPr>
              <a:t>. Imperial Berlin</a:t>
            </a:r>
            <a:r>
              <a:rPr lang="en-GB" sz="2400" b="1" u="sng" dirty="0">
                <a:effectLst>
                  <a:outerShdw blurRad="38100" dist="38100" dir="2700000" algn="tl">
                    <a:srgbClr val="000000">
                      <a:alpha val="43137"/>
                    </a:srgbClr>
                  </a:outerShdw>
                </a:effectLst>
                <a:cs typeface="Arial" charset="0"/>
              </a:rPr>
              <a:t>: </a:t>
            </a:r>
            <a:r>
              <a:rPr lang="en-GB" sz="2400" b="1" u="sng" dirty="0" smtClean="0">
                <a:effectLst>
                  <a:outerShdw blurRad="38100" dist="38100" dir="2700000" algn="tl">
                    <a:srgbClr val="000000">
                      <a:alpha val="43137"/>
                    </a:srgbClr>
                  </a:outerShdw>
                </a:effectLst>
                <a:cs typeface="Arial" charset="0"/>
              </a:rPr>
              <a:t>German Empire –  capital of unified Germany from 1871</a:t>
            </a: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4102"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9988" y="1556792"/>
            <a:ext cx="3876228" cy="3876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Table 2"/>
          <p:cNvGraphicFramePr>
            <a:graphicFrameLocks noGrp="1"/>
          </p:cNvGraphicFramePr>
          <p:nvPr>
            <p:extLst/>
          </p:nvPr>
        </p:nvGraphicFramePr>
        <p:xfrm>
          <a:off x="179512" y="1628800"/>
          <a:ext cx="2376264" cy="4777447"/>
        </p:xfrm>
        <a:graphic>
          <a:graphicData uri="http://schemas.openxmlformats.org/drawingml/2006/table">
            <a:tbl>
              <a:tblPr firstRow="1" firstCol="1" bandRow="1">
                <a:tableStyleId>{5C22544A-7EE6-4342-B048-85BDC9FD1C3A}</a:tableStyleId>
              </a:tblPr>
              <a:tblGrid>
                <a:gridCol w="594066">
                  <a:extLst>
                    <a:ext uri="{9D8B030D-6E8A-4147-A177-3AD203B41FA5}">
                      <a16:colId xmlns:a16="http://schemas.microsoft.com/office/drawing/2014/main" val="20000"/>
                    </a:ext>
                  </a:extLst>
                </a:gridCol>
                <a:gridCol w="1782198">
                  <a:extLst>
                    <a:ext uri="{9D8B030D-6E8A-4147-A177-3AD203B41FA5}">
                      <a16:colId xmlns:a16="http://schemas.microsoft.com/office/drawing/2014/main" val="20001"/>
                    </a:ext>
                  </a:extLst>
                </a:gridCol>
              </a:tblGrid>
              <a:tr h="689377">
                <a:tc>
                  <a:txBody>
                    <a:bodyPr/>
                    <a:lstStyle/>
                    <a:p>
                      <a:pPr algn="ctr"/>
                      <a:r>
                        <a:rPr lang="en-GB" sz="1900" b="1" dirty="0" smtClean="0"/>
                        <a:t>Year</a:t>
                      </a:r>
                      <a:endParaRPr lang="en-GB" sz="1900" b="1" dirty="0"/>
                    </a:p>
                  </a:txBody>
                  <a:tcPr marL="2006" marR="2006" marT="2006" marB="2006"/>
                </a:tc>
                <a:tc>
                  <a:txBody>
                    <a:bodyPr/>
                    <a:lstStyle/>
                    <a:p>
                      <a:r>
                        <a:rPr lang="en-GB" sz="1900" dirty="0" smtClean="0"/>
                        <a:t>Population</a:t>
                      </a:r>
                      <a:r>
                        <a:rPr lang="en-GB" sz="1900" baseline="0" dirty="0" smtClean="0"/>
                        <a:t>  of Berlin</a:t>
                      </a:r>
                      <a:endParaRPr lang="en-GB" sz="1900" dirty="0"/>
                    </a:p>
                  </a:txBody>
                  <a:tcPr marL="19258" marR="19258" marT="9629" marB="9629"/>
                </a:tc>
                <a:extLst>
                  <a:ext uri="{0D108BD9-81ED-4DB2-BD59-A6C34878D82A}">
                    <a16:rowId xmlns:a16="http://schemas.microsoft.com/office/drawing/2014/main" val="10000"/>
                  </a:ext>
                </a:extLst>
              </a:tr>
              <a:tr h="365797">
                <a:tc>
                  <a:txBody>
                    <a:bodyPr/>
                    <a:lstStyle/>
                    <a:p>
                      <a:pPr algn="ctr">
                        <a:lnSpc>
                          <a:spcPct val="115000"/>
                        </a:lnSpc>
                        <a:spcAft>
                          <a:spcPts val="0"/>
                        </a:spcAft>
                      </a:pPr>
                      <a:r>
                        <a:rPr lang="en-GB" sz="1900" b="1" dirty="0">
                          <a:effectLst/>
                        </a:rPr>
                        <a:t>1800</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a:effectLst/>
                        </a:rPr>
                        <a:t>172,132</a:t>
                      </a:r>
                      <a:endParaRPr lang="en-GB" sz="1900">
                        <a:effectLst/>
                        <a:latin typeface="Calibri"/>
                        <a:ea typeface="Calibri"/>
                        <a:cs typeface="Times New Roman"/>
                      </a:endParaRPr>
                    </a:p>
                  </a:txBody>
                  <a:tcPr marL="2006" marR="2006" marT="2006" marB="2006"/>
                </a:tc>
                <a:extLst>
                  <a:ext uri="{0D108BD9-81ED-4DB2-BD59-A6C34878D82A}">
                    <a16:rowId xmlns:a16="http://schemas.microsoft.com/office/drawing/2014/main" val="10001"/>
                  </a:ext>
                </a:extLst>
              </a:tr>
              <a:tr h="405099">
                <a:tc>
                  <a:txBody>
                    <a:bodyPr/>
                    <a:lstStyle/>
                    <a:p>
                      <a:pPr algn="ctr">
                        <a:lnSpc>
                          <a:spcPct val="115000"/>
                        </a:lnSpc>
                        <a:spcAft>
                          <a:spcPts val="0"/>
                        </a:spcAft>
                      </a:pPr>
                      <a:r>
                        <a:rPr lang="en-GB" sz="1900" b="1" dirty="0">
                          <a:effectLst/>
                        </a:rPr>
                        <a:t>1825</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219,968</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2"/>
                  </a:ext>
                </a:extLst>
              </a:tr>
              <a:tr h="365797">
                <a:tc>
                  <a:txBody>
                    <a:bodyPr/>
                    <a:lstStyle/>
                    <a:p>
                      <a:pPr algn="ctr">
                        <a:lnSpc>
                          <a:spcPct val="115000"/>
                        </a:lnSpc>
                        <a:spcAft>
                          <a:spcPts val="0"/>
                        </a:spcAft>
                      </a:pPr>
                      <a:r>
                        <a:rPr lang="en-GB" sz="1900" b="1" dirty="0" smtClean="0">
                          <a:effectLst/>
                        </a:rPr>
                        <a:t>1840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322,626</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3"/>
                  </a:ext>
                </a:extLst>
              </a:tr>
              <a:tr h="365797">
                <a:tc>
                  <a:txBody>
                    <a:bodyPr/>
                    <a:lstStyle/>
                    <a:p>
                      <a:pPr algn="ctr">
                        <a:lnSpc>
                          <a:spcPct val="115000"/>
                        </a:lnSpc>
                        <a:spcAft>
                          <a:spcPts val="0"/>
                        </a:spcAft>
                      </a:pPr>
                      <a:r>
                        <a:rPr lang="en-GB" sz="1900" b="1" dirty="0" smtClean="0">
                          <a:effectLst/>
                        </a:rPr>
                        <a:t>1849</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418,733</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4"/>
                  </a:ext>
                </a:extLst>
              </a:tr>
              <a:tr h="365797">
                <a:tc>
                  <a:txBody>
                    <a:bodyPr/>
                    <a:lstStyle/>
                    <a:p>
                      <a:pPr algn="ctr">
                        <a:lnSpc>
                          <a:spcPct val="115000"/>
                        </a:lnSpc>
                        <a:spcAft>
                          <a:spcPts val="0"/>
                        </a:spcAft>
                      </a:pPr>
                      <a:r>
                        <a:rPr lang="en-GB" sz="1900" b="1" dirty="0" smtClean="0">
                          <a:effectLst/>
                        </a:rPr>
                        <a:t>1861</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524,900</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5"/>
                  </a:ext>
                </a:extLst>
              </a:tr>
              <a:tr h="365797">
                <a:tc>
                  <a:txBody>
                    <a:bodyPr/>
                    <a:lstStyle/>
                    <a:p>
                      <a:pPr algn="ctr">
                        <a:lnSpc>
                          <a:spcPct val="115000"/>
                        </a:lnSpc>
                        <a:spcAft>
                          <a:spcPts val="0"/>
                        </a:spcAft>
                      </a:pPr>
                      <a:r>
                        <a:rPr lang="en-GB" sz="1900" b="1" dirty="0" smtClean="0">
                          <a:effectLst/>
                        </a:rPr>
                        <a:t>1871</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a:effectLst/>
                        </a:rPr>
                        <a:t>826,341</a:t>
                      </a:r>
                      <a:endParaRPr lang="en-GB" sz="1900">
                        <a:effectLst/>
                        <a:latin typeface="Calibri"/>
                        <a:ea typeface="Calibri"/>
                        <a:cs typeface="Times New Roman"/>
                      </a:endParaRPr>
                    </a:p>
                  </a:txBody>
                  <a:tcPr marL="2006" marR="2006" marT="2006" marB="2006"/>
                </a:tc>
                <a:extLst>
                  <a:ext uri="{0D108BD9-81ED-4DB2-BD59-A6C34878D82A}">
                    <a16:rowId xmlns:a16="http://schemas.microsoft.com/office/drawing/2014/main" val="10006"/>
                  </a:ext>
                </a:extLst>
              </a:tr>
              <a:tr h="365797">
                <a:tc>
                  <a:txBody>
                    <a:bodyPr/>
                    <a:lstStyle/>
                    <a:p>
                      <a:pPr algn="ctr">
                        <a:lnSpc>
                          <a:spcPct val="115000"/>
                        </a:lnSpc>
                        <a:spcAft>
                          <a:spcPts val="0"/>
                        </a:spcAft>
                      </a:pPr>
                      <a:r>
                        <a:rPr lang="en-GB" sz="1900" b="1" dirty="0" smtClean="0">
                          <a:effectLst/>
                        </a:rPr>
                        <a:t>1880</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1,122,330</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7"/>
                  </a:ext>
                </a:extLst>
              </a:tr>
              <a:tr h="365797">
                <a:tc>
                  <a:txBody>
                    <a:bodyPr/>
                    <a:lstStyle/>
                    <a:p>
                      <a:pPr algn="ctr">
                        <a:lnSpc>
                          <a:spcPct val="115000"/>
                        </a:lnSpc>
                        <a:spcAft>
                          <a:spcPts val="0"/>
                        </a:spcAft>
                      </a:pPr>
                      <a:r>
                        <a:rPr lang="en-GB" sz="1900" b="1" dirty="0" smtClean="0">
                          <a:effectLst/>
                        </a:rPr>
                        <a:t>1890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1,578,794</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8"/>
                  </a:ext>
                </a:extLst>
              </a:tr>
              <a:tr h="365797">
                <a:tc>
                  <a:txBody>
                    <a:bodyPr/>
                    <a:lstStyle/>
                    <a:p>
                      <a:pPr algn="ctr">
                        <a:lnSpc>
                          <a:spcPct val="115000"/>
                        </a:lnSpc>
                        <a:spcAft>
                          <a:spcPts val="0"/>
                        </a:spcAft>
                      </a:pPr>
                      <a:r>
                        <a:rPr lang="en-GB" sz="1900" b="1" dirty="0" smtClean="0">
                          <a:effectLst/>
                        </a:rPr>
                        <a:t>1900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1,888,848</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09"/>
                  </a:ext>
                </a:extLst>
              </a:tr>
              <a:tr h="365797">
                <a:tc>
                  <a:txBody>
                    <a:bodyPr/>
                    <a:lstStyle/>
                    <a:p>
                      <a:pPr algn="ctr">
                        <a:lnSpc>
                          <a:spcPct val="115000"/>
                        </a:lnSpc>
                        <a:spcAft>
                          <a:spcPts val="0"/>
                        </a:spcAft>
                      </a:pPr>
                      <a:r>
                        <a:rPr lang="en-GB" sz="1900" b="1" dirty="0" smtClean="0">
                          <a:effectLst/>
                        </a:rPr>
                        <a:t>1910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2,071,257</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10"/>
                  </a:ext>
                </a:extLst>
              </a:tr>
              <a:tr h="390798">
                <a:tc>
                  <a:txBody>
                    <a:bodyPr/>
                    <a:lstStyle/>
                    <a:p>
                      <a:pPr algn="ctr">
                        <a:lnSpc>
                          <a:spcPct val="115000"/>
                        </a:lnSpc>
                        <a:spcAft>
                          <a:spcPts val="0"/>
                        </a:spcAft>
                      </a:pPr>
                      <a:r>
                        <a:rPr lang="en-GB" sz="1900" b="1" dirty="0" smtClean="0">
                          <a:effectLst/>
                        </a:rPr>
                        <a:t>1919 </a:t>
                      </a:r>
                      <a:endParaRPr lang="en-GB" sz="1900" b="1" dirty="0">
                        <a:effectLst/>
                        <a:latin typeface="Calibri"/>
                        <a:ea typeface="Calibri"/>
                        <a:cs typeface="Times New Roman"/>
                      </a:endParaRPr>
                    </a:p>
                  </a:txBody>
                  <a:tcPr marL="2006" marR="2006" marT="2006" marB="2006"/>
                </a:tc>
                <a:tc>
                  <a:txBody>
                    <a:bodyPr/>
                    <a:lstStyle/>
                    <a:p>
                      <a:pPr algn="r">
                        <a:lnSpc>
                          <a:spcPct val="115000"/>
                        </a:lnSpc>
                        <a:spcAft>
                          <a:spcPts val="0"/>
                        </a:spcAft>
                      </a:pPr>
                      <a:r>
                        <a:rPr lang="en-GB" sz="1900" dirty="0">
                          <a:effectLst/>
                        </a:rPr>
                        <a:t>1,902,509</a:t>
                      </a:r>
                      <a:endParaRPr lang="en-GB" sz="1900" dirty="0">
                        <a:effectLst/>
                        <a:latin typeface="Calibri"/>
                        <a:ea typeface="Calibri"/>
                        <a:cs typeface="Times New Roman"/>
                      </a:endParaRPr>
                    </a:p>
                  </a:txBody>
                  <a:tcPr marL="2006" marR="2006" marT="2006" marB="2006"/>
                </a:tc>
                <a:extLst>
                  <a:ext uri="{0D108BD9-81ED-4DB2-BD59-A6C34878D82A}">
                    <a16:rowId xmlns:a16="http://schemas.microsoft.com/office/drawing/2014/main" val="10011"/>
                  </a:ext>
                </a:extLst>
              </a:tr>
            </a:tbl>
          </a:graphicData>
        </a:graphic>
      </p:graphicFrame>
      <p:graphicFrame>
        <p:nvGraphicFramePr>
          <p:cNvPr id="6" name="Table 5"/>
          <p:cNvGraphicFramePr>
            <a:graphicFrameLocks noGrp="1"/>
          </p:cNvGraphicFramePr>
          <p:nvPr>
            <p:extLst/>
          </p:nvPr>
        </p:nvGraphicFramePr>
        <p:xfrm>
          <a:off x="6721524" y="1074469"/>
          <a:ext cx="2209528" cy="5475017"/>
        </p:xfrm>
        <a:graphic>
          <a:graphicData uri="http://schemas.openxmlformats.org/drawingml/2006/table">
            <a:tbl>
              <a:tblPr firstRow="1" firstCol="1" bandRow="1">
                <a:tableStyleId>{5C22544A-7EE6-4342-B048-85BDC9FD1C3A}</a:tableStyleId>
              </a:tblPr>
              <a:tblGrid>
                <a:gridCol w="660394">
                  <a:extLst>
                    <a:ext uri="{9D8B030D-6E8A-4147-A177-3AD203B41FA5}">
                      <a16:colId xmlns:a16="http://schemas.microsoft.com/office/drawing/2014/main" val="20000"/>
                    </a:ext>
                  </a:extLst>
                </a:gridCol>
                <a:gridCol w="1549134">
                  <a:extLst>
                    <a:ext uri="{9D8B030D-6E8A-4147-A177-3AD203B41FA5}">
                      <a16:colId xmlns:a16="http://schemas.microsoft.com/office/drawing/2014/main" val="20001"/>
                    </a:ext>
                  </a:extLst>
                </a:gridCol>
              </a:tblGrid>
              <a:tr h="474217">
                <a:tc>
                  <a:txBody>
                    <a:bodyPr/>
                    <a:lstStyle/>
                    <a:p>
                      <a:pPr algn="ctr"/>
                      <a:r>
                        <a:rPr lang="en-GB" sz="1900" b="1" dirty="0" smtClean="0"/>
                        <a:t>Year</a:t>
                      </a:r>
                      <a:endParaRPr lang="en-GB" sz="1900" b="1" dirty="0"/>
                    </a:p>
                  </a:txBody>
                  <a:tcPr marL="2006" marR="2006" marT="2006" marB="2006"/>
                </a:tc>
                <a:tc>
                  <a:txBody>
                    <a:bodyPr/>
                    <a:lstStyle/>
                    <a:p>
                      <a:r>
                        <a:rPr lang="en-GB" sz="1900" dirty="0" smtClean="0"/>
                        <a:t>Population</a:t>
                      </a:r>
                      <a:r>
                        <a:rPr lang="en-GB" sz="1900" baseline="0" dirty="0" smtClean="0"/>
                        <a:t>  of Greater Berlin </a:t>
                      </a:r>
                      <a:r>
                        <a:rPr lang="en-GB" sz="1600" baseline="0" dirty="0" smtClean="0"/>
                        <a:t>(city borders enlarged 1920)</a:t>
                      </a:r>
                      <a:endParaRPr lang="en-GB" sz="1900" dirty="0"/>
                    </a:p>
                  </a:txBody>
                  <a:tcPr marL="19258" marR="19258" marT="9629" marB="9629"/>
                </a:tc>
                <a:extLst>
                  <a:ext uri="{0D108BD9-81ED-4DB2-BD59-A6C34878D82A}">
                    <a16:rowId xmlns:a16="http://schemas.microsoft.com/office/drawing/2014/main" val="10000"/>
                  </a:ext>
                </a:extLst>
              </a:tr>
              <a:tr h="257781">
                <a:tc>
                  <a:txBody>
                    <a:bodyPr/>
                    <a:lstStyle/>
                    <a:p>
                      <a:r>
                        <a:rPr lang="en-GB" dirty="0" smtClean="0"/>
                        <a:t>1925 </a:t>
                      </a:r>
                      <a:endParaRPr lang="en-GB" dirty="0"/>
                    </a:p>
                  </a:txBody>
                  <a:tcPr anchor="ctr"/>
                </a:tc>
                <a:tc>
                  <a:txBody>
                    <a:bodyPr/>
                    <a:lstStyle/>
                    <a:p>
                      <a:pPr algn="r"/>
                      <a:r>
                        <a:rPr lang="en-GB">
                          <a:effectLst/>
                        </a:rPr>
                        <a:t>4,024,286</a:t>
                      </a:r>
                    </a:p>
                  </a:txBody>
                  <a:tcPr anchor="ctr"/>
                </a:tc>
                <a:extLst>
                  <a:ext uri="{0D108BD9-81ED-4DB2-BD59-A6C34878D82A}">
                    <a16:rowId xmlns:a16="http://schemas.microsoft.com/office/drawing/2014/main" val="10001"/>
                  </a:ext>
                </a:extLst>
              </a:tr>
              <a:tr h="398657">
                <a:tc>
                  <a:txBody>
                    <a:bodyPr/>
                    <a:lstStyle/>
                    <a:p>
                      <a:r>
                        <a:rPr lang="en-GB" dirty="0" smtClean="0"/>
                        <a:t>1933</a:t>
                      </a:r>
                      <a:endParaRPr lang="en-GB" dirty="0"/>
                    </a:p>
                  </a:txBody>
                  <a:tcPr anchor="ctr"/>
                </a:tc>
                <a:tc>
                  <a:txBody>
                    <a:bodyPr/>
                    <a:lstStyle/>
                    <a:p>
                      <a:pPr algn="r"/>
                      <a:r>
                        <a:rPr lang="en-GB">
                          <a:effectLst/>
                        </a:rPr>
                        <a:t>4,242,501</a:t>
                      </a:r>
                    </a:p>
                  </a:txBody>
                  <a:tcPr anchor="ctr"/>
                </a:tc>
                <a:extLst>
                  <a:ext uri="{0D108BD9-81ED-4DB2-BD59-A6C34878D82A}">
                    <a16:rowId xmlns:a16="http://schemas.microsoft.com/office/drawing/2014/main" val="10002"/>
                  </a:ext>
                </a:extLst>
              </a:tr>
              <a:tr h="457515">
                <a:tc>
                  <a:txBody>
                    <a:bodyPr/>
                    <a:lstStyle/>
                    <a:p>
                      <a:r>
                        <a:rPr lang="en-GB" dirty="0" smtClean="0"/>
                        <a:t>1939 </a:t>
                      </a:r>
                      <a:endParaRPr lang="en-GB" dirty="0"/>
                    </a:p>
                  </a:txBody>
                  <a:tcPr anchor="ctr"/>
                </a:tc>
                <a:tc>
                  <a:txBody>
                    <a:bodyPr/>
                    <a:lstStyle/>
                    <a:p>
                      <a:pPr algn="r"/>
                      <a:r>
                        <a:rPr lang="en-GB" dirty="0">
                          <a:effectLst/>
                        </a:rPr>
                        <a:t>4,338,756</a:t>
                      </a:r>
                    </a:p>
                  </a:txBody>
                  <a:tcPr anchor="ctr"/>
                </a:tc>
                <a:extLst>
                  <a:ext uri="{0D108BD9-81ED-4DB2-BD59-A6C34878D82A}">
                    <a16:rowId xmlns:a16="http://schemas.microsoft.com/office/drawing/2014/main" val="10003"/>
                  </a:ext>
                </a:extLst>
              </a:tr>
              <a:tr h="589214">
                <a:tc>
                  <a:txBody>
                    <a:bodyPr/>
                    <a:lstStyle/>
                    <a:p>
                      <a:r>
                        <a:rPr lang="en-GB" dirty="0" smtClean="0"/>
                        <a:t>1945 </a:t>
                      </a:r>
                      <a:endParaRPr lang="en-GB" dirty="0"/>
                    </a:p>
                  </a:txBody>
                  <a:tcPr anchor="ctr"/>
                </a:tc>
                <a:tc>
                  <a:txBody>
                    <a:bodyPr/>
                    <a:lstStyle/>
                    <a:p>
                      <a:pPr algn="r"/>
                      <a:r>
                        <a:rPr lang="en-GB" dirty="0">
                          <a:effectLst/>
                        </a:rPr>
                        <a:t>2,807,405</a:t>
                      </a:r>
                    </a:p>
                  </a:txBody>
                  <a:tcPr anchor="ctr"/>
                </a:tc>
                <a:extLst>
                  <a:ext uri="{0D108BD9-81ED-4DB2-BD59-A6C34878D82A}">
                    <a16:rowId xmlns:a16="http://schemas.microsoft.com/office/drawing/2014/main" val="10004"/>
                  </a:ext>
                </a:extLst>
              </a:tr>
              <a:tr h="368259">
                <a:tc>
                  <a:txBody>
                    <a:bodyPr/>
                    <a:lstStyle/>
                    <a:p>
                      <a:r>
                        <a:rPr lang="en-GB" dirty="0" smtClean="0"/>
                        <a:t>1950</a:t>
                      </a:r>
                      <a:endParaRPr lang="en-GB" dirty="0"/>
                    </a:p>
                  </a:txBody>
                  <a:tcPr anchor="ctr"/>
                </a:tc>
                <a:tc>
                  <a:txBody>
                    <a:bodyPr/>
                    <a:lstStyle/>
                    <a:p>
                      <a:pPr algn="r"/>
                      <a:r>
                        <a:rPr lang="en-GB">
                          <a:effectLst/>
                        </a:rPr>
                        <a:t>3,336,026</a:t>
                      </a:r>
                    </a:p>
                  </a:txBody>
                  <a:tcPr anchor="ctr"/>
                </a:tc>
                <a:extLst>
                  <a:ext uri="{0D108BD9-81ED-4DB2-BD59-A6C34878D82A}">
                    <a16:rowId xmlns:a16="http://schemas.microsoft.com/office/drawing/2014/main" val="10005"/>
                  </a:ext>
                </a:extLst>
              </a:tr>
              <a:tr h="368259">
                <a:tc>
                  <a:txBody>
                    <a:bodyPr/>
                    <a:lstStyle/>
                    <a:p>
                      <a:r>
                        <a:rPr lang="en-GB" dirty="0" smtClean="0"/>
                        <a:t>1960</a:t>
                      </a:r>
                      <a:endParaRPr lang="en-GB" dirty="0"/>
                    </a:p>
                  </a:txBody>
                  <a:tcPr anchor="ctr"/>
                </a:tc>
                <a:tc>
                  <a:txBody>
                    <a:bodyPr/>
                    <a:lstStyle/>
                    <a:p>
                      <a:pPr algn="r"/>
                      <a:r>
                        <a:rPr lang="en-GB" dirty="0">
                          <a:effectLst/>
                        </a:rPr>
                        <a:t>3,274,016</a:t>
                      </a:r>
                    </a:p>
                  </a:txBody>
                  <a:tcPr anchor="ctr"/>
                </a:tc>
                <a:extLst>
                  <a:ext uri="{0D108BD9-81ED-4DB2-BD59-A6C34878D82A}">
                    <a16:rowId xmlns:a16="http://schemas.microsoft.com/office/drawing/2014/main" val="10006"/>
                  </a:ext>
                </a:extLst>
              </a:tr>
              <a:tr h="368259">
                <a:tc>
                  <a:txBody>
                    <a:bodyPr/>
                    <a:lstStyle/>
                    <a:p>
                      <a:r>
                        <a:rPr lang="en-GB" dirty="0" smtClean="0"/>
                        <a:t>1970</a:t>
                      </a:r>
                      <a:endParaRPr lang="en-GB" dirty="0"/>
                    </a:p>
                  </a:txBody>
                  <a:tcPr anchor="ctr"/>
                </a:tc>
                <a:tc>
                  <a:txBody>
                    <a:bodyPr/>
                    <a:lstStyle/>
                    <a:p>
                      <a:pPr algn="r"/>
                      <a:r>
                        <a:rPr lang="en-GB" dirty="0">
                          <a:effectLst/>
                        </a:rPr>
                        <a:t>3,208,719</a:t>
                      </a:r>
                    </a:p>
                  </a:txBody>
                  <a:tcPr anchor="ctr"/>
                </a:tc>
                <a:extLst>
                  <a:ext uri="{0D108BD9-81ED-4DB2-BD59-A6C34878D82A}">
                    <a16:rowId xmlns:a16="http://schemas.microsoft.com/office/drawing/2014/main" val="10007"/>
                  </a:ext>
                </a:extLst>
              </a:tr>
              <a:tr h="368259">
                <a:tc>
                  <a:txBody>
                    <a:bodyPr/>
                    <a:lstStyle/>
                    <a:p>
                      <a:r>
                        <a:rPr lang="en-GB" dirty="0" smtClean="0"/>
                        <a:t>1980</a:t>
                      </a:r>
                      <a:endParaRPr lang="en-GB" dirty="0"/>
                    </a:p>
                  </a:txBody>
                  <a:tcPr anchor="ctr"/>
                </a:tc>
                <a:tc>
                  <a:txBody>
                    <a:bodyPr/>
                    <a:lstStyle/>
                    <a:p>
                      <a:pPr algn="r"/>
                      <a:r>
                        <a:rPr lang="en-GB" dirty="0">
                          <a:effectLst/>
                        </a:rPr>
                        <a:t>3,048,759</a:t>
                      </a:r>
                    </a:p>
                  </a:txBody>
                  <a:tcPr anchor="ctr"/>
                </a:tc>
                <a:extLst>
                  <a:ext uri="{0D108BD9-81ED-4DB2-BD59-A6C34878D82A}">
                    <a16:rowId xmlns:a16="http://schemas.microsoft.com/office/drawing/2014/main" val="10008"/>
                  </a:ext>
                </a:extLst>
              </a:tr>
              <a:tr h="368259">
                <a:tc>
                  <a:txBody>
                    <a:bodyPr/>
                    <a:lstStyle/>
                    <a:p>
                      <a:r>
                        <a:rPr lang="en-GB" dirty="0" smtClean="0"/>
                        <a:t>1990</a:t>
                      </a:r>
                      <a:endParaRPr lang="en-GB" dirty="0"/>
                    </a:p>
                  </a:txBody>
                  <a:tcPr anchor="ctr"/>
                </a:tc>
                <a:tc>
                  <a:txBody>
                    <a:bodyPr/>
                    <a:lstStyle/>
                    <a:p>
                      <a:pPr algn="r"/>
                      <a:r>
                        <a:rPr lang="en-GB" dirty="0">
                          <a:effectLst/>
                        </a:rPr>
                        <a:t>3,433,695</a:t>
                      </a:r>
                    </a:p>
                  </a:txBody>
                  <a:tcPr anchor="ctr"/>
                </a:tc>
                <a:extLst>
                  <a:ext uri="{0D108BD9-81ED-4DB2-BD59-A6C34878D82A}">
                    <a16:rowId xmlns:a16="http://schemas.microsoft.com/office/drawing/2014/main" val="10009"/>
                  </a:ext>
                </a:extLst>
              </a:tr>
              <a:tr h="368259">
                <a:tc>
                  <a:txBody>
                    <a:bodyPr/>
                    <a:lstStyle/>
                    <a:p>
                      <a:r>
                        <a:rPr lang="en-GB" dirty="0" smtClean="0"/>
                        <a:t>2000</a:t>
                      </a:r>
                      <a:endParaRPr lang="en-GB" dirty="0"/>
                    </a:p>
                  </a:txBody>
                  <a:tcPr anchor="ctr"/>
                </a:tc>
                <a:tc>
                  <a:txBody>
                    <a:bodyPr/>
                    <a:lstStyle/>
                    <a:p>
                      <a:pPr algn="r"/>
                      <a:r>
                        <a:rPr lang="en-GB" dirty="0">
                          <a:effectLst/>
                        </a:rPr>
                        <a:t>3,382,169</a:t>
                      </a:r>
                    </a:p>
                  </a:txBody>
                  <a:tcPr anchor="ctr"/>
                </a:tc>
                <a:extLst>
                  <a:ext uri="{0D108BD9-81ED-4DB2-BD59-A6C34878D82A}">
                    <a16:rowId xmlns:a16="http://schemas.microsoft.com/office/drawing/2014/main" val="10010"/>
                  </a:ext>
                </a:extLst>
              </a:tr>
              <a:tr h="368259">
                <a:tc>
                  <a:txBody>
                    <a:bodyPr/>
                    <a:lstStyle/>
                    <a:p>
                      <a:r>
                        <a:rPr lang="en-GB" dirty="0" smtClean="0"/>
                        <a:t>2010</a:t>
                      </a:r>
                      <a:endParaRPr lang="en-GB" dirty="0"/>
                    </a:p>
                  </a:txBody>
                  <a:tcPr anchor="ctr"/>
                </a:tc>
                <a:tc>
                  <a:txBody>
                    <a:bodyPr/>
                    <a:lstStyle/>
                    <a:p>
                      <a:pPr algn="r"/>
                      <a:r>
                        <a:rPr lang="en-GB" dirty="0" smtClean="0"/>
                        <a:t>3,460,725</a:t>
                      </a:r>
                      <a:endParaRPr lang="en-GB" dirty="0">
                        <a:effectLst/>
                      </a:endParaRPr>
                    </a:p>
                  </a:txBody>
                  <a:tcPr anchor="ct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942376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2746" y="0"/>
            <a:ext cx="5541253" cy="4005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5497" y="8047"/>
            <a:ext cx="9129961" cy="13001500"/>
          </a:xfrm>
          <a:prstGeom prst="rect">
            <a:avLst/>
          </a:prstGeom>
        </p:spPr>
        <p:txBody>
          <a:bodyPr wrap="square" lIns="540000" tIns="540000" rIns="540000" bIns="540000">
            <a:spAutoFit/>
          </a:bodyPr>
          <a:lstStyle/>
          <a:p>
            <a:pPr>
              <a:defRPr/>
            </a:pPr>
            <a:r>
              <a:rPr lang="en-GB" sz="2400" b="1" u="sng" dirty="0" smtClean="0">
                <a:solidFill>
                  <a:srgbClr val="FFFF00"/>
                </a:solidFill>
                <a:cs typeface="Arial" charset="0"/>
              </a:rPr>
              <a:t>2.Imperial Berlin: Industrialisation</a:t>
            </a: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algn="r">
              <a:defRPr/>
            </a:pPr>
            <a:endParaRPr lang="en-GB" sz="1400" b="1" dirty="0" smtClean="0">
              <a:solidFill>
                <a:srgbClr val="FF0000"/>
              </a:solidFill>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800" dirty="0" smtClean="0">
              <a:cs typeface="Arial" charset="0"/>
            </a:endParaRPr>
          </a:p>
          <a:p>
            <a:pPr marL="342900" indent="-342900">
              <a:buFont typeface="Arial" panose="020B0604020202020204" pitchFamily="34" charset="0"/>
              <a:buChar char="•"/>
              <a:defRPr/>
            </a:pPr>
            <a:r>
              <a:rPr lang="en-GB" sz="2000" dirty="0" smtClean="0">
                <a:cs typeface="Arial" charset="0"/>
              </a:rPr>
              <a:t>Banking and financial centre</a:t>
            </a:r>
          </a:p>
          <a:p>
            <a:pPr marL="342900" indent="-342900">
              <a:buFont typeface="Arial" panose="020B0604020202020204" pitchFamily="34" charset="0"/>
              <a:buChar char="•"/>
              <a:defRPr/>
            </a:pPr>
            <a:r>
              <a:rPr lang="en-GB" sz="2000" dirty="0" smtClean="0">
                <a:cs typeface="Arial" charset="0"/>
              </a:rPr>
              <a:t>Centre of locomotive manufacturing and mechanical engineering</a:t>
            </a:r>
          </a:p>
          <a:p>
            <a:pPr marL="342900" indent="-342900">
              <a:buFont typeface="Arial" panose="020B0604020202020204" pitchFamily="34" charset="0"/>
              <a:buChar char="•"/>
              <a:defRPr/>
            </a:pPr>
            <a:r>
              <a:rPr lang="en-GB" sz="2000" dirty="0" smtClean="0">
                <a:cs typeface="Arial" charset="0"/>
              </a:rPr>
              <a:t>Important </a:t>
            </a:r>
            <a:r>
              <a:rPr lang="en-GB" sz="2000" dirty="0">
                <a:cs typeface="Arial" charset="0"/>
              </a:rPr>
              <a:t>chemical industry </a:t>
            </a:r>
            <a:r>
              <a:rPr lang="en-GB" sz="2000" dirty="0" smtClean="0">
                <a:cs typeface="Arial" charset="0"/>
              </a:rPr>
              <a:t>sector</a:t>
            </a:r>
          </a:p>
          <a:p>
            <a:pPr marL="342900" indent="-342900">
              <a:buFont typeface="Arial" panose="020B0604020202020204" pitchFamily="34" charset="0"/>
              <a:buChar char="•"/>
              <a:defRPr/>
            </a:pPr>
            <a:r>
              <a:rPr lang="en-GB" sz="2000" dirty="0" smtClean="0">
                <a:cs typeface="Arial" charset="0"/>
              </a:rPr>
              <a:t>World </a:t>
            </a:r>
            <a:r>
              <a:rPr lang="en-GB" sz="2000" dirty="0">
                <a:cs typeface="Arial" charset="0"/>
              </a:rPr>
              <a:t>leader in </a:t>
            </a:r>
            <a:r>
              <a:rPr lang="en-GB" sz="2000" dirty="0" smtClean="0">
                <a:cs typeface="Arial" charset="0"/>
              </a:rPr>
              <a:t> electrical </a:t>
            </a:r>
            <a:r>
              <a:rPr lang="en-GB" sz="2000" dirty="0">
                <a:cs typeface="Arial" charset="0"/>
              </a:rPr>
              <a:t>equipment </a:t>
            </a:r>
            <a:r>
              <a:rPr lang="en-GB" sz="2000" dirty="0" smtClean="0">
                <a:cs typeface="Arial" charset="0"/>
              </a:rPr>
              <a:t>manufacturing –  e.g. AEG (</a:t>
            </a:r>
            <a:r>
              <a:rPr lang="en-GB" sz="2000" dirty="0" err="1" smtClean="0"/>
              <a:t>Allgemeine</a:t>
            </a:r>
            <a:r>
              <a:rPr lang="en-GB" sz="2000" dirty="0" smtClean="0"/>
              <a:t> </a:t>
            </a:r>
            <a:r>
              <a:rPr lang="en-GB" sz="2000" dirty="0" err="1" smtClean="0"/>
              <a:t>Elektricitäts-Gesellschaft</a:t>
            </a:r>
            <a:r>
              <a:rPr lang="en-GB" sz="2000" dirty="0" smtClean="0"/>
              <a:t>, est. 1883) factories produced </a:t>
            </a:r>
            <a:r>
              <a:rPr lang="en-GB" sz="2000" dirty="0" smtClean="0">
                <a:cs typeface="Arial" charset="0"/>
              </a:rPr>
              <a:t>steam </a:t>
            </a:r>
            <a:r>
              <a:rPr lang="en-GB" sz="2000" dirty="0">
                <a:cs typeface="Arial" charset="0"/>
              </a:rPr>
              <a:t>turbines, dynamos, electric </a:t>
            </a:r>
            <a:r>
              <a:rPr lang="en-GB" sz="2000" dirty="0" smtClean="0">
                <a:cs typeface="Arial" charset="0"/>
              </a:rPr>
              <a:t>motors, light bulbs, fuses, cables, plus fabricated rubber and insulators </a:t>
            </a:r>
          </a:p>
          <a:p>
            <a:pPr marL="342900" indent="-342900">
              <a:buFont typeface="Arial" panose="020B0604020202020204" pitchFamily="34" charset="0"/>
              <a:buChar char="•"/>
              <a:defRPr/>
            </a:pPr>
            <a:r>
              <a:rPr lang="en-GB" sz="2000" dirty="0" smtClean="0">
                <a:cs typeface="Arial" charset="0"/>
              </a:rPr>
              <a:t>Commercial and consumerist hub – e.g. </a:t>
            </a:r>
            <a:r>
              <a:rPr lang="en-GB" sz="2000" dirty="0" err="1" smtClean="0">
                <a:cs typeface="Arial" charset="0"/>
              </a:rPr>
              <a:t>KaDeWe</a:t>
            </a:r>
            <a:endParaRPr lang="en-GB" sz="2000" dirty="0">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886" y="946696"/>
            <a:ext cx="2008609" cy="2979060"/>
          </a:xfrm>
          <a:prstGeom prst="rect">
            <a:avLst/>
          </a:prstGeom>
        </p:spPr>
      </p:pic>
      <p:pic>
        <p:nvPicPr>
          <p:cNvPr id="3" name="Picture 2"/>
          <p:cNvPicPr>
            <a:picLocks noChangeAspect="1"/>
          </p:cNvPicPr>
          <p:nvPr/>
        </p:nvPicPr>
        <p:blipFill>
          <a:blip r:embed="rId5"/>
          <a:stretch>
            <a:fillRect/>
          </a:stretch>
        </p:blipFill>
        <p:spPr>
          <a:xfrm>
            <a:off x="1987723" y="946696"/>
            <a:ext cx="1948690" cy="2979060"/>
          </a:xfrm>
          <a:prstGeom prst="rect">
            <a:avLst/>
          </a:prstGeom>
        </p:spPr>
      </p:pic>
      <p:sp>
        <p:nvSpPr>
          <p:cNvPr id="4" name="Rectangle 3"/>
          <p:cNvSpPr/>
          <p:nvPr/>
        </p:nvSpPr>
        <p:spPr>
          <a:xfrm>
            <a:off x="4834249" y="3955844"/>
            <a:ext cx="4320480" cy="523220"/>
          </a:xfrm>
          <a:prstGeom prst="rect">
            <a:avLst/>
          </a:prstGeom>
        </p:spPr>
        <p:txBody>
          <a:bodyPr wrap="square">
            <a:spAutoFit/>
          </a:bodyPr>
          <a:lstStyle/>
          <a:p>
            <a:pPr algn="r">
              <a:defRPr/>
            </a:pPr>
            <a:r>
              <a:rPr lang="en-GB" sz="1400" dirty="0">
                <a:solidFill>
                  <a:srgbClr val="FFFF00"/>
                </a:solidFill>
                <a:cs typeface="Arial" charset="0"/>
              </a:rPr>
              <a:t>AEG factory 1900; adverts for </a:t>
            </a:r>
            <a:r>
              <a:rPr lang="en-GB" sz="1400" dirty="0" err="1">
                <a:solidFill>
                  <a:srgbClr val="FFFF00"/>
                </a:solidFill>
                <a:cs typeface="Arial" charset="0"/>
              </a:rPr>
              <a:t>Kaufhaus</a:t>
            </a:r>
            <a:r>
              <a:rPr lang="en-GB" sz="1400" dirty="0">
                <a:solidFill>
                  <a:srgbClr val="FFFF00"/>
                </a:solidFill>
                <a:cs typeface="Arial" charset="0"/>
              </a:rPr>
              <a:t> des </a:t>
            </a:r>
            <a:r>
              <a:rPr lang="en-GB" sz="1400" dirty="0" err="1">
                <a:solidFill>
                  <a:srgbClr val="FFFF00"/>
                </a:solidFill>
                <a:cs typeface="Arial" charset="0"/>
              </a:rPr>
              <a:t>Westens</a:t>
            </a:r>
            <a:r>
              <a:rPr lang="en-GB" sz="1400" dirty="0">
                <a:solidFill>
                  <a:srgbClr val="FFFF00"/>
                </a:solidFill>
                <a:cs typeface="Arial" charset="0"/>
              </a:rPr>
              <a:t> (</a:t>
            </a:r>
            <a:r>
              <a:rPr lang="en-GB" sz="1400" dirty="0" err="1">
                <a:solidFill>
                  <a:srgbClr val="FFFF00"/>
                </a:solidFill>
                <a:cs typeface="Arial" charset="0"/>
              </a:rPr>
              <a:t>KaDeWe</a:t>
            </a:r>
            <a:r>
              <a:rPr lang="en-GB" sz="1400" dirty="0">
                <a:solidFill>
                  <a:srgbClr val="FFFF00"/>
                </a:solidFill>
                <a:cs typeface="Arial" charset="0"/>
              </a:rPr>
              <a:t>) department store, opened 1907</a:t>
            </a:r>
          </a:p>
        </p:txBody>
      </p:sp>
    </p:spTree>
    <p:extLst>
      <p:ext uri="{BB962C8B-B14F-4D97-AF65-F5344CB8AC3E}">
        <p14:creationId xmlns:p14="http://schemas.microsoft.com/office/powerpoint/2010/main" val="6624975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70431"/>
            <a:ext cx="6372770" cy="11000952"/>
          </a:xfrm>
          <a:prstGeom prst="rect">
            <a:avLst/>
          </a:prstGeom>
        </p:spPr>
        <p:txBody>
          <a:bodyPr wrap="square" lIns="540000" tIns="540000" rIns="540000" bIns="540000">
            <a:spAutoFit/>
          </a:bodyPr>
          <a:lstStyle/>
          <a:p>
            <a:pPr>
              <a:defRPr/>
            </a:pPr>
            <a:r>
              <a:rPr lang="en-GB" sz="2400" b="1" u="sng" dirty="0" smtClean="0">
                <a:solidFill>
                  <a:srgbClr val="FFFF00"/>
                </a:solidFill>
                <a:cs typeface="Arial" charset="0"/>
              </a:rPr>
              <a:t>2.Imperial Berlin: Industrialisation</a:t>
            </a:r>
          </a:p>
          <a:p>
            <a:pPr algn="just">
              <a:defRPr/>
            </a:pPr>
            <a:endParaRPr lang="en-GB" sz="800" b="1" dirty="0" smtClean="0">
              <a:effectLst>
                <a:outerShdw blurRad="38100" dist="38100" dir="2700000" algn="tl">
                  <a:srgbClr val="000000">
                    <a:alpha val="43137"/>
                  </a:srgbClr>
                </a:outerShdw>
              </a:effectLst>
              <a:cs typeface="Arial" charset="0"/>
            </a:endParaRPr>
          </a:p>
          <a:p>
            <a:pPr algn="just">
              <a:defRPr/>
            </a:pPr>
            <a:r>
              <a:rPr lang="en-GB" sz="1900" dirty="0" smtClean="0">
                <a:effectLst>
                  <a:outerShdw blurRad="38100" dist="38100" dir="2700000" algn="tl">
                    <a:srgbClr val="000000">
                      <a:alpha val="43137"/>
                    </a:srgbClr>
                  </a:outerShdw>
                </a:effectLst>
                <a:cs typeface="Arial" charset="0"/>
              </a:rPr>
              <a:t>“… No important product is missing, and though much of the material and samples have been brought together from the whole world from the whole world, they have attained conclusive form and become part of a single whole. </a:t>
            </a:r>
            <a:r>
              <a:rPr lang="en-GB" sz="1900" b="1" dirty="0" smtClean="0">
                <a:solidFill>
                  <a:srgbClr val="FFFF00"/>
                </a:solidFill>
                <a:effectLst>
                  <a:outerShdw blurRad="38100" dist="38100" dir="2700000" algn="tl">
                    <a:srgbClr val="000000">
                      <a:alpha val="43137"/>
                    </a:srgbClr>
                  </a:outerShdw>
                </a:effectLst>
                <a:cs typeface="Arial" charset="0"/>
              </a:rPr>
              <a:t>Thus it becomes clear what is meant by a ‘world city’ and that Berlin, despite everything, has become one.</a:t>
            </a:r>
            <a:r>
              <a:rPr lang="en-GB" sz="1900" b="1" dirty="0" smtClean="0">
                <a:effectLst>
                  <a:outerShdw blurRad="38100" dist="38100" dir="2700000" algn="tl">
                    <a:srgbClr val="000000">
                      <a:alpha val="43137"/>
                    </a:srgbClr>
                  </a:outerShdw>
                </a:effectLst>
                <a:cs typeface="Arial" charset="0"/>
              </a:rPr>
              <a:t> </a:t>
            </a:r>
            <a:r>
              <a:rPr lang="en-GB" sz="1900" dirty="0" smtClean="0">
                <a:effectLst>
                  <a:outerShdw blurRad="38100" dist="38100" dir="2700000" algn="tl">
                    <a:srgbClr val="000000">
                      <a:alpha val="43137"/>
                    </a:srgbClr>
                  </a:outerShdw>
                </a:effectLst>
                <a:cs typeface="Arial" charset="0"/>
              </a:rPr>
              <a:t>That is, a single city to which the whole world sends its products and where all the important styles of the present cultural world are put on display. In this sense, perhaps the Berlin exhibition is unique,</a:t>
            </a:r>
            <a:r>
              <a:rPr lang="en-GB" sz="1900" b="1" dirty="0" smtClean="0">
                <a:effectLst>
                  <a:outerShdw blurRad="38100" dist="38100" dir="2700000" algn="tl">
                    <a:srgbClr val="000000">
                      <a:alpha val="43137"/>
                    </a:srgbClr>
                  </a:outerShdw>
                </a:effectLst>
                <a:cs typeface="Arial" charset="0"/>
              </a:rPr>
              <a:t> </a:t>
            </a:r>
            <a:r>
              <a:rPr lang="en-GB" sz="1900" b="1" dirty="0" smtClean="0">
                <a:solidFill>
                  <a:srgbClr val="FFFF00"/>
                </a:solidFill>
                <a:effectLst>
                  <a:outerShdw blurRad="38100" dist="38100" dir="2700000" algn="tl">
                    <a:srgbClr val="000000">
                      <a:alpha val="43137"/>
                    </a:srgbClr>
                  </a:outerShdw>
                </a:effectLst>
                <a:cs typeface="Arial" charset="0"/>
              </a:rPr>
              <a:t>perhaps it has never been so apparent before how much of the form of modern culture has permitted a concentration in one place</a:t>
            </a:r>
            <a:r>
              <a:rPr lang="en-GB" sz="1900" b="1" dirty="0" smtClean="0">
                <a:effectLst>
                  <a:outerShdw blurRad="38100" dist="38100" dir="2700000" algn="tl">
                    <a:srgbClr val="000000">
                      <a:alpha val="43137"/>
                    </a:srgbClr>
                  </a:outerShdw>
                </a:effectLst>
                <a:cs typeface="Arial" charset="0"/>
              </a:rPr>
              <a:t>, </a:t>
            </a:r>
            <a:r>
              <a:rPr lang="en-GB" sz="1900" dirty="0" smtClean="0">
                <a:cs typeface="Arial" charset="0"/>
              </a:rPr>
              <a:t>not in a mere collection of exhibits as in a world fair, but how through its own production a city can represent itself as a copy and sample of the manufacturing forces of world culture.”</a:t>
            </a:r>
          </a:p>
          <a:p>
            <a:pPr marL="342900" indent="-342900" algn="r">
              <a:buFontTx/>
              <a:buChar char="-"/>
              <a:defRPr/>
            </a:pPr>
            <a:r>
              <a:rPr lang="en-GB" sz="1600" b="1" dirty="0" smtClean="0">
                <a:effectLst>
                  <a:outerShdw blurRad="38100" dist="38100" dir="2700000" algn="tl">
                    <a:srgbClr val="000000">
                      <a:alpha val="43137"/>
                    </a:srgbClr>
                  </a:outerShdw>
                </a:effectLst>
                <a:cs typeface="Arial" charset="0"/>
              </a:rPr>
              <a:t>Georg Simmel, ‘The Berlin Trade Exhibition’ (1896)</a:t>
            </a:r>
          </a:p>
          <a:p>
            <a:pPr marL="342900" indent="-342900" algn="just">
              <a:buFontTx/>
              <a:buChar char="-"/>
              <a:defRPr/>
            </a:pPr>
            <a:endParaRPr lang="en-GB" sz="2000" b="1" dirty="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a:defRPr/>
            </a:pPr>
            <a:endParaRPr lang="en-GB" sz="2000" b="1" dirty="0">
              <a:effectLst>
                <a:outerShdw blurRad="38100" dist="38100" dir="2700000" algn="tl">
                  <a:srgbClr val="000000">
                    <a:alpha val="43137"/>
                  </a:srgbClr>
                </a:outerShdw>
              </a:effectLst>
              <a:cs typeface="Arial" charset="0"/>
            </a:endParaRPr>
          </a:p>
          <a:p>
            <a:pPr>
              <a:defRPr/>
            </a:pPr>
            <a:endParaRPr lang="en-GB" sz="20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a:p>
            <a:pPr>
              <a:defRPr/>
            </a:pPr>
            <a:endParaRPr lang="en-GB" sz="2200" b="1" dirty="0" smtClean="0">
              <a:effectLst>
                <a:outerShdw blurRad="38100" dist="38100" dir="2700000" algn="tl">
                  <a:srgbClr val="000000">
                    <a:alpha val="43137"/>
                  </a:srgbClr>
                </a:outerShdw>
              </a:effectLst>
              <a:cs typeface="Arial" charset="0"/>
            </a:endParaRPr>
          </a:p>
          <a:p>
            <a:pPr>
              <a:defRPr/>
            </a:pPr>
            <a:endParaRPr lang="en-GB" sz="2200" b="1" dirty="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a:blip r:embed="rId3"/>
          <a:stretch>
            <a:fillRect/>
          </a:stretch>
        </p:blipFill>
        <p:spPr>
          <a:xfrm>
            <a:off x="6231854" y="282848"/>
            <a:ext cx="2912145" cy="1922016"/>
          </a:xfrm>
          <a:prstGeom prst="rect">
            <a:avLst/>
          </a:prstGeom>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0043" y="2420888"/>
            <a:ext cx="2893956" cy="4307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99560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706100"/>
          </a:xfrm>
          <a:prstGeom prst="rect">
            <a:avLst/>
          </a:prstGeom>
        </p:spPr>
        <p:txBody>
          <a:bodyPr lIns="540000" tIns="540000" rIns="540000" bIns="540000">
            <a:spAutoFit/>
          </a:bodyPr>
          <a:lstStyle/>
          <a:p>
            <a:pPr>
              <a:defRPr/>
            </a:pPr>
            <a:r>
              <a:rPr lang="en-GB" sz="2000" b="1" u="sng" dirty="0" smtClean="0">
                <a:effectLst>
                  <a:outerShdw blurRad="38100" dist="38100" dir="2700000" algn="tl">
                    <a:srgbClr val="000000">
                      <a:alpha val="43137"/>
                    </a:srgbClr>
                  </a:outerShdw>
                </a:effectLst>
                <a:cs typeface="Arial" charset="0"/>
              </a:rPr>
              <a:t>3. Berlin between Kaiser &amp; Führer: </a:t>
            </a:r>
            <a:r>
              <a:rPr lang="en-GB" sz="2000" b="1" i="1" u="sng" dirty="0">
                <a:solidFill>
                  <a:prstClr val="white"/>
                </a:solidFill>
                <a:effectLst>
                  <a:outerShdw blurRad="38100" dist="38100" dir="2700000" algn="tl">
                    <a:srgbClr val="000000">
                      <a:alpha val="43137"/>
                    </a:srgbClr>
                  </a:outerShdw>
                </a:effectLst>
                <a:cs typeface="Arial" charset="0"/>
              </a:rPr>
              <a:t>Die </a:t>
            </a:r>
            <a:r>
              <a:rPr lang="en-GB" sz="2000" b="1" i="1" u="sng" dirty="0" err="1">
                <a:solidFill>
                  <a:prstClr val="white"/>
                </a:solidFill>
                <a:effectLst>
                  <a:outerShdw blurRad="38100" dist="38100" dir="2700000" algn="tl">
                    <a:srgbClr val="000000">
                      <a:alpha val="43137"/>
                    </a:srgbClr>
                  </a:outerShdw>
                </a:effectLst>
                <a:cs typeface="Arial" charset="0"/>
              </a:rPr>
              <a:t>Brücke</a:t>
            </a:r>
            <a:r>
              <a:rPr lang="en-GB" sz="2000" b="1" i="1" u="sng" dirty="0">
                <a:solidFill>
                  <a:prstClr val="white"/>
                </a:solidFill>
                <a:effectLst>
                  <a:outerShdw blurRad="38100" dist="38100" dir="2700000" algn="tl">
                    <a:srgbClr val="000000">
                      <a:alpha val="43137"/>
                    </a:srgbClr>
                  </a:outerShdw>
                </a:effectLst>
                <a:cs typeface="Arial" charset="0"/>
              </a:rPr>
              <a:t> </a:t>
            </a:r>
            <a:r>
              <a:rPr lang="en-GB" sz="2000" b="1" u="sng" dirty="0">
                <a:solidFill>
                  <a:prstClr val="white"/>
                </a:solidFill>
                <a:effectLst>
                  <a:outerShdw blurRad="38100" dist="38100" dir="2700000" algn="tl">
                    <a:srgbClr val="000000">
                      <a:alpha val="43137"/>
                    </a:srgbClr>
                  </a:outerShdw>
                </a:effectLst>
                <a:cs typeface="Arial" charset="0"/>
              </a:rPr>
              <a:t>&amp;</a:t>
            </a:r>
            <a:r>
              <a:rPr lang="en-GB" sz="2000" b="1" u="sng" dirty="0" smtClean="0">
                <a:solidFill>
                  <a:prstClr val="white"/>
                </a:solidFill>
                <a:effectLst>
                  <a:outerShdw blurRad="38100" dist="38100" dir="2700000" algn="tl">
                    <a:srgbClr val="000000">
                      <a:alpha val="43137"/>
                    </a:srgbClr>
                  </a:outerShdw>
                </a:effectLst>
                <a:cs typeface="Arial" charset="0"/>
              </a:rPr>
              <a:t> Expressionism</a:t>
            </a:r>
          </a:p>
          <a:p>
            <a:pPr>
              <a:defRPr/>
            </a:pPr>
            <a:endParaRPr lang="en-GB" sz="2000" b="1" dirty="0">
              <a:effectLst>
                <a:outerShdw blurRad="38100" dist="38100" dir="2700000" algn="tl">
                  <a:srgbClr val="000000">
                    <a:alpha val="43137"/>
                  </a:srgbClr>
                </a:outerShdw>
              </a:effectLst>
              <a:cs typeface="Arial"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2511" y="1001820"/>
            <a:ext cx="4586564" cy="3485789"/>
          </a:xfrm>
          <a:prstGeom prst="rect">
            <a:avLst/>
          </a:prstGeom>
        </p:spPr>
      </p:pic>
      <p:pic>
        <p:nvPicPr>
          <p:cNvPr id="3" name="Picture 2"/>
          <p:cNvPicPr>
            <a:picLocks noChangeAspect="1"/>
          </p:cNvPicPr>
          <p:nvPr/>
        </p:nvPicPr>
        <p:blipFill>
          <a:blip r:embed="rId4"/>
          <a:stretch>
            <a:fillRect/>
          </a:stretch>
        </p:blipFill>
        <p:spPr>
          <a:xfrm>
            <a:off x="698" y="1000942"/>
            <a:ext cx="4657328" cy="3486668"/>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259371"/>
            <a:ext cx="3483417" cy="2598629"/>
          </a:xfrm>
          <a:prstGeom prst="rect">
            <a:avLst/>
          </a:prstGeom>
        </p:spPr>
      </p:pic>
      <p:sp>
        <p:nvSpPr>
          <p:cNvPr id="7" name="Rectangle 6"/>
          <p:cNvSpPr/>
          <p:nvPr/>
        </p:nvSpPr>
        <p:spPr>
          <a:xfrm>
            <a:off x="4067944" y="4519568"/>
            <a:ext cx="2808312" cy="2031325"/>
          </a:xfrm>
          <a:prstGeom prst="rect">
            <a:avLst/>
          </a:prstGeom>
        </p:spPr>
        <p:txBody>
          <a:bodyPr wrap="square">
            <a:spAutoFit/>
          </a:bodyPr>
          <a:lstStyle/>
          <a:p>
            <a:pPr>
              <a:defRPr/>
            </a:pPr>
            <a:endParaRPr lang="en-GB" dirty="0">
              <a:solidFill>
                <a:prstClr val="white"/>
              </a:solidFill>
              <a:cs typeface="Arial" charset="0"/>
            </a:endParaRPr>
          </a:p>
          <a:p>
            <a:pPr>
              <a:defRPr/>
            </a:pPr>
            <a:endParaRPr lang="en-GB" dirty="0">
              <a:solidFill>
                <a:prstClr val="white"/>
              </a:solidFill>
              <a:cs typeface="Arial" charset="0"/>
            </a:endParaRPr>
          </a:p>
          <a:p>
            <a:pPr>
              <a:defRPr/>
            </a:pPr>
            <a:r>
              <a:rPr lang="en-GB" dirty="0">
                <a:solidFill>
                  <a:prstClr val="white"/>
                </a:solidFill>
                <a:cs typeface="Arial" charset="0"/>
              </a:rPr>
              <a:t>Erich </a:t>
            </a:r>
            <a:r>
              <a:rPr lang="en-GB" dirty="0" err="1" smtClean="0">
                <a:solidFill>
                  <a:prstClr val="white"/>
                </a:solidFill>
                <a:cs typeface="Arial" charset="0"/>
              </a:rPr>
              <a:t>Heckel</a:t>
            </a:r>
            <a:r>
              <a:rPr lang="en-GB" dirty="0" smtClean="0">
                <a:solidFill>
                  <a:prstClr val="white"/>
                </a:solidFill>
                <a:cs typeface="Arial" charset="0"/>
              </a:rPr>
              <a:t>, </a:t>
            </a:r>
            <a:r>
              <a:rPr lang="en-GB" i="1" dirty="0" smtClean="0">
                <a:solidFill>
                  <a:prstClr val="white"/>
                </a:solidFill>
                <a:cs typeface="Arial" charset="0"/>
              </a:rPr>
              <a:t>Railway </a:t>
            </a:r>
            <a:r>
              <a:rPr lang="en-GB" i="1" dirty="0">
                <a:solidFill>
                  <a:prstClr val="white"/>
                </a:solidFill>
                <a:cs typeface="Arial" charset="0"/>
              </a:rPr>
              <a:t>in Berlin between </a:t>
            </a:r>
            <a:r>
              <a:rPr lang="en-GB" i="1" dirty="0" err="1">
                <a:solidFill>
                  <a:prstClr val="white"/>
                </a:solidFill>
                <a:cs typeface="Arial" charset="0"/>
              </a:rPr>
              <a:t>Gleisdreick</a:t>
            </a:r>
            <a:r>
              <a:rPr lang="en-GB" i="1" dirty="0">
                <a:solidFill>
                  <a:prstClr val="white"/>
                </a:solidFill>
                <a:cs typeface="Arial" charset="0"/>
              </a:rPr>
              <a:t> and </a:t>
            </a:r>
            <a:r>
              <a:rPr lang="en-GB" i="1" dirty="0" err="1">
                <a:solidFill>
                  <a:prstClr val="white"/>
                </a:solidFill>
                <a:cs typeface="Arial" charset="0"/>
              </a:rPr>
              <a:t>Görlitz</a:t>
            </a:r>
            <a:r>
              <a:rPr lang="en-GB" i="1" dirty="0">
                <a:solidFill>
                  <a:prstClr val="white"/>
                </a:solidFill>
                <a:cs typeface="Arial" charset="0"/>
              </a:rPr>
              <a:t> Station </a:t>
            </a:r>
            <a:r>
              <a:rPr lang="en-GB" dirty="0">
                <a:solidFill>
                  <a:prstClr val="white"/>
                </a:solidFill>
                <a:cs typeface="Arial" charset="0"/>
              </a:rPr>
              <a:t>(c. 1915</a:t>
            </a:r>
            <a:r>
              <a:rPr lang="en-GB" dirty="0" smtClean="0">
                <a:solidFill>
                  <a:prstClr val="white"/>
                </a:solidFill>
                <a:cs typeface="Arial" charset="0"/>
              </a:rPr>
              <a:t>), </a:t>
            </a:r>
            <a:r>
              <a:rPr lang="en-GB" i="1" dirty="0">
                <a:solidFill>
                  <a:prstClr val="white"/>
                </a:solidFill>
                <a:cs typeface="Arial" charset="0"/>
              </a:rPr>
              <a:t>Canal in Berlin</a:t>
            </a:r>
            <a:r>
              <a:rPr lang="en-GB" dirty="0">
                <a:solidFill>
                  <a:prstClr val="white"/>
                </a:solidFill>
                <a:cs typeface="Arial" charset="0"/>
              </a:rPr>
              <a:t> (1912</a:t>
            </a:r>
            <a:r>
              <a:rPr lang="en-GB" dirty="0" smtClean="0">
                <a:solidFill>
                  <a:prstClr val="white"/>
                </a:solidFill>
                <a:cs typeface="Arial" charset="0"/>
              </a:rPr>
              <a:t>), </a:t>
            </a:r>
            <a:r>
              <a:rPr lang="en-GB" i="1" dirty="0" smtClean="0">
                <a:solidFill>
                  <a:prstClr val="white"/>
                </a:solidFill>
                <a:cs typeface="Arial" charset="0"/>
              </a:rPr>
              <a:t>In the Tram </a:t>
            </a:r>
            <a:r>
              <a:rPr lang="en-GB" dirty="0" smtClean="0">
                <a:solidFill>
                  <a:prstClr val="white"/>
                </a:solidFill>
                <a:cs typeface="Arial" charset="0"/>
              </a:rPr>
              <a:t>(1916)</a:t>
            </a:r>
            <a:endParaRPr lang="en-GB" dirty="0">
              <a:solidFill>
                <a:prstClr val="white"/>
              </a:solidFill>
              <a:cs typeface="Arial" charset="0"/>
            </a:endParaRPr>
          </a:p>
        </p:txBody>
      </p:sp>
      <p:pic>
        <p:nvPicPr>
          <p:cNvPr id="5" name="Picture 4"/>
          <p:cNvPicPr>
            <a:picLocks noChangeAspect="1"/>
          </p:cNvPicPr>
          <p:nvPr/>
        </p:nvPicPr>
        <p:blipFill>
          <a:blip r:embed="rId6"/>
          <a:stretch>
            <a:fillRect/>
          </a:stretch>
        </p:blipFill>
        <p:spPr>
          <a:xfrm>
            <a:off x="7271792" y="4409044"/>
            <a:ext cx="1872208" cy="2445736"/>
          </a:xfrm>
          <a:prstGeom prst="rect">
            <a:avLst/>
          </a:prstGeom>
        </p:spPr>
      </p:pic>
    </p:spTree>
    <p:extLst>
      <p:ext uri="{BB962C8B-B14F-4D97-AF65-F5344CB8AC3E}">
        <p14:creationId xmlns:p14="http://schemas.microsoft.com/office/powerpoint/2010/main" val="10079087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7022"/>
            <a:ext cx="3995937" cy="5313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flipH="1">
            <a:off x="107504" y="1484784"/>
            <a:ext cx="3228188" cy="923330"/>
          </a:xfrm>
          <a:prstGeom prst="rect">
            <a:avLst/>
          </a:prstGeom>
        </p:spPr>
        <p:txBody>
          <a:bodyPr wrap="square">
            <a:spAutoFit/>
          </a:bodyPr>
          <a:lstStyle/>
          <a:p>
            <a:r>
              <a:rPr lang="de-DE" dirty="0"/>
              <a:t>Ernst Ludwig </a:t>
            </a:r>
            <a:r>
              <a:rPr lang="de-DE" dirty="0" smtClean="0"/>
              <a:t>Kirchner </a:t>
            </a:r>
            <a:r>
              <a:rPr lang="de-DE" i="1" dirty="0"/>
              <a:t>Potsdamer </a:t>
            </a:r>
            <a:r>
              <a:rPr lang="de-DE" i="1" dirty="0" smtClean="0"/>
              <a:t>Platz, </a:t>
            </a:r>
            <a:r>
              <a:rPr lang="de-DE" dirty="0" smtClean="0"/>
              <a:t>(1914), </a:t>
            </a:r>
            <a:r>
              <a:rPr lang="de-DE" i="1" dirty="0" smtClean="0"/>
              <a:t>Artists‘ Conversation </a:t>
            </a:r>
            <a:r>
              <a:rPr lang="de-DE" dirty="0" smtClean="0"/>
              <a:t>(1913)</a:t>
            </a:r>
            <a:endParaRPr lang="en-US" dirty="0"/>
          </a:p>
        </p:txBody>
      </p:sp>
      <p:sp>
        <p:nvSpPr>
          <p:cNvPr id="5" name="Rectangle 4"/>
          <p:cNvSpPr/>
          <p:nvPr/>
        </p:nvSpPr>
        <p:spPr>
          <a:xfrm>
            <a:off x="-34925" y="0"/>
            <a:ext cx="9144000" cy="2198543"/>
          </a:xfrm>
          <a:prstGeom prst="rect">
            <a:avLst/>
          </a:prstGeom>
        </p:spPr>
        <p:txBody>
          <a:bodyPr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3. Berlin between Kaiser &amp; Führer: </a:t>
            </a:r>
          </a:p>
          <a:p>
            <a:pPr>
              <a:defRPr/>
            </a:pPr>
            <a:r>
              <a:rPr lang="en-GB" sz="2400" b="1" i="1" u="sng" dirty="0" smtClean="0">
                <a:solidFill>
                  <a:prstClr val="white"/>
                </a:solidFill>
                <a:effectLst>
                  <a:outerShdw blurRad="38100" dist="38100" dir="2700000" algn="tl">
                    <a:srgbClr val="000000">
                      <a:alpha val="43137"/>
                    </a:srgbClr>
                  </a:outerShdw>
                </a:effectLst>
                <a:cs typeface="Arial" charset="0"/>
              </a:rPr>
              <a:t>Die </a:t>
            </a:r>
            <a:r>
              <a:rPr lang="en-GB" sz="2400" b="1" i="1" u="sng" dirty="0" err="1">
                <a:solidFill>
                  <a:prstClr val="white"/>
                </a:solidFill>
                <a:effectLst>
                  <a:outerShdw blurRad="38100" dist="38100" dir="2700000" algn="tl">
                    <a:srgbClr val="000000">
                      <a:alpha val="43137"/>
                    </a:srgbClr>
                  </a:outerShdw>
                </a:effectLst>
                <a:cs typeface="Arial" charset="0"/>
              </a:rPr>
              <a:t>Brücke</a:t>
            </a:r>
            <a:r>
              <a:rPr lang="en-GB" sz="2400" b="1" i="1" u="sng" dirty="0">
                <a:solidFill>
                  <a:prstClr val="white"/>
                </a:solidFill>
                <a:effectLst>
                  <a:outerShdw blurRad="38100" dist="38100" dir="2700000" algn="tl">
                    <a:srgbClr val="000000">
                      <a:alpha val="43137"/>
                    </a:srgbClr>
                  </a:outerShdw>
                </a:effectLst>
                <a:cs typeface="Arial" charset="0"/>
              </a:rPr>
              <a:t> </a:t>
            </a:r>
            <a:r>
              <a:rPr lang="en-GB" sz="2400" b="1" u="sng" dirty="0">
                <a:solidFill>
                  <a:prstClr val="white"/>
                </a:solidFill>
                <a:effectLst>
                  <a:outerShdw blurRad="38100" dist="38100" dir="2700000" algn="tl">
                    <a:srgbClr val="000000">
                      <a:alpha val="43137"/>
                    </a:srgbClr>
                  </a:outerShdw>
                </a:effectLst>
                <a:cs typeface="Arial" charset="0"/>
              </a:rPr>
              <a:t>&amp;</a:t>
            </a:r>
            <a:r>
              <a:rPr lang="en-GB" sz="2400" b="1" u="sng" dirty="0" smtClean="0">
                <a:solidFill>
                  <a:prstClr val="white"/>
                </a:solidFill>
                <a:effectLst>
                  <a:outerShdw blurRad="38100" dist="38100" dir="2700000" algn="tl">
                    <a:srgbClr val="000000">
                      <a:alpha val="43137"/>
                    </a:srgbClr>
                  </a:outerShdw>
                </a:effectLst>
                <a:cs typeface="Arial" charset="0"/>
              </a:rPr>
              <a:t> Expressionism</a:t>
            </a:r>
          </a:p>
          <a:p>
            <a:pPr>
              <a:defRPr/>
            </a:pPr>
            <a:endParaRPr lang="en-GB" sz="2400" b="1" dirty="0">
              <a:effectLst>
                <a:outerShdw blurRad="38100" dist="38100" dir="2700000" algn="tl">
                  <a:srgbClr val="000000">
                    <a:alpha val="43137"/>
                  </a:srgbClr>
                </a:outerShdw>
              </a:effectLst>
              <a:cs typeface="Arial" charset="0"/>
            </a:endParaRPr>
          </a:p>
        </p:txBody>
      </p:sp>
      <p:pic>
        <p:nvPicPr>
          <p:cNvPr id="7" name="Picture 6"/>
          <p:cNvPicPr>
            <a:picLocks noChangeAspect="1"/>
          </p:cNvPicPr>
          <p:nvPr/>
        </p:nvPicPr>
        <p:blipFill rotWithShape="1">
          <a:blip r:embed="rId3"/>
          <a:srcRect l="1832" t="3317" r="2435"/>
          <a:stretch/>
        </p:blipFill>
        <p:spPr>
          <a:xfrm>
            <a:off x="0" y="2839413"/>
            <a:ext cx="5616625" cy="4029270"/>
          </a:xfrm>
          <a:prstGeom prst="rect">
            <a:avLst/>
          </a:prstGeom>
        </p:spPr>
      </p:pic>
      <p:pic>
        <p:nvPicPr>
          <p:cNvPr id="8" name="Picture 7"/>
          <p:cNvPicPr>
            <a:picLocks noChangeAspect="1"/>
          </p:cNvPicPr>
          <p:nvPr/>
        </p:nvPicPr>
        <p:blipFill>
          <a:blip r:embed="rId4"/>
          <a:stretch>
            <a:fillRect/>
          </a:stretch>
        </p:blipFill>
        <p:spPr>
          <a:xfrm>
            <a:off x="6695436" y="4439082"/>
            <a:ext cx="2413639" cy="2405080"/>
          </a:xfrm>
          <a:prstGeom prst="rect">
            <a:avLst/>
          </a:prstGeom>
        </p:spPr>
      </p:pic>
    </p:spTree>
    <p:extLst>
      <p:ext uri="{BB962C8B-B14F-4D97-AF65-F5344CB8AC3E}">
        <p14:creationId xmlns:p14="http://schemas.microsoft.com/office/powerpoint/2010/main" val="31384979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429101"/>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Führer: </a:t>
            </a:r>
            <a:r>
              <a:rPr lang="en-GB" sz="2200" b="1" i="1" u="sng" dirty="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endParaRPr lang="en-GB" sz="1000" dirty="0" smtClean="0">
              <a:solidFill>
                <a:prstClr val="white"/>
              </a:solidFill>
              <a:cs typeface="Arial" charset="0"/>
            </a:endParaRPr>
          </a:p>
        </p:txBody>
      </p:sp>
      <p:pic>
        <p:nvPicPr>
          <p:cNvPr id="1229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940893"/>
            <a:ext cx="3024336" cy="38825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4367808" y="940893"/>
            <a:ext cx="4776192" cy="3514979"/>
          </a:xfrm>
          <a:prstGeom prst="rect">
            <a:avLst/>
          </a:prstGeom>
        </p:spPr>
      </p:pic>
      <p:sp>
        <p:nvSpPr>
          <p:cNvPr id="3" name="Rectangle 2"/>
          <p:cNvSpPr/>
          <p:nvPr/>
        </p:nvSpPr>
        <p:spPr>
          <a:xfrm>
            <a:off x="5580112" y="4808331"/>
            <a:ext cx="3312368" cy="3416320"/>
          </a:xfrm>
          <a:prstGeom prst="rect">
            <a:avLst/>
          </a:prstGeom>
        </p:spPr>
        <p:txBody>
          <a:bodyPr wrap="square">
            <a:spAutoFit/>
          </a:bodyPr>
          <a:lstStyle/>
          <a:p>
            <a:pPr>
              <a:defRPr/>
            </a:pPr>
            <a:r>
              <a:rPr lang="en-GB" dirty="0" smtClean="0">
                <a:effectLst>
                  <a:outerShdw blurRad="38100" dist="38100" dir="2700000" algn="tl">
                    <a:srgbClr val="000000">
                      <a:alpha val="43137"/>
                    </a:srgbClr>
                  </a:outerShdw>
                </a:effectLst>
              </a:rPr>
              <a:t>Ernst Ludwig Kirchner, </a:t>
            </a:r>
            <a:r>
              <a:rPr lang="en-US" i="1" dirty="0" smtClean="0">
                <a:effectLst>
                  <a:outerShdw blurRad="38100" dist="38100" dir="2700000" algn="tl">
                    <a:srgbClr val="000000">
                      <a:alpha val="43137"/>
                    </a:srgbClr>
                  </a:outerShdw>
                </a:effectLst>
              </a:rPr>
              <a:t>English Dance Couple </a:t>
            </a:r>
            <a:r>
              <a:rPr lang="en-US" dirty="0" smtClean="0">
                <a:effectLst>
                  <a:outerShdw blurRad="38100" dist="38100" dir="2700000" algn="tl">
                    <a:srgbClr val="000000">
                      <a:alpha val="43137"/>
                    </a:srgbClr>
                  </a:outerShdw>
                </a:effectLst>
              </a:rPr>
              <a:t>(1912–1913), </a:t>
            </a:r>
            <a:r>
              <a:rPr lang="de-DE" i="1" dirty="0" smtClean="0">
                <a:effectLst>
                  <a:outerShdw blurRad="38100" dist="38100" dir="2700000" algn="tl">
                    <a:srgbClr val="000000">
                      <a:alpha val="43137"/>
                    </a:srgbClr>
                  </a:outerShdw>
                </a:effectLst>
                <a:cs typeface="Arial" charset="0"/>
              </a:rPr>
              <a:t>Tangotee </a:t>
            </a:r>
            <a:r>
              <a:rPr lang="de-DE" dirty="0" smtClean="0">
                <a:effectLst>
                  <a:outerShdw blurRad="38100" dist="38100" dir="2700000" algn="tl">
                    <a:srgbClr val="000000">
                      <a:alpha val="43137"/>
                    </a:srgbClr>
                  </a:outerShdw>
                </a:effectLst>
                <a:cs typeface="Arial" charset="0"/>
              </a:rPr>
              <a:t>(1919–1921)</a:t>
            </a:r>
            <a:endParaRPr lang="en-GB" dirty="0" smtClean="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a:p>
            <a:pPr>
              <a:defRPr/>
            </a:pPr>
            <a:endParaRPr lang="en-GB" b="1" dirty="0">
              <a:effectLst>
                <a:outerShdw blurRad="38100" dist="38100" dir="2700000" algn="tl">
                  <a:srgbClr val="000000">
                    <a:alpha val="43137"/>
                  </a:srgbClr>
                </a:outerShdw>
              </a:effectLst>
              <a:cs typeface="Arial" charset="0"/>
            </a:endParaRPr>
          </a:p>
        </p:txBody>
      </p:sp>
      <p:pic>
        <p:nvPicPr>
          <p:cNvPr id="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0806" y="3429000"/>
            <a:ext cx="394335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799618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925" y="0"/>
            <a:ext cx="9144000" cy="13401609"/>
          </a:xfrm>
          <a:prstGeom prst="rect">
            <a:avLst/>
          </a:prstGeom>
        </p:spPr>
        <p:txBody>
          <a:bodyPr lIns="540000" tIns="540000" rIns="540000" bIns="540000">
            <a:spAutoFit/>
          </a:bodyPr>
          <a:lstStyle/>
          <a:p>
            <a:pPr>
              <a:defRPr/>
            </a:pPr>
            <a:r>
              <a:rPr lang="en-GB" sz="2400" b="1" u="sng" dirty="0" smtClean="0">
                <a:effectLst>
                  <a:outerShdw blurRad="38100" dist="38100" dir="2700000" algn="tl">
                    <a:srgbClr val="000000">
                      <a:alpha val="43137"/>
                    </a:srgbClr>
                  </a:outerShdw>
                </a:effectLst>
                <a:cs typeface="Arial" charset="0"/>
              </a:rPr>
              <a:t>3. Berlin between Kaiser &amp; Führer: </a:t>
            </a:r>
            <a:r>
              <a:rPr lang="en-GB" sz="2400" b="1" i="1" u="sng" dirty="0">
                <a:solidFill>
                  <a:prstClr val="white"/>
                </a:solidFill>
                <a:effectLst>
                  <a:outerShdw blurRad="38100" dist="38100" dir="2700000" algn="tl">
                    <a:srgbClr val="000000">
                      <a:alpha val="43137"/>
                    </a:srgbClr>
                  </a:outerShdw>
                </a:effectLst>
                <a:cs typeface="Arial" charset="0"/>
              </a:rPr>
              <a:t>Die </a:t>
            </a:r>
            <a:r>
              <a:rPr lang="en-GB" sz="2400" b="1" i="1" u="sng" dirty="0" err="1">
                <a:solidFill>
                  <a:prstClr val="white"/>
                </a:solidFill>
                <a:effectLst>
                  <a:outerShdw blurRad="38100" dist="38100" dir="2700000" algn="tl">
                    <a:srgbClr val="000000">
                      <a:alpha val="43137"/>
                    </a:srgbClr>
                  </a:outerShdw>
                </a:effectLst>
                <a:cs typeface="Arial" charset="0"/>
              </a:rPr>
              <a:t>Brücke</a:t>
            </a:r>
            <a:r>
              <a:rPr lang="en-GB" sz="2400" b="1" i="1" u="sng" dirty="0">
                <a:solidFill>
                  <a:prstClr val="white"/>
                </a:solidFill>
                <a:effectLst>
                  <a:outerShdw blurRad="38100" dist="38100" dir="2700000" algn="tl">
                    <a:srgbClr val="000000">
                      <a:alpha val="43137"/>
                    </a:srgbClr>
                  </a:outerShdw>
                </a:effectLst>
                <a:cs typeface="Arial" charset="0"/>
              </a:rPr>
              <a:t> </a:t>
            </a:r>
            <a:r>
              <a:rPr lang="en-GB" sz="2400" b="1" u="sng" dirty="0">
                <a:solidFill>
                  <a:prstClr val="white"/>
                </a:solidFill>
                <a:effectLst>
                  <a:outerShdw blurRad="38100" dist="38100" dir="2700000" algn="tl">
                    <a:srgbClr val="000000">
                      <a:alpha val="43137"/>
                    </a:srgbClr>
                  </a:outerShdw>
                </a:effectLst>
                <a:cs typeface="Arial" charset="0"/>
              </a:rPr>
              <a:t>&amp;</a:t>
            </a:r>
            <a:r>
              <a:rPr lang="en-GB" sz="2400" b="1" u="sng" dirty="0" smtClean="0">
                <a:solidFill>
                  <a:prstClr val="white"/>
                </a:solidFill>
                <a:effectLst>
                  <a:outerShdw blurRad="38100" dist="38100" dir="2700000" algn="tl">
                    <a:srgbClr val="000000">
                      <a:alpha val="43137"/>
                    </a:srgbClr>
                  </a:outerShdw>
                </a:effectLst>
                <a:cs typeface="Arial" charset="0"/>
              </a:rPr>
              <a:t> Expressionism</a:t>
            </a: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lvl="5">
              <a:defRPr/>
            </a:pPr>
            <a:endParaRPr lang="en-GB" sz="2400" dirty="0">
              <a:solidFill>
                <a:prstClr val="white"/>
              </a:solidFill>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1024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891" y="992910"/>
            <a:ext cx="5994998" cy="42864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87921" y="2822904"/>
            <a:ext cx="3434438" cy="4016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396552" y="5264369"/>
            <a:ext cx="5904656" cy="1200329"/>
          </a:xfrm>
          <a:prstGeom prst="rect">
            <a:avLst/>
          </a:prstGeom>
        </p:spPr>
        <p:txBody>
          <a:bodyPr wrap="square">
            <a:spAutoFit/>
          </a:bodyPr>
          <a:lstStyle/>
          <a:p>
            <a:pPr lvl="5" algn="r">
              <a:defRPr/>
            </a:pPr>
            <a:r>
              <a:rPr lang="en-GB" sz="2400" i="1" dirty="0" smtClean="0">
                <a:solidFill>
                  <a:prstClr val="white"/>
                </a:solidFill>
                <a:cs typeface="Arial" charset="0"/>
              </a:rPr>
              <a:t>Brandenburg Gate </a:t>
            </a:r>
            <a:r>
              <a:rPr lang="en-GB" sz="2400" dirty="0" smtClean="0">
                <a:solidFill>
                  <a:prstClr val="white"/>
                </a:solidFill>
                <a:cs typeface="Arial" charset="0"/>
              </a:rPr>
              <a:t>(1915), </a:t>
            </a:r>
            <a:r>
              <a:rPr lang="en-US" sz="2400" i="1" dirty="0" err="1" smtClean="0"/>
              <a:t>Nollendorfplatz</a:t>
            </a:r>
            <a:r>
              <a:rPr lang="en-US" sz="2400" dirty="0" smtClean="0"/>
              <a:t> </a:t>
            </a:r>
            <a:r>
              <a:rPr lang="en-US" sz="2400" dirty="0"/>
              <a:t>(1912</a:t>
            </a:r>
            <a:r>
              <a:rPr lang="en-US" sz="2400" dirty="0" smtClean="0"/>
              <a:t>)</a:t>
            </a:r>
            <a:endParaRPr lang="en-GB" sz="2400" i="1" dirty="0">
              <a:solidFill>
                <a:prstClr val="white"/>
              </a:solidFill>
              <a:cs typeface="Arial" charset="0"/>
            </a:endParaRPr>
          </a:p>
          <a:p>
            <a:pPr lvl="5" algn="r">
              <a:defRPr/>
            </a:pPr>
            <a:r>
              <a:rPr lang="en-GB" sz="2400" dirty="0"/>
              <a:t>Ernst Ludwig Kirchner</a:t>
            </a:r>
            <a:endParaRPr lang="en-GB" sz="2400" dirty="0">
              <a:solidFill>
                <a:prstClr val="white"/>
              </a:solidFill>
              <a:cs typeface="Arial" charset="0"/>
            </a:endParaRPr>
          </a:p>
        </p:txBody>
      </p:sp>
    </p:spTree>
    <p:extLst>
      <p:ext uri="{BB962C8B-B14F-4D97-AF65-F5344CB8AC3E}">
        <p14:creationId xmlns:p14="http://schemas.microsoft.com/office/powerpoint/2010/main" val="27979152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339752" y="38703"/>
            <a:ext cx="6804248" cy="6816030"/>
          </a:xfrm>
          <a:prstGeom prst="rect">
            <a:avLst/>
          </a:prstGeom>
        </p:spPr>
      </p:pic>
      <p:pic>
        <p:nvPicPr>
          <p:cNvPr id="4" name="Picture 3"/>
          <p:cNvPicPr>
            <a:picLocks noChangeAspect="1"/>
          </p:cNvPicPr>
          <p:nvPr/>
        </p:nvPicPr>
        <p:blipFill>
          <a:blip r:embed="rId3"/>
          <a:stretch>
            <a:fillRect/>
          </a:stretch>
        </p:blipFill>
        <p:spPr>
          <a:xfrm>
            <a:off x="-7055" y="2527403"/>
            <a:ext cx="2987484" cy="4314056"/>
          </a:xfrm>
          <a:prstGeom prst="rect">
            <a:avLst/>
          </a:prstGeom>
        </p:spPr>
      </p:pic>
      <p:sp>
        <p:nvSpPr>
          <p:cNvPr id="5" name="Rectangle 4"/>
          <p:cNvSpPr/>
          <p:nvPr/>
        </p:nvSpPr>
        <p:spPr>
          <a:xfrm>
            <a:off x="4139952" y="6449316"/>
            <a:ext cx="4351640" cy="369332"/>
          </a:xfrm>
          <a:prstGeom prst="rect">
            <a:avLst/>
          </a:prstGeom>
        </p:spPr>
        <p:txBody>
          <a:bodyPr wrap="none">
            <a:spAutoFit/>
          </a:bodyPr>
          <a:lstStyle/>
          <a:p>
            <a:r>
              <a:rPr lang="de-DE" dirty="0"/>
              <a:t>George Grosz, </a:t>
            </a:r>
            <a:r>
              <a:rPr lang="de-DE" i="1" dirty="0" smtClean="0"/>
              <a:t>Metropolis: Grossstadt </a:t>
            </a:r>
            <a:r>
              <a:rPr lang="de-DE" dirty="0" smtClean="0"/>
              <a:t>(</a:t>
            </a:r>
            <a:r>
              <a:rPr lang="de-DE" dirty="0"/>
              <a:t>1917)</a:t>
            </a:r>
            <a:endParaRPr lang="en-US" dirty="0"/>
          </a:p>
        </p:txBody>
      </p:sp>
      <p:sp>
        <p:nvSpPr>
          <p:cNvPr id="7" name="Rectangle 6"/>
          <p:cNvSpPr/>
          <p:nvPr/>
        </p:nvSpPr>
        <p:spPr>
          <a:xfrm>
            <a:off x="-34925" y="0"/>
            <a:ext cx="9144000" cy="14601938"/>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Führer: </a:t>
            </a:r>
          </a:p>
          <a:p>
            <a:pPr>
              <a:defRPr/>
            </a:pPr>
            <a:r>
              <a:rPr lang="en-GB" sz="2200" b="1" i="1" u="sng" dirty="0" smtClean="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1000" dirty="0" smtClean="0">
              <a:solidFill>
                <a:prstClr val="white"/>
              </a:solidFill>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32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a:effectLst>
                <a:outerShdw blurRad="38100" dist="38100" dir="2700000" algn="tl">
                  <a:srgbClr val="000000">
                    <a:alpha val="43137"/>
                  </a:srgbClr>
                </a:outerShdw>
              </a:effectLst>
              <a:cs typeface="Arial" charset="0"/>
            </a:endParaRPr>
          </a:p>
          <a:p>
            <a:pPr marL="342900" indent="-342900">
              <a:buFont typeface="Arial" panose="020B0604020202020204" pitchFamily="34" charset="0"/>
              <a:buChar cha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a:p>
            <a:pPr>
              <a:defRPr/>
            </a:pPr>
            <a:endParaRPr lang="en-GB" sz="2400" b="1" dirty="0" smtClean="0">
              <a:effectLst>
                <a:outerShdw blurRad="38100" dist="38100" dir="2700000" algn="tl">
                  <a:srgbClr val="000000">
                    <a:alpha val="43137"/>
                  </a:srgbClr>
                </a:outerShdw>
              </a:effectLst>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84065841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4220" t="4138" r="4386" b="698"/>
          <a:stretch/>
        </p:blipFill>
        <p:spPr>
          <a:xfrm>
            <a:off x="11832" y="908720"/>
            <a:ext cx="3550307" cy="4536504"/>
          </a:xfrm>
          <a:prstGeom prst="rect">
            <a:avLst/>
          </a:prstGeom>
        </p:spPr>
      </p:pic>
      <p:pic>
        <p:nvPicPr>
          <p:cNvPr id="4" name="Picture 3"/>
          <p:cNvPicPr>
            <a:picLocks noChangeAspect="1"/>
          </p:cNvPicPr>
          <p:nvPr/>
        </p:nvPicPr>
        <p:blipFill>
          <a:blip r:embed="rId4"/>
          <a:stretch>
            <a:fillRect/>
          </a:stretch>
        </p:blipFill>
        <p:spPr>
          <a:xfrm>
            <a:off x="7270305" y="3855309"/>
            <a:ext cx="1988537" cy="3002691"/>
          </a:xfrm>
          <a:prstGeom prst="rect">
            <a:avLst/>
          </a:prstGeom>
        </p:spPr>
      </p:pic>
      <p:pic>
        <p:nvPicPr>
          <p:cNvPr id="5" name="Picture 4"/>
          <p:cNvPicPr>
            <a:picLocks noChangeAspect="1"/>
          </p:cNvPicPr>
          <p:nvPr/>
        </p:nvPicPr>
        <p:blipFill>
          <a:blip r:embed="rId5"/>
          <a:stretch>
            <a:fillRect/>
          </a:stretch>
        </p:blipFill>
        <p:spPr>
          <a:xfrm>
            <a:off x="6563544" y="908720"/>
            <a:ext cx="2592288" cy="3115983"/>
          </a:xfrm>
          <a:prstGeom prst="rect">
            <a:avLst/>
          </a:prstGeom>
        </p:spPr>
      </p:pic>
      <p:sp>
        <p:nvSpPr>
          <p:cNvPr id="6" name="Rectangle 5"/>
          <p:cNvSpPr/>
          <p:nvPr/>
        </p:nvSpPr>
        <p:spPr>
          <a:xfrm flipH="1">
            <a:off x="2087971" y="5829491"/>
            <a:ext cx="4475573" cy="646331"/>
          </a:xfrm>
          <a:prstGeom prst="rect">
            <a:avLst/>
          </a:prstGeom>
        </p:spPr>
        <p:txBody>
          <a:bodyPr wrap="square">
            <a:spAutoFit/>
          </a:bodyPr>
          <a:lstStyle/>
          <a:p>
            <a:r>
              <a:rPr lang="en-US" dirty="0" smtClean="0"/>
              <a:t>George </a:t>
            </a:r>
            <a:r>
              <a:rPr lang="en-US" dirty="0"/>
              <a:t>Grosz, </a:t>
            </a:r>
            <a:r>
              <a:rPr lang="en-US" i="1" dirty="0"/>
              <a:t>The Grey Day </a:t>
            </a:r>
            <a:r>
              <a:rPr lang="en-US" dirty="0"/>
              <a:t>(1921</a:t>
            </a:r>
            <a:r>
              <a:rPr lang="en-US" dirty="0" smtClean="0"/>
              <a:t>),</a:t>
            </a:r>
          </a:p>
          <a:p>
            <a:r>
              <a:rPr lang="de-DE" dirty="0" smtClean="0"/>
              <a:t>Eric </a:t>
            </a:r>
            <a:r>
              <a:rPr lang="de-DE" dirty="0"/>
              <a:t>Heckel, </a:t>
            </a:r>
            <a:r>
              <a:rPr lang="de-DE" i="1" dirty="0" smtClean="0"/>
              <a:t>Two </a:t>
            </a:r>
            <a:r>
              <a:rPr lang="de-DE" i="1" dirty="0"/>
              <a:t>Wounded </a:t>
            </a:r>
            <a:r>
              <a:rPr lang="de-DE" i="1" dirty="0" smtClean="0"/>
              <a:t>Soldiers </a:t>
            </a:r>
            <a:r>
              <a:rPr lang="de-DE" dirty="0" smtClean="0"/>
              <a:t>(1915) </a:t>
            </a:r>
            <a:endParaRPr lang="en-US" dirty="0"/>
          </a:p>
        </p:txBody>
      </p:sp>
      <p:sp>
        <p:nvSpPr>
          <p:cNvPr id="7" name="Rectangle 6"/>
          <p:cNvSpPr/>
          <p:nvPr/>
        </p:nvSpPr>
        <p:spPr>
          <a:xfrm>
            <a:off x="-34925" y="0"/>
            <a:ext cx="9144000" cy="1798433"/>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Führer: </a:t>
            </a:r>
            <a:r>
              <a:rPr lang="en-GB" sz="2200" b="1" i="1" u="sng" dirty="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p>
          <a:p>
            <a:pPr>
              <a:defRPr/>
            </a:pPr>
            <a:endParaRPr lang="en-GB" sz="2400" b="1" dirty="0">
              <a:effectLst>
                <a:outerShdw blurRad="38100" dist="38100" dir="2700000" algn="tl">
                  <a:srgbClr val="000000">
                    <a:alpha val="43137"/>
                  </a:srgbClr>
                </a:outerShdw>
              </a:effectLst>
              <a:cs typeface="Arial" charset="0"/>
            </a:endParaRPr>
          </a:p>
        </p:txBody>
      </p:sp>
      <p:pic>
        <p:nvPicPr>
          <p:cNvPr id="8" name="Picture 7"/>
          <p:cNvPicPr>
            <a:picLocks noChangeAspect="1"/>
          </p:cNvPicPr>
          <p:nvPr/>
        </p:nvPicPr>
        <p:blipFill>
          <a:blip r:embed="rId6"/>
          <a:stretch>
            <a:fillRect/>
          </a:stretch>
        </p:blipFill>
        <p:spPr>
          <a:xfrm>
            <a:off x="3549245" y="880252"/>
            <a:ext cx="3359006" cy="4564972"/>
          </a:xfrm>
          <a:prstGeom prst="rect">
            <a:avLst/>
          </a:prstGeom>
        </p:spPr>
      </p:pic>
    </p:spTree>
    <p:extLst>
      <p:ext uri="{BB962C8B-B14F-4D97-AF65-F5344CB8AC3E}">
        <p14:creationId xmlns:p14="http://schemas.microsoft.com/office/powerpoint/2010/main" val="4225657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95536" y="4884523"/>
            <a:ext cx="2448272" cy="1477328"/>
          </a:xfrm>
          <a:prstGeom prst="rect">
            <a:avLst/>
          </a:prstGeom>
        </p:spPr>
        <p:txBody>
          <a:bodyPr wrap="square">
            <a:spAutoFit/>
          </a:bodyPr>
          <a:lstStyle/>
          <a:p>
            <a:r>
              <a:rPr lang="en-GB" dirty="0" smtClean="0"/>
              <a:t>Otto Dix, </a:t>
            </a:r>
            <a:r>
              <a:rPr lang="en-GB" i="1" dirty="0" smtClean="0"/>
              <a:t>Metropolis </a:t>
            </a:r>
            <a:r>
              <a:rPr lang="en-GB" dirty="0" smtClean="0"/>
              <a:t>triptych</a:t>
            </a:r>
            <a:r>
              <a:rPr lang="en-GB" dirty="0"/>
              <a:t> </a:t>
            </a:r>
            <a:r>
              <a:rPr lang="en-GB" dirty="0" smtClean="0"/>
              <a:t>(1927–1928), </a:t>
            </a:r>
            <a:r>
              <a:rPr lang="en-US" i="1" dirty="0" err="1" smtClean="0"/>
              <a:t>Pragerstrasse</a:t>
            </a:r>
            <a:endParaRPr lang="en-US" i="1" dirty="0"/>
          </a:p>
          <a:p>
            <a:r>
              <a:rPr lang="en-US" dirty="0" smtClean="0"/>
              <a:t>(1920), </a:t>
            </a:r>
            <a:r>
              <a:rPr lang="en-US" i="1" dirty="0"/>
              <a:t>War </a:t>
            </a:r>
            <a:r>
              <a:rPr lang="en-US" i="1" dirty="0" smtClean="0"/>
              <a:t>Cripples</a:t>
            </a:r>
            <a:r>
              <a:rPr lang="en-US" i="1" dirty="0"/>
              <a:t> </a:t>
            </a:r>
            <a:r>
              <a:rPr lang="en-US" dirty="0" smtClean="0"/>
              <a:t>(1920).</a:t>
            </a:r>
            <a:endParaRPr lang="en-US" dirty="0"/>
          </a:p>
        </p:txBody>
      </p:sp>
      <p:pic>
        <p:nvPicPr>
          <p:cNvPr id="4" name="Picture 3"/>
          <p:cNvPicPr>
            <a:picLocks noChangeAspect="1"/>
          </p:cNvPicPr>
          <p:nvPr/>
        </p:nvPicPr>
        <p:blipFill>
          <a:blip r:embed="rId2"/>
          <a:stretch>
            <a:fillRect/>
          </a:stretch>
        </p:blipFill>
        <p:spPr>
          <a:xfrm>
            <a:off x="0" y="854301"/>
            <a:ext cx="9109075" cy="4005247"/>
          </a:xfrm>
          <a:prstGeom prst="rect">
            <a:avLst/>
          </a:prstGeom>
        </p:spPr>
      </p:pic>
      <p:sp>
        <p:nvSpPr>
          <p:cNvPr id="5" name="Rectangle 4"/>
          <p:cNvSpPr/>
          <p:nvPr/>
        </p:nvSpPr>
        <p:spPr>
          <a:xfrm>
            <a:off x="-34925" y="0"/>
            <a:ext cx="9144000" cy="6230415"/>
          </a:xfrm>
          <a:prstGeom prst="rect">
            <a:avLst/>
          </a:prstGeom>
        </p:spPr>
        <p:txBody>
          <a:bodyPr lIns="540000" tIns="540000" rIns="540000" bIns="540000">
            <a:spAutoFit/>
          </a:bodyPr>
          <a:lstStyle/>
          <a:p>
            <a:pPr>
              <a:defRPr/>
            </a:pPr>
            <a:r>
              <a:rPr lang="en-GB" sz="2200" b="1" u="sng" dirty="0" smtClean="0">
                <a:effectLst>
                  <a:outerShdw blurRad="38100" dist="38100" dir="2700000" algn="tl">
                    <a:srgbClr val="000000">
                      <a:alpha val="43137"/>
                    </a:srgbClr>
                  </a:outerShdw>
                </a:effectLst>
                <a:cs typeface="Arial" charset="0"/>
              </a:rPr>
              <a:t>3. Berlin between Kaiser and Führer: </a:t>
            </a:r>
            <a:r>
              <a:rPr lang="en-GB" sz="2200" b="1" i="1" u="sng" dirty="0">
                <a:solidFill>
                  <a:prstClr val="white"/>
                </a:solidFill>
                <a:effectLst>
                  <a:outerShdw blurRad="38100" dist="38100" dir="2700000" algn="tl">
                    <a:srgbClr val="000000">
                      <a:alpha val="43137"/>
                    </a:srgbClr>
                  </a:outerShdw>
                </a:effectLst>
                <a:cs typeface="Arial" charset="0"/>
              </a:rPr>
              <a:t>Die </a:t>
            </a:r>
            <a:r>
              <a:rPr lang="en-GB" sz="2200" b="1" i="1" u="sng" dirty="0" err="1">
                <a:solidFill>
                  <a:prstClr val="white"/>
                </a:solidFill>
                <a:effectLst>
                  <a:outerShdw blurRad="38100" dist="38100" dir="2700000" algn="tl">
                    <a:srgbClr val="000000">
                      <a:alpha val="43137"/>
                    </a:srgbClr>
                  </a:outerShdw>
                </a:effectLst>
                <a:cs typeface="Arial" charset="0"/>
              </a:rPr>
              <a:t>Brücke</a:t>
            </a:r>
            <a:r>
              <a:rPr lang="en-GB" sz="2200" b="1" i="1" u="sng" dirty="0">
                <a:solidFill>
                  <a:prstClr val="white"/>
                </a:solidFill>
                <a:effectLst>
                  <a:outerShdw blurRad="38100" dist="38100" dir="2700000" algn="tl">
                    <a:srgbClr val="000000">
                      <a:alpha val="43137"/>
                    </a:srgbClr>
                  </a:outerShdw>
                </a:effectLst>
                <a:cs typeface="Arial" charset="0"/>
              </a:rPr>
              <a:t> </a:t>
            </a:r>
            <a:r>
              <a:rPr lang="en-GB" sz="2200" b="1" u="sng" dirty="0">
                <a:solidFill>
                  <a:prstClr val="white"/>
                </a:solidFill>
                <a:effectLst>
                  <a:outerShdw blurRad="38100" dist="38100" dir="2700000" algn="tl">
                    <a:srgbClr val="000000">
                      <a:alpha val="43137"/>
                    </a:srgbClr>
                  </a:outerShdw>
                </a:effectLst>
                <a:cs typeface="Arial" charset="0"/>
              </a:rPr>
              <a:t>and </a:t>
            </a:r>
            <a:r>
              <a:rPr lang="en-GB" sz="2200" b="1" u="sng" dirty="0" smtClean="0">
                <a:solidFill>
                  <a:prstClr val="white"/>
                </a:solidFill>
                <a:effectLst>
                  <a:outerShdw blurRad="38100" dist="38100" dir="2700000" algn="tl">
                    <a:srgbClr val="000000">
                      <a:alpha val="43137"/>
                    </a:srgbClr>
                  </a:outerShdw>
                </a:effectLst>
                <a:cs typeface="Arial" charset="0"/>
              </a:rPr>
              <a:t>Expressionism</a:t>
            </a: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dirty="0">
              <a:solidFill>
                <a:prstClr val="white"/>
              </a:solidFill>
              <a:cs typeface="Arial" charset="0"/>
            </a:endParaRPr>
          </a:p>
          <a:p>
            <a:pPr>
              <a:defRPr/>
            </a:pPr>
            <a:endParaRPr lang="en-GB" sz="2400" dirty="0" smtClean="0">
              <a:solidFill>
                <a:prstClr val="white"/>
              </a:solidFill>
              <a:cs typeface="Arial" charset="0"/>
            </a:endParaRPr>
          </a:p>
          <a:p>
            <a:pPr>
              <a:defRPr/>
            </a:pPr>
            <a:endParaRPr lang="en-GB" sz="2400" b="1" dirty="0">
              <a:effectLst>
                <a:outerShdw blurRad="38100" dist="38100" dir="2700000" algn="tl">
                  <a:srgbClr val="000000">
                    <a:alpha val="43137"/>
                  </a:srgbClr>
                </a:outerShdw>
              </a:effectLst>
              <a:cs typeface="Arial" charset="0"/>
            </a:endParaRPr>
          </a:p>
        </p:txBody>
      </p:sp>
      <p:pic>
        <p:nvPicPr>
          <p:cNvPr id="6" name="Picture 5"/>
          <p:cNvPicPr>
            <a:picLocks noChangeAspect="1"/>
          </p:cNvPicPr>
          <p:nvPr/>
        </p:nvPicPr>
        <p:blipFill>
          <a:blip r:embed="rId3"/>
          <a:stretch>
            <a:fillRect/>
          </a:stretch>
        </p:blipFill>
        <p:spPr>
          <a:xfrm>
            <a:off x="3333430" y="3917739"/>
            <a:ext cx="2411013" cy="2940261"/>
          </a:xfrm>
          <a:prstGeom prst="rect">
            <a:avLst/>
          </a:prstGeom>
        </p:spPr>
      </p:pic>
      <p:pic>
        <p:nvPicPr>
          <p:cNvPr id="7" name="Picture 6"/>
          <p:cNvPicPr>
            <a:picLocks noChangeAspect="1"/>
          </p:cNvPicPr>
          <p:nvPr/>
        </p:nvPicPr>
        <p:blipFill>
          <a:blip r:embed="rId4"/>
          <a:stretch>
            <a:fillRect/>
          </a:stretch>
        </p:blipFill>
        <p:spPr>
          <a:xfrm>
            <a:off x="5768829" y="4578614"/>
            <a:ext cx="3364632" cy="2270469"/>
          </a:xfrm>
          <a:prstGeom prst="rect">
            <a:avLst/>
          </a:prstGeom>
        </p:spPr>
      </p:pic>
    </p:spTree>
    <p:extLst>
      <p:ext uri="{BB962C8B-B14F-4D97-AF65-F5344CB8AC3E}">
        <p14:creationId xmlns:p14="http://schemas.microsoft.com/office/powerpoint/2010/main" val="21780745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48" y="0"/>
            <a:ext cx="7889942" cy="44972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51520" y="4600554"/>
            <a:ext cx="2614241" cy="1754326"/>
          </a:xfrm>
          <a:prstGeom prst="rect">
            <a:avLst/>
          </a:prstGeom>
        </p:spPr>
        <p:txBody>
          <a:bodyPr wrap="square">
            <a:spAutoFit/>
          </a:bodyPr>
          <a:lstStyle/>
          <a:p>
            <a:pPr algn="ctr"/>
            <a:r>
              <a:rPr lang="en-GB" b="1" dirty="0" smtClean="0">
                <a:solidFill>
                  <a:srgbClr val="FFFF00"/>
                </a:solidFill>
                <a:effectLst>
                  <a:outerShdw blurRad="38100" dist="38100" dir="2700000" algn="tl">
                    <a:srgbClr val="000000">
                      <a:alpha val="43137"/>
                    </a:srgbClr>
                  </a:outerShdw>
                </a:effectLst>
                <a:cs typeface="Arial" charset="0"/>
              </a:rPr>
              <a:t>Full film of </a:t>
            </a:r>
            <a:r>
              <a:rPr lang="en-GB" b="1" i="1" dirty="0" smtClean="0">
                <a:solidFill>
                  <a:srgbClr val="FFFF00"/>
                </a:solidFill>
                <a:effectLst>
                  <a:outerShdw blurRad="38100" dist="38100" dir="2700000" algn="tl">
                    <a:srgbClr val="000000">
                      <a:alpha val="43137"/>
                    </a:srgbClr>
                  </a:outerShdw>
                </a:effectLst>
                <a:cs typeface="Arial" charset="0"/>
              </a:rPr>
              <a:t>Symphony </a:t>
            </a:r>
            <a:r>
              <a:rPr lang="en-GB" b="1" i="1" dirty="0">
                <a:solidFill>
                  <a:srgbClr val="FFFF00"/>
                </a:solidFill>
                <a:effectLst>
                  <a:outerShdw blurRad="38100" dist="38100" dir="2700000" algn="tl">
                    <a:srgbClr val="000000">
                      <a:alpha val="43137"/>
                    </a:srgbClr>
                  </a:outerShdw>
                </a:effectLst>
                <a:cs typeface="Arial" charset="0"/>
              </a:rPr>
              <a:t>of  a Great </a:t>
            </a:r>
            <a:r>
              <a:rPr lang="en-GB" b="1" i="1" dirty="0" smtClean="0">
                <a:solidFill>
                  <a:srgbClr val="FFFF00"/>
                </a:solidFill>
                <a:effectLst>
                  <a:outerShdw blurRad="38100" dist="38100" dir="2700000" algn="tl">
                    <a:srgbClr val="000000">
                      <a:alpha val="43137"/>
                    </a:srgbClr>
                  </a:outerShdw>
                </a:effectLst>
                <a:cs typeface="Arial" charset="0"/>
              </a:rPr>
              <a:t>City</a:t>
            </a:r>
            <a:r>
              <a:rPr lang="en-GB" b="1" dirty="0" smtClean="0">
                <a:solidFill>
                  <a:srgbClr val="FFFF00"/>
                </a:solidFill>
                <a:effectLst>
                  <a:outerShdw blurRad="38100" dist="38100" dir="2700000" algn="tl">
                    <a:srgbClr val="000000">
                      <a:alpha val="43137"/>
                    </a:srgbClr>
                  </a:outerShdw>
                </a:effectLst>
              </a:rPr>
              <a:t>:</a:t>
            </a:r>
          </a:p>
          <a:p>
            <a:pPr algn="ctr"/>
            <a:r>
              <a:rPr lang="en-GB" b="1" dirty="0" smtClean="0">
                <a:solidFill>
                  <a:srgbClr val="FFFF00"/>
                </a:solidFill>
                <a:effectLst>
                  <a:outerShdw blurRad="38100" dist="38100" dir="2700000" algn="tl">
                    <a:srgbClr val="000000">
                      <a:alpha val="43137"/>
                    </a:srgbClr>
                  </a:outerShdw>
                </a:effectLst>
                <a:hlinkClick r:id="rId4"/>
              </a:rPr>
              <a:t>https</a:t>
            </a:r>
            <a:r>
              <a:rPr lang="en-GB" b="1" dirty="0">
                <a:solidFill>
                  <a:srgbClr val="FFFF00"/>
                </a:solidFill>
                <a:effectLst>
                  <a:outerShdw blurRad="38100" dist="38100" dir="2700000" algn="tl">
                    <a:srgbClr val="000000">
                      <a:alpha val="43137"/>
                    </a:srgbClr>
                  </a:outerShdw>
                </a:effectLst>
                <a:hlinkClick r:id="rId4"/>
              </a:rPr>
              <a:t>://</a:t>
            </a:r>
            <a:r>
              <a:rPr lang="en-GB" b="1" dirty="0" smtClean="0">
                <a:solidFill>
                  <a:srgbClr val="FFFF00"/>
                </a:solidFill>
                <a:effectLst>
                  <a:outerShdw blurRad="38100" dist="38100" dir="2700000" algn="tl">
                    <a:srgbClr val="000000">
                      <a:alpha val="43137"/>
                    </a:srgbClr>
                  </a:outerShdw>
                </a:effectLst>
                <a:hlinkClick r:id="rId4"/>
              </a:rPr>
              <a:t>www.youtube.com/watch?v=0NQgIvG-kBM</a:t>
            </a:r>
            <a:endParaRPr lang="en-GB" b="1" dirty="0" smtClean="0">
              <a:solidFill>
                <a:srgbClr val="FFFF00"/>
              </a:solidFill>
              <a:effectLst>
                <a:outerShdw blurRad="38100" dist="38100" dir="2700000" algn="tl">
                  <a:srgbClr val="000000">
                    <a:alpha val="43137"/>
                  </a:srgbClr>
                </a:outerShdw>
              </a:effectLst>
            </a:endParaRPr>
          </a:p>
          <a:p>
            <a:pPr algn="ctr"/>
            <a:endParaRPr lang="en-GB" dirty="0">
              <a:solidFill>
                <a:srgbClr val="FFFF00"/>
              </a:solidFill>
            </a:endParaRPr>
          </a:p>
        </p:txBody>
      </p:sp>
      <p:pic>
        <p:nvPicPr>
          <p:cNvPr id="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70444" y="2806651"/>
            <a:ext cx="1767011" cy="4051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70444" y="0"/>
            <a:ext cx="1778163" cy="2708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8549" y="-11151"/>
            <a:ext cx="9144000" cy="1502047"/>
          </a:xfrm>
          <a:prstGeom prst="rect">
            <a:avLst/>
          </a:prstGeom>
        </p:spPr>
        <p:txBody>
          <a:bodyPr lIns="540000" tIns="360000" rIns="540000" bIns="360000">
            <a:spAutoFit/>
          </a:bodyPr>
          <a:lstStyle/>
          <a:p>
            <a:pPr>
              <a:defRPr/>
            </a:pPr>
            <a:r>
              <a:rPr lang="en-GB" sz="2400" b="1" dirty="0" smtClean="0">
                <a:solidFill>
                  <a:srgbClr val="FFFF00"/>
                </a:solidFill>
                <a:effectLst>
                  <a:outerShdw blurRad="38100" dist="38100" dir="2700000" algn="tl">
                    <a:srgbClr val="000000">
                      <a:alpha val="43137"/>
                    </a:srgbClr>
                  </a:outerShdw>
                </a:effectLst>
                <a:cs typeface="Arial" charset="0"/>
              </a:rPr>
              <a:t>3. Berlin between Kaiser and Führer: Experimentation and Permissiveness</a:t>
            </a:r>
            <a:endParaRPr lang="en-GB" sz="2400" b="1" dirty="0">
              <a:solidFill>
                <a:srgbClr val="FFFF00"/>
              </a:solidFill>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7"/>
          <a:stretch>
            <a:fillRect/>
          </a:stretch>
        </p:blipFill>
        <p:spPr>
          <a:xfrm>
            <a:off x="3367811" y="4191000"/>
            <a:ext cx="1907133" cy="2718680"/>
          </a:xfrm>
          <a:prstGeom prst="rect">
            <a:avLst/>
          </a:prstGeom>
        </p:spPr>
      </p:pic>
      <p:pic>
        <p:nvPicPr>
          <p:cNvPr id="5" name="Picture 4"/>
          <p:cNvPicPr>
            <a:picLocks noChangeAspect="1"/>
          </p:cNvPicPr>
          <p:nvPr/>
        </p:nvPicPr>
        <p:blipFill>
          <a:blip r:embed="rId8"/>
          <a:stretch>
            <a:fillRect/>
          </a:stretch>
        </p:blipFill>
        <p:spPr>
          <a:xfrm>
            <a:off x="5274944" y="4191000"/>
            <a:ext cx="2095500" cy="2667000"/>
          </a:xfrm>
          <a:prstGeom prst="rect">
            <a:avLst/>
          </a:prstGeom>
        </p:spPr>
      </p:pic>
    </p:spTree>
    <p:extLst>
      <p:ext uri="{BB962C8B-B14F-4D97-AF65-F5344CB8AC3E}">
        <p14:creationId xmlns:p14="http://schemas.microsoft.com/office/powerpoint/2010/main" val="278526991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ctrTitle"/>
          </p:nvPr>
        </p:nvSpPr>
        <p:spPr>
          <a:xfrm>
            <a:off x="789499" y="3933056"/>
            <a:ext cx="7772400" cy="1470025"/>
          </a:xfrm>
        </p:spPr>
        <p:txBody>
          <a:bodyPr>
            <a:normAutofit fontScale="90000"/>
          </a:bodyPr>
          <a:lstStyle/>
          <a:p>
            <a:r>
              <a:rPr lang="en-GB" sz="4000" dirty="0" smtClean="0">
                <a:solidFill>
                  <a:schemeClr val="accent6">
                    <a:lumMod val="50000"/>
                  </a:schemeClr>
                </a:solidFill>
                <a:latin typeface="Arial Black" panose="020B0A04020102020204" pitchFamily="34" charset="0"/>
              </a:rPr>
              <a:t/>
            </a:r>
            <a:br>
              <a:rPr lang="en-GB" sz="4000" dirty="0" smtClean="0">
                <a:solidFill>
                  <a:schemeClr val="accent6">
                    <a:lumMod val="50000"/>
                  </a:schemeClr>
                </a:solidFill>
                <a:latin typeface="Arial Black" panose="020B0A04020102020204" pitchFamily="34" charset="0"/>
              </a:rPr>
            </a:br>
            <a:r>
              <a:rPr lang="en-GB" sz="4000" dirty="0" smtClean="0">
                <a:solidFill>
                  <a:schemeClr val="accent6">
                    <a:lumMod val="50000"/>
                  </a:schemeClr>
                </a:solidFill>
                <a:latin typeface="Arial Black" panose="020B0A04020102020204" pitchFamily="34" charset="0"/>
              </a:rPr>
              <a:t/>
            </a:r>
            <a:br>
              <a:rPr lang="en-GB" sz="4000" dirty="0" smtClean="0">
                <a:solidFill>
                  <a:schemeClr val="accent6">
                    <a:lumMod val="50000"/>
                  </a:schemeClr>
                </a:solidFill>
                <a:latin typeface="Arial Black" panose="020B0A04020102020204" pitchFamily="34" charset="0"/>
              </a:rPr>
            </a:br>
            <a:r>
              <a:rPr lang="en-GB" dirty="0" smtClean="0">
                <a:solidFill>
                  <a:schemeClr val="accent6">
                    <a:lumMod val="50000"/>
                  </a:schemeClr>
                </a:solidFill>
                <a:latin typeface="Arial Black" panose="020B0A04020102020204" pitchFamily="34" charset="0"/>
              </a:rPr>
              <a:t/>
            </a:r>
            <a:br>
              <a:rPr lang="en-GB" dirty="0" smtClean="0">
                <a:solidFill>
                  <a:schemeClr val="accent6">
                    <a:lumMod val="50000"/>
                  </a:schemeClr>
                </a:solidFill>
                <a:latin typeface="Arial Black" panose="020B0A04020102020204" pitchFamily="34" charset="0"/>
              </a:rPr>
            </a:br>
            <a:r>
              <a:rPr lang="en-GB" sz="3600" dirty="0" smtClean="0">
                <a:solidFill>
                  <a:srgbClr val="FFFF00"/>
                </a:solidFill>
                <a:latin typeface="Arial Black" panose="020B0A04020102020204" pitchFamily="34" charset="0"/>
              </a:rPr>
              <a:t>Magnus Hirschfeld and All Kinds:</a:t>
            </a:r>
            <a:r>
              <a:rPr lang="en-GB" sz="3100" dirty="0" smtClean="0">
                <a:solidFill>
                  <a:srgbClr val="FFFF00"/>
                </a:solidFill>
                <a:latin typeface="Arial Black" panose="020B0A04020102020204" pitchFamily="34" charset="0"/>
              </a:rPr>
              <a:t/>
            </a:r>
            <a:br>
              <a:rPr lang="en-GB" sz="3100" dirty="0" smtClean="0">
                <a:solidFill>
                  <a:srgbClr val="FFFF00"/>
                </a:solidFill>
                <a:latin typeface="Arial Black" panose="020B0A04020102020204" pitchFamily="34" charset="0"/>
              </a:rPr>
            </a:br>
            <a:r>
              <a:rPr lang="en-GB" sz="2700" dirty="0" smtClean="0">
                <a:solidFill>
                  <a:srgbClr val="FFFF00"/>
                </a:solidFill>
                <a:latin typeface="Arial Black" panose="020B0A04020102020204" pitchFamily="34" charset="0"/>
              </a:rPr>
              <a:t>Sexual Science and LGBT+ Identities in Interwar Berlin</a:t>
            </a:r>
            <a:r>
              <a:rPr lang="en-GB" sz="3100" dirty="0" smtClean="0">
                <a:solidFill>
                  <a:srgbClr val="FFFF00"/>
                </a:solidFill>
                <a:latin typeface="Arial Black" panose="020B0A04020102020204" pitchFamily="34" charset="0"/>
              </a:rPr>
              <a:t/>
            </a:r>
            <a:br>
              <a:rPr lang="en-GB" sz="3100" dirty="0" smtClean="0">
                <a:solidFill>
                  <a:srgbClr val="FFFF00"/>
                </a:solidFill>
                <a:latin typeface="Arial Black" panose="020B0A04020102020204" pitchFamily="34" charset="0"/>
              </a:rPr>
            </a:br>
            <a:endParaRPr lang="en-GB" sz="2900" dirty="0">
              <a:solidFill>
                <a:schemeClr val="accent5"/>
              </a:solidFill>
              <a:latin typeface="Arial Black" panose="020B0A04020102020204" pitchFamily="34" charset="0"/>
            </a:endParaRP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928" y="-9561"/>
            <a:ext cx="4409991" cy="39579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006" y="16259"/>
            <a:ext cx="2829213" cy="39321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62793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Arial Black" panose="020B0A04020102020204" pitchFamily="34" charset="0"/>
              </a:rPr>
              <a:t/>
            </a:r>
            <a:br>
              <a:rPr lang="en-GB" dirty="0" smtClean="0">
                <a:latin typeface="Arial Black" panose="020B0A04020102020204" pitchFamily="34" charset="0"/>
              </a:rPr>
            </a:br>
            <a:r>
              <a:rPr lang="en-GB" dirty="0" smtClean="0">
                <a:solidFill>
                  <a:srgbClr val="FFFF00"/>
                </a:solidFill>
                <a:latin typeface="Arial Black" panose="020B0A04020102020204" pitchFamily="34" charset="0"/>
              </a:rPr>
              <a:t>Magnus Hirschfeld </a:t>
            </a:r>
            <a:r>
              <a:rPr lang="en-GB" sz="2700" dirty="0" smtClean="0">
                <a:solidFill>
                  <a:srgbClr val="FFFF00"/>
                </a:solidFill>
                <a:latin typeface="Arial Black" panose="020B0A04020102020204" pitchFamily="34" charset="0"/>
              </a:rPr>
              <a:t>(1868–1935)</a:t>
            </a:r>
            <a:r>
              <a:rPr lang="en-GB" dirty="0" smtClean="0">
                <a:solidFill>
                  <a:srgbClr val="FFFF00"/>
                </a:solidFill>
                <a:latin typeface="Arial Black" panose="020B0A04020102020204" pitchFamily="34" charset="0"/>
              </a:rPr>
              <a:t/>
            </a:r>
            <a:br>
              <a:rPr lang="en-GB" dirty="0" smtClean="0">
                <a:solidFill>
                  <a:srgbClr val="FFFF00"/>
                </a:solidFill>
                <a:latin typeface="Arial Black" panose="020B0A04020102020204" pitchFamily="34" charset="0"/>
              </a:rPr>
            </a:br>
            <a:endParaRPr lang="en-GB" dirty="0">
              <a:solidFill>
                <a:srgbClr val="FFFF00"/>
              </a:solidFill>
              <a:latin typeface="Arial Black" panose="020B0A04020102020204" pitchFamily="34" charset="0"/>
            </a:endParaRPr>
          </a:p>
        </p:txBody>
      </p:sp>
      <p:pic>
        <p:nvPicPr>
          <p:cNvPr id="205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1196752"/>
            <a:ext cx="2723883" cy="3999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491" y="1192626"/>
            <a:ext cx="3048000"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53119" y="6017223"/>
            <a:ext cx="3194745" cy="923330"/>
          </a:xfrm>
          <a:prstGeom prst="rect">
            <a:avLst/>
          </a:prstGeom>
        </p:spPr>
        <p:txBody>
          <a:bodyPr wrap="square">
            <a:spAutoFit/>
          </a:bodyPr>
          <a:lstStyle/>
          <a:p>
            <a:r>
              <a:rPr lang="en-GB" dirty="0" smtClean="0"/>
              <a:t>Magnus Hirschfeld and his partner Karl Giese (1898–1938)</a:t>
            </a:r>
          </a:p>
          <a:p>
            <a:endParaRPr lang="en-GB" dirty="0"/>
          </a:p>
        </p:txBody>
      </p:sp>
      <p:pic>
        <p:nvPicPr>
          <p:cNvPr id="11"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t="2325" r="8737" b="5904"/>
          <a:stretch/>
        </p:blipFill>
        <p:spPr bwMode="auto">
          <a:xfrm>
            <a:off x="3563888" y="1192626"/>
            <a:ext cx="2461206" cy="3662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29824" y="4822784"/>
            <a:ext cx="2505075" cy="190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831638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0161" y="292605"/>
            <a:ext cx="4662194" cy="1488410"/>
          </a:xfrm>
        </p:spPr>
        <p:txBody>
          <a:bodyPr>
            <a:normAutofit fontScale="90000"/>
          </a:bodyPr>
          <a:lstStyle/>
          <a:p>
            <a:r>
              <a:rPr lang="en-GB" dirty="0" smtClean="0">
                <a:solidFill>
                  <a:srgbClr val="002060"/>
                </a:solidFill>
              </a:rPr>
              <a:t/>
            </a:r>
            <a:br>
              <a:rPr lang="en-GB" dirty="0" smtClean="0">
                <a:solidFill>
                  <a:srgbClr val="002060"/>
                </a:solidFill>
              </a:rPr>
            </a:br>
            <a:r>
              <a:rPr lang="en-GB" dirty="0" smtClean="0">
                <a:solidFill>
                  <a:srgbClr val="FFFF00"/>
                </a:solidFill>
                <a:latin typeface="Arial Black" panose="020B0A04020102020204" pitchFamily="34" charset="0"/>
              </a:rPr>
              <a:t>Christopher Isherwood</a:t>
            </a:r>
            <a:br>
              <a:rPr lang="en-GB" dirty="0" smtClean="0">
                <a:solidFill>
                  <a:srgbClr val="FFFF00"/>
                </a:solidFill>
                <a:latin typeface="Arial Black" panose="020B0A04020102020204" pitchFamily="34" charset="0"/>
              </a:rPr>
            </a:br>
            <a:r>
              <a:rPr lang="en-GB" dirty="0" smtClean="0">
                <a:solidFill>
                  <a:srgbClr val="FFFF00"/>
                </a:solidFill>
                <a:latin typeface="Arial Black" panose="020B0A04020102020204" pitchFamily="34" charset="0"/>
              </a:rPr>
              <a:t> </a:t>
            </a:r>
            <a:r>
              <a:rPr lang="en-GB" sz="3100" dirty="0" smtClean="0">
                <a:solidFill>
                  <a:srgbClr val="FFFF00"/>
                </a:solidFill>
                <a:latin typeface="Arial Black" panose="020B0A04020102020204" pitchFamily="34" charset="0"/>
              </a:rPr>
              <a:t>(1904–1986)</a:t>
            </a:r>
            <a:endParaRPr lang="en-GB" sz="3100" dirty="0">
              <a:solidFill>
                <a:srgbClr val="FFFF00"/>
              </a:solidFill>
              <a:latin typeface="Arial Black" panose="020B0A04020102020204" pitchFamily="34" charset="0"/>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5307" t="4478" r="8330" b="4120"/>
          <a:stretch/>
        </p:blipFill>
        <p:spPr bwMode="auto">
          <a:xfrm>
            <a:off x="-18255" y="1"/>
            <a:ext cx="2208415" cy="3356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0298" y="2372843"/>
            <a:ext cx="2252057" cy="33693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74758" y="3700363"/>
            <a:ext cx="2269241" cy="31860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8502" y="18928"/>
            <a:ext cx="2255497" cy="3338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5456"/>
          <a:stretch/>
        </p:blipFill>
        <p:spPr bwMode="auto">
          <a:xfrm>
            <a:off x="2276165" y="2384746"/>
            <a:ext cx="2287986" cy="3345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8"/>
          <a:stretch>
            <a:fillRect/>
          </a:stretch>
        </p:blipFill>
        <p:spPr>
          <a:xfrm>
            <a:off x="-28342" y="3700363"/>
            <a:ext cx="2249373" cy="3157637"/>
          </a:xfrm>
          <a:prstGeom prst="rect">
            <a:avLst/>
          </a:prstGeom>
        </p:spPr>
      </p:pic>
    </p:spTree>
    <p:extLst>
      <p:ext uri="{BB962C8B-B14F-4D97-AF65-F5344CB8AC3E}">
        <p14:creationId xmlns:p14="http://schemas.microsoft.com/office/powerpoint/2010/main" val="105814747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466931" y="4024111"/>
            <a:ext cx="1556868" cy="1754326"/>
          </a:xfrm>
          <a:prstGeom prst="rect">
            <a:avLst/>
          </a:prstGeom>
        </p:spPr>
        <p:txBody>
          <a:bodyPr wrap="square">
            <a:spAutoFit/>
          </a:bodyPr>
          <a:lstStyle/>
          <a:p>
            <a:r>
              <a:rPr lang="en-GB" dirty="0" smtClean="0"/>
              <a:t>Otto Dix, </a:t>
            </a:r>
            <a:r>
              <a:rPr lang="en-GB" i="1" dirty="0" smtClean="0"/>
              <a:t>Metropolis </a:t>
            </a:r>
            <a:r>
              <a:rPr lang="en-GB" dirty="0" smtClean="0"/>
              <a:t>triptych</a:t>
            </a:r>
            <a:r>
              <a:rPr lang="en-GB" dirty="0"/>
              <a:t> </a:t>
            </a:r>
            <a:r>
              <a:rPr lang="en-GB" dirty="0" smtClean="0"/>
              <a:t>(1927–1928), </a:t>
            </a:r>
            <a:r>
              <a:rPr lang="en-GB" i="1" dirty="0" smtClean="0"/>
              <a:t>War Cripples </a:t>
            </a:r>
            <a:r>
              <a:rPr lang="en-GB" dirty="0" smtClean="0"/>
              <a:t>(1920) </a:t>
            </a:r>
            <a:endParaRPr lang="en-US" dirty="0"/>
          </a:p>
        </p:txBody>
      </p:sp>
      <p:pic>
        <p:nvPicPr>
          <p:cNvPr id="4" name="Picture 3"/>
          <p:cNvPicPr>
            <a:picLocks noChangeAspect="1"/>
          </p:cNvPicPr>
          <p:nvPr/>
        </p:nvPicPr>
        <p:blipFill>
          <a:blip r:embed="rId3"/>
          <a:stretch>
            <a:fillRect/>
          </a:stretch>
        </p:blipFill>
        <p:spPr>
          <a:xfrm>
            <a:off x="0" y="0"/>
            <a:ext cx="9109075" cy="4005247"/>
          </a:xfrm>
          <a:prstGeom prst="rect">
            <a:avLst/>
          </a:prstGeom>
        </p:spPr>
      </p:pic>
      <p:pic>
        <p:nvPicPr>
          <p:cNvPr id="5" name="Picture 4"/>
          <p:cNvPicPr>
            <a:picLocks noChangeAspect="1"/>
          </p:cNvPicPr>
          <p:nvPr/>
        </p:nvPicPr>
        <p:blipFill>
          <a:blip r:embed="rId4"/>
          <a:stretch>
            <a:fillRect/>
          </a:stretch>
        </p:blipFill>
        <p:spPr>
          <a:xfrm>
            <a:off x="0" y="4005247"/>
            <a:ext cx="3364632" cy="2270469"/>
          </a:xfrm>
          <a:prstGeom prst="rect">
            <a:avLst/>
          </a:prstGeom>
        </p:spPr>
      </p:pic>
      <p:pic>
        <p:nvPicPr>
          <p:cNvPr id="2048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90394" y="3839579"/>
            <a:ext cx="4164176" cy="2988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99701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14556" cy="1143000"/>
          </a:xfrm>
        </p:spPr>
        <p:txBody>
          <a:bodyPr>
            <a:normAutofit fontScale="90000"/>
          </a:bodyPr>
          <a:lstStyle/>
          <a:p>
            <a:r>
              <a:rPr lang="en-GB" dirty="0" smtClean="0">
                <a:solidFill>
                  <a:srgbClr val="FFFF00"/>
                </a:solidFill>
                <a:latin typeface="+mn-lt"/>
              </a:rPr>
              <a:t>‘The German Invention of Homosexuality’</a:t>
            </a:r>
            <a:endParaRPr lang="en-GB" dirty="0">
              <a:solidFill>
                <a:srgbClr val="FFFF00"/>
              </a:solidFill>
              <a:latin typeface="+mn-lt"/>
            </a:endParaRP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36182" y="1533561"/>
            <a:ext cx="3810000" cy="2000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44" y="4282984"/>
            <a:ext cx="2316954" cy="2759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844" y="1536969"/>
            <a:ext cx="2316954" cy="28324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rotWithShape="1">
          <a:blip r:embed="rId6">
            <a:extLst>
              <a:ext uri="{28A0092B-C50C-407E-A947-70E740481C1C}">
                <a14:useLocalDpi xmlns:a14="http://schemas.microsoft.com/office/drawing/2010/main" val="0"/>
              </a:ext>
            </a:extLst>
          </a:blip>
          <a:srcRect l="7267" t="11507" r="5891" b="7888"/>
          <a:stretch/>
        </p:blipFill>
        <p:spPr bwMode="auto">
          <a:xfrm>
            <a:off x="7048500" y="1564432"/>
            <a:ext cx="2095500" cy="2838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48500" y="3929539"/>
            <a:ext cx="2095500" cy="2928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descr="Image result for Psychopathia Sexuali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82737" y="3566200"/>
            <a:ext cx="1828632" cy="276404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336182" y="4549676"/>
            <a:ext cx="1533518" cy="2308324"/>
          </a:xfrm>
          <a:prstGeom prst="rect">
            <a:avLst/>
          </a:prstGeom>
        </p:spPr>
        <p:txBody>
          <a:bodyPr wrap="square">
            <a:spAutoFit/>
          </a:bodyPr>
          <a:lstStyle/>
          <a:p>
            <a:r>
              <a:rPr lang="en-US" dirty="0"/>
              <a:t>Karl-Maria </a:t>
            </a:r>
            <a:r>
              <a:rPr lang="en-US" dirty="0" err="1" smtClean="0"/>
              <a:t>Kertbeny</a:t>
            </a:r>
            <a:r>
              <a:rPr lang="en-US" dirty="0" smtClean="0"/>
              <a:t> (1824-1882) first use of ‘homosexual’ in 1868 letter to </a:t>
            </a:r>
            <a:r>
              <a:rPr lang="en-US" dirty="0" err="1" smtClean="0"/>
              <a:t>Ulrichs</a:t>
            </a:r>
            <a:r>
              <a:rPr lang="en-US" dirty="0" smtClean="0"/>
              <a:t> (pictured)</a:t>
            </a:r>
            <a:endParaRPr lang="en-US" dirty="0"/>
          </a:p>
        </p:txBody>
      </p:sp>
      <p:sp>
        <p:nvSpPr>
          <p:cNvPr id="4" name="Rectangle 3"/>
          <p:cNvSpPr/>
          <p:nvPr/>
        </p:nvSpPr>
        <p:spPr>
          <a:xfrm>
            <a:off x="2336182" y="3544320"/>
            <a:ext cx="1411613" cy="738664"/>
          </a:xfrm>
          <a:prstGeom prst="rect">
            <a:avLst/>
          </a:prstGeom>
        </p:spPr>
        <p:txBody>
          <a:bodyPr wrap="square">
            <a:spAutoFit/>
          </a:bodyPr>
          <a:lstStyle/>
          <a:p>
            <a:r>
              <a:rPr lang="en-US" sz="1400" dirty="0"/>
              <a:t>Karl Heinrich </a:t>
            </a:r>
            <a:r>
              <a:rPr lang="en-US" sz="1400" dirty="0" err="1" smtClean="0"/>
              <a:t>Ulrichs</a:t>
            </a:r>
            <a:endParaRPr lang="en-US" sz="1400" dirty="0" smtClean="0"/>
          </a:p>
          <a:p>
            <a:r>
              <a:rPr lang="en-GB" sz="1400" dirty="0" smtClean="0"/>
              <a:t>(1825-1895)</a:t>
            </a:r>
            <a:endParaRPr lang="en-US" sz="1400" dirty="0"/>
          </a:p>
        </p:txBody>
      </p:sp>
      <p:sp>
        <p:nvSpPr>
          <p:cNvPr id="5" name="Rectangle 4"/>
          <p:cNvSpPr/>
          <p:nvPr/>
        </p:nvSpPr>
        <p:spPr>
          <a:xfrm>
            <a:off x="6249345" y="1589053"/>
            <a:ext cx="1491007" cy="1815882"/>
          </a:xfrm>
          <a:prstGeom prst="rect">
            <a:avLst/>
          </a:prstGeom>
        </p:spPr>
        <p:txBody>
          <a:bodyPr wrap="square">
            <a:spAutoFit/>
          </a:bodyPr>
          <a:lstStyle/>
          <a:p>
            <a:r>
              <a:rPr lang="en-US" sz="1600" dirty="0">
                <a:solidFill>
                  <a:srgbClr val="FFFF00"/>
                </a:solidFill>
              </a:rPr>
              <a:t>Karl Friedrich Otto </a:t>
            </a:r>
            <a:r>
              <a:rPr lang="en-US" sz="1600" dirty="0" err="1">
                <a:solidFill>
                  <a:srgbClr val="FFFF00"/>
                </a:solidFill>
              </a:rPr>
              <a:t>Westphal</a:t>
            </a:r>
            <a:r>
              <a:rPr lang="en-US" sz="1600" dirty="0">
                <a:solidFill>
                  <a:srgbClr val="FFFF00"/>
                </a:solidFill>
              </a:rPr>
              <a:t> </a:t>
            </a:r>
            <a:r>
              <a:rPr lang="en-US" sz="1600" dirty="0" smtClean="0">
                <a:solidFill>
                  <a:srgbClr val="FFFF00"/>
                </a:solidFill>
              </a:rPr>
              <a:t>(1833–1890),</a:t>
            </a:r>
          </a:p>
          <a:p>
            <a:r>
              <a:rPr lang="en-GB" sz="1600" dirty="0">
                <a:solidFill>
                  <a:srgbClr val="FFFF00"/>
                </a:solidFill>
              </a:rPr>
              <a:t>l</a:t>
            </a:r>
            <a:r>
              <a:rPr lang="en-GB" sz="1600" dirty="0" smtClean="0">
                <a:solidFill>
                  <a:srgbClr val="FFFF00"/>
                </a:solidFill>
              </a:rPr>
              <a:t>andmark research on ‘contrary sexualities’</a:t>
            </a:r>
            <a:endParaRPr lang="en-US" sz="1600" dirty="0">
              <a:solidFill>
                <a:srgbClr val="FFFF00"/>
              </a:solidFill>
            </a:endParaRPr>
          </a:p>
        </p:txBody>
      </p:sp>
      <p:sp>
        <p:nvSpPr>
          <p:cNvPr id="6" name="Rectangle 5"/>
          <p:cNvSpPr/>
          <p:nvPr/>
        </p:nvSpPr>
        <p:spPr>
          <a:xfrm>
            <a:off x="5622872" y="4241121"/>
            <a:ext cx="1472516" cy="2585323"/>
          </a:xfrm>
          <a:prstGeom prst="rect">
            <a:avLst/>
          </a:prstGeom>
        </p:spPr>
        <p:txBody>
          <a:bodyPr wrap="square">
            <a:spAutoFit/>
          </a:bodyPr>
          <a:lstStyle/>
          <a:p>
            <a:r>
              <a:rPr lang="en-US" dirty="0"/>
              <a:t>Richard von </a:t>
            </a:r>
            <a:r>
              <a:rPr lang="en-US" dirty="0" smtClean="0"/>
              <a:t>Krafft-Ebing, </a:t>
            </a:r>
            <a:r>
              <a:rPr lang="en-US" dirty="0"/>
              <a:t>author </a:t>
            </a:r>
            <a:r>
              <a:rPr lang="en-US" dirty="0" smtClean="0"/>
              <a:t>of </a:t>
            </a:r>
            <a:r>
              <a:rPr lang="en-US" i="1" dirty="0" err="1" smtClean="0"/>
              <a:t>Psychopathia</a:t>
            </a:r>
            <a:r>
              <a:rPr lang="en-US" i="1" dirty="0" smtClean="0"/>
              <a:t> </a:t>
            </a:r>
            <a:r>
              <a:rPr lang="en-US" i="1" dirty="0" err="1"/>
              <a:t>Sexualis</a:t>
            </a:r>
            <a:r>
              <a:rPr lang="en-US" i="1" dirty="0"/>
              <a:t> </a:t>
            </a:r>
            <a:r>
              <a:rPr lang="en-US" dirty="0"/>
              <a:t>(</a:t>
            </a:r>
            <a:r>
              <a:rPr lang="en-US" i="1" dirty="0"/>
              <a:t>Psychopathy of </a:t>
            </a:r>
            <a:r>
              <a:rPr lang="en-US" i="1" dirty="0" smtClean="0"/>
              <a:t>Sex</a:t>
            </a:r>
            <a:r>
              <a:rPr lang="en-US" dirty="0" smtClean="0"/>
              <a:t>, 1886; English, 1892)</a:t>
            </a:r>
            <a:endParaRPr lang="en-US" dirty="0"/>
          </a:p>
        </p:txBody>
      </p:sp>
    </p:spTree>
    <p:extLst>
      <p:ext uri="{BB962C8B-B14F-4D97-AF65-F5344CB8AC3E}">
        <p14:creationId xmlns:p14="http://schemas.microsoft.com/office/powerpoint/2010/main" val="2369061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46446"/>
            <a:ext cx="8892480" cy="1143000"/>
          </a:xfrm>
        </p:spPr>
        <p:txBody>
          <a:bodyPr>
            <a:normAutofit fontScale="90000"/>
          </a:bodyPr>
          <a:lstStyle/>
          <a:p>
            <a:r>
              <a:rPr lang="en-GB" sz="3600" dirty="0" smtClean="0">
                <a:solidFill>
                  <a:srgbClr val="FFFF00"/>
                </a:solidFill>
                <a:latin typeface="+mn-lt"/>
              </a:rPr>
              <a:t>Hirschfeld’s Research</a:t>
            </a:r>
            <a:r>
              <a:rPr lang="en-GB" sz="3600" dirty="0" smtClean="0"/>
              <a:t/>
            </a:r>
            <a:br>
              <a:rPr lang="en-GB" sz="3600" dirty="0" smtClean="0"/>
            </a:br>
            <a:r>
              <a:rPr lang="en-GB" sz="3600" dirty="0" smtClean="0"/>
              <a:t>Scientific </a:t>
            </a:r>
            <a:r>
              <a:rPr lang="en-GB" sz="3600" dirty="0"/>
              <a:t>Humanitarian </a:t>
            </a:r>
            <a:r>
              <a:rPr lang="en-GB" sz="3600" dirty="0" smtClean="0"/>
              <a:t>Committee</a:t>
            </a:r>
            <a:r>
              <a:rPr lang="en-GB" sz="3600" dirty="0"/>
              <a:t> </a:t>
            </a:r>
            <a:r>
              <a:rPr lang="en-GB" sz="3600" dirty="0" smtClean="0"/>
              <a:t>est. 1897</a:t>
            </a:r>
            <a:endParaRPr lang="en-GB" sz="3600"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724650" y="3283567"/>
            <a:ext cx="2419350" cy="361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9001" t="5948" r="6988" b="7966"/>
          <a:stretch/>
        </p:blipFill>
        <p:spPr bwMode="auto">
          <a:xfrm>
            <a:off x="0" y="1412776"/>
            <a:ext cx="2520280" cy="36805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rotWithShape="1">
          <a:blip r:embed="rId5">
            <a:extLst>
              <a:ext uri="{28A0092B-C50C-407E-A947-70E740481C1C}">
                <a14:useLocalDpi xmlns:a14="http://schemas.microsoft.com/office/drawing/2010/main" val="0"/>
              </a:ext>
            </a:extLst>
          </a:blip>
          <a:srcRect l="9545" t="12027" r="6551" b="4762"/>
          <a:stretch/>
        </p:blipFill>
        <p:spPr bwMode="auto">
          <a:xfrm>
            <a:off x="4355976" y="1402062"/>
            <a:ext cx="2333714" cy="3537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4"/>
          <p:cNvPicPr>
            <a:picLocks noChangeAspect="1" noChangeArrowheads="1"/>
          </p:cNvPicPr>
          <p:nvPr/>
        </p:nvPicPr>
        <p:blipFill rotWithShape="1">
          <a:blip r:embed="rId6">
            <a:extLst>
              <a:ext uri="{28A0092B-C50C-407E-A947-70E740481C1C}">
                <a14:useLocalDpi xmlns:a14="http://schemas.microsoft.com/office/drawing/2010/main" val="0"/>
              </a:ext>
            </a:extLst>
          </a:blip>
          <a:srcRect t="2325" r="8737" b="5904"/>
          <a:stretch/>
        </p:blipFill>
        <p:spPr bwMode="auto">
          <a:xfrm>
            <a:off x="1921011" y="3107904"/>
            <a:ext cx="2461206" cy="3662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2515331" y="1489446"/>
            <a:ext cx="1143000" cy="1200329"/>
          </a:xfrm>
          <a:prstGeom prst="rect">
            <a:avLst/>
          </a:prstGeom>
        </p:spPr>
        <p:txBody>
          <a:bodyPr wrap="square">
            <a:spAutoFit/>
          </a:bodyPr>
          <a:lstStyle/>
          <a:p>
            <a:r>
              <a:rPr lang="en-GB" i="1" dirty="0" smtClean="0"/>
              <a:t>Sappho and Socrates</a:t>
            </a:r>
          </a:p>
          <a:p>
            <a:r>
              <a:rPr lang="en-GB" dirty="0" smtClean="0"/>
              <a:t>(1896)</a:t>
            </a:r>
            <a:r>
              <a:rPr lang="en-GB" i="1" dirty="0" smtClean="0"/>
              <a:t> </a:t>
            </a:r>
            <a:endParaRPr lang="en-GB" i="1" dirty="0"/>
          </a:p>
        </p:txBody>
      </p:sp>
      <p:sp>
        <p:nvSpPr>
          <p:cNvPr id="12" name="Rectangle 11"/>
          <p:cNvSpPr/>
          <p:nvPr/>
        </p:nvSpPr>
        <p:spPr>
          <a:xfrm>
            <a:off x="107504" y="5373216"/>
            <a:ext cx="1813507" cy="1477328"/>
          </a:xfrm>
          <a:prstGeom prst="rect">
            <a:avLst/>
          </a:prstGeom>
        </p:spPr>
        <p:txBody>
          <a:bodyPr wrap="square">
            <a:spAutoFit/>
          </a:bodyPr>
          <a:lstStyle/>
          <a:p>
            <a:pPr algn="r"/>
            <a:r>
              <a:rPr lang="en-GB" i="1" dirty="0" smtClean="0"/>
              <a:t>The Homosexuality </a:t>
            </a:r>
            <a:r>
              <a:rPr lang="en-GB" i="1" dirty="0"/>
              <a:t>of Men and Women</a:t>
            </a:r>
            <a:r>
              <a:rPr lang="en-GB" dirty="0"/>
              <a:t> (</a:t>
            </a:r>
            <a:r>
              <a:rPr lang="en-GB" dirty="0" smtClean="0"/>
              <a:t>1914)</a:t>
            </a:r>
            <a:endParaRPr lang="en-GB" i="1" dirty="0" smtClean="0"/>
          </a:p>
          <a:p>
            <a:pPr algn="r"/>
            <a:endParaRPr lang="en-GB" i="1" dirty="0"/>
          </a:p>
        </p:txBody>
      </p:sp>
      <p:sp>
        <p:nvSpPr>
          <p:cNvPr id="13" name="Rectangle 12"/>
          <p:cNvSpPr/>
          <p:nvPr/>
        </p:nvSpPr>
        <p:spPr>
          <a:xfrm>
            <a:off x="6858000" y="1494213"/>
            <a:ext cx="1458416" cy="1477328"/>
          </a:xfrm>
          <a:prstGeom prst="rect">
            <a:avLst/>
          </a:prstGeom>
        </p:spPr>
        <p:txBody>
          <a:bodyPr wrap="square">
            <a:spAutoFit/>
          </a:bodyPr>
          <a:lstStyle/>
          <a:p>
            <a:r>
              <a:rPr lang="en-GB" i="1" dirty="0" smtClean="0"/>
              <a:t>The Transvestites: The Erotic Drive to Cross Dress </a:t>
            </a:r>
            <a:r>
              <a:rPr lang="en-GB" dirty="0" smtClean="0"/>
              <a:t>(1910)</a:t>
            </a:r>
            <a:endParaRPr lang="en-GB" dirty="0"/>
          </a:p>
        </p:txBody>
      </p:sp>
      <p:sp>
        <p:nvSpPr>
          <p:cNvPr id="14" name="Rectangle 13"/>
          <p:cNvSpPr/>
          <p:nvPr/>
        </p:nvSpPr>
        <p:spPr>
          <a:xfrm>
            <a:off x="4932040" y="5093317"/>
            <a:ext cx="1726192" cy="1200329"/>
          </a:xfrm>
          <a:prstGeom prst="rect">
            <a:avLst/>
          </a:prstGeom>
        </p:spPr>
        <p:txBody>
          <a:bodyPr wrap="square">
            <a:spAutoFit/>
          </a:bodyPr>
          <a:lstStyle/>
          <a:p>
            <a:pPr algn="r"/>
            <a:r>
              <a:rPr lang="en-GB" i="1" dirty="0" smtClean="0"/>
              <a:t>Yearbook </a:t>
            </a:r>
            <a:r>
              <a:rPr lang="en-GB" i="1" dirty="0"/>
              <a:t>for </a:t>
            </a:r>
            <a:r>
              <a:rPr lang="en-GB" i="1" dirty="0" smtClean="0"/>
              <a:t>Intermediate Sexual Type</a:t>
            </a:r>
            <a:r>
              <a:rPr lang="en-GB" dirty="0" smtClean="0"/>
              <a:t>s (1914)</a:t>
            </a:r>
            <a:endParaRPr lang="en-GB" dirty="0"/>
          </a:p>
        </p:txBody>
      </p:sp>
    </p:spTree>
    <p:extLst>
      <p:ext uri="{BB962C8B-B14F-4D97-AF65-F5344CB8AC3E}">
        <p14:creationId xmlns:p14="http://schemas.microsoft.com/office/powerpoint/2010/main" val="290922042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5252"/>
            <a:ext cx="8229600" cy="1143000"/>
          </a:xfrm>
        </p:spPr>
        <p:txBody>
          <a:bodyPr>
            <a:normAutofit fontScale="90000"/>
          </a:bodyPr>
          <a:lstStyle/>
          <a:p>
            <a:r>
              <a:rPr lang="en-GB" dirty="0" smtClean="0">
                <a:solidFill>
                  <a:srgbClr val="FFFF00"/>
                </a:solidFill>
                <a:latin typeface="+mn-lt"/>
              </a:rPr>
              <a:t>Paragraph 175 campaigning</a:t>
            </a:r>
            <a:br>
              <a:rPr lang="en-GB" dirty="0" smtClean="0">
                <a:solidFill>
                  <a:srgbClr val="FFFF00"/>
                </a:solidFill>
                <a:latin typeface="+mn-lt"/>
              </a:rPr>
            </a:br>
            <a:endParaRPr lang="en-GB" dirty="0">
              <a:solidFill>
                <a:srgbClr val="FFFF00"/>
              </a:solidFill>
              <a:latin typeface="+mn-lt"/>
            </a:endParaRPr>
          </a:p>
        </p:txBody>
      </p:sp>
      <p:pic>
        <p:nvPicPr>
          <p:cNvPr id="205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915816" y="1442345"/>
            <a:ext cx="3299084" cy="4844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8290" y="1196752"/>
            <a:ext cx="2084628" cy="2939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7843" y="4381500"/>
            <a:ext cx="2505075" cy="190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67544" y="1556792"/>
            <a:ext cx="1813484" cy="4524315"/>
          </a:xfrm>
          <a:prstGeom prst="rect">
            <a:avLst/>
          </a:prstGeom>
        </p:spPr>
        <p:txBody>
          <a:bodyPr wrap="square">
            <a:spAutoFit/>
          </a:bodyPr>
          <a:lstStyle/>
          <a:p>
            <a:r>
              <a:rPr lang="en-GB" dirty="0" smtClean="0"/>
              <a:t>Hirschfeld as 'Hero </a:t>
            </a:r>
            <a:r>
              <a:rPr lang="en-GB" dirty="0"/>
              <a:t>of the Day</a:t>
            </a:r>
            <a:r>
              <a:rPr lang="en-GB" dirty="0" smtClean="0"/>
              <a:t>, </a:t>
            </a:r>
            <a:r>
              <a:rPr lang="en-GB" dirty="0"/>
              <a:t>drumming up support for the abolition of Paragraph 175 of the German penal code that criminalized </a:t>
            </a:r>
            <a:r>
              <a:rPr lang="en-GB" dirty="0" smtClean="0"/>
              <a:t>homosexuality (1907); poster for  and </a:t>
            </a:r>
            <a:r>
              <a:rPr lang="en-GB" dirty="0"/>
              <a:t>scenes </a:t>
            </a:r>
            <a:r>
              <a:rPr lang="en-GB" dirty="0" smtClean="0"/>
              <a:t>from </a:t>
            </a:r>
            <a:r>
              <a:rPr lang="en-GB" i="1" dirty="0" smtClean="0"/>
              <a:t>Anders </a:t>
            </a:r>
            <a:r>
              <a:rPr lang="en-GB" i="1" dirty="0" err="1"/>
              <a:t>als</a:t>
            </a:r>
            <a:r>
              <a:rPr lang="en-GB" i="1" dirty="0"/>
              <a:t> die </a:t>
            </a:r>
            <a:r>
              <a:rPr lang="en-GB" i="1" dirty="0" err="1"/>
              <a:t>Andern</a:t>
            </a:r>
            <a:r>
              <a:rPr lang="en-GB" i="1" dirty="0"/>
              <a:t> </a:t>
            </a:r>
            <a:r>
              <a:rPr lang="en-GB" dirty="0" smtClean="0"/>
              <a:t>(</a:t>
            </a:r>
            <a:r>
              <a:rPr lang="en-GB" i="1" dirty="0"/>
              <a:t>Different from the </a:t>
            </a:r>
            <a:r>
              <a:rPr lang="en-GB" i="1" dirty="0" smtClean="0"/>
              <a:t>Others</a:t>
            </a:r>
            <a:r>
              <a:rPr lang="en-GB" dirty="0" smtClean="0"/>
              <a:t>, 1919) </a:t>
            </a:r>
            <a:endParaRPr lang="en-GB" dirty="0"/>
          </a:p>
        </p:txBody>
      </p:sp>
    </p:spTree>
    <p:extLst>
      <p:ext uri="{BB962C8B-B14F-4D97-AF65-F5344CB8AC3E}">
        <p14:creationId xmlns:p14="http://schemas.microsoft.com/office/powerpoint/2010/main" val="17967657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4555665" y="1475656"/>
            <a:ext cx="4596883" cy="4125703"/>
          </a:xfrm>
          <a:prstGeom prst="rect">
            <a:avLst/>
          </a:prstGeom>
        </p:spPr>
      </p:pic>
      <p:pic>
        <p:nvPicPr>
          <p:cNvPr id="8" name="Picture 7"/>
          <p:cNvPicPr>
            <a:picLocks noChangeAspect="1"/>
          </p:cNvPicPr>
          <p:nvPr/>
        </p:nvPicPr>
        <p:blipFill rotWithShape="1">
          <a:blip r:embed="rId4"/>
          <a:srcRect b="6196"/>
          <a:stretch/>
        </p:blipFill>
        <p:spPr>
          <a:xfrm>
            <a:off x="-78521" y="1475656"/>
            <a:ext cx="4899601" cy="3321496"/>
          </a:xfrm>
          <a:prstGeom prst="rect">
            <a:avLst/>
          </a:prstGeom>
        </p:spPr>
      </p:pic>
      <p:sp>
        <p:nvSpPr>
          <p:cNvPr id="10" name="Rectangle 9"/>
          <p:cNvSpPr/>
          <p:nvPr/>
        </p:nvSpPr>
        <p:spPr>
          <a:xfrm>
            <a:off x="603325" y="5601359"/>
            <a:ext cx="3535910" cy="1200329"/>
          </a:xfrm>
          <a:prstGeom prst="rect">
            <a:avLst/>
          </a:prstGeom>
        </p:spPr>
        <p:txBody>
          <a:bodyPr wrap="square">
            <a:spAutoFit/>
          </a:bodyPr>
          <a:lstStyle/>
          <a:p>
            <a:r>
              <a:rPr lang="en-US" dirty="0"/>
              <a:t>Magnus Hirschfeld and two cross-dressers, outside the Institute for Sexual </a:t>
            </a:r>
            <a:r>
              <a:rPr lang="en-US" dirty="0" smtClean="0"/>
              <a:t>Science, Berlin; with Karl Giese, Institute secretary</a:t>
            </a:r>
            <a:endParaRPr lang="en-US" dirty="0"/>
          </a:p>
        </p:txBody>
      </p:sp>
      <p:sp>
        <p:nvSpPr>
          <p:cNvPr id="7" name="Title 1"/>
          <p:cNvSpPr txBox="1">
            <a:spLocks/>
          </p:cNvSpPr>
          <p:nvPr/>
        </p:nvSpPr>
        <p:spPr>
          <a:xfrm>
            <a:off x="440865" y="332656"/>
            <a:ext cx="8229600" cy="1143000"/>
          </a:xfrm>
          <a:prstGeom prst="rect">
            <a:avLst/>
          </a:prstGeom>
        </p:spPr>
        <p:txBody>
          <a:bodyP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rgbClr val="FFFF00"/>
                </a:solidFill>
                <a:effectLst>
                  <a:outerShdw blurRad="38100" dist="38100" dir="2700000" algn="tl">
                    <a:srgbClr val="000000">
                      <a:alpha val="43137"/>
                    </a:srgbClr>
                  </a:outerShdw>
                </a:effectLst>
                <a:latin typeface="+mn-lt"/>
              </a:rPr>
              <a:t>Institute for Sexual Science (est. 1919)</a:t>
            </a:r>
            <a:endParaRPr lang="en-GB" b="1" dirty="0">
              <a:solidFill>
                <a:srgbClr val="FFFF00"/>
              </a:solidFill>
              <a:effectLst>
                <a:outerShdw blurRad="38100" dist="38100" dir="2700000" algn="tl">
                  <a:srgbClr val="000000">
                    <a:alpha val="43137"/>
                  </a:srgbClr>
                </a:outerShdw>
              </a:effectLst>
              <a:latin typeface="+mn-lt"/>
            </a:endParaRPr>
          </a:p>
        </p:txBody>
      </p:sp>
      <p:pic>
        <p:nvPicPr>
          <p:cNvPr id="1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72469" y="3734027"/>
            <a:ext cx="1963132" cy="30919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5571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656"/>
            <a:ext cx="5398476" cy="1084982"/>
          </a:xfrm>
        </p:spPr>
        <p:txBody>
          <a:bodyPr>
            <a:normAutofit fontScale="90000"/>
          </a:bodyPr>
          <a:lstStyle/>
          <a:p>
            <a:r>
              <a:rPr lang="de-DE" dirty="0"/>
              <a:t/>
            </a:r>
            <a:br>
              <a:rPr lang="de-DE" dirty="0"/>
            </a:br>
            <a:r>
              <a:rPr lang="de-DE" dirty="0" smtClean="0">
                <a:solidFill>
                  <a:srgbClr val="FFFF00"/>
                </a:solidFill>
                <a:latin typeface="+mn-lt"/>
              </a:rPr>
              <a:t>Lili Elbe </a:t>
            </a:r>
            <a:r>
              <a:rPr lang="de-DE" sz="3100" dirty="0" smtClean="0">
                <a:solidFill>
                  <a:srgbClr val="FFFF00"/>
                </a:solidFill>
                <a:latin typeface="+mn-lt"/>
              </a:rPr>
              <a:t>(1882–1931</a:t>
            </a:r>
            <a:r>
              <a:rPr lang="de-DE" sz="3100" dirty="0">
                <a:solidFill>
                  <a:srgbClr val="FFFF00"/>
                </a:solidFill>
                <a:latin typeface="+mn-lt"/>
              </a:rPr>
              <a:t>) </a:t>
            </a:r>
            <a:r>
              <a:rPr lang="de-DE" sz="3100" dirty="0" smtClean="0">
                <a:solidFill>
                  <a:srgbClr val="FFFF00"/>
                </a:solidFill>
                <a:latin typeface="+mn-lt"/>
              </a:rPr>
              <a:t/>
            </a:r>
            <a:br>
              <a:rPr lang="de-DE" sz="3100" dirty="0" smtClean="0">
                <a:solidFill>
                  <a:srgbClr val="FFFF00"/>
                </a:solidFill>
                <a:latin typeface="+mn-lt"/>
              </a:rPr>
            </a:br>
            <a:r>
              <a:rPr lang="de-DE" sz="3100" dirty="0" smtClean="0">
                <a:solidFill>
                  <a:srgbClr val="FFFF00"/>
                </a:solidFill>
                <a:latin typeface="+mn-lt"/>
              </a:rPr>
              <a:t>born </a:t>
            </a:r>
            <a:r>
              <a:rPr lang="de-DE" sz="3100" dirty="0">
                <a:solidFill>
                  <a:srgbClr val="FFFF00"/>
                </a:solidFill>
                <a:latin typeface="+mn-lt"/>
              </a:rPr>
              <a:t>Einar </a:t>
            </a:r>
            <a:r>
              <a:rPr lang="de-DE" sz="3100" dirty="0" smtClean="0">
                <a:solidFill>
                  <a:srgbClr val="FFFF00"/>
                </a:solidFill>
                <a:latin typeface="+mn-lt"/>
              </a:rPr>
              <a:t>Wegener</a:t>
            </a:r>
            <a:r>
              <a:rPr lang="de-DE" sz="4000" dirty="0" smtClean="0">
                <a:solidFill>
                  <a:srgbClr val="FFFF00"/>
                </a:solidFill>
                <a:latin typeface="+mn-lt"/>
              </a:rPr>
              <a:t/>
            </a:r>
            <a:br>
              <a:rPr lang="de-DE" sz="4000" dirty="0" smtClean="0">
                <a:solidFill>
                  <a:srgbClr val="FFFF00"/>
                </a:solidFill>
                <a:latin typeface="+mn-lt"/>
              </a:rPr>
            </a:br>
            <a:endParaRPr lang="en-GB" dirty="0">
              <a:solidFill>
                <a:srgbClr val="FFFF00"/>
              </a:solidFill>
              <a:latin typeface="+mn-lt"/>
            </a:endParaRP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9560" y="0"/>
            <a:ext cx="3954440" cy="5496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0" y="1630811"/>
            <a:ext cx="2636581" cy="38971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2770109" y="1630811"/>
            <a:ext cx="2448271" cy="2462213"/>
          </a:xfrm>
          <a:prstGeom prst="rect">
            <a:avLst/>
          </a:prstGeom>
        </p:spPr>
        <p:txBody>
          <a:bodyPr wrap="square">
            <a:spAutoFit/>
          </a:bodyPr>
          <a:lstStyle/>
          <a:p>
            <a:r>
              <a:rPr lang="en-US" sz="2000" dirty="0" smtClean="0">
                <a:latin typeface="+mn-lt"/>
              </a:rPr>
              <a:t>Elbe photo 1926; 1928 portrait by wife </a:t>
            </a:r>
            <a:r>
              <a:rPr lang="en-GB" sz="2800" b="1" dirty="0">
                <a:solidFill>
                  <a:srgbClr val="FFFF00"/>
                </a:solidFill>
                <a:latin typeface="+mn-lt"/>
              </a:rPr>
              <a:t>Gerda </a:t>
            </a:r>
            <a:r>
              <a:rPr lang="en-GB" sz="2800" b="1" dirty="0" smtClean="0">
                <a:solidFill>
                  <a:srgbClr val="FFFF00"/>
                </a:solidFill>
                <a:latin typeface="+mn-lt"/>
              </a:rPr>
              <a:t>Wegener</a:t>
            </a:r>
            <a:r>
              <a:rPr lang="en-GB" sz="2800" b="1" dirty="0">
                <a:solidFill>
                  <a:srgbClr val="FFFF00"/>
                </a:solidFill>
                <a:latin typeface="+mn-lt"/>
              </a:rPr>
              <a:t> </a:t>
            </a:r>
            <a:r>
              <a:rPr lang="en-GB" sz="2000" dirty="0">
                <a:latin typeface="+mn-lt"/>
              </a:rPr>
              <a:t>(née </a:t>
            </a:r>
            <a:r>
              <a:rPr lang="en-GB" sz="2000" dirty="0" smtClean="0">
                <a:latin typeface="+mn-lt"/>
              </a:rPr>
              <a:t>Gottlieb; 1886–1940 </a:t>
            </a:r>
            <a:r>
              <a:rPr lang="en-GB" dirty="0" smtClean="0">
                <a:latin typeface="+mn-lt"/>
              </a:rPr>
              <a:t>); Wegener self-portrait </a:t>
            </a:r>
            <a:r>
              <a:rPr lang="en-GB" dirty="0" smtClean="0"/>
              <a:t>below</a:t>
            </a:r>
            <a:endParaRPr lang="en-US" dirty="0"/>
          </a:p>
        </p:txBody>
      </p:sp>
      <p:pic>
        <p:nvPicPr>
          <p:cNvPr id="9219"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915817" y="4102152"/>
            <a:ext cx="2156857" cy="27890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835261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988713"/>
            <a:ext cx="5650564" cy="3960440"/>
          </a:xfrm>
          <a:prstGeom prst="rect">
            <a:avLst/>
          </a:prstGeom>
        </p:spPr>
      </p:pic>
      <p:sp>
        <p:nvSpPr>
          <p:cNvPr id="7" name="Title 1"/>
          <p:cNvSpPr txBox="1">
            <a:spLocks/>
          </p:cNvSpPr>
          <p:nvPr/>
        </p:nvSpPr>
        <p:spPr>
          <a:xfrm>
            <a:off x="0" y="79993"/>
            <a:ext cx="7740352" cy="828727"/>
          </a:xfrm>
          <a:prstGeom prst="rect">
            <a:avLst/>
          </a:prstGeom>
        </p:spPr>
        <p:txBody>
          <a:bodyPr>
            <a:normAutofit fontScale="5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dirty="0" smtClean="0">
              <a:solidFill>
                <a:srgbClr val="002060"/>
              </a:solidFill>
              <a:latin typeface="Arial Black" panose="020B0A04020102020204" pitchFamily="34" charset="0"/>
            </a:endParaRPr>
          </a:p>
          <a:p>
            <a:r>
              <a:rPr lang="en-GB" sz="5900" b="1" dirty="0" smtClean="0">
                <a:solidFill>
                  <a:srgbClr val="FFFF00"/>
                </a:solidFill>
                <a:effectLst>
                  <a:outerShdw blurRad="38100" dist="38100" dir="2700000" algn="tl">
                    <a:srgbClr val="000000">
                      <a:alpha val="43137"/>
                    </a:srgbClr>
                  </a:outerShdw>
                </a:effectLst>
                <a:latin typeface="+mn-lt"/>
              </a:rPr>
              <a:t>Institute for Sexual Science </a:t>
            </a:r>
            <a:endParaRPr lang="en-GB" sz="5900" b="1" dirty="0">
              <a:solidFill>
                <a:srgbClr val="FFFF00"/>
              </a:solidFill>
              <a:effectLst>
                <a:outerShdw blurRad="38100" dist="38100" dir="2700000" algn="tl">
                  <a:srgbClr val="000000">
                    <a:alpha val="43137"/>
                  </a:srgbClr>
                </a:outerShdw>
              </a:effectLst>
              <a:latin typeface="+mn-lt"/>
            </a:endParaRP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19806" y="1811552"/>
            <a:ext cx="3524194" cy="5030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10"/>
          <p:cNvPicPr>
            <a:picLocks noChangeAspect="1"/>
          </p:cNvPicPr>
          <p:nvPr/>
        </p:nvPicPr>
        <p:blipFill>
          <a:blip r:embed="rId5"/>
          <a:stretch>
            <a:fillRect/>
          </a:stretch>
        </p:blipFill>
        <p:spPr>
          <a:xfrm>
            <a:off x="7223594" y="0"/>
            <a:ext cx="1920406" cy="2822693"/>
          </a:xfrm>
          <a:prstGeom prst="rect">
            <a:avLst/>
          </a:prstGeom>
        </p:spPr>
      </p:pic>
    </p:spTree>
    <p:extLst>
      <p:ext uri="{BB962C8B-B14F-4D97-AF65-F5344CB8AC3E}">
        <p14:creationId xmlns:p14="http://schemas.microsoft.com/office/powerpoint/2010/main" val="35815719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412776"/>
            <a:ext cx="4690864" cy="5040560"/>
          </a:xfrm>
        </p:spPr>
        <p:txBody>
          <a:bodyPr>
            <a:normAutofit fontScale="92500" lnSpcReduction="20000"/>
          </a:bodyPr>
          <a:lstStyle/>
          <a:p>
            <a:pPr marL="0" indent="0">
              <a:buNone/>
            </a:pPr>
            <a:r>
              <a:rPr lang="en-GB" dirty="0" smtClean="0"/>
              <a:t>“… And a gallery of photographs, ranging in subject-matter form the sexual organs of quasi-hermaphrodites to famous homosexual couples – [Oscar] Wilde with Alfred Douglas [</a:t>
            </a:r>
            <a:r>
              <a:rPr lang="en-GB" b="1" dirty="0" smtClean="0"/>
              <a:t>top</a:t>
            </a:r>
            <a:r>
              <a:rPr lang="en-GB" dirty="0" smtClean="0"/>
              <a:t>], [Walt] Whitman with Peter Doyle, Ludwig of Bavaria with [Josef] </a:t>
            </a:r>
            <a:r>
              <a:rPr lang="en-GB" dirty="0" err="1" smtClean="0"/>
              <a:t>Kainz</a:t>
            </a:r>
            <a:r>
              <a:rPr lang="en-GB" dirty="0" smtClean="0"/>
              <a:t> </a:t>
            </a:r>
            <a:r>
              <a:rPr lang="en-GB" b="1" dirty="0" smtClean="0"/>
              <a:t>[bottom],</a:t>
            </a:r>
            <a:r>
              <a:rPr lang="en-GB" dirty="0" smtClean="0"/>
              <a:t> Edward Carpenter with George Merrill.” </a:t>
            </a:r>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6098" y="871536"/>
            <a:ext cx="3316483"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34272" y="3656046"/>
            <a:ext cx="2555776" cy="32019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txBox="1">
            <a:spLocks/>
          </p:cNvSpPr>
          <p:nvPr/>
        </p:nvSpPr>
        <p:spPr>
          <a:xfrm>
            <a:off x="408091" y="79993"/>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dirty="0" smtClean="0">
              <a:solidFill>
                <a:srgbClr val="002060"/>
              </a:solidFill>
              <a:latin typeface="Arial Black" panose="020B0A04020102020204" pitchFamily="34" charset="0"/>
            </a:endParaRPr>
          </a:p>
          <a:p>
            <a:r>
              <a:rPr lang="en-GB" b="1" dirty="0" smtClean="0">
                <a:solidFill>
                  <a:srgbClr val="FFFF00"/>
                </a:solidFill>
                <a:effectLst>
                  <a:outerShdw blurRad="38100" dist="38100" dir="2700000" algn="tl">
                    <a:srgbClr val="000000">
                      <a:alpha val="43137"/>
                    </a:srgbClr>
                  </a:outerShdw>
                </a:effectLst>
                <a:latin typeface="+mn-lt"/>
              </a:rPr>
              <a:t>Institute for Sexual Science </a:t>
            </a:r>
            <a:endParaRPr lang="en-GB" b="1" dirty="0">
              <a:solidFill>
                <a:srgbClr val="FFFF00"/>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8152459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002060"/>
                </a:solidFill>
                <a:latin typeface="Arial Black" panose="020B0A04020102020204" pitchFamily="34" charset="0"/>
              </a:rPr>
              <a:t/>
            </a:r>
            <a:br>
              <a:rPr lang="en-GB" dirty="0">
                <a:solidFill>
                  <a:srgbClr val="002060"/>
                </a:solidFill>
                <a:latin typeface="Arial Black" panose="020B0A04020102020204" pitchFamily="34" charset="0"/>
              </a:rPr>
            </a:br>
            <a:r>
              <a:rPr lang="en-GB" b="1" dirty="0">
                <a:solidFill>
                  <a:srgbClr val="FFFF00"/>
                </a:solidFill>
                <a:effectLst>
                  <a:outerShdw blurRad="38100" dist="38100" dir="2700000" algn="tl">
                    <a:srgbClr val="000000">
                      <a:alpha val="43137"/>
                    </a:srgbClr>
                  </a:outerShdw>
                </a:effectLst>
                <a:latin typeface="+mn-lt"/>
              </a:rPr>
              <a:t>Institute for Sexual Science </a:t>
            </a:r>
            <a:br>
              <a:rPr lang="en-GB" b="1" dirty="0">
                <a:solidFill>
                  <a:srgbClr val="FFFF00"/>
                </a:solidFill>
                <a:effectLst>
                  <a:outerShdw blurRad="38100" dist="38100" dir="2700000" algn="tl">
                    <a:srgbClr val="000000">
                      <a:alpha val="43137"/>
                    </a:srgbClr>
                  </a:outerShdw>
                </a:effectLst>
                <a:latin typeface="+mn-lt"/>
              </a:rPr>
            </a:br>
            <a:endParaRPr lang="en-GB" b="1" dirty="0">
              <a:solidFill>
                <a:srgbClr val="FFFF00"/>
              </a:solidFill>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3851920" y="1196752"/>
            <a:ext cx="5040560" cy="5328592"/>
          </a:xfrm>
        </p:spPr>
        <p:txBody>
          <a:bodyPr>
            <a:normAutofit fontScale="92500"/>
          </a:bodyPr>
          <a:lstStyle/>
          <a:p>
            <a:pPr marL="0" indent="0" algn="r">
              <a:buNone/>
            </a:pPr>
            <a:r>
              <a:rPr lang="en-GB" sz="2600" dirty="0" smtClean="0"/>
              <a:t>“I remember the shock with which Christopher first realised that one of the apparently female guests was a man. He had pictured transvestites as </a:t>
            </a:r>
            <a:r>
              <a:rPr lang="en-GB" sz="2600" dirty="0" err="1" smtClean="0"/>
              <a:t>loudscreaming</a:t>
            </a:r>
            <a:r>
              <a:rPr lang="en-GB" sz="2600" dirty="0" smtClean="0"/>
              <a:t> wilfully unnatural creatures. … Christopher had been telling himself that he had rejected respectability and that he now regarded it with amused contempt. But he Hirschfeld kind of respectability disturbed his latent puritanism …  Christopher giggled nervously when Karl Giese took him through the Institute’s museum.”</a:t>
            </a:r>
          </a:p>
        </p:txBody>
      </p:sp>
      <p:pic>
        <p:nvPicPr>
          <p:cNvPr id="5" name="Picture 4"/>
          <p:cNvPicPr>
            <a:picLocks noChangeAspect="1"/>
          </p:cNvPicPr>
          <p:nvPr/>
        </p:nvPicPr>
        <p:blipFill>
          <a:blip r:embed="rId3"/>
          <a:stretch>
            <a:fillRect/>
          </a:stretch>
        </p:blipFill>
        <p:spPr>
          <a:xfrm>
            <a:off x="-42867" y="1191040"/>
            <a:ext cx="3689107" cy="3312368"/>
          </a:xfrm>
          <a:prstGeom prst="rect">
            <a:avLst/>
          </a:prstGeom>
        </p:spPr>
      </p:pic>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75" y="3765362"/>
            <a:ext cx="2018742" cy="31795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005913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778386"/>
            <a:ext cx="9136193" cy="4005064"/>
          </a:xfrm>
        </p:spPr>
        <p:txBody>
          <a:bodyPr lIns="360000" tIns="360000" rIns="360000" bIns="360000">
            <a:noAutofit/>
          </a:bodyPr>
          <a:lstStyle/>
          <a:p>
            <a:pPr marL="0" indent="0" algn="just">
              <a:buNone/>
            </a:pPr>
            <a:r>
              <a:rPr lang="en-GB" sz="2400" dirty="0" smtClean="0">
                <a:solidFill>
                  <a:srgbClr val="FFFF00"/>
                </a:solidFill>
              </a:rPr>
              <a:t>“It was Berlin itself [Christopher] was hungry to meet: the Berlin </a:t>
            </a:r>
            <a:r>
              <a:rPr lang="en-GB" sz="2400" dirty="0" err="1" smtClean="0">
                <a:solidFill>
                  <a:srgbClr val="FFFF00"/>
                </a:solidFill>
              </a:rPr>
              <a:t>Wyston</a:t>
            </a:r>
            <a:r>
              <a:rPr lang="en-GB" sz="2400" dirty="0" smtClean="0">
                <a:solidFill>
                  <a:srgbClr val="FFFF00"/>
                </a:solidFill>
              </a:rPr>
              <a:t> had promised him. To Christopher, Berlin meant Boys.” </a:t>
            </a:r>
          </a:p>
          <a:p>
            <a:pPr marL="0" indent="0" algn="just">
              <a:buNone/>
            </a:pPr>
            <a:endParaRPr lang="en-GB" sz="1100" dirty="0" smtClean="0">
              <a:solidFill>
                <a:srgbClr val="FFFF00"/>
              </a:solidFill>
            </a:endParaRPr>
          </a:p>
          <a:p>
            <a:pPr marL="0" indent="0" algn="just">
              <a:buNone/>
            </a:pPr>
            <a:r>
              <a:rPr lang="en-GB" sz="2400" dirty="0">
                <a:solidFill>
                  <a:srgbClr val="FFFF00"/>
                </a:solidFill>
              </a:rPr>
              <a:t>“(‘That hateful Berlin, she [Kathleen, Christopher’s mother] exclaimed and all it contains!’)”</a:t>
            </a:r>
          </a:p>
          <a:p>
            <a:pPr marL="0" indent="0" algn="just">
              <a:buNone/>
            </a:pPr>
            <a:endParaRPr lang="en-GB" sz="1000" dirty="0" smtClean="0">
              <a:solidFill>
                <a:srgbClr val="FFFF00"/>
              </a:solidFill>
            </a:endParaRPr>
          </a:p>
          <a:p>
            <a:pPr marL="0" indent="0" algn="just">
              <a:buNone/>
            </a:pPr>
            <a:r>
              <a:rPr lang="en-GB" sz="2400" dirty="0" smtClean="0">
                <a:solidFill>
                  <a:srgbClr val="FFFF00"/>
                </a:solidFill>
              </a:rPr>
              <a:t>“</a:t>
            </a:r>
            <a:r>
              <a:rPr lang="en-GB" sz="2400" dirty="0">
                <a:solidFill>
                  <a:srgbClr val="FFFF00"/>
                </a:solidFill>
              </a:rPr>
              <a:t>Christopher was suffering from an inhibition then not unusual amongst upper-class homosexuals: he couldn’t relax sexually with a member of his own class or nation. He needed a working class foreigner</a:t>
            </a:r>
            <a:r>
              <a:rPr lang="en-GB" sz="2400" dirty="0" smtClean="0">
                <a:solidFill>
                  <a:srgbClr val="FFFF00"/>
                </a:solidFill>
              </a:rPr>
              <a:t>.”</a:t>
            </a:r>
          </a:p>
          <a:p>
            <a:pPr marL="0" indent="0" algn="just">
              <a:buNone/>
            </a:pPr>
            <a:endParaRPr lang="en-GB" sz="1400" dirty="0">
              <a:solidFill>
                <a:srgbClr val="002060"/>
              </a:solidFill>
              <a:latin typeface="Arial Black" panose="020B0A04020102020204" pitchFamily="34" charset="0"/>
            </a:endParaRPr>
          </a:p>
        </p:txBody>
      </p:sp>
      <p:sp>
        <p:nvSpPr>
          <p:cNvPr id="4" name="Rectangle 3"/>
          <p:cNvSpPr/>
          <p:nvPr/>
        </p:nvSpPr>
        <p:spPr>
          <a:xfrm>
            <a:off x="251520" y="980728"/>
            <a:ext cx="2406772" cy="1200329"/>
          </a:xfrm>
          <a:prstGeom prst="rect">
            <a:avLst/>
          </a:prstGeom>
        </p:spPr>
        <p:txBody>
          <a:bodyPr wrap="square">
            <a:spAutoFit/>
          </a:bodyPr>
          <a:lstStyle/>
          <a:p>
            <a:r>
              <a:rPr lang="en-GB" dirty="0"/>
              <a:t>W. H. Auden, Stephen Spender and Christopher Isherwood, </a:t>
            </a:r>
            <a:r>
              <a:rPr lang="en-GB" dirty="0" smtClean="0"/>
              <a:t> Germany, early 1930s</a:t>
            </a:r>
            <a:endParaRPr lang="en-GB" dirty="0"/>
          </a:p>
        </p:txBody>
      </p:sp>
      <p:pic>
        <p:nvPicPr>
          <p:cNvPr id="13314" name="Picture 2" descr="Image result for christopher isherwood berlin auden spend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808" y="31494"/>
            <a:ext cx="3672408" cy="27648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06430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002060"/>
                </a:solidFill>
                <a:latin typeface="+mn-lt"/>
              </a:rPr>
              <a:t>Cosy Corner</a:t>
            </a:r>
            <a:endParaRPr lang="en-GB" dirty="0">
              <a:solidFill>
                <a:srgbClr val="002060"/>
              </a:solidFill>
              <a:latin typeface="+mn-lt"/>
            </a:endParaRPr>
          </a:p>
        </p:txBody>
      </p:sp>
      <p:pic>
        <p:nvPicPr>
          <p:cNvPr id="1126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96" y="1196752"/>
            <a:ext cx="523232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26142" t="44243" r="30026" b="24507"/>
          <a:stretch/>
        </p:blipFill>
        <p:spPr bwMode="auto">
          <a:xfrm>
            <a:off x="3438673" y="4572000"/>
            <a:ext cx="5702968"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79513" y="5763010"/>
            <a:ext cx="3168352" cy="1077218"/>
          </a:xfrm>
          <a:prstGeom prst="rect">
            <a:avLst/>
          </a:prstGeom>
        </p:spPr>
        <p:txBody>
          <a:bodyPr wrap="square">
            <a:spAutoFit/>
          </a:bodyPr>
          <a:lstStyle/>
          <a:p>
            <a:r>
              <a:rPr lang="en-GB" sz="1600" dirty="0"/>
              <a:t>Source: Mel Gordon, </a:t>
            </a:r>
            <a:r>
              <a:rPr lang="en-GB" sz="1600" i="1" dirty="0"/>
              <a:t>Voluptuous Panic: The Erotic World of Weimar Berlin </a:t>
            </a:r>
            <a:r>
              <a:rPr lang="en-GB" sz="1600" dirty="0"/>
              <a:t>(Los Angeles: Feral House, 2006)</a:t>
            </a:r>
          </a:p>
        </p:txBody>
      </p:sp>
    </p:spTree>
    <p:extLst>
      <p:ext uri="{BB962C8B-B14F-4D97-AF65-F5344CB8AC3E}">
        <p14:creationId xmlns:p14="http://schemas.microsoft.com/office/powerpoint/2010/main" val="331595127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rgbClr val="FFFF00"/>
                </a:solidFill>
                <a:latin typeface="+mn-lt"/>
              </a:rPr>
              <a:t>Cosy Corner</a:t>
            </a:r>
            <a:endParaRPr lang="en-GB" dirty="0">
              <a:solidFill>
                <a:srgbClr val="FFFF00"/>
              </a:solidFill>
              <a:latin typeface="+mn-lt"/>
            </a:endParaRPr>
          </a:p>
        </p:txBody>
      </p:sp>
      <p:pic>
        <p:nvPicPr>
          <p:cNvPr id="1126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96" y="1196752"/>
            <a:ext cx="523232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26142" t="44243" r="30026" b="24507"/>
          <a:stretch/>
        </p:blipFill>
        <p:spPr bwMode="auto">
          <a:xfrm>
            <a:off x="3441032" y="4592042"/>
            <a:ext cx="5702968"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220072" y="32923"/>
            <a:ext cx="3921569" cy="4051018"/>
          </a:xfrm>
          <a:prstGeom prst="rect">
            <a:avLst/>
          </a:prstGeom>
        </p:spPr>
        <p:txBody>
          <a:bodyPr wrap="square" lIns="360000" tIns="360000" rIns="360000" bIns="360000">
            <a:spAutoFit/>
          </a:bodyPr>
          <a:lstStyle/>
          <a:p>
            <a:r>
              <a:rPr lang="en-GB" dirty="0" smtClean="0">
                <a:solidFill>
                  <a:srgbClr val="FFFF00"/>
                </a:solidFill>
                <a:latin typeface="+mn-lt"/>
              </a:rPr>
              <a:t>“Weren’t you exploiting them [the bar-boys]? … This was </a:t>
            </a:r>
            <a:r>
              <a:rPr lang="en-GB" dirty="0">
                <a:solidFill>
                  <a:srgbClr val="FFFF00"/>
                </a:solidFill>
                <a:latin typeface="+mn-lt"/>
              </a:rPr>
              <a:t>a colonial </a:t>
            </a:r>
            <a:r>
              <a:rPr lang="en-GB" dirty="0" smtClean="0">
                <a:solidFill>
                  <a:srgbClr val="FFFF00"/>
                </a:solidFill>
                <a:latin typeface="+mn-lt"/>
              </a:rPr>
              <a:t>situation. The behaviour of many Cosy Corner clients was ugly because it was sentimental. Not content with hiring the boys’ bodies – which was at least a straightforward commercial transaction –  they sentimentally expected gratitude, even love thrown into the bargain.”</a:t>
            </a:r>
            <a:endParaRPr lang="en-GB" dirty="0">
              <a:solidFill>
                <a:srgbClr val="FFFF00"/>
              </a:solidFill>
              <a:latin typeface="+mn-lt"/>
            </a:endParaRPr>
          </a:p>
          <a:p>
            <a:endParaRPr lang="en-GB" b="1" i="1" dirty="0">
              <a:latin typeface="Arial Black" panose="020B0A04020102020204" pitchFamily="34" charset="0"/>
            </a:endParaRPr>
          </a:p>
        </p:txBody>
      </p:sp>
      <p:sp>
        <p:nvSpPr>
          <p:cNvPr id="5" name="Rectangle 4"/>
          <p:cNvSpPr/>
          <p:nvPr/>
        </p:nvSpPr>
        <p:spPr>
          <a:xfrm>
            <a:off x="179513" y="5763010"/>
            <a:ext cx="3168352" cy="1077218"/>
          </a:xfrm>
          <a:prstGeom prst="rect">
            <a:avLst/>
          </a:prstGeom>
        </p:spPr>
        <p:txBody>
          <a:bodyPr wrap="square">
            <a:spAutoFit/>
          </a:bodyPr>
          <a:lstStyle/>
          <a:p>
            <a:r>
              <a:rPr lang="en-GB" sz="1600" dirty="0"/>
              <a:t>Source: Mel Gordon, </a:t>
            </a:r>
            <a:r>
              <a:rPr lang="en-GB" sz="1600" i="1" dirty="0"/>
              <a:t>Voluptuous Panic: The Erotic World of Weimar Berlin </a:t>
            </a:r>
            <a:r>
              <a:rPr lang="en-GB" sz="1600" dirty="0"/>
              <a:t>(Los Angeles: Feral House, 2006)</a:t>
            </a:r>
          </a:p>
        </p:txBody>
      </p:sp>
    </p:spTree>
    <p:extLst>
      <p:ext uri="{BB962C8B-B14F-4D97-AF65-F5344CB8AC3E}">
        <p14:creationId xmlns:p14="http://schemas.microsoft.com/office/powerpoint/2010/main" val="7719847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23674" y="0"/>
            <a:ext cx="6012160" cy="4139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426" y="3069370"/>
            <a:ext cx="5328592" cy="3788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20437" y="3429000"/>
            <a:ext cx="2237101" cy="3428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1"/>
          <p:cNvSpPr txBox="1">
            <a:spLocks/>
          </p:cNvSpPr>
          <p:nvPr/>
        </p:nvSpPr>
        <p:spPr>
          <a:xfrm>
            <a:off x="24426" y="692696"/>
            <a:ext cx="3099248" cy="1795122"/>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rgbClr val="FFFF00"/>
                </a:solidFill>
                <a:latin typeface="+mn-lt"/>
              </a:rPr>
              <a:t>Eldorado</a:t>
            </a:r>
            <a:endParaRPr lang="en-GB" dirty="0">
              <a:solidFill>
                <a:srgbClr val="FFFF00"/>
              </a:solidFill>
              <a:latin typeface="+mn-lt"/>
            </a:endParaRPr>
          </a:p>
        </p:txBody>
      </p:sp>
    </p:spTree>
    <p:extLst>
      <p:ext uri="{BB962C8B-B14F-4D97-AF65-F5344CB8AC3E}">
        <p14:creationId xmlns:p14="http://schemas.microsoft.com/office/powerpoint/2010/main" val="29196648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5334" y="21696"/>
            <a:ext cx="4668666" cy="6821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txBox="1">
            <a:spLocks/>
          </p:cNvSpPr>
          <p:nvPr/>
        </p:nvSpPr>
        <p:spPr>
          <a:xfrm>
            <a:off x="625916" y="188640"/>
            <a:ext cx="3099248" cy="1795122"/>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dirty="0">
                <a:solidFill>
                  <a:srgbClr val="FFFF00"/>
                </a:solidFill>
                <a:latin typeface="+mn-lt"/>
              </a:rPr>
              <a:t>Otto </a:t>
            </a:r>
            <a:r>
              <a:rPr lang="en-GB" sz="2800" dirty="0" smtClean="0">
                <a:solidFill>
                  <a:srgbClr val="FFFF00"/>
                </a:solidFill>
                <a:latin typeface="+mn-lt"/>
              </a:rPr>
              <a:t>Dix, </a:t>
            </a:r>
            <a:r>
              <a:rPr lang="en-GB" sz="2800" i="1" dirty="0" smtClean="0">
                <a:solidFill>
                  <a:srgbClr val="FFFF00"/>
                </a:solidFill>
                <a:latin typeface="+mn-lt"/>
              </a:rPr>
              <a:t>Eldorado</a:t>
            </a:r>
            <a:r>
              <a:rPr lang="en-GB" sz="2800" dirty="0" smtClean="0">
                <a:solidFill>
                  <a:srgbClr val="FFFF00"/>
                </a:solidFill>
                <a:latin typeface="+mn-lt"/>
              </a:rPr>
              <a:t> (1927);</a:t>
            </a:r>
          </a:p>
          <a:p>
            <a:r>
              <a:rPr lang="en-GB" sz="2800" dirty="0" smtClean="0">
                <a:solidFill>
                  <a:srgbClr val="FFFF00"/>
                </a:solidFill>
                <a:latin typeface="+mn-lt"/>
              </a:rPr>
              <a:t>Glyn Philpot, </a:t>
            </a:r>
            <a:r>
              <a:rPr lang="en-GB" sz="2800" i="1" dirty="0" err="1" smtClean="0">
                <a:solidFill>
                  <a:srgbClr val="FFFF00"/>
                </a:solidFill>
                <a:latin typeface="+mn-lt"/>
              </a:rPr>
              <a:t>Lokal</a:t>
            </a:r>
            <a:r>
              <a:rPr lang="en-GB" sz="2800" i="1" dirty="0" smtClean="0">
                <a:solidFill>
                  <a:srgbClr val="FFFF00"/>
                </a:solidFill>
                <a:latin typeface="+mn-lt"/>
              </a:rPr>
              <a:t> </a:t>
            </a:r>
          </a:p>
          <a:p>
            <a:r>
              <a:rPr lang="en-GB" sz="2800" dirty="0" smtClean="0">
                <a:solidFill>
                  <a:srgbClr val="FFFF00"/>
                </a:solidFill>
                <a:latin typeface="+mn-lt"/>
              </a:rPr>
              <a:t>(1931–1932)</a:t>
            </a:r>
            <a:endParaRPr lang="en-GB" sz="2800" dirty="0">
              <a:solidFill>
                <a:srgbClr val="FFFF00"/>
              </a:solidFill>
              <a:latin typeface="+mn-lt"/>
            </a:endParaRPr>
          </a:p>
          <a:p>
            <a:endParaRPr lang="en-GB" sz="2800" dirty="0">
              <a:solidFill>
                <a:srgbClr val="002060"/>
              </a:solidFill>
              <a:latin typeface="Arial Black" panose="020B0A04020102020204" pitchFamily="34" charset="0"/>
            </a:endParaRPr>
          </a:p>
        </p:txBody>
      </p:sp>
      <p:pic>
        <p:nvPicPr>
          <p:cNvPr id="2" name="Picture 1"/>
          <p:cNvPicPr>
            <a:picLocks noChangeAspect="1"/>
          </p:cNvPicPr>
          <p:nvPr/>
        </p:nvPicPr>
        <p:blipFill>
          <a:blip r:embed="rId4"/>
          <a:stretch>
            <a:fillRect/>
          </a:stretch>
        </p:blipFill>
        <p:spPr>
          <a:xfrm>
            <a:off x="-33144" y="3061711"/>
            <a:ext cx="4572000" cy="3781425"/>
          </a:xfrm>
          <a:prstGeom prst="rect">
            <a:avLst/>
          </a:prstGeom>
        </p:spPr>
      </p:pic>
    </p:spTree>
    <p:extLst>
      <p:ext uri="{BB962C8B-B14F-4D97-AF65-F5344CB8AC3E}">
        <p14:creationId xmlns:p14="http://schemas.microsoft.com/office/powerpoint/2010/main" val="308608508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6632" t="37171" r="29722" b="19079"/>
          <a:stretch/>
        </p:blipFill>
        <p:spPr bwMode="auto">
          <a:xfrm>
            <a:off x="0" y="172616"/>
            <a:ext cx="5678905" cy="32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Grp="1" noChangeAspect="1" noChangeArrowheads="1"/>
          </p:cNvPicPr>
          <p:nvPr>
            <p:ph idx="1"/>
          </p:nvPr>
        </p:nvPicPr>
        <p:blipFill rotWithShape="1">
          <a:blip r:embed="rId4" cstate="print">
            <a:extLst>
              <a:ext uri="{28A0092B-C50C-407E-A947-70E740481C1C}">
                <a14:useLocalDpi xmlns:a14="http://schemas.microsoft.com/office/drawing/2010/main" val="0"/>
              </a:ext>
            </a:extLst>
          </a:blip>
          <a:srcRect l="34088" t="4068" r="3004"/>
          <a:stretch/>
        </p:blipFill>
        <p:spPr bwMode="auto">
          <a:xfrm>
            <a:off x="4418562" y="3357718"/>
            <a:ext cx="4725438" cy="3351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97472" y="172616"/>
            <a:ext cx="2446528" cy="32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txBox="1">
            <a:spLocks/>
          </p:cNvSpPr>
          <p:nvPr/>
        </p:nvSpPr>
        <p:spPr>
          <a:xfrm>
            <a:off x="179512" y="3342854"/>
            <a:ext cx="3888432" cy="239040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rgbClr val="FFFF00"/>
                </a:solidFill>
                <a:latin typeface="+mn-lt"/>
              </a:rPr>
              <a:t>Print Culture</a:t>
            </a:r>
            <a:endParaRPr lang="en-GB" dirty="0">
              <a:solidFill>
                <a:srgbClr val="FFFF00"/>
              </a:solidFill>
              <a:latin typeface="+mn-lt"/>
            </a:endParaRPr>
          </a:p>
        </p:txBody>
      </p:sp>
    </p:spTree>
    <p:extLst>
      <p:ext uri="{BB962C8B-B14F-4D97-AF65-F5344CB8AC3E}">
        <p14:creationId xmlns:p14="http://schemas.microsoft.com/office/powerpoint/2010/main" val="418289058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916705"/>
            <a:ext cx="4252552" cy="5896672"/>
          </a:xfrm>
        </p:spPr>
        <p:txBody>
          <a:bodyPr lIns="360000" tIns="360000" rIns="360000" bIns="360000">
            <a:normAutofit fontScale="85000" lnSpcReduction="10000"/>
          </a:bodyPr>
          <a:lstStyle/>
          <a:p>
            <a:pPr marL="0" indent="0">
              <a:buNone/>
            </a:pPr>
            <a:r>
              <a:rPr lang="en-GB" dirty="0" smtClean="0">
                <a:solidFill>
                  <a:srgbClr val="FFFF00"/>
                </a:solidFill>
                <a:latin typeface="+mj-lt"/>
              </a:rPr>
              <a:t>“(Wasn’t Berlin’s famous ‘decadence’ largely a commercial line which Berliners had instinctively developed in their competition with Paris? Paris had long since cornered the straight girl-market, so what was left for Berlin to offer its visitors but a masquerade of perversions.”</a:t>
            </a:r>
            <a:endParaRPr lang="en-GB" dirty="0">
              <a:solidFill>
                <a:srgbClr val="FFFF00"/>
              </a:solidFill>
              <a:latin typeface="+mj-lt"/>
            </a:endParaRPr>
          </a:p>
          <a:p>
            <a:pPr marL="0" indent="0">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2553" y="35369"/>
            <a:ext cx="491768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137753" y="35369"/>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smtClean="0">
                <a:solidFill>
                  <a:srgbClr val="FFFF00"/>
                </a:solidFill>
                <a:effectLst>
                  <a:outerShdw blurRad="38100" dist="38100" dir="2700000" algn="tl">
                    <a:srgbClr val="000000">
                      <a:alpha val="43137"/>
                    </a:srgbClr>
                  </a:outerShdw>
                </a:effectLst>
                <a:latin typeface="+mn-lt"/>
              </a:rPr>
              <a:t>Silhouette Club </a:t>
            </a:r>
            <a:r>
              <a:rPr lang="en-GB" sz="2800" dirty="0" smtClean="0">
                <a:solidFill>
                  <a:srgbClr val="FFFF00"/>
                </a:solidFill>
                <a:effectLst>
                  <a:outerShdw blurRad="38100" dist="38100" dir="2700000" algn="tl">
                    <a:srgbClr val="000000">
                      <a:alpha val="43137"/>
                    </a:srgbClr>
                  </a:outerShdw>
                </a:effectLst>
                <a:latin typeface="+mn-lt"/>
              </a:rPr>
              <a:t>postcard 1930s</a:t>
            </a:r>
            <a:endParaRPr lang="en-GB" sz="4000" dirty="0">
              <a:solidFill>
                <a:srgbClr val="FFFF00"/>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305928239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6781" t="2727" r="1164" b="3557"/>
          <a:stretch/>
        </p:blipFill>
        <p:spPr>
          <a:xfrm>
            <a:off x="0" y="-10272"/>
            <a:ext cx="4655162" cy="6868272"/>
          </a:xfrm>
        </p:spPr>
      </p:pic>
      <p:sp>
        <p:nvSpPr>
          <p:cNvPr id="8" name="Rectangle 7"/>
          <p:cNvSpPr/>
          <p:nvPr/>
        </p:nvSpPr>
        <p:spPr>
          <a:xfrm>
            <a:off x="5292080" y="1916832"/>
            <a:ext cx="2952328" cy="1938992"/>
          </a:xfrm>
          <a:prstGeom prst="rect">
            <a:avLst/>
          </a:prstGeom>
        </p:spPr>
        <p:txBody>
          <a:bodyPr wrap="square">
            <a:spAutoFit/>
          </a:bodyPr>
          <a:lstStyle/>
          <a:p>
            <a:pPr lvl="0">
              <a:spcBef>
                <a:spcPct val="20000"/>
              </a:spcBef>
            </a:pPr>
            <a:r>
              <a:rPr lang="en-GB" sz="4000" dirty="0" smtClean="0">
                <a:solidFill>
                  <a:srgbClr val="FFFF00"/>
                </a:solidFill>
                <a:latin typeface="+mn-lt"/>
              </a:rPr>
              <a:t>“Slumming lost its appeal”</a:t>
            </a:r>
            <a:endParaRPr lang="en-GB" sz="4000" dirty="0">
              <a:solidFill>
                <a:srgbClr val="FFFF00"/>
              </a:solidFill>
              <a:latin typeface="+mn-lt"/>
            </a:endParaRPr>
          </a:p>
        </p:txBody>
      </p:sp>
    </p:spTree>
    <p:extLst>
      <p:ext uri="{BB962C8B-B14F-4D97-AF65-F5344CB8AC3E}">
        <p14:creationId xmlns:p14="http://schemas.microsoft.com/office/powerpoint/2010/main" val="368150752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92696"/>
            <a:ext cx="8229600" cy="4525963"/>
          </a:xfrm>
        </p:spPr>
        <p:txBody>
          <a:bodyPr>
            <a:normAutofit lnSpcReduction="10000"/>
          </a:bodyPr>
          <a:lstStyle/>
          <a:p>
            <a:pPr marL="0" indent="0">
              <a:buNone/>
            </a:pPr>
            <a:r>
              <a:rPr lang="en-GB" sz="4000" b="1" dirty="0" smtClean="0">
                <a:solidFill>
                  <a:srgbClr val="FFFF00"/>
                </a:solidFill>
                <a:effectLst>
                  <a:outerShdw blurRad="38100" dist="38100" dir="2700000" algn="tl">
                    <a:srgbClr val="000000">
                      <a:alpha val="43137"/>
                    </a:srgbClr>
                  </a:outerShdw>
                </a:effectLst>
              </a:rPr>
              <a:t>“Christopher became increasingly aware of the kind of world he was living in. Here was the seething brew of history in the making … the Berlin brew seethed with unemployment, malnutrition, stock market panic, hatred of the Versailles Treaty and other potent ingredients.”</a:t>
            </a:r>
          </a:p>
          <a:p>
            <a:pPr marL="0" indent="0">
              <a:buNone/>
            </a:pPr>
            <a:endParaRPr lang="en-GB" dirty="0"/>
          </a:p>
        </p:txBody>
      </p:sp>
    </p:spTree>
    <p:extLst>
      <p:ext uri="{BB962C8B-B14F-4D97-AF65-F5344CB8AC3E}">
        <p14:creationId xmlns:p14="http://schemas.microsoft.com/office/powerpoint/2010/main" val="253380421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2375316"/>
            <a:ext cx="8363272" cy="4525963"/>
          </a:xfrm>
        </p:spPr>
        <p:txBody>
          <a:bodyPr>
            <a:normAutofit/>
          </a:bodyPr>
          <a:lstStyle/>
          <a:p>
            <a:pPr marL="0" indent="0" algn="just">
              <a:buNone/>
            </a:pPr>
            <a:r>
              <a:rPr lang="en-GB" sz="2400" b="1" dirty="0" smtClean="0">
                <a:solidFill>
                  <a:srgbClr val="FFFF00"/>
                </a:solidFill>
                <a:effectLst>
                  <a:outerShdw blurRad="38100" dist="38100" dir="2700000" algn="tl">
                    <a:srgbClr val="000000">
                      <a:alpha val="43137"/>
                    </a:srgbClr>
                  </a:outerShdw>
                </a:effectLst>
              </a:rPr>
              <a:t>“When the Nazis held their first boycott of Jewish businesses [April 1 1933], Christopher went to see what was happening to the </a:t>
            </a:r>
            <a:r>
              <a:rPr lang="en-GB" sz="2400" b="1" dirty="0" err="1" smtClean="0">
                <a:solidFill>
                  <a:srgbClr val="FFFF00"/>
                </a:solidFill>
                <a:effectLst>
                  <a:outerShdw blurRad="38100" dist="38100" dir="2700000" algn="tl">
                    <a:srgbClr val="000000">
                      <a:alpha val="43137"/>
                    </a:srgbClr>
                  </a:outerShdw>
                </a:effectLst>
              </a:rPr>
              <a:t>Israels</a:t>
            </a:r>
            <a:r>
              <a:rPr lang="en-GB" sz="2400" b="1" dirty="0" smtClean="0">
                <a:solidFill>
                  <a:srgbClr val="FFFF00"/>
                </a:solidFill>
                <a:effectLst>
                  <a:outerShdw blurRad="38100" dist="38100" dir="2700000" algn="tl">
                    <a:srgbClr val="000000">
                      <a:alpha val="43137"/>
                    </a:srgbClr>
                  </a:outerShdw>
                </a:effectLst>
              </a:rPr>
              <a:t>’ department store. Nothing much, it appeared Stormtroopers were posted at each of the entrances … When he came out having made some token purchase, he recognised one of the boys at the entrance. They knew each other from the Cosy Corner. During the past year, politics had increasingly divided the bar-boys. They had joined one or other of the street-gangs that were encouraged by the Nazis or the Communists or the Nationalists.”</a:t>
            </a:r>
            <a:endParaRPr lang="en-GB" sz="2400" b="1" dirty="0">
              <a:solidFill>
                <a:srgbClr val="FFFF00"/>
              </a:solidFill>
              <a:effectLst>
                <a:outerShdw blurRad="38100" dist="38100" dir="2700000" algn="tl">
                  <a:srgbClr val="000000">
                    <a:alpha val="43137"/>
                  </a:srgbClr>
                </a:outerShdw>
              </a:effectLst>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6500" y="260648"/>
            <a:ext cx="4191000" cy="1952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069723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24744"/>
            <a:ext cx="9144000" cy="54257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0"/>
            <a:ext cx="9144000" cy="1465695"/>
          </a:xfrm>
          <a:prstGeom prst="rect">
            <a:avLst/>
          </a:prstGeom>
        </p:spPr>
        <p:txBody>
          <a:bodyPr wrap="square" lIns="360000" tIns="360000" rIns="360000" bIns="360000">
            <a:spAutoFit/>
          </a:bodyPr>
          <a:lstStyle/>
          <a:p>
            <a:r>
              <a:rPr lang="en-GB" sz="2400" b="1" dirty="0" smtClean="0">
                <a:solidFill>
                  <a:srgbClr val="FFFF00"/>
                </a:solidFill>
                <a:effectLst>
                  <a:outerShdw blurRad="38100" dist="38100" dir="2700000" algn="tl">
                    <a:srgbClr val="000000">
                      <a:alpha val="43137"/>
                    </a:srgbClr>
                  </a:outerShdw>
                </a:effectLst>
                <a:latin typeface="+mn-lt"/>
              </a:rPr>
              <a:t>“BARS OF EVERY SORT WERE BEING RAIDED NOW, AND MANY WERE SHUT DOWN …”</a:t>
            </a:r>
            <a:endParaRPr lang="en-GB" sz="2400" b="1" dirty="0">
              <a:solidFill>
                <a:srgbClr val="FFFF00"/>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26895191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524000" y="1323951"/>
            <a:ext cx="7620000" cy="5534025"/>
          </a:xfrm>
          <a:prstGeom prst="rect">
            <a:avLst/>
          </a:prstGeom>
        </p:spPr>
      </p:pic>
      <p:sp>
        <p:nvSpPr>
          <p:cNvPr id="5" name="Rectangle 4"/>
          <p:cNvSpPr/>
          <p:nvPr/>
        </p:nvSpPr>
        <p:spPr>
          <a:xfrm>
            <a:off x="0" y="1"/>
            <a:ext cx="6660232" cy="2573691"/>
          </a:xfrm>
          <a:prstGeom prst="rect">
            <a:avLst/>
          </a:prstGeom>
        </p:spPr>
        <p:txBody>
          <a:bodyPr wrap="square" lIns="360000" tIns="360000" rIns="360000" bIns="360000">
            <a:spAutoFit/>
          </a:bodyPr>
          <a:lstStyle/>
          <a:p>
            <a:r>
              <a:rPr lang="en-GB" sz="2400" b="1" dirty="0">
                <a:solidFill>
                  <a:srgbClr val="FFFF00"/>
                </a:solidFill>
                <a:effectLst>
                  <a:outerShdw blurRad="38100" dist="38100" dir="2700000" algn="tl">
                    <a:srgbClr val="000000">
                      <a:alpha val="43137"/>
                    </a:srgbClr>
                  </a:outerShdw>
                </a:effectLst>
                <a:latin typeface="+mn-lt"/>
              </a:rPr>
              <a:t>“Hitler denounced homosexuals, leftists and Jews as traitors who had undermined Germany’s will to resist and caused the military defeat of 1918. Hirschfeld was a representative of all three groups.”</a:t>
            </a:r>
          </a:p>
        </p:txBody>
      </p:sp>
    </p:spTree>
    <p:extLst>
      <p:ext uri="{BB962C8B-B14F-4D97-AF65-F5344CB8AC3E}">
        <p14:creationId xmlns:p14="http://schemas.microsoft.com/office/powerpoint/2010/main" val="206376990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51520" y="243790"/>
            <a:ext cx="3744416" cy="4913402"/>
          </a:xfrm>
        </p:spPr>
        <p:txBody>
          <a:bodyPr>
            <a:normAutofit lnSpcReduction="10000"/>
          </a:bodyPr>
          <a:lstStyle/>
          <a:p>
            <a:pPr marL="0" indent="0">
              <a:buNone/>
            </a:pPr>
            <a:r>
              <a:rPr lang="en-GB" b="1" dirty="0" smtClean="0">
                <a:solidFill>
                  <a:srgbClr val="FFFF00"/>
                </a:solidFill>
                <a:effectLst>
                  <a:outerShdw blurRad="38100" dist="38100" dir="2700000" algn="tl">
                    <a:srgbClr val="000000">
                      <a:alpha val="43137"/>
                    </a:srgbClr>
                  </a:outerShdw>
                </a:effectLst>
              </a:rPr>
              <a:t>“A few days after the raid, the seized books and papers were publicly burned, along with a bust of Hirschfeld. Christopher, who was present in the crowd, said ‘shame’; but not too loudly.”</a:t>
            </a:r>
            <a:endParaRPr lang="en-GB" b="1" dirty="0">
              <a:solidFill>
                <a:srgbClr val="FFFF00"/>
              </a:solidFill>
              <a:effectLst>
                <a:outerShdw blurRad="38100" dist="38100" dir="2700000" algn="tl">
                  <a:srgbClr val="000000">
                    <a:alpha val="43137"/>
                  </a:srgbClr>
                </a:outerShdw>
              </a:effectLst>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9637" y="3293887"/>
            <a:ext cx="4417676" cy="35010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4"/>
          <a:stretch>
            <a:fillRect/>
          </a:stretch>
        </p:blipFill>
        <p:spPr>
          <a:xfrm>
            <a:off x="5124624" y="0"/>
            <a:ext cx="4019376" cy="3293887"/>
          </a:xfrm>
          <a:prstGeom prst="rect">
            <a:avLst/>
          </a:prstGeom>
        </p:spPr>
      </p:pic>
    </p:spTree>
    <p:extLst>
      <p:ext uri="{BB962C8B-B14F-4D97-AF65-F5344CB8AC3E}">
        <p14:creationId xmlns:p14="http://schemas.microsoft.com/office/powerpoint/2010/main" val="151941729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626" y="39608"/>
            <a:ext cx="6293566" cy="47201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6216" y="0"/>
            <a:ext cx="2610189" cy="3745054"/>
          </a:xfrm>
          <a:prstGeom prst="rect">
            <a:avLst/>
          </a:prstGeom>
        </p:spPr>
      </p:pic>
      <p:pic>
        <p:nvPicPr>
          <p:cNvPr id="7" name="Picture 6"/>
          <p:cNvPicPr>
            <a:picLocks noChangeAspect="1"/>
          </p:cNvPicPr>
          <p:nvPr/>
        </p:nvPicPr>
        <p:blipFill>
          <a:blip r:embed="rId5"/>
          <a:stretch>
            <a:fillRect/>
          </a:stretch>
        </p:blipFill>
        <p:spPr>
          <a:xfrm>
            <a:off x="0" y="4427072"/>
            <a:ext cx="3923928" cy="2433295"/>
          </a:xfrm>
          <a:prstGeom prst="rect">
            <a:avLst/>
          </a:prstGeom>
        </p:spPr>
      </p:pic>
      <p:sp>
        <p:nvSpPr>
          <p:cNvPr id="8" name="Rectangle 7"/>
          <p:cNvSpPr/>
          <p:nvPr/>
        </p:nvSpPr>
        <p:spPr>
          <a:xfrm>
            <a:off x="6626" y="39608"/>
            <a:ext cx="9137373" cy="1829211"/>
          </a:xfrm>
          <a:prstGeom prst="rect">
            <a:avLst/>
          </a:prstGeom>
        </p:spPr>
        <p:txBody>
          <a:bodyPr wrap="square" lIns="540000" tIns="540000" rIns="540000" bIns="540000">
            <a:spAutoFit/>
          </a:bodyPr>
          <a:lstStyle/>
          <a:p>
            <a:pPr>
              <a:defRPr/>
            </a:pPr>
            <a:endParaRPr lang="en-GB" sz="2400" b="1" dirty="0">
              <a:solidFill>
                <a:srgbClr val="FFFF00"/>
              </a:solidFill>
              <a:effectLst>
                <a:outerShdw blurRad="38100" dist="38100" dir="2700000" algn="tl">
                  <a:srgbClr val="000000">
                    <a:alpha val="43137"/>
                  </a:srgbClr>
                </a:outerShdw>
              </a:effectLst>
              <a:cs typeface="Arial" charset="0"/>
            </a:endParaRPr>
          </a:p>
          <a:p>
            <a:pPr>
              <a:defRPr/>
            </a:pPr>
            <a:endParaRPr lang="en-GB" sz="2400" b="1" dirty="0">
              <a:solidFill>
                <a:prstClr val="white"/>
              </a:solidFill>
              <a:effectLst>
                <a:outerShdw blurRad="38100" dist="38100" dir="2700000" algn="tl">
                  <a:srgbClr val="000000">
                    <a:alpha val="43137"/>
                  </a:srgbClr>
                </a:outerShdw>
              </a:effectLst>
              <a:cs typeface="Arial" charset="0"/>
            </a:endParaRPr>
          </a:p>
        </p:txBody>
      </p:sp>
      <p:pic>
        <p:nvPicPr>
          <p:cNvPr id="9" name="Picture 2"/>
          <p:cNvPicPr>
            <a:picLocks noChangeAspect="1" noChangeArrowheads="1"/>
          </p:cNvPicPr>
          <p:nvPr/>
        </p:nvPicPr>
        <p:blipFill rotWithShape="1">
          <a:blip r:embed="rId6">
            <a:extLst>
              <a:ext uri="{28A0092B-C50C-407E-A947-70E740481C1C}">
                <a14:useLocalDpi xmlns:a14="http://schemas.microsoft.com/office/drawing/2010/main" val="0"/>
              </a:ext>
            </a:extLst>
          </a:blip>
          <a:srcRect l="9878" t="3970" b="46947"/>
          <a:stretch/>
        </p:blipFill>
        <p:spPr bwMode="auto">
          <a:xfrm>
            <a:off x="4987874" y="3587778"/>
            <a:ext cx="4154715" cy="32725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3844465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pic>
        <p:nvPicPr>
          <p:cNvPr id="3" name="Picture 2"/>
          <p:cNvPicPr>
            <a:picLocks noChangeAspect="1"/>
          </p:cNvPicPr>
          <p:nvPr/>
        </p:nvPicPr>
        <p:blipFill>
          <a:blip r:embed="rId3"/>
          <a:stretch>
            <a:fillRect/>
          </a:stretch>
        </p:blipFill>
        <p:spPr>
          <a:xfrm>
            <a:off x="-19618" y="2564904"/>
            <a:ext cx="6187862" cy="4293096"/>
          </a:xfrm>
          <a:prstGeom prst="rect">
            <a:avLst/>
          </a:prstGeom>
        </p:spPr>
      </p:pic>
      <p:sp>
        <p:nvSpPr>
          <p:cNvPr id="4" name="Rectangle 3"/>
          <p:cNvSpPr/>
          <p:nvPr/>
        </p:nvSpPr>
        <p:spPr>
          <a:xfrm>
            <a:off x="6444208" y="5191098"/>
            <a:ext cx="2232248" cy="1200329"/>
          </a:xfrm>
          <a:prstGeom prst="rect">
            <a:avLst/>
          </a:prstGeom>
        </p:spPr>
        <p:txBody>
          <a:bodyPr wrap="square">
            <a:spAutoFit/>
          </a:bodyPr>
          <a:lstStyle/>
          <a:p>
            <a:r>
              <a:rPr lang="en-US" dirty="0" smtClean="0"/>
              <a:t>David </a:t>
            </a:r>
            <a:r>
              <a:rPr lang="en-US" dirty="0" err="1" smtClean="0"/>
              <a:t>Hockney</a:t>
            </a:r>
            <a:r>
              <a:rPr lang="en-US" dirty="0"/>
              <a:t>, </a:t>
            </a:r>
            <a:r>
              <a:rPr lang="en-US" i="1" dirty="0"/>
              <a:t>Christopher Isherwood and Don </a:t>
            </a:r>
            <a:r>
              <a:rPr lang="en-US" i="1" dirty="0" err="1"/>
              <a:t>Bachardy</a:t>
            </a:r>
            <a:r>
              <a:rPr lang="en-US" dirty="0"/>
              <a:t>, 1968</a:t>
            </a:r>
          </a:p>
        </p:txBody>
      </p:sp>
      <p:pic>
        <p:nvPicPr>
          <p:cNvPr id="5" name="Picture 4"/>
          <p:cNvPicPr>
            <a:picLocks noChangeAspect="1"/>
          </p:cNvPicPr>
          <p:nvPr/>
        </p:nvPicPr>
        <p:blipFill>
          <a:blip r:embed="rId4"/>
          <a:stretch>
            <a:fillRect/>
          </a:stretch>
        </p:blipFill>
        <p:spPr>
          <a:xfrm>
            <a:off x="435871" y="-22872"/>
            <a:ext cx="2828596" cy="4172548"/>
          </a:xfrm>
          <a:prstGeom prst="rect">
            <a:avLst/>
          </a:prstGeom>
        </p:spPr>
      </p:pic>
      <p:pic>
        <p:nvPicPr>
          <p:cNvPr id="11" name="Picture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1062" y="18864"/>
            <a:ext cx="3048000"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992216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908720"/>
            <a:ext cx="8229600" cy="5217443"/>
          </a:xfrm>
        </p:spPr>
        <p:txBody>
          <a:bodyPr>
            <a:normAutofit/>
          </a:bodyPr>
          <a:lstStyle/>
          <a:p>
            <a:pPr marL="0" indent="0" algn="just">
              <a:buNone/>
            </a:pPr>
            <a:r>
              <a:rPr lang="en-GB" dirty="0" smtClean="0">
                <a:solidFill>
                  <a:srgbClr val="FFFF00"/>
                </a:solidFill>
              </a:rPr>
              <a:t>“Christopher had been mercifully ignorant of the greatest danger which faced Heinz … [he] might easily have been sentenced to an indefinite term in a concentration camp as many homosexuals were. In camp, Heinz would have been treated as an outcast of the Reich who differed only from a Jew in having to wear a pink triangle on his clothes instead of a yellow star.”</a:t>
            </a:r>
            <a:endParaRPr lang="en-GB" dirty="0">
              <a:solidFill>
                <a:srgbClr val="FFFF00"/>
              </a:solidFill>
            </a:endParaRPr>
          </a:p>
        </p:txBody>
      </p:sp>
    </p:spTree>
    <p:extLst>
      <p:ext uri="{BB962C8B-B14F-4D97-AF65-F5344CB8AC3E}">
        <p14:creationId xmlns:p14="http://schemas.microsoft.com/office/powerpoint/2010/main" val="3105584679"/>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2161</TotalTime>
  <Words>3029</Words>
  <Application>Microsoft Office PowerPoint</Application>
  <PresentationFormat>On-screen Show (4:3)</PresentationFormat>
  <Paragraphs>527</Paragraphs>
  <Slides>47</Slides>
  <Notes>43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Arial Black</vt:lpstr>
      <vt:lpstr>Calibri</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Magnus Hirschfeld and All Kinds: Sexual Science and LGBT+ Identities in Interwar Berlin </vt:lpstr>
      <vt:lpstr> Magnus Hirschfeld (1868–1935) </vt:lpstr>
      <vt:lpstr> Christopher Isherwood  (1904–1986)</vt:lpstr>
      <vt:lpstr>PowerPoint Presentation</vt:lpstr>
      <vt:lpstr>‘The German Invention of Homosexuality’</vt:lpstr>
      <vt:lpstr>Hirschfeld’s Research Scientific Humanitarian Committee est. 1897</vt:lpstr>
      <vt:lpstr>Paragraph 175 campaigning </vt:lpstr>
      <vt:lpstr>PowerPoint Presentation</vt:lpstr>
      <vt:lpstr> Lili Elbe (1882–1931)  born Einar Wegener </vt:lpstr>
      <vt:lpstr>PowerPoint Presentation</vt:lpstr>
      <vt:lpstr>PowerPoint Presentation</vt:lpstr>
      <vt:lpstr> Institute for Sexual Science  </vt:lpstr>
      <vt:lpstr>PowerPoint Presentation</vt:lpstr>
      <vt:lpstr>Cosy Corner</vt:lpstr>
      <vt:lpstr>Cosy Corner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123</cp:revision>
  <cp:lastPrinted>2017-03-13T13:58:57Z</cp:lastPrinted>
  <dcterms:created xsi:type="dcterms:W3CDTF">2016-03-04T10:58:26Z</dcterms:created>
  <dcterms:modified xsi:type="dcterms:W3CDTF">2018-12-17T12:52:46Z</dcterms:modified>
</cp:coreProperties>
</file>