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handoutMasterIdLst>
    <p:handoutMasterId r:id="rId20"/>
  </p:handoutMasterIdLst>
  <p:sldIdLst>
    <p:sldId id="256" r:id="rId2"/>
    <p:sldId id="272" r:id="rId3"/>
    <p:sldId id="258" r:id="rId4"/>
    <p:sldId id="268" r:id="rId5"/>
    <p:sldId id="265" r:id="rId6"/>
    <p:sldId id="262" r:id="rId7"/>
    <p:sldId id="261" r:id="rId8"/>
    <p:sldId id="266" r:id="rId9"/>
    <p:sldId id="271" r:id="rId10"/>
    <p:sldId id="274" r:id="rId11"/>
    <p:sldId id="275" r:id="rId12"/>
    <p:sldId id="259" r:id="rId13"/>
    <p:sldId id="273" r:id="rId14"/>
    <p:sldId id="264" r:id="rId15"/>
    <p:sldId id="270" r:id="rId16"/>
    <p:sldId id="267" r:id="rId17"/>
    <p:sldId id="263" r:id="rId18"/>
    <p:sldId id="260"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003618"/>
    <a:srgbClr val="005C2A"/>
    <a:srgbClr val="0000FF"/>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05" autoAdjust="0"/>
    <p:restoredTop sz="94660"/>
  </p:normalViewPr>
  <p:slideViewPr>
    <p:cSldViewPr>
      <p:cViewPr>
        <p:scale>
          <a:sx n="50" d="100"/>
          <a:sy n="50" d="100"/>
        </p:scale>
        <p:origin x="2028" y="77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259BCA8F-F61C-4FE8-A02E-7AC9D990DE01}" type="datetimeFigureOut">
              <a:rPr lang="en-GB" smtClean="0"/>
              <a:pPr/>
              <a:t>10/01/2020</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E98774E2-78EE-4BA3-9D7E-990A53D9BCBE}" type="slidenum">
              <a:rPr lang="en-GB" smtClean="0"/>
              <a:pPr/>
              <a:t>‹#›</a:t>
            </a:fld>
            <a:endParaRPr lang="en-GB"/>
          </a:p>
        </p:txBody>
      </p:sp>
    </p:spTree>
    <p:extLst>
      <p:ext uri="{BB962C8B-B14F-4D97-AF65-F5344CB8AC3E}">
        <p14:creationId xmlns:p14="http://schemas.microsoft.com/office/powerpoint/2010/main" val="369307396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16" name="Slide Number Placeholder 15"/>
          <p:cNvSpPr>
            <a:spLocks noGrp="1"/>
          </p:cNvSpPr>
          <p:nvPr>
            <p:ph type="sldNum" sz="quarter" idx="11"/>
          </p:nvPr>
        </p:nvSpPr>
        <p:spPr/>
        <p:txBody>
          <a:bodyPr/>
          <a:lstStyle/>
          <a:p>
            <a:fld id="{FF81482F-34A5-410A-953B-17E82CD2E780}"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15" name="Slide Number Placeholder 14"/>
          <p:cNvSpPr>
            <a:spLocks noGrp="1"/>
          </p:cNvSpPr>
          <p:nvPr>
            <p:ph type="sldNum" sz="quarter" idx="11"/>
          </p:nvPr>
        </p:nvSpPr>
        <p:spPr/>
        <p:txBody>
          <a:bodyPr/>
          <a:lstStyle/>
          <a:p>
            <a:fld id="{FF81482F-34A5-410A-953B-17E82CD2E780}" type="slidenum">
              <a:rPr lang="en-GB" smtClean="0"/>
              <a:pPr/>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13" name="Slide Number Placeholder 12"/>
          <p:cNvSpPr>
            <a:spLocks noGrp="1"/>
          </p:cNvSpPr>
          <p:nvPr>
            <p:ph type="sldNum" sz="quarter" idx="11"/>
          </p:nvPr>
        </p:nvSpPr>
        <p:spPr/>
        <p:txBody>
          <a:bodyPr/>
          <a:lstStyle/>
          <a:p>
            <a:fld id="{FF81482F-34A5-410A-953B-17E82CD2E780}"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9" name="Slide Number Placeholder 8"/>
          <p:cNvSpPr>
            <a:spLocks noGrp="1"/>
          </p:cNvSpPr>
          <p:nvPr>
            <p:ph type="sldNum" sz="quarter" idx="11"/>
          </p:nvPr>
        </p:nvSpPr>
        <p:spPr/>
        <p:txBody>
          <a:bodyPr/>
          <a:lstStyle/>
          <a:p>
            <a:fld id="{FF81482F-34A5-410A-953B-17E82CD2E780}"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15" name="Slide Number Placeholder 14"/>
          <p:cNvSpPr>
            <a:spLocks noGrp="1"/>
          </p:cNvSpPr>
          <p:nvPr>
            <p:ph type="sldNum" sz="quarter" idx="11"/>
          </p:nvPr>
        </p:nvSpPr>
        <p:spPr/>
        <p:txBody>
          <a:bodyPr/>
          <a:lstStyle/>
          <a:p>
            <a:fld id="{FF81482F-34A5-410A-953B-17E82CD2E780}" type="slidenum">
              <a:rPr lang="en-GB" smtClean="0"/>
              <a:pPr/>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8" name="Slide Number Placeholder 7"/>
          <p:cNvSpPr>
            <a:spLocks noGrp="1"/>
          </p:cNvSpPr>
          <p:nvPr>
            <p:ph type="sldNum" sz="quarter" idx="11"/>
          </p:nvPr>
        </p:nvSpPr>
        <p:spPr/>
        <p:txBody>
          <a:bodyPr/>
          <a:lstStyle/>
          <a:p>
            <a:fld id="{FF81482F-34A5-410A-953B-17E82CD2E780}"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6" name="Slide Number Placeholder 5"/>
          <p:cNvSpPr>
            <a:spLocks noGrp="1"/>
          </p:cNvSpPr>
          <p:nvPr>
            <p:ph type="sldNum" sz="quarter" idx="11"/>
          </p:nvPr>
        </p:nvSpPr>
        <p:spPr/>
        <p:txBody>
          <a:bodyPr/>
          <a:lstStyle/>
          <a:p>
            <a:fld id="{FF81482F-34A5-410A-953B-17E82CD2E780}" type="slidenum">
              <a:rPr lang="en-GB" smtClean="0"/>
              <a:pPr/>
              <a:t>‹#›</a:t>
            </a:fld>
            <a:endParaRPr lang="en-GB"/>
          </a:p>
        </p:txBody>
      </p:sp>
      <p:sp>
        <p:nvSpPr>
          <p:cNvPr id="7" name="Footer Placeholder 6"/>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16" name="Slide Number Placeholder 15"/>
          <p:cNvSpPr>
            <a:spLocks noGrp="1"/>
          </p:cNvSpPr>
          <p:nvPr>
            <p:ph type="sldNum" sz="quarter" idx="11"/>
          </p:nvPr>
        </p:nvSpPr>
        <p:spPr/>
        <p:txBody>
          <a:bodyPr/>
          <a:lstStyle/>
          <a:p>
            <a:fld id="{FF81482F-34A5-410A-953B-17E82CD2E780}"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14" name="Slide Number Placeholder 13"/>
          <p:cNvSpPr>
            <a:spLocks noGrp="1"/>
          </p:cNvSpPr>
          <p:nvPr>
            <p:ph type="sldNum" sz="quarter" idx="11"/>
          </p:nvPr>
        </p:nvSpPr>
        <p:spPr/>
        <p:txBody>
          <a:bodyPr/>
          <a:lstStyle/>
          <a:p>
            <a:fld id="{FF81482F-34A5-410A-953B-17E82CD2E780}" type="slidenum">
              <a:rPr lang="en-GB" smtClean="0"/>
              <a:pPr/>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1482F-34A5-410A-953B-17E82CD2E78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282E5C-FD40-4F2A-8354-52E3E26AB003}" type="datetimeFigureOut">
              <a:rPr lang="en-GB" smtClean="0"/>
              <a:pPr/>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1482F-34A5-410A-953B-17E82CD2E78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18"/>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DF282E5C-FD40-4F2A-8354-52E3E26AB003}" type="datetimeFigureOut">
              <a:rPr lang="en-GB" smtClean="0"/>
              <a:pPr/>
              <a:t>10/01/2020</a:t>
            </a:fld>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FF81482F-34A5-410A-953B-17E82CD2E780}"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923330"/>
            <a:ext cx="9144000" cy="5934670"/>
          </a:xfrm>
          <a:solidFill>
            <a:schemeClr val="bg2"/>
          </a:solidFill>
        </p:spPr>
        <p:txBody>
          <a:bodyPr>
            <a:noAutofit/>
          </a:bodyPr>
          <a:lstStyle/>
          <a:p>
            <a:pPr marL="4038600" defTabSz="4038600"/>
            <a:r>
              <a:rPr lang="en-GB" sz="3200" dirty="0">
                <a:effectLst/>
              </a:rPr>
              <a:t>DEINDUSTRIALISATION: revising the industrial novel in Christopher Meredith’s </a:t>
            </a:r>
            <a:r>
              <a:rPr lang="en-GB" sz="3200" i="1" dirty="0">
                <a:effectLst/>
              </a:rPr>
              <a:t>Shifts … </a:t>
            </a:r>
          </a:p>
          <a:p>
            <a:pPr marL="4038600" defTabSz="4038600"/>
            <a:r>
              <a:rPr lang="en-GB" sz="3200" dirty="0">
                <a:effectLst/>
              </a:rPr>
              <a:t>History </a:t>
            </a:r>
            <a:r>
              <a:rPr lang="en-GB" sz="3200" i="1" dirty="0">
                <a:effectLst/>
                <a:latin typeface="Book Antiqua" pitchFamily="18" charset="0"/>
              </a:rPr>
              <a:t>&amp;</a:t>
            </a:r>
            <a:r>
              <a:rPr lang="en-GB" sz="3200" dirty="0">
                <a:effectLst/>
              </a:rPr>
              <a:t> the significance of creativity</a:t>
            </a:r>
          </a:p>
          <a:p>
            <a:pPr marL="4038600" algn="ctr"/>
            <a:endParaRPr lang="en-GB" sz="1000" dirty="0">
              <a:effectLst/>
            </a:endParaRPr>
          </a:p>
          <a:p>
            <a:pPr marL="4038600" algn="ctr"/>
            <a:r>
              <a:rPr lang="en-GB" sz="1800" dirty="0">
                <a:effectLst/>
              </a:rPr>
              <a:t>   </a:t>
            </a:r>
            <a:endParaRPr lang="en-GB" sz="3200" i="1" dirty="0">
              <a:effectLst/>
            </a:endParaRPr>
          </a:p>
          <a:p>
            <a:pPr marL="4038600" algn="r"/>
            <a:r>
              <a:rPr lang="en-GB" sz="2400" dirty="0">
                <a:solidFill>
                  <a:srgbClr val="FFFF00"/>
                </a:solidFill>
                <a:effectLst/>
              </a:rPr>
              <a:t>a brilliantly evoked microcosm of time and place at a (dis)juncture in the region’s, and the nation’s history (Dylan Moore) </a:t>
            </a:r>
          </a:p>
        </p:txBody>
      </p:sp>
      <p:sp>
        <p:nvSpPr>
          <p:cNvPr id="4" name="Rectangle 3"/>
          <p:cNvSpPr/>
          <p:nvPr/>
        </p:nvSpPr>
        <p:spPr>
          <a:xfrm>
            <a:off x="-8638" y="0"/>
            <a:ext cx="9144000" cy="954107"/>
          </a:xfrm>
          <a:prstGeom prst="rect">
            <a:avLst/>
          </a:prstGeom>
          <a:solidFill>
            <a:schemeClr val="bg1">
              <a:lumMod val="75000"/>
              <a:lumOff val="25000"/>
            </a:schemeClr>
          </a:solidFill>
          <a:ln>
            <a:solidFill>
              <a:schemeClr val="bg1"/>
            </a:solidFill>
          </a:ln>
        </p:spPr>
        <p:txBody>
          <a:bodyPr wrap="square">
            <a:spAutoFit/>
          </a:bodyPr>
          <a:lstStyle/>
          <a:p>
            <a:pPr algn="ctr"/>
            <a:endParaRPr lang="en-GB" sz="1000" dirty="0" smtClean="0">
              <a:solidFill>
                <a:srgbClr val="00B050"/>
              </a:solidFill>
              <a:latin typeface="+mj-lt"/>
            </a:endParaRPr>
          </a:p>
          <a:p>
            <a:pPr algn="ctr"/>
            <a:r>
              <a:rPr lang="en-GB" sz="3200" dirty="0" smtClean="0">
                <a:solidFill>
                  <a:srgbClr val="00B050"/>
                </a:solidFill>
                <a:latin typeface="+mj-lt"/>
              </a:rPr>
              <a:t>HPEN </a:t>
            </a:r>
            <a:r>
              <a:rPr lang="en-GB" sz="3200" dirty="0">
                <a:solidFill>
                  <a:srgbClr val="00B050"/>
                </a:solidFill>
                <a:latin typeface="+mj-lt"/>
              </a:rPr>
              <a:t>5/6012: WELSH WRITING </a:t>
            </a:r>
            <a:r>
              <a:rPr lang="en-GB" sz="3200" dirty="0" smtClean="0">
                <a:solidFill>
                  <a:srgbClr val="00B050"/>
                </a:solidFill>
                <a:latin typeface="+mj-lt"/>
              </a:rPr>
              <a:t>WALES</a:t>
            </a:r>
          </a:p>
          <a:p>
            <a:pPr algn="r"/>
            <a:endParaRPr lang="en-GB" sz="1400" dirty="0">
              <a:solidFill>
                <a:srgbClr val="00B050"/>
              </a:solidFill>
              <a:latin typeface="+mj-lt"/>
            </a:endParaRPr>
          </a:p>
        </p:txBody>
      </p:sp>
      <p:pic>
        <p:nvPicPr>
          <p:cNvPr id="2" name="Picture 1"/>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l="31651" t="30243" r="3245" b="5758"/>
          <a:stretch/>
        </p:blipFill>
        <p:spPr>
          <a:xfrm>
            <a:off x="251520" y="1579264"/>
            <a:ext cx="3640349" cy="47928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Rot="1" noChangeArrowheads="1"/>
          </p:cNvSpPr>
          <p:nvPr>
            <p:ph type="title" idx="4294967295"/>
          </p:nvPr>
        </p:nvSpPr>
        <p:spPr>
          <a:xfrm>
            <a:off x="457200" y="188913"/>
            <a:ext cx="8229600" cy="7191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600" b="0" dirty="0">
                <a:solidFill>
                  <a:srgbClr val="00B050"/>
                </a:solidFill>
                <a:latin typeface="+mj-lt"/>
              </a:rPr>
              <a:t>LEARNING OUTCOMES</a:t>
            </a:r>
            <a:endParaRPr lang="en-GB" altLang="en-US" sz="4000" b="0" dirty="0">
              <a:solidFill>
                <a:srgbClr val="00B050"/>
              </a:solidFill>
              <a:effectLst/>
              <a:latin typeface="+mj-lt"/>
            </a:endParaRPr>
          </a:p>
        </p:txBody>
      </p:sp>
      <p:sp>
        <p:nvSpPr>
          <p:cNvPr id="4099" name="Rectangle 3"/>
          <p:cNvSpPr>
            <a:spLocks noGrp="1" noChangeArrowheads="1"/>
          </p:cNvSpPr>
          <p:nvPr>
            <p:ph type="body" idx="4294967295"/>
          </p:nvPr>
        </p:nvSpPr>
        <p:spPr>
          <a:xfrm>
            <a:off x="250825" y="836613"/>
            <a:ext cx="8534400" cy="5400675"/>
          </a:xfrm>
          <a:noFill/>
        </p:spPr>
        <p:txBody>
          <a:bodyPr/>
          <a:lstStyle/>
          <a:p>
            <a:pPr lvl="1">
              <a:lnSpc>
                <a:spcPct val="80000"/>
              </a:lnSpc>
              <a:buFont typeface="Wingdings" pitchFamily="2" charset="2"/>
              <a:buNone/>
            </a:pPr>
            <a:r>
              <a:rPr lang="en-US" altLang="en-US" sz="2200" dirty="0">
                <a:effectLst/>
                <a:latin typeface="Garamond" pitchFamily="18" charset="0"/>
              </a:rPr>
              <a:t>		</a:t>
            </a:r>
            <a:endParaRPr lang="en-GB" altLang="en-US" sz="2400" dirty="0">
              <a:effectLst/>
              <a:latin typeface="Garamond" pitchFamily="18" charset="0"/>
            </a:endParaRPr>
          </a:p>
        </p:txBody>
      </p:sp>
      <p:sp>
        <p:nvSpPr>
          <p:cNvPr id="4100" name="Rectangle 1"/>
          <p:cNvSpPr>
            <a:spLocks noChangeArrowheads="1"/>
          </p:cNvSpPr>
          <p:nvPr/>
        </p:nvSpPr>
        <p:spPr bwMode="auto">
          <a:xfrm>
            <a:off x="457200" y="1371025"/>
            <a:ext cx="8229600" cy="4832092"/>
          </a:xfrm>
          <a:prstGeom prst="rect">
            <a:avLst/>
          </a:prstGeom>
          <a:noFill/>
          <a:ln w="9525">
            <a:noFill/>
            <a:miter lim="800000"/>
            <a:headEnd/>
            <a:tailEnd/>
          </a:ln>
        </p:spPr>
        <p:txBody>
          <a:bodyPr wrap="square">
            <a:spAutoFit/>
          </a:bodyPr>
          <a:lstStyle/>
          <a:p>
            <a:r>
              <a:rPr lang="en-GB" altLang="en-US" sz="2400" i="1" dirty="0">
                <a:latin typeface="Century Gothic" pitchFamily="34" charset="0"/>
              </a:rPr>
              <a:t>By the end of this module students should be able to:</a:t>
            </a:r>
          </a:p>
          <a:p>
            <a:endParaRPr lang="en-GB" altLang="en-US" sz="2400" dirty="0">
              <a:latin typeface="Century Gothic" pitchFamily="34" charset="0"/>
            </a:endParaRPr>
          </a:p>
          <a:p>
            <a:pPr marL="342900" indent="-342900">
              <a:spcAft>
                <a:spcPts val="1200"/>
              </a:spcAft>
              <a:buFont typeface="Arial" panose="020B0604020202020204" pitchFamily="34" charset="0"/>
              <a:buChar char="•"/>
            </a:pPr>
            <a:r>
              <a:rPr lang="en-GB" altLang="en-US" sz="2400" dirty="0">
                <a:latin typeface="Century Gothic" pitchFamily="34" charset="0"/>
              </a:rPr>
              <a:t>demonstrate a good understanding of the debates over the relation of literary canons to a sense of nationhood through a case study of Anglophone Welsh texts </a:t>
            </a:r>
            <a:r>
              <a:rPr lang="en-GB" altLang="en-US" sz="2400" dirty="0">
                <a:solidFill>
                  <a:srgbClr val="FFFF00"/>
                </a:solidFill>
                <a:latin typeface="Century Gothic" pitchFamily="34" charset="0"/>
              </a:rPr>
              <a:t>seen through their various historical, political and ideological contexts</a:t>
            </a:r>
            <a:r>
              <a:rPr lang="en-GB" altLang="en-US" sz="2400" dirty="0">
                <a:latin typeface="Century Gothic" pitchFamily="34" charset="0"/>
              </a:rPr>
              <a:t>;</a:t>
            </a:r>
          </a:p>
          <a:p>
            <a:pPr marL="342900" indent="-342900">
              <a:spcAft>
                <a:spcPts val="1200"/>
              </a:spcAft>
              <a:buFont typeface="Arial" panose="020B0604020202020204" pitchFamily="34" charset="0"/>
              <a:buChar char="•"/>
            </a:pPr>
            <a:r>
              <a:rPr lang="en-GB" altLang="en-US" sz="2400" dirty="0">
                <a:latin typeface="Century Gothic" pitchFamily="34" charset="0"/>
              </a:rPr>
              <a:t>show a secure knowledge of a range of Welsh texts written in English and a good understanding of </a:t>
            </a:r>
            <a:r>
              <a:rPr lang="en-GB" altLang="en-US" sz="2400" dirty="0">
                <a:solidFill>
                  <a:srgbClr val="FFFF00"/>
                </a:solidFill>
                <a:latin typeface="Century Gothic" pitchFamily="34" charset="0"/>
              </a:rPr>
              <a:t>recurring preoccupations and changing themes within them</a:t>
            </a:r>
            <a:r>
              <a:rPr lang="en-GB" altLang="en-US" sz="2400" dirty="0">
                <a:latin typeface="Century Gothic" pitchFamily="34" charset="0"/>
              </a:rPr>
              <a:t>.</a:t>
            </a:r>
          </a:p>
          <a:p>
            <a:pPr>
              <a:spcAft>
                <a:spcPts val="1200"/>
              </a:spcAft>
            </a:pPr>
            <a:endParaRPr lang="en-GB" altLang="en-US" sz="2400" dirty="0">
              <a:latin typeface="Century Gothic"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412776"/>
            <a:ext cx="8568952" cy="5616624"/>
          </a:xfrm>
        </p:spPr>
        <p:txBody>
          <a:bodyPr>
            <a:normAutofit/>
          </a:bodyPr>
          <a:lstStyle/>
          <a:p>
            <a:pPr>
              <a:spcAft>
                <a:spcPts val="600"/>
              </a:spcAft>
              <a:buFont typeface="Arial" pitchFamily="34" charset="0"/>
              <a:buChar char="•"/>
            </a:pPr>
            <a:r>
              <a:rPr lang="en-GB" sz="2400" dirty="0">
                <a:latin typeface="Century Gothic" pitchFamily="34" charset="0"/>
              </a:rPr>
              <a:t>reclaiming the </a:t>
            </a:r>
            <a:r>
              <a:rPr lang="en-GB" sz="2400" dirty="0">
                <a:solidFill>
                  <a:srgbClr val="FFFF00"/>
                </a:solidFill>
                <a:latin typeface="Century Gothic" pitchFamily="34" charset="0"/>
              </a:rPr>
              <a:t>physical ground </a:t>
            </a:r>
            <a:r>
              <a:rPr lang="en-GB" sz="2400" dirty="0">
                <a:latin typeface="Century Gothic" pitchFamily="34" charset="0"/>
              </a:rPr>
              <a:t>of the country, </a:t>
            </a:r>
          </a:p>
          <a:p>
            <a:pPr>
              <a:spcAft>
                <a:spcPts val="600"/>
              </a:spcAft>
              <a:buFont typeface="Arial" pitchFamily="34" charset="0"/>
              <a:buChar char="•"/>
            </a:pPr>
            <a:r>
              <a:rPr lang="en-GB" sz="2400" dirty="0">
                <a:latin typeface="Century Gothic" pitchFamily="34" charset="0"/>
              </a:rPr>
              <a:t>the concern with </a:t>
            </a:r>
            <a:r>
              <a:rPr lang="en-GB" sz="2400" dirty="0">
                <a:solidFill>
                  <a:srgbClr val="FFFF00"/>
                </a:solidFill>
                <a:latin typeface="Century Gothic" pitchFamily="34" charset="0"/>
              </a:rPr>
              <a:t>language,</a:t>
            </a:r>
            <a:r>
              <a:rPr lang="en-GB" sz="2400" u="sng" dirty="0">
                <a:latin typeface="Century Gothic" pitchFamily="34" charset="0"/>
              </a:rPr>
              <a:t> </a:t>
            </a:r>
          </a:p>
          <a:p>
            <a:pPr>
              <a:spcAft>
                <a:spcPts val="600"/>
              </a:spcAft>
              <a:buFont typeface="Arial" pitchFamily="34" charset="0"/>
              <a:buChar char="•"/>
            </a:pPr>
            <a:r>
              <a:rPr lang="en-GB" sz="2400" dirty="0">
                <a:latin typeface="Century Gothic" pitchFamily="34" charset="0"/>
              </a:rPr>
              <a:t>an interest in </a:t>
            </a:r>
            <a:r>
              <a:rPr lang="en-GB" sz="2400" dirty="0">
                <a:solidFill>
                  <a:srgbClr val="FFFF00"/>
                </a:solidFill>
                <a:latin typeface="Century Gothic" pitchFamily="34" charset="0"/>
              </a:rPr>
              <a:t>history/the past</a:t>
            </a:r>
          </a:p>
          <a:p>
            <a:pPr>
              <a:spcAft>
                <a:spcPts val="600"/>
              </a:spcAft>
              <a:buFont typeface="Arial" pitchFamily="34" charset="0"/>
              <a:buChar char="•"/>
            </a:pPr>
            <a:r>
              <a:rPr lang="en-GB" sz="2400" dirty="0">
                <a:latin typeface="Century Gothic" pitchFamily="34" charset="0"/>
              </a:rPr>
              <a:t>a fascination with the </a:t>
            </a:r>
            <a:r>
              <a:rPr lang="en-GB" sz="2400" dirty="0">
                <a:solidFill>
                  <a:srgbClr val="FFFF00"/>
                </a:solidFill>
                <a:latin typeface="Century Gothic" pitchFamily="34" charset="0"/>
              </a:rPr>
              <a:t>family </a:t>
            </a:r>
          </a:p>
          <a:p>
            <a:pPr>
              <a:spcAft>
                <a:spcPts val="600"/>
              </a:spcAft>
              <a:buFont typeface="Arial" pitchFamily="34" charset="0"/>
              <a:buChar char="•"/>
            </a:pPr>
            <a:r>
              <a:rPr lang="en-GB" sz="2400" dirty="0">
                <a:latin typeface="Century Gothic" pitchFamily="34" charset="0"/>
              </a:rPr>
              <a:t>questions of </a:t>
            </a:r>
            <a:r>
              <a:rPr lang="en-GB" sz="2400" dirty="0">
                <a:solidFill>
                  <a:srgbClr val="FFFF00"/>
                </a:solidFill>
                <a:latin typeface="Century Gothic" pitchFamily="34" charset="0"/>
              </a:rPr>
              <a:t>movement and stasis</a:t>
            </a:r>
          </a:p>
          <a:p>
            <a:pPr>
              <a:spcAft>
                <a:spcPts val="600"/>
              </a:spcAft>
              <a:buFont typeface="Arial" pitchFamily="34" charset="0"/>
              <a:buChar char="•"/>
            </a:pPr>
            <a:r>
              <a:rPr lang="en-GB" sz="2400" dirty="0">
                <a:solidFill>
                  <a:srgbClr val="FFFF00"/>
                </a:solidFill>
                <a:latin typeface="Century Gothic" pitchFamily="34" charset="0"/>
              </a:rPr>
              <a:t>attitudes towards insiders and outsiders </a:t>
            </a:r>
            <a:r>
              <a:rPr lang="en-GB" sz="2400" dirty="0">
                <a:latin typeface="Century Gothic" pitchFamily="34" charset="0"/>
              </a:rPr>
              <a:t>shift from the ‘norm’ which assumes that the Inside is English and the outside lies at the periphery of England </a:t>
            </a:r>
          </a:p>
          <a:p>
            <a:pPr>
              <a:spcAft>
                <a:spcPts val="600"/>
              </a:spcAft>
              <a:buNone/>
            </a:pPr>
            <a:endParaRPr lang="en-GB" sz="800" dirty="0">
              <a:solidFill>
                <a:srgbClr val="0000FF"/>
              </a:solidFill>
              <a:latin typeface="Felix Titling" pitchFamily="82" charset="0"/>
            </a:endParaRPr>
          </a:p>
          <a:p>
            <a:pPr>
              <a:spcAft>
                <a:spcPts val="600"/>
              </a:spcAft>
              <a:buNone/>
            </a:pPr>
            <a:r>
              <a:rPr lang="en-GB" sz="2400" dirty="0">
                <a:latin typeface="Century Gothic" pitchFamily="34" charset="0"/>
              </a:rPr>
              <a:t>THE ROLE OF CULTURE DEEPLY POLITICAL</a:t>
            </a:r>
            <a:endParaRPr lang="en-GB" sz="2800" dirty="0"/>
          </a:p>
        </p:txBody>
      </p:sp>
      <p:sp>
        <p:nvSpPr>
          <p:cNvPr id="2" name="Title 1"/>
          <p:cNvSpPr>
            <a:spLocks noGrp="1"/>
          </p:cNvSpPr>
          <p:nvPr>
            <p:ph type="title"/>
          </p:nvPr>
        </p:nvSpPr>
        <p:spPr>
          <a:xfrm>
            <a:off x="179512" y="116632"/>
            <a:ext cx="8820472" cy="1152128"/>
          </a:xfrm>
        </p:spPr>
        <p:txBody>
          <a:bodyPr>
            <a:noAutofit/>
          </a:bodyPr>
          <a:lstStyle/>
          <a:p>
            <a:pPr algn="r"/>
            <a:r>
              <a:rPr lang="en-GB" sz="3600" dirty="0">
                <a:solidFill>
                  <a:srgbClr val="00B050"/>
                </a:solidFill>
                <a:latin typeface="Felix Titling" pitchFamily="82" charset="0"/>
              </a:rPr>
              <a:t>key themes &amp; recurring preoccupations</a:t>
            </a:r>
            <a:endParaRPr lang="en-GB" sz="3600" dirty="0">
              <a:solidFill>
                <a:srgbClr val="00B05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painter and surroundings 1991.jpg"/>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Effect>
                      <a14:saturation sat="200000"/>
                    </a14:imgEffect>
                  </a14:imgLayer>
                </a14:imgProps>
              </a:ext>
            </a:extLst>
          </a:blip>
          <a:stretch>
            <a:fillRect/>
          </a:stretch>
        </p:blipFill>
        <p:spPr>
          <a:xfrm>
            <a:off x="1475656" y="692696"/>
            <a:ext cx="6192688" cy="49720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a:xfrm>
            <a:off x="31830" y="6165304"/>
            <a:ext cx="9144000" cy="576064"/>
          </a:xfrm>
          <a:solidFill>
            <a:schemeClr val="bg1"/>
          </a:solidFill>
        </p:spPr>
        <p:txBody>
          <a:bodyPr>
            <a:noAutofit/>
          </a:bodyPr>
          <a:lstStyle/>
          <a:p>
            <a:pPr algn="ctr"/>
            <a:r>
              <a:rPr lang="en-GB" sz="2400" dirty="0">
                <a:effectLst/>
              </a:rPr>
              <a:t>ERNEST ZOBOLE ‘PAINTER AND SURROUNDINGS’ 1991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0"/>
            <a:ext cx="8964488" cy="6858000"/>
          </a:xfrm>
        </p:spPr>
        <p:txBody>
          <a:bodyPr>
            <a:normAutofit fontScale="47500" lnSpcReduction="20000"/>
          </a:bodyPr>
          <a:lstStyle/>
          <a:p>
            <a:pPr>
              <a:buNone/>
            </a:pPr>
            <a:r>
              <a:rPr lang="en-GB" sz="3800" dirty="0" err="1">
                <a:solidFill>
                  <a:srgbClr val="FFFF00"/>
                </a:solidFill>
              </a:rPr>
              <a:t>ʃɪft</a:t>
            </a:r>
            <a:r>
              <a:rPr lang="en-GB" sz="3800" dirty="0">
                <a:solidFill>
                  <a:srgbClr val="FFFF00"/>
                </a:solidFill>
              </a:rPr>
              <a:t>)</a:t>
            </a:r>
            <a:r>
              <a:rPr lang="en-GB" sz="3800" i="1" dirty="0" err="1">
                <a:solidFill>
                  <a:srgbClr val="FFFF00"/>
                </a:solidFill>
              </a:rPr>
              <a:t>vb</a:t>
            </a:r>
            <a:r>
              <a:rPr lang="en-GB" sz="3800" i="1" dirty="0">
                <a:solidFill>
                  <a:srgbClr val="FFFF00"/>
                </a:solidFill>
              </a:rPr>
              <a:t> </a:t>
            </a:r>
            <a:r>
              <a:rPr lang="en-GB" sz="3800" i="1" dirty="0"/>
              <a:t> </a:t>
            </a:r>
            <a:r>
              <a:rPr lang="en-GB" sz="3800" dirty="0"/>
              <a:t>to move or cause to move from one place or position to another</a:t>
            </a:r>
          </a:p>
          <a:p>
            <a:pPr>
              <a:buNone/>
            </a:pPr>
            <a:r>
              <a:rPr lang="en-GB" sz="3800" dirty="0"/>
              <a:t>- (</a:t>
            </a:r>
            <a:r>
              <a:rPr lang="en-GB" sz="4600" dirty="0" err="1">
                <a:effectLst/>
              </a:rPr>
              <a:t>tr</a:t>
            </a:r>
            <a:r>
              <a:rPr lang="en-GB" sz="4600" dirty="0">
                <a:effectLst/>
              </a:rPr>
              <a:t>) to change for another or others</a:t>
            </a:r>
          </a:p>
          <a:p>
            <a:pPr>
              <a:buNone/>
            </a:pPr>
            <a:r>
              <a:rPr lang="en-GB" sz="4600" dirty="0">
                <a:effectLst/>
              </a:rPr>
              <a:t>--  (Linguistics) (</a:t>
            </a:r>
            <a:r>
              <a:rPr lang="en-GB" sz="4600" dirty="0" err="1">
                <a:effectLst/>
              </a:rPr>
              <a:t>intr</a:t>
            </a:r>
            <a:r>
              <a:rPr lang="en-GB" sz="4600" dirty="0">
                <a:effectLst/>
              </a:rPr>
              <a:t>) (of a sound or set of sounds) to alter in a systematic way</a:t>
            </a:r>
          </a:p>
          <a:p>
            <a:pPr>
              <a:buNone/>
            </a:pPr>
            <a:r>
              <a:rPr lang="en-GB" sz="4600" dirty="0">
                <a:effectLst/>
              </a:rPr>
              <a:t>- (</a:t>
            </a:r>
            <a:r>
              <a:rPr lang="en-GB" sz="4600" dirty="0" err="1">
                <a:effectLst/>
              </a:rPr>
              <a:t>intr</a:t>
            </a:r>
            <a:r>
              <a:rPr lang="en-GB" sz="4600" dirty="0">
                <a:effectLst/>
              </a:rPr>
              <a:t>) to provide for one's needs (</a:t>
            </a:r>
            <a:r>
              <a:rPr lang="en-GB" sz="4600" dirty="0" err="1">
                <a:effectLst/>
              </a:rPr>
              <a:t>esp</a:t>
            </a:r>
            <a:r>
              <a:rPr lang="en-GB" sz="4600" dirty="0">
                <a:effectLst/>
              </a:rPr>
              <a:t> in the phrase shift for oneself)</a:t>
            </a:r>
          </a:p>
          <a:p>
            <a:pPr>
              <a:buNone/>
            </a:pPr>
            <a:r>
              <a:rPr lang="en-GB" sz="4600" dirty="0">
                <a:effectLst/>
              </a:rPr>
              <a:t>- (</a:t>
            </a:r>
            <a:r>
              <a:rPr lang="en-GB" sz="4600" dirty="0" err="1">
                <a:effectLst/>
              </a:rPr>
              <a:t>intr</a:t>
            </a:r>
            <a:r>
              <a:rPr lang="en-GB" sz="4600" dirty="0">
                <a:effectLst/>
              </a:rPr>
              <a:t>) to proceed by indirect or evasive methods</a:t>
            </a:r>
          </a:p>
          <a:p>
            <a:pPr>
              <a:buNone/>
            </a:pPr>
            <a:r>
              <a:rPr lang="en-GB" sz="4600" dirty="0">
                <a:effectLst/>
              </a:rPr>
              <a:t>-  to remove /be removed, </a:t>
            </a:r>
            <a:r>
              <a:rPr lang="en-GB" sz="4600" dirty="0" err="1">
                <a:effectLst/>
              </a:rPr>
              <a:t>esp</a:t>
            </a:r>
            <a:r>
              <a:rPr lang="en-GB" sz="4600" dirty="0">
                <a:effectLst/>
              </a:rPr>
              <a:t> with difficulty: no detergent can shift these stains.</a:t>
            </a:r>
          </a:p>
          <a:p>
            <a:pPr>
              <a:buNone/>
            </a:pPr>
            <a:r>
              <a:rPr lang="en-GB" sz="4600" dirty="0">
                <a:effectLst/>
              </a:rPr>
              <a:t>- (</a:t>
            </a:r>
            <a:r>
              <a:rPr lang="en-GB" sz="4600" dirty="0" err="1">
                <a:effectLst/>
              </a:rPr>
              <a:t>intr</a:t>
            </a:r>
            <a:r>
              <a:rPr lang="en-GB" sz="4600" dirty="0">
                <a:effectLst/>
              </a:rPr>
              <a:t>) to move quickly</a:t>
            </a:r>
          </a:p>
          <a:p>
            <a:pPr>
              <a:buNone/>
            </a:pPr>
            <a:endParaRPr lang="en-GB" sz="4600" dirty="0">
              <a:effectLst/>
            </a:endParaRPr>
          </a:p>
          <a:p>
            <a:pPr>
              <a:buNone/>
            </a:pPr>
            <a:endParaRPr lang="en-GB" sz="4600" dirty="0">
              <a:effectLst/>
            </a:endParaRPr>
          </a:p>
          <a:p>
            <a:pPr>
              <a:buNone/>
            </a:pPr>
            <a:endParaRPr lang="en-GB" sz="1600" dirty="0"/>
          </a:p>
          <a:p>
            <a:pPr>
              <a:buNone/>
            </a:pPr>
            <a:r>
              <a:rPr lang="en-GB" sz="5100" i="1" dirty="0">
                <a:solidFill>
                  <a:srgbClr val="FFFF00"/>
                </a:solidFill>
              </a:rPr>
              <a:t>n</a:t>
            </a:r>
            <a:r>
              <a:rPr lang="en-GB" sz="5100" b="1" dirty="0">
                <a:solidFill>
                  <a:srgbClr val="FFFF00"/>
                </a:solidFill>
              </a:rPr>
              <a:t>. </a:t>
            </a:r>
            <a:r>
              <a:rPr lang="en-GB" sz="5100" dirty="0">
                <a:solidFill>
                  <a:srgbClr val="FFFF00"/>
                </a:solidFill>
              </a:rPr>
              <a:t>the act or an instance of shifting</a:t>
            </a:r>
          </a:p>
          <a:p>
            <a:pPr>
              <a:buNone/>
            </a:pPr>
            <a:r>
              <a:rPr lang="en-GB" sz="5100" dirty="0"/>
              <a:t>-</a:t>
            </a:r>
            <a:r>
              <a:rPr lang="en-GB" sz="4600" dirty="0">
                <a:effectLst/>
              </a:rPr>
              <a:t> (Industrial Relations &amp; HR Terms) a group of workers who work for a specific period</a:t>
            </a:r>
          </a:p>
          <a:p>
            <a:pPr>
              <a:buNone/>
            </a:pPr>
            <a:r>
              <a:rPr lang="en-GB" sz="4600" dirty="0">
                <a:effectLst/>
              </a:rPr>
              <a:t>-  (Industrial Relations &amp; HR Terms) the period of time worked by such a group</a:t>
            </a:r>
          </a:p>
          <a:p>
            <a:pPr>
              <a:buNone/>
            </a:pPr>
            <a:r>
              <a:rPr lang="en-GB" sz="4600" dirty="0">
                <a:effectLst/>
              </a:rPr>
              <a:t>- an expedient, contrivance, or artifice</a:t>
            </a:r>
          </a:p>
          <a:p>
            <a:pPr>
              <a:buNone/>
            </a:pPr>
            <a:r>
              <a:rPr lang="en-GB" sz="4600" dirty="0">
                <a:effectLst/>
              </a:rPr>
              <a:t>-  (Geological Science) the displacement of rocks, </a:t>
            </a:r>
            <a:r>
              <a:rPr lang="en-GB" sz="4600" dirty="0" err="1">
                <a:effectLst/>
              </a:rPr>
              <a:t>esp</a:t>
            </a:r>
            <a:r>
              <a:rPr lang="en-GB" sz="4600" dirty="0">
                <a:effectLst/>
              </a:rPr>
              <a:t> layers or seams in mining, at a geological fault</a:t>
            </a:r>
          </a:p>
          <a:p>
            <a:pPr>
              <a:buNone/>
            </a:pPr>
            <a:endParaRPr lang="en-GB" sz="1500" dirty="0"/>
          </a:p>
          <a:p>
            <a:pPr>
              <a:buNone/>
            </a:pPr>
            <a:r>
              <a:rPr lang="en-GB" sz="2300" dirty="0">
                <a:effectLst/>
              </a:rPr>
              <a:t>[Old English </a:t>
            </a:r>
            <a:r>
              <a:rPr lang="en-GB" sz="2300" i="1" dirty="0" err="1">
                <a:effectLst/>
              </a:rPr>
              <a:t>sciftan</a:t>
            </a:r>
            <a:r>
              <a:rPr lang="en-GB" sz="2300" i="1" dirty="0">
                <a:effectLst/>
              </a:rPr>
              <a:t>;</a:t>
            </a:r>
            <a:r>
              <a:rPr lang="en-GB" sz="2300" dirty="0">
                <a:effectLst/>
              </a:rPr>
              <a:t> related to Old Norse </a:t>
            </a:r>
            <a:r>
              <a:rPr lang="en-GB" sz="2300" i="1" dirty="0" err="1">
                <a:effectLst/>
              </a:rPr>
              <a:t>skipta</a:t>
            </a:r>
            <a:r>
              <a:rPr lang="en-GB" sz="2300" dirty="0">
                <a:effectLst/>
              </a:rPr>
              <a:t> to divide, Middle Low German </a:t>
            </a:r>
            <a:r>
              <a:rPr lang="en-GB" sz="2300" i="1" dirty="0" err="1">
                <a:effectLst/>
              </a:rPr>
              <a:t>schiften</a:t>
            </a:r>
            <a:r>
              <a:rPr lang="en-GB" sz="2300" i="1" dirty="0">
                <a:effectLst/>
              </a:rPr>
              <a:t>,</a:t>
            </a:r>
            <a:r>
              <a:rPr lang="en-GB" sz="2300" dirty="0">
                <a:effectLst/>
              </a:rPr>
              <a:t> to separate]        </a:t>
            </a:r>
            <a:r>
              <a:rPr lang="en-GB" sz="2300" i="1" dirty="0">
                <a:effectLst/>
              </a:rPr>
              <a:t>Collins English Dictionary </a:t>
            </a:r>
            <a:r>
              <a:rPr lang="en-GB" sz="2300" dirty="0">
                <a:effectLst/>
              </a:rPr>
              <a:t>2003</a:t>
            </a:r>
          </a:p>
        </p:txBody>
      </p:sp>
      <p:sp>
        <p:nvSpPr>
          <p:cNvPr id="2" name="Title 1"/>
          <p:cNvSpPr>
            <a:spLocks noGrp="1"/>
          </p:cNvSpPr>
          <p:nvPr>
            <p:ph type="title"/>
          </p:nvPr>
        </p:nvSpPr>
        <p:spPr>
          <a:xfrm>
            <a:off x="5076056" y="2852936"/>
            <a:ext cx="3635896" cy="720080"/>
          </a:xfrm>
        </p:spPr>
        <p:txBody>
          <a:bodyPr>
            <a:normAutofit/>
          </a:bodyPr>
          <a:lstStyle/>
          <a:p>
            <a:pPr algn="r"/>
            <a:r>
              <a:rPr lang="en-GB" sz="3600" b="1" dirty="0">
                <a:solidFill>
                  <a:srgbClr val="00B050"/>
                </a:solidFill>
                <a:effectLst/>
              </a:rPr>
              <a:t>SHIFT</a:t>
            </a:r>
            <a:r>
              <a:rPr lang="en-GB" sz="3200" dirty="0">
                <a:solidFill>
                  <a:srgbClr val="00B050"/>
                </a:solidFill>
                <a:effectLst/>
              </a:rPr>
              <a:t> </a:t>
            </a:r>
            <a:r>
              <a:rPr lang="en-GB" sz="3200" i="1" dirty="0">
                <a:solidFill>
                  <a:srgbClr val="00B050"/>
                </a:solidFill>
                <a:effectLst/>
              </a:rPr>
              <a:t>(definition)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4520" y="1412776"/>
            <a:ext cx="7920880" cy="4608512"/>
          </a:xfrm>
        </p:spPr>
        <p:txBody>
          <a:bodyPr>
            <a:normAutofit/>
          </a:bodyPr>
          <a:lstStyle/>
          <a:p>
            <a:pPr lvl="0">
              <a:buNone/>
            </a:pPr>
            <a:r>
              <a:rPr lang="en-GB" sz="3200" dirty="0"/>
              <a:t>	</a:t>
            </a:r>
            <a:r>
              <a:rPr lang="en-GB" sz="2600" dirty="0"/>
              <a:t>It’s how and where most people in Wales are living, and in relation to which most meanings and values are in practice found. </a:t>
            </a:r>
            <a:r>
              <a:rPr lang="en-GB" sz="2600" dirty="0">
                <a:solidFill>
                  <a:srgbClr val="FFFF00"/>
                </a:solidFill>
              </a:rPr>
              <a:t>Depopulation, unemployment, exploitation, poverty : If these are not part of Welsh culture we are denying large parts of our experience</a:t>
            </a:r>
            <a:r>
              <a:rPr lang="en-GB" sz="3500" dirty="0">
                <a:solidFill>
                  <a:srgbClr val="FFFF00"/>
                </a:solidFill>
              </a:rPr>
              <a:t>. </a:t>
            </a:r>
            <a:endParaRPr lang="en-GB" sz="3900" dirty="0">
              <a:solidFill>
                <a:srgbClr val="FFFF00"/>
              </a:solidFill>
            </a:endParaRPr>
          </a:p>
          <a:p>
            <a:pPr lvl="1">
              <a:buNone/>
            </a:pPr>
            <a:r>
              <a:rPr lang="en-GB" sz="2800" dirty="0"/>
              <a:t>	</a:t>
            </a:r>
            <a:r>
              <a:rPr lang="en-GB" sz="2000" dirty="0"/>
              <a:t>Raymond </a:t>
            </a:r>
            <a:r>
              <a:rPr lang="en-GB" sz="2000" dirty="0" smtClean="0"/>
              <a:t>Williams, ‘Welsh Culture’, </a:t>
            </a:r>
            <a:r>
              <a:rPr lang="en-GB" sz="2000" i="1" dirty="0"/>
              <a:t>Who speaks for Wales?</a:t>
            </a:r>
            <a:r>
              <a:rPr lang="en-GB" sz="2000" dirty="0"/>
              <a:t> </a:t>
            </a:r>
            <a:r>
              <a:rPr lang="en-GB" sz="2000" dirty="0" err="1"/>
              <a:t>ed</a:t>
            </a:r>
            <a:r>
              <a:rPr lang="en-GB" sz="2000" dirty="0"/>
              <a:t> Daniel Williams. Cardiff: University of Wales </a:t>
            </a:r>
            <a:r>
              <a:rPr lang="en-GB" sz="2000" dirty="0" smtClean="0"/>
              <a:t>Press, 2003</a:t>
            </a:r>
            <a:r>
              <a:rPr lang="en-GB" sz="2000" dirty="0"/>
              <a:t>, p5.</a:t>
            </a:r>
            <a:endParaRPr lang="en-GB" sz="3600" dirty="0"/>
          </a:p>
          <a:p>
            <a:pPr>
              <a:buNone/>
            </a:pPr>
            <a:endParaRPr lang="en-GB" dirty="0"/>
          </a:p>
        </p:txBody>
      </p:sp>
      <p:sp>
        <p:nvSpPr>
          <p:cNvPr id="2" name="Title 1"/>
          <p:cNvSpPr>
            <a:spLocks noGrp="1"/>
          </p:cNvSpPr>
          <p:nvPr>
            <p:ph type="title"/>
          </p:nvPr>
        </p:nvSpPr>
        <p:spPr>
          <a:xfrm>
            <a:off x="971600" y="-6007"/>
            <a:ext cx="7543800" cy="914400"/>
          </a:xfrm>
        </p:spPr>
        <p:txBody>
          <a:bodyPr/>
          <a:lstStyle/>
          <a:p>
            <a:pPr algn="r"/>
            <a:r>
              <a:rPr lang="en-GB" sz="4800" dirty="0">
                <a:solidFill>
                  <a:srgbClr val="00B050"/>
                </a:solidFill>
                <a:effectLst/>
              </a:rPr>
              <a:t>culture</a:t>
            </a:r>
            <a:endParaRPr lang="en-GB" dirty="0">
              <a:solidFill>
                <a:srgbClr val="00B050"/>
              </a:solidFill>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836712"/>
            <a:ext cx="8352928" cy="6165304"/>
          </a:xfrm>
        </p:spPr>
        <p:txBody>
          <a:bodyPr>
            <a:normAutofit fontScale="92500"/>
          </a:bodyPr>
          <a:lstStyle/>
          <a:p>
            <a:pPr lvl="0">
              <a:lnSpc>
                <a:spcPct val="120000"/>
              </a:lnSpc>
              <a:spcBef>
                <a:spcPts val="0"/>
              </a:spcBef>
              <a:buNone/>
            </a:pPr>
            <a:r>
              <a:rPr lang="en-GB" dirty="0"/>
              <a:t>	</a:t>
            </a:r>
            <a:r>
              <a:rPr lang="en-GB" sz="2600" dirty="0">
                <a:effectLst/>
              </a:rPr>
              <a:t>if, as both traditional literary history and post-</a:t>
            </a:r>
            <a:r>
              <a:rPr lang="en-GB" sz="2600" dirty="0" err="1">
                <a:effectLst/>
              </a:rPr>
              <a:t>structuralist</a:t>
            </a:r>
            <a:r>
              <a:rPr lang="en-GB" sz="2600" dirty="0">
                <a:effectLst/>
              </a:rPr>
              <a:t> criticism have done all too often, we ignore matters of origin, then we perform an act of naïve cultural imperialism, acting as if books grew not out of particular conditions in Nottingham, Dublin, St Lucia, or Salem, Massachusetts, but out of the bland uniformity of airport departure lounges.* </a:t>
            </a:r>
            <a:r>
              <a:rPr lang="en-GB" sz="2600" dirty="0">
                <a:solidFill>
                  <a:srgbClr val="FFFF00"/>
                </a:solidFill>
                <a:effectLst/>
              </a:rPr>
              <a:t>The act of inscription is not a simple entry into the delocalized, pure medium of language; it is constantly, often deliberately, an act which speaks of its local origins, of points of departure never fully left behind</a:t>
            </a:r>
          </a:p>
          <a:p>
            <a:pPr>
              <a:lnSpc>
                <a:spcPct val="120000"/>
              </a:lnSpc>
              <a:spcBef>
                <a:spcPts val="0"/>
              </a:spcBef>
              <a:buNone/>
            </a:pPr>
            <a:r>
              <a:rPr lang="en-GB" sz="3100" dirty="0"/>
              <a:t>		</a:t>
            </a:r>
            <a:r>
              <a:rPr lang="en-GB" sz="2600" dirty="0">
                <a:effectLst/>
              </a:rPr>
              <a:t>Robert Crawford, </a:t>
            </a:r>
            <a:r>
              <a:rPr lang="en-GB" sz="2600" i="1" dirty="0">
                <a:effectLst/>
              </a:rPr>
              <a:t>Devolving English Literature</a:t>
            </a:r>
            <a:r>
              <a:rPr lang="en-GB" sz="2600" dirty="0">
                <a:effectLst/>
              </a:rPr>
              <a:t>, 	Oxford, Clarendon Press, 1992, p.7 </a:t>
            </a:r>
          </a:p>
          <a:p>
            <a:pPr>
              <a:lnSpc>
                <a:spcPct val="120000"/>
              </a:lnSpc>
              <a:spcBef>
                <a:spcPts val="0"/>
              </a:spcBef>
              <a:buNone/>
            </a:pPr>
            <a:endParaRPr lang="en-GB" sz="500" dirty="0">
              <a:effectLst/>
            </a:endParaRPr>
          </a:p>
          <a:p>
            <a:pPr>
              <a:lnSpc>
                <a:spcPct val="120000"/>
              </a:lnSpc>
              <a:spcBef>
                <a:spcPts val="0"/>
              </a:spcBef>
              <a:buNone/>
            </a:pPr>
            <a:r>
              <a:rPr lang="en-GB" dirty="0">
                <a:effectLst/>
              </a:rPr>
              <a:t>	</a:t>
            </a:r>
            <a:endParaRPr lang="en-GB" sz="2600" dirty="0">
              <a:effectLst/>
            </a:endParaRPr>
          </a:p>
        </p:txBody>
      </p:sp>
      <p:sp>
        <p:nvSpPr>
          <p:cNvPr id="2" name="Title 1"/>
          <p:cNvSpPr>
            <a:spLocks noGrp="1"/>
          </p:cNvSpPr>
          <p:nvPr>
            <p:ph type="title"/>
          </p:nvPr>
        </p:nvSpPr>
        <p:spPr>
          <a:xfrm>
            <a:off x="467544" y="188640"/>
            <a:ext cx="8291264" cy="692696"/>
          </a:xfrm>
        </p:spPr>
        <p:txBody>
          <a:bodyPr/>
          <a:lstStyle/>
          <a:p>
            <a:pPr algn="ctr"/>
            <a:r>
              <a:rPr lang="en-GB" sz="3200" dirty="0">
                <a:solidFill>
                  <a:srgbClr val="00B050"/>
                </a:solidFill>
                <a:effectLst/>
              </a:rPr>
              <a:t>THE NATURE OF HISTORY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772816"/>
            <a:ext cx="7992888" cy="4608512"/>
          </a:xfrm>
        </p:spPr>
        <p:txBody>
          <a:bodyPr>
            <a:normAutofit fontScale="85000" lnSpcReduction="20000"/>
          </a:bodyPr>
          <a:lstStyle/>
          <a:p>
            <a:pPr>
              <a:buFont typeface="Arial" pitchFamily="34" charset="0"/>
              <a:buChar char="•"/>
            </a:pPr>
            <a:r>
              <a:rPr lang="en-GB" sz="2800" dirty="0">
                <a:effectLst/>
              </a:rPr>
              <a:t>What is it to be a ‘man’?</a:t>
            </a:r>
          </a:p>
          <a:p>
            <a:pPr>
              <a:buFont typeface="Arial" pitchFamily="34" charset="0"/>
              <a:buChar char="•"/>
            </a:pPr>
            <a:r>
              <a:rPr lang="en-GB" sz="2800" dirty="0">
                <a:effectLst/>
              </a:rPr>
              <a:t>Background of </a:t>
            </a:r>
            <a:r>
              <a:rPr lang="en-GB" sz="2800" i="1" dirty="0">
                <a:effectLst/>
              </a:rPr>
              <a:t>How Green</a:t>
            </a:r>
            <a:r>
              <a:rPr lang="en-GB" sz="2800" dirty="0">
                <a:effectLst/>
              </a:rPr>
              <a:t> on the one hand and industrial action on the other. </a:t>
            </a:r>
          </a:p>
          <a:p>
            <a:pPr>
              <a:buFont typeface="Arial" pitchFamily="34" charset="0"/>
              <a:buChar char="•"/>
            </a:pPr>
            <a:r>
              <a:rPr lang="en-GB" sz="2800" dirty="0">
                <a:effectLst/>
              </a:rPr>
              <a:t>Different versions/ different selves</a:t>
            </a:r>
          </a:p>
          <a:p>
            <a:pPr>
              <a:buFont typeface="Arial" pitchFamily="34" charset="0"/>
              <a:buChar char="•"/>
            </a:pPr>
            <a:r>
              <a:rPr lang="en-GB" sz="2800" dirty="0">
                <a:effectLst/>
              </a:rPr>
              <a:t>The nature of History </a:t>
            </a:r>
          </a:p>
          <a:p>
            <a:pPr>
              <a:buFont typeface="Arial" pitchFamily="34" charset="0"/>
              <a:buChar char="•"/>
            </a:pPr>
            <a:r>
              <a:rPr lang="en-GB" sz="2800" dirty="0">
                <a:effectLst/>
              </a:rPr>
              <a:t>The value – or otherwise of </a:t>
            </a:r>
            <a:r>
              <a:rPr lang="en-GB" sz="2800" dirty="0">
                <a:solidFill>
                  <a:srgbClr val="FFFF00"/>
                </a:solidFill>
                <a:effectLst/>
              </a:rPr>
              <a:t>Grand Narratives</a:t>
            </a:r>
          </a:p>
          <a:p>
            <a:pPr>
              <a:buFont typeface="Arial" pitchFamily="34" charset="0"/>
              <a:buChar char="•"/>
            </a:pPr>
            <a:endParaRPr lang="en-GB" sz="2800" dirty="0">
              <a:effectLst/>
            </a:endParaRPr>
          </a:p>
          <a:p>
            <a:pPr>
              <a:lnSpc>
                <a:spcPct val="120000"/>
              </a:lnSpc>
              <a:spcBef>
                <a:spcPts val="0"/>
              </a:spcBef>
              <a:buFont typeface="Arial" pitchFamily="34" charset="0"/>
              <a:buChar char="•"/>
            </a:pPr>
            <a:r>
              <a:rPr lang="en-GB" sz="2800" dirty="0">
                <a:effectLst/>
              </a:rPr>
              <a:t>A </a:t>
            </a:r>
            <a:r>
              <a:rPr lang="en-GB" sz="2800" b="1" dirty="0">
                <a:effectLst/>
              </a:rPr>
              <a:t>grand narrative</a:t>
            </a:r>
            <a:r>
              <a:rPr lang="en-GB" sz="2800" dirty="0">
                <a:effectLst/>
              </a:rPr>
              <a:t> is an idea that is comprehensive in its incorporation of history and knowledge. Another word for a </a:t>
            </a:r>
            <a:r>
              <a:rPr lang="en-GB" sz="2800" b="1" dirty="0">
                <a:effectLst/>
              </a:rPr>
              <a:t>grand narrative</a:t>
            </a:r>
            <a:r>
              <a:rPr lang="en-GB" sz="2800" dirty="0">
                <a:effectLst/>
              </a:rPr>
              <a:t> is "metanarrative." The term "meta" indicates that it is essentially </a:t>
            </a:r>
            <a:r>
              <a:rPr lang="en-GB" sz="2800" dirty="0">
                <a:solidFill>
                  <a:srgbClr val="FFFF00"/>
                </a:solidFill>
                <a:effectLst/>
              </a:rPr>
              <a:t>a story about a story</a:t>
            </a:r>
            <a:r>
              <a:rPr lang="en-GB" sz="2800" dirty="0">
                <a:effectLst/>
              </a:rPr>
              <a:t>: a description of a body of descriptions.</a:t>
            </a:r>
          </a:p>
          <a:p>
            <a:endParaRPr lang="en-GB" sz="2400" dirty="0">
              <a:effectLst/>
            </a:endParaRPr>
          </a:p>
        </p:txBody>
      </p:sp>
      <p:sp>
        <p:nvSpPr>
          <p:cNvPr id="2" name="Title 1"/>
          <p:cNvSpPr>
            <a:spLocks noGrp="1"/>
          </p:cNvSpPr>
          <p:nvPr>
            <p:ph type="title"/>
          </p:nvPr>
        </p:nvSpPr>
        <p:spPr>
          <a:xfrm>
            <a:off x="827584" y="260648"/>
            <a:ext cx="7467600" cy="1143000"/>
          </a:xfrm>
        </p:spPr>
        <p:txBody>
          <a:bodyPr>
            <a:normAutofit/>
          </a:bodyPr>
          <a:lstStyle/>
          <a:p>
            <a:pPr algn="ctr"/>
            <a:r>
              <a:rPr lang="en-GB" sz="4000" dirty="0">
                <a:solidFill>
                  <a:srgbClr val="00B050"/>
                </a:solidFill>
                <a:effectLst/>
              </a:rPr>
              <a:t>BROADER CONTEXTS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340768"/>
            <a:ext cx="8640960" cy="5184576"/>
          </a:xfrm>
        </p:spPr>
        <p:txBody>
          <a:bodyPr>
            <a:normAutofit/>
          </a:bodyPr>
          <a:lstStyle/>
          <a:p>
            <a:pPr>
              <a:spcBef>
                <a:spcPts val="0"/>
              </a:spcBef>
              <a:buFont typeface="Arial" panose="020B0604020202020204" pitchFamily="34" charset="0"/>
              <a:buChar char="•"/>
            </a:pPr>
            <a:r>
              <a:rPr lang="en-GB" sz="2400" dirty="0">
                <a:effectLst/>
              </a:rPr>
              <a:t>The term grand narrative was originally coined by Jean-Francois </a:t>
            </a:r>
            <a:r>
              <a:rPr lang="en-GB" sz="2400" dirty="0" err="1">
                <a:effectLst/>
              </a:rPr>
              <a:t>Lyotard</a:t>
            </a:r>
            <a:r>
              <a:rPr lang="en-GB" sz="2400" dirty="0">
                <a:effectLst/>
              </a:rPr>
              <a:t>. His 1979 work, </a:t>
            </a:r>
            <a:r>
              <a:rPr lang="en-GB" sz="2400" i="1" dirty="0">
                <a:effectLst/>
              </a:rPr>
              <a:t>The Postmodern Condition: A Report on Knowledge</a:t>
            </a:r>
            <a:r>
              <a:rPr lang="en-GB" sz="2400" dirty="0">
                <a:effectLst/>
              </a:rPr>
              <a:t>, </a:t>
            </a:r>
            <a:r>
              <a:rPr lang="en-GB" sz="2400" dirty="0">
                <a:solidFill>
                  <a:srgbClr val="FFFF00"/>
                </a:solidFill>
                <a:effectLst/>
              </a:rPr>
              <a:t>criticizes the legitimacy of grand narratives, and their claim to encompass the totality of knowledge on a particular subject</a:t>
            </a:r>
            <a:r>
              <a:rPr lang="en-GB" sz="2400" dirty="0">
                <a:effectLst/>
              </a:rPr>
              <a:t>.</a:t>
            </a:r>
          </a:p>
          <a:p>
            <a:pPr>
              <a:spcBef>
                <a:spcPts val="0"/>
              </a:spcBef>
              <a:buFont typeface="Arial" panose="020B0604020202020204" pitchFamily="34" charset="0"/>
              <a:buChar char="•"/>
            </a:pPr>
            <a:endParaRPr lang="en-GB" sz="2400" dirty="0">
              <a:effectLst/>
            </a:endParaRPr>
          </a:p>
          <a:p>
            <a:pPr>
              <a:spcBef>
                <a:spcPts val="0"/>
              </a:spcBef>
              <a:buFont typeface="Arial" panose="020B0604020202020204" pitchFamily="34" charset="0"/>
              <a:buChar char="•"/>
            </a:pPr>
            <a:r>
              <a:rPr lang="en-GB" sz="2400" dirty="0">
                <a:effectLst/>
              </a:rPr>
              <a:t>Examples of grand narratives are philosophies such as democracy, Marxism and the Enlightenment. </a:t>
            </a:r>
            <a:r>
              <a:rPr lang="en-GB" sz="2400" dirty="0" err="1">
                <a:solidFill>
                  <a:srgbClr val="FFFF00"/>
                </a:solidFill>
                <a:effectLst/>
              </a:rPr>
              <a:t>Lyotard's</a:t>
            </a:r>
            <a:r>
              <a:rPr lang="en-GB" sz="2400" dirty="0">
                <a:solidFill>
                  <a:srgbClr val="FFFF00"/>
                </a:solidFill>
                <a:effectLst/>
              </a:rPr>
              <a:t> argument is that in a post-modern world, these philosophies are no longer valid</a:t>
            </a:r>
            <a:r>
              <a:rPr lang="en-GB" sz="2400" dirty="0">
                <a:effectLst/>
              </a:rPr>
              <a:t>. Instead, smaller, more specific narratives hold more water.</a:t>
            </a:r>
          </a:p>
          <a:p>
            <a:pPr>
              <a:spcBef>
                <a:spcPts val="0"/>
              </a:spcBef>
              <a:buFont typeface="Arial" panose="020B0604020202020204" pitchFamily="34" charset="0"/>
              <a:buChar char="•"/>
            </a:pPr>
            <a:endParaRPr lang="en-GB" sz="2400" dirty="0">
              <a:effectLst/>
            </a:endParaRPr>
          </a:p>
          <a:p>
            <a:pPr marL="18288" indent="0">
              <a:spcBef>
                <a:spcPts val="0"/>
              </a:spcBef>
              <a:buNone/>
            </a:pPr>
            <a:r>
              <a:rPr lang="en-GB" i="1" dirty="0">
                <a:effectLst/>
              </a:rPr>
              <a:t>https://www.reference.com/art-literature/grand-narrative-776848c6927cd70a</a:t>
            </a:r>
          </a:p>
        </p:txBody>
      </p:sp>
      <p:sp>
        <p:nvSpPr>
          <p:cNvPr id="3" name="Title 2"/>
          <p:cNvSpPr>
            <a:spLocks noGrp="1"/>
          </p:cNvSpPr>
          <p:nvPr>
            <p:ph type="title"/>
          </p:nvPr>
        </p:nvSpPr>
        <p:spPr>
          <a:xfrm>
            <a:off x="872108" y="332656"/>
            <a:ext cx="7543800" cy="554360"/>
          </a:xfrm>
        </p:spPr>
        <p:txBody>
          <a:bodyPr/>
          <a:lstStyle/>
          <a:p>
            <a:pPr algn="ctr"/>
            <a:r>
              <a:rPr lang="en-GB" sz="3200" dirty="0">
                <a:solidFill>
                  <a:srgbClr val="00B050"/>
                </a:solidFill>
                <a:effectLst/>
              </a:rPr>
              <a:t>GRAND NARRATIVES</a:t>
            </a:r>
          </a:p>
        </p:txBody>
      </p:sp>
    </p:spTree>
    <p:extLst>
      <p:ext uri="{BB962C8B-B14F-4D97-AF65-F5344CB8AC3E}">
        <p14:creationId xmlns:p14="http://schemas.microsoft.com/office/powerpoint/2010/main" val="3205566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620687"/>
            <a:ext cx="8280920" cy="6238165"/>
          </a:xfrm>
        </p:spPr>
        <p:txBody>
          <a:bodyPr>
            <a:normAutofit lnSpcReduction="10000"/>
          </a:bodyPr>
          <a:lstStyle/>
          <a:p>
            <a:pPr marL="18288" indent="0">
              <a:buNone/>
            </a:pPr>
            <a:r>
              <a:rPr lang="en-GB" sz="2200" dirty="0">
                <a:effectLst/>
              </a:rPr>
              <a:t> </a:t>
            </a:r>
            <a:r>
              <a:rPr lang="en-GB" sz="2200" dirty="0">
                <a:solidFill>
                  <a:srgbClr val="FFFF00"/>
                </a:solidFill>
                <a:effectLst/>
              </a:rPr>
              <a:t>"A map</a:t>
            </a:r>
            <a:r>
              <a:rPr lang="en-GB" sz="2200" dirty="0">
                <a:effectLst/>
              </a:rPr>
              <a:t>," as Jerry </a:t>
            </a:r>
            <a:r>
              <a:rPr lang="en-GB" sz="2200" dirty="0" err="1">
                <a:effectLst/>
              </a:rPr>
              <a:t>Brotton</a:t>
            </a:r>
            <a:r>
              <a:rPr lang="en-GB" sz="2200" dirty="0">
                <a:effectLst/>
              </a:rPr>
              <a:t> observes in his fascinating and panoramic new history of the cartographer's art, </a:t>
            </a:r>
            <a:r>
              <a:rPr lang="en-GB" sz="2200" dirty="0">
                <a:solidFill>
                  <a:srgbClr val="FFFF00"/>
                </a:solidFill>
                <a:effectLst/>
              </a:rPr>
              <a:t>"always manages the reality it tries to show".</a:t>
            </a:r>
            <a:r>
              <a:rPr lang="en-GB" sz="2200" dirty="0">
                <a:effectLst/>
              </a:rPr>
              <a:t> It is the truth of this observation that enables him to trace, in the way that rivers, mountains and seas have been drawn in various cultures and periods, the contours of human self-awareness as well. </a:t>
            </a:r>
            <a:endParaRPr lang="en-GB" sz="2200" dirty="0" smtClean="0">
              <a:effectLst/>
            </a:endParaRPr>
          </a:p>
          <a:p>
            <a:pPr marL="18288" indent="0">
              <a:buNone/>
            </a:pPr>
            <a:r>
              <a:rPr lang="en-GB" sz="2200" dirty="0" smtClean="0">
                <a:effectLst/>
              </a:rPr>
              <a:t>…</a:t>
            </a:r>
          </a:p>
          <a:p>
            <a:pPr marL="18288" indent="0">
              <a:buNone/>
            </a:pPr>
            <a:r>
              <a:rPr lang="en-GB" sz="2200" dirty="0" smtClean="0">
                <a:effectLst/>
              </a:rPr>
              <a:t>If </a:t>
            </a:r>
            <a:r>
              <a:rPr lang="en-GB" sz="2200" dirty="0">
                <a:effectLst/>
              </a:rPr>
              <a:t>there is one truth that </a:t>
            </a:r>
            <a:r>
              <a:rPr lang="en-GB" sz="2200" dirty="0" err="1">
                <a:effectLst/>
              </a:rPr>
              <a:t>Brotton's</a:t>
            </a:r>
            <a:r>
              <a:rPr lang="en-GB" sz="2200" dirty="0">
                <a:effectLst/>
              </a:rPr>
              <a:t> survey repeatedly emphasises, it is that cartographers cannot help but betray their own centre of gravity. In the middle ages, </a:t>
            </a:r>
            <a:r>
              <a:rPr lang="en-GB" sz="2200" dirty="0">
                <a:solidFill>
                  <a:srgbClr val="FFFF00"/>
                </a:solidFill>
                <a:effectLst/>
              </a:rPr>
              <a:t>the Hereford </a:t>
            </a:r>
            <a:r>
              <a:rPr lang="en-GB" sz="2200" dirty="0" err="1">
                <a:solidFill>
                  <a:srgbClr val="FFFF00"/>
                </a:solidFill>
                <a:effectLst/>
              </a:rPr>
              <a:t>Mappa</a:t>
            </a:r>
            <a:r>
              <a:rPr lang="en-GB" sz="2200" dirty="0">
                <a:solidFill>
                  <a:srgbClr val="FFFF00"/>
                </a:solidFill>
                <a:effectLst/>
              </a:rPr>
              <a:t> Mundi portrayed the easternmost reaches of Asia as the haunt of griffins, cannibals, and "the accursed sons of Cain"; </a:t>
            </a:r>
            <a:r>
              <a:rPr lang="en-GB" sz="2200" dirty="0">
                <a:effectLst/>
              </a:rPr>
              <a:t>meanwhile, in </a:t>
            </a:r>
            <a:r>
              <a:rPr lang="en-GB" sz="2200" dirty="0">
                <a:solidFill>
                  <a:srgbClr val="FFFF00"/>
                </a:solidFill>
                <a:effectLst/>
              </a:rPr>
              <a:t>China, scholars took for granted that the far west was "the zone of cultureless savagery"</a:t>
            </a:r>
            <a:r>
              <a:rPr lang="en-GB" sz="2200" dirty="0">
                <a:effectLst/>
              </a:rPr>
              <a:t>. </a:t>
            </a:r>
            <a:r>
              <a:rPr lang="en-GB" sz="2200" dirty="0" smtClean="0">
                <a:effectLst/>
              </a:rPr>
              <a:t>…a </a:t>
            </a:r>
            <a:r>
              <a:rPr lang="en-GB" sz="2200" dirty="0">
                <a:effectLst/>
              </a:rPr>
              <a:t>year after the Apollo 17 mission took its celebrated photograph, the German historian Arno Peters unveiled a new map of the world which corrected what he saw as the unforgivably Eurocentric projection of Mercator, and served to increase the size of Africa and South America at the expense of Europe.</a:t>
            </a:r>
            <a:endParaRPr lang="en-GB" sz="2200" dirty="0"/>
          </a:p>
        </p:txBody>
      </p:sp>
      <p:sp>
        <p:nvSpPr>
          <p:cNvPr id="4" name="Rectangle 3"/>
          <p:cNvSpPr/>
          <p:nvPr/>
        </p:nvSpPr>
        <p:spPr>
          <a:xfrm>
            <a:off x="251520" y="205188"/>
            <a:ext cx="8748464" cy="477054"/>
          </a:xfrm>
          <a:prstGeom prst="rect">
            <a:avLst/>
          </a:prstGeom>
        </p:spPr>
        <p:txBody>
          <a:bodyPr wrap="square">
            <a:spAutoFit/>
          </a:bodyPr>
          <a:lstStyle/>
          <a:p>
            <a:r>
              <a:rPr lang="en-GB" sz="2500" dirty="0" smtClean="0">
                <a:solidFill>
                  <a:srgbClr val="00B050"/>
                </a:solidFill>
                <a:latin typeface="+mj-lt"/>
              </a:rPr>
              <a:t>Jerry </a:t>
            </a:r>
            <a:r>
              <a:rPr lang="en-GB" sz="2500" dirty="0" err="1">
                <a:solidFill>
                  <a:srgbClr val="00B050"/>
                </a:solidFill>
                <a:latin typeface="+mj-lt"/>
              </a:rPr>
              <a:t>Brotton</a:t>
            </a:r>
            <a:r>
              <a:rPr lang="en-GB" sz="2500" dirty="0">
                <a:solidFill>
                  <a:srgbClr val="00B050"/>
                </a:solidFill>
                <a:latin typeface="+mj-lt"/>
              </a:rPr>
              <a:t> </a:t>
            </a:r>
            <a:r>
              <a:rPr lang="en-GB" sz="2500" i="1" dirty="0">
                <a:solidFill>
                  <a:srgbClr val="00B050"/>
                </a:solidFill>
                <a:latin typeface="+mj-lt"/>
              </a:rPr>
              <a:t>A History of the World in Twelve Maps </a:t>
            </a:r>
            <a:r>
              <a:rPr lang="en-GB" sz="2500" dirty="0" smtClean="0">
                <a:solidFill>
                  <a:srgbClr val="00B050"/>
                </a:solidFill>
                <a:latin typeface="+mj-lt"/>
              </a:rPr>
              <a:t>– </a:t>
            </a:r>
            <a:r>
              <a:rPr lang="en-GB" sz="2500" dirty="0">
                <a:solidFill>
                  <a:srgbClr val="00B050"/>
                </a:solidFill>
                <a:latin typeface="+mj-lt"/>
              </a:rPr>
              <a:t>review</a:t>
            </a:r>
            <a:endParaRPr lang="en-GB" sz="2500" i="0" dirty="0">
              <a:solidFill>
                <a:srgbClr val="00B050"/>
              </a:solidFill>
              <a:effectLst/>
              <a:latin typeface="+mj-lt"/>
            </a:endParaRPr>
          </a:p>
        </p:txBody>
      </p:sp>
    </p:spTree>
    <p:extLst>
      <p:ext uri="{BB962C8B-B14F-4D97-AF65-F5344CB8AC3E}">
        <p14:creationId xmlns:p14="http://schemas.microsoft.com/office/powerpoint/2010/main" val="1736224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940152" y="620688"/>
            <a:ext cx="2736303" cy="3348608"/>
          </a:xfrm>
        </p:spPr>
        <p:txBody>
          <a:bodyPr/>
          <a:lstStyle/>
          <a:p>
            <a:r>
              <a:rPr lang="en-GB" sz="2400" dirty="0">
                <a:solidFill>
                  <a:srgbClr val="00B050"/>
                </a:solidFill>
                <a:effectLst/>
              </a:rPr>
              <a:t>"A map," as Jerry </a:t>
            </a:r>
            <a:r>
              <a:rPr lang="en-GB" sz="2400" dirty="0" err="1">
                <a:solidFill>
                  <a:srgbClr val="00B050"/>
                </a:solidFill>
                <a:effectLst/>
              </a:rPr>
              <a:t>Brotton</a:t>
            </a:r>
            <a:r>
              <a:rPr lang="en-GB" sz="2400" dirty="0">
                <a:solidFill>
                  <a:srgbClr val="00B050"/>
                </a:solidFill>
                <a:effectLst/>
              </a:rPr>
              <a:t> observes in his fascinating and panoramic new history of the cartographer's art, "always manages the reality it tries to show".</a:t>
            </a:r>
            <a:endParaRPr lang="en-GB" sz="2400" dirty="0">
              <a:solidFill>
                <a:srgbClr val="00B050"/>
              </a:solidFill>
            </a:endParaRPr>
          </a:p>
        </p:txBody>
      </p:sp>
      <p:pic>
        <p:nvPicPr>
          <p:cNvPr id="1026" name="Picture 2" descr="https://upload.wikimedia.org/wikipedia/commons/9/92/Hereford_Mappa_Mundi.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32656"/>
            <a:ext cx="5152707" cy="6120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568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32656"/>
            <a:ext cx="8136904" cy="6237312"/>
          </a:xfrm>
        </p:spPr>
        <p:txBody>
          <a:bodyPr>
            <a:noAutofit/>
          </a:bodyPr>
          <a:lstStyle/>
          <a:p>
            <a:pPr>
              <a:spcBef>
                <a:spcPts val="0"/>
              </a:spcBef>
              <a:buNone/>
            </a:pPr>
            <a:r>
              <a:rPr lang="en-GB" sz="2300" dirty="0">
                <a:solidFill>
                  <a:srgbClr val="FFFF00"/>
                </a:solidFill>
                <a:effectLst/>
                <a:latin typeface="+mj-lt"/>
              </a:rPr>
              <a:t>Movement and stasis: </a:t>
            </a:r>
          </a:p>
          <a:p>
            <a:pPr>
              <a:spcBef>
                <a:spcPts val="0"/>
              </a:spcBef>
              <a:buNone/>
            </a:pPr>
            <a:r>
              <a:rPr lang="en-GB" sz="2300" dirty="0">
                <a:effectLst/>
                <a:latin typeface="+mj-lt"/>
              </a:rPr>
              <a:t>	Jack and Keith; Jude and O; </a:t>
            </a:r>
          </a:p>
          <a:p>
            <a:pPr>
              <a:spcBef>
                <a:spcPts val="0"/>
              </a:spcBef>
              <a:buNone/>
            </a:pPr>
            <a:endParaRPr lang="en-GB" sz="2300" dirty="0">
              <a:effectLst/>
              <a:latin typeface="+mj-lt"/>
            </a:endParaRPr>
          </a:p>
          <a:p>
            <a:pPr>
              <a:spcBef>
                <a:spcPts val="0"/>
              </a:spcBef>
              <a:buNone/>
            </a:pPr>
            <a:r>
              <a:rPr lang="en-GB" sz="2300" dirty="0">
                <a:solidFill>
                  <a:srgbClr val="FFFF00"/>
                </a:solidFill>
                <a:effectLst/>
                <a:latin typeface="+mj-lt"/>
              </a:rPr>
              <a:t>Reclaiming the physical ground </a:t>
            </a:r>
          </a:p>
          <a:p>
            <a:pPr>
              <a:spcBef>
                <a:spcPts val="0"/>
              </a:spcBef>
              <a:buNone/>
            </a:pPr>
            <a:r>
              <a:rPr lang="en-GB" sz="2300" dirty="0">
                <a:effectLst/>
                <a:latin typeface="+mj-lt"/>
              </a:rPr>
              <a:t>	Keith rethinking the landscape from where he is ; Jack travelling without a centre - &amp; the </a:t>
            </a:r>
            <a:r>
              <a:rPr lang="en-GB" sz="2300" dirty="0" err="1">
                <a:effectLst/>
                <a:latin typeface="+mj-lt"/>
              </a:rPr>
              <a:t>Mappa</a:t>
            </a:r>
            <a:r>
              <a:rPr lang="en-GB" sz="2300" dirty="0">
                <a:effectLst/>
                <a:latin typeface="+mj-lt"/>
              </a:rPr>
              <a:t> Mundi </a:t>
            </a:r>
          </a:p>
          <a:p>
            <a:pPr>
              <a:spcBef>
                <a:spcPts val="0"/>
              </a:spcBef>
              <a:buNone/>
            </a:pPr>
            <a:endParaRPr lang="en-GB" sz="2300" dirty="0">
              <a:solidFill>
                <a:srgbClr val="FFFF00"/>
              </a:solidFill>
              <a:effectLst/>
              <a:latin typeface="+mj-lt"/>
            </a:endParaRPr>
          </a:p>
          <a:p>
            <a:pPr>
              <a:spcBef>
                <a:spcPts val="0"/>
              </a:spcBef>
              <a:buNone/>
            </a:pPr>
            <a:r>
              <a:rPr lang="en-GB" sz="2300" dirty="0">
                <a:solidFill>
                  <a:srgbClr val="FFFF00"/>
                </a:solidFill>
                <a:effectLst/>
                <a:latin typeface="+mj-lt"/>
              </a:rPr>
              <a:t>Language: </a:t>
            </a:r>
          </a:p>
          <a:p>
            <a:pPr>
              <a:spcBef>
                <a:spcPts val="0"/>
              </a:spcBef>
              <a:buNone/>
            </a:pPr>
            <a:r>
              <a:rPr lang="en-GB" sz="2300" dirty="0">
                <a:effectLst/>
                <a:latin typeface="+mj-lt"/>
              </a:rPr>
              <a:t>	Jack can’t speak, Keith can’t write; community and family have fallen apart and lost the languages of the past (religion, politics, civic society – and Welsh)</a:t>
            </a:r>
          </a:p>
          <a:p>
            <a:pPr>
              <a:spcBef>
                <a:spcPts val="0"/>
              </a:spcBef>
              <a:buNone/>
            </a:pPr>
            <a:endParaRPr lang="en-GB" sz="2300" dirty="0">
              <a:effectLst/>
              <a:latin typeface="+mj-lt"/>
            </a:endParaRPr>
          </a:p>
          <a:p>
            <a:pPr>
              <a:spcBef>
                <a:spcPts val="0"/>
              </a:spcBef>
              <a:buNone/>
            </a:pPr>
            <a:r>
              <a:rPr lang="en-GB" sz="2300" dirty="0">
                <a:solidFill>
                  <a:srgbClr val="FFFF00"/>
                </a:solidFill>
                <a:effectLst/>
                <a:latin typeface="+mj-lt"/>
              </a:rPr>
              <a:t>Time, history/the past: </a:t>
            </a:r>
          </a:p>
          <a:p>
            <a:pPr>
              <a:spcBef>
                <a:spcPts val="0"/>
              </a:spcBef>
              <a:buNone/>
            </a:pPr>
            <a:r>
              <a:rPr lang="en-GB" sz="2300" dirty="0">
                <a:effectLst/>
                <a:latin typeface="+mj-lt"/>
              </a:rPr>
              <a:t>	Keith: local history/ personal history (locked in space)</a:t>
            </a:r>
          </a:p>
          <a:p>
            <a:pPr>
              <a:spcBef>
                <a:spcPts val="0"/>
              </a:spcBef>
              <a:buNone/>
            </a:pPr>
            <a:r>
              <a:rPr lang="en-GB" sz="2300" dirty="0">
                <a:effectLst/>
                <a:latin typeface="+mj-lt"/>
              </a:rPr>
              <a:t>	Jack flees both personal history &amp; the future (locked in time)</a:t>
            </a:r>
          </a:p>
        </p:txBody>
      </p:sp>
      <p:sp>
        <p:nvSpPr>
          <p:cNvPr id="2" name="Title 1"/>
          <p:cNvSpPr>
            <a:spLocks noGrp="1"/>
          </p:cNvSpPr>
          <p:nvPr>
            <p:ph type="title"/>
          </p:nvPr>
        </p:nvSpPr>
        <p:spPr>
          <a:xfrm>
            <a:off x="467544" y="188640"/>
            <a:ext cx="7467600" cy="850106"/>
          </a:xfrm>
        </p:spPr>
        <p:txBody>
          <a:bodyPr>
            <a:normAutofit/>
          </a:bodyPr>
          <a:lstStyle/>
          <a:p>
            <a:pPr algn="r"/>
            <a:r>
              <a:rPr lang="en-GB" dirty="0">
                <a:solidFill>
                  <a:srgbClr val="00B050"/>
                </a:solidFill>
                <a:effectLst/>
              </a:rPr>
              <a:t>SHIFTS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35088" y="1484784"/>
            <a:ext cx="7128792" cy="5157192"/>
          </a:xfrm>
        </p:spPr>
        <p:txBody>
          <a:bodyPr>
            <a:normAutofit lnSpcReduction="10000"/>
          </a:bodyPr>
          <a:lstStyle/>
          <a:p>
            <a:pPr marL="18288" lvl="0" indent="0">
              <a:buNone/>
            </a:pPr>
            <a:r>
              <a:rPr lang="en-GB" sz="2800" dirty="0" smtClean="0">
                <a:solidFill>
                  <a:srgbClr val="FFFF00"/>
                </a:solidFill>
                <a:effectLst/>
              </a:rPr>
              <a:t>O</a:t>
            </a:r>
            <a:r>
              <a:rPr lang="en-GB" sz="2800" dirty="0">
                <a:solidFill>
                  <a:srgbClr val="FFFF00"/>
                </a:solidFill>
                <a:effectLst/>
              </a:rPr>
              <a:t>, Jack, Jude, Keith</a:t>
            </a:r>
          </a:p>
          <a:p>
            <a:pPr>
              <a:buFont typeface="Wingdings" panose="05000000000000000000" pitchFamily="2" charset="2"/>
              <a:buChar char="§"/>
            </a:pPr>
            <a:r>
              <a:rPr lang="en-GB" sz="2400" dirty="0">
                <a:effectLst/>
              </a:rPr>
              <a:t>O = immature body, notices nothing, stuck in time and space</a:t>
            </a:r>
          </a:p>
          <a:p>
            <a:pPr>
              <a:buFont typeface="Wingdings" panose="05000000000000000000" pitchFamily="2" charset="2"/>
              <a:buChar char="§"/>
            </a:pPr>
            <a:r>
              <a:rPr lang="en-GB" sz="2400" dirty="0">
                <a:effectLst/>
              </a:rPr>
              <a:t>Jack = notices everything but none of it has meaning, mockery and ridicule; moves across space</a:t>
            </a:r>
          </a:p>
          <a:p>
            <a:pPr>
              <a:buFont typeface="Wingdings" panose="05000000000000000000" pitchFamily="2" charset="2"/>
              <a:buChar char="§"/>
            </a:pPr>
            <a:r>
              <a:rPr lang="en-GB" sz="2400" dirty="0">
                <a:effectLst/>
              </a:rPr>
              <a:t>Jude = marking time also stuck in time and space but links to nature </a:t>
            </a:r>
          </a:p>
          <a:p>
            <a:pPr>
              <a:buFont typeface="Wingdings" panose="05000000000000000000" pitchFamily="2" charset="2"/>
              <a:buChar char="§"/>
            </a:pPr>
            <a:r>
              <a:rPr lang="en-GB" sz="2400" dirty="0">
                <a:effectLst/>
              </a:rPr>
              <a:t>Keith = confusions over the traces of the past. </a:t>
            </a:r>
          </a:p>
          <a:p>
            <a:pPr>
              <a:buFont typeface="Wingdings" panose="05000000000000000000" pitchFamily="2" charset="2"/>
              <a:buChar char="§"/>
            </a:pPr>
            <a:r>
              <a:rPr lang="en-GB" sz="2400" u="sng" dirty="0">
                <a:effectLst/>
              </a:rPr>
              <a:t>The loss of inheritances</a:t>
            </a:r>
            <a:r>
              <a:rPr lang="en-GB" sz="2400" dirty="0">
                <a:effectLst/>
              </a:rPr>
              <a:t>: language(s), the shape of the land, human habitations, religion, unions, politics, books but what do they write about? How do they relate to the here and now? </a:t>
            </a:r>
          </a:p>
          <a:p>
            <a:endParaRPr lang="en-GB" dirty="0"/>
          </a:p>
        </p:txBody>
      </p:sp>
      <p:sp>
        <p:nvSpPr>
          <p:cNvPr id="3" name="Title 2"/>
          <p:cNvSpPr>
            <a:spLocks noGrp="1"/>
          </p:cNvSpPr>
          <p:nvPr>
            <p:ph type="title"/>
          </p:nvPr>
        </p:nvSpPr>
        <p:spPr>
          <a:xfrm>
            <a:off x="827584" y="154142"/>
            <a:ext cx="7543800" cy="914400"/>
          </a:xfrm>
        </p:spPr>
        <p:txBody>
          <a:bodyPr/>
          <a:lstStyle/>
          <a:p>
            <a:pPr algn="ctr"/>
            <a:r>
              <a:rPr lang="en-GB" sz="3200" dirty="0">
                <a:solidFill>
                  <a:srgbClr val="00B050"/>
                </a:solidFill>
                <a:effectLst/>
              </a:rPr>
              <a:t>THE VOICES OF THE PRESENT</a:t>
            </a:r>
            <a:endParaRPr lang="en-GB" dirty="0">
              <a:solidFill>
                <a:srgbClr val="00B050"/>
              </a:solidFill>
            </a:endParaRPr>
          </a:p>
        </p:txBody>
      </p:sp>
    </p:spTree>
    <p:extLst>
      <p:ext uri="{BB962C8B-B14F-4D97-AF65-F5344CB8AC3E}">
        <p14:creationId xmlns:p14="http://schemas.microsoft.com/office/powerpoint/2010/main" val="2055077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516" y="809328"/>
            <a:ext cx="8712968" cy="6048672"/>
          </a:xfrm>
        </p:spPr>
        <p:txBody>
          <a:bodyPr>
            <a:normAutofit fontScale="47500" lnSpcReduction="20000"/>
          </a:bodyPr>
          <a:lstStyle/>
          <a:p>
            <a:pPr>
              <a:lnSpc>
                <a:spcPct val="120000"/>
              </a:lnSpc>
              <a:spcBef>
                <a:spcPts val="0"/>
              </a:spcBef>
              <a:buNone/>
            </a:pPr>
            <a:r>
              <a:rPr lang="en-GB" dirty="0"/>
              <a:t>	</a:t>
            </a:r>
            <a:r>
              <a:rPr lang="en-GB" sz="4800" dirty="0">
                <a:effectLst/>
              </a:rPr>
              <a:t>To articulate the past historically does not mean to recognize it ‘the way it really was’ (Ranke). It means to seize hold of a memory as it flashes up at a moment of danger. Historical materialism wishes to retain that image of the past which unexpectedly appears to man singled out by history at a moment of danger. </a:t>
            </a:r>
            <a:r>
              <a:rPr lang="en-GB" sz="4800" dirty="0">
                <a:solidFill>
                  <a:srgbClr val="FFFF00"/>
                </a:solidFill>
                <a:effectLst/>
              </a:rPr>
              <a:t>The danger affects both the content of the tradition and its receivers. The same threat hangs over both: that of becoming a tool of the ruling classes. In every era the attempt must be made anew to wrest tradition away from a conformism that is about to overpower it. </a:t>
            </a:r>
            <a:r>
              <a:rPr lang="en-GB" sz="4800" dirty="0">
                <a:effectLst/>
              </a:rPr>
              <a:t>The Messiah comes not only as the redeemer, he comes as the </a:t>
            </a:r>
            <a:r>
              <a:rPr lang="en-GB" sz="4800" dirty="0" err="1">
                <a:effectLst/>
              </a:rPr>
              <a:t>subduer</a:t>
            </a:r>
            <a:r>
              <a:rPr lang="en-GB" sz="4800" dirty="0">
                <a:effectLst/>
              </a:rPr>
              <a:t> of Antichrist. Only that historian will have the gift of fanning the spark of hope in the past who is firmly convinced that </a:t>
            </a:r>
            <a:r>
              <a:rPr lang="en-GB" sz="4800" i="1" dirty="0">
                <a:effectLst/>
              </a:rPr>
              <a:t>even the dead</a:t>
            </a:r>
            <a:r>
              <a:rPr lang="en-GB" sz="4800" dirty="0">
                <a:effectLst/>
              </a:rPr>
              <a:t> will not be safe from the enemy if he wins. And this enemy has not ceased to be victorious</a:t>
            </a:r>
          </a:p>
          <a:p>
            <a:pPr>
              <a:buNone/>
            </a:pPr>
            <a:r>
              <a:rPr lang="en-GB" sz="3400" dirty="0"/>
              <a:t>		</a:t>
            </a:r>
            <a:r>
              <a:rPr lang="en-GB" sz="3600" dirty="0"/>
              <a:t>Walter Benjamin, </a:t>
            </a:r>
            <a:r>
              <a:rPr lang="en-GB" sz="3600" i="1" dirty="0"/>
              <a:t>Theses on the Philosophy of History </a:t>
            </a:r>
            <a:r>
              <a:rPr lang="en-GB" sz="3600" dirty="0"/>
              <a:t>V</a:t>
            </a:r>
            <a:r>
              <a:rPr lang="en-GB" sz="3400" dirty="0"/>
              <a:t>I</a:t>
            </a:r>
            <a:endParaRPr lang="en-GB" dirty="0"/>
          </a:p>
        </p:txBody>
      </p:sp>
      <p:sp>
        <p:nvSpPr>
          <p:cNvPr id="2" name="Title 1"/>
          <p:cNvSpPr>
            <a:spLocks noGrp="1"/>
          </p:cNvSpPr>
          <p:nvPr>
            <p:ph type="title"/>
          </p:nvPr>
        </p:nvSpPr>
        <p:spPr>
          <a:xfrm>
            <a:off x="0" y="116632"/>
            <a:ext cx="9144000" cy="692696"/>
          </a:xfrm>
        </p:spPr>
        <p:txBody>
          <a:bodyPr>
            <a:noAutofit/>
          </a:bodyPr>
          <a:lstStyle/>
          <a:p>
            <a:pPr algn="ctr"/>
            <a:r>
              <a:rPr lang="en-GB" sz="3200" dirty="0">
                <a:solidFill>
                  <a:srgbClr val="00B050"/>
                </a:solidFill>
                <a:effectLst/>
              </a:rPr>
              <a:t>WALTER BENJAMIN ON HISTORY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628800"/>
            <a:ext cx="7416824" cy="4759423"/>
          </a:xfrm>
        </p:spPr>
        <p:txBody>
          <a:bodyPr>
            <a:normAutofit fontScale="92500" lnSpcReduction="10000"/>
          </a:bodyPr>
          <a:lstStyle/>
          <a:p>
            <a:pPr>
              <a:lnSpc>
                <a:spcPct val="120000"/>
              </a:lnSpc>
              <a:spcBef>
                <a:spcPts val="0"/>
              </a:spcBef>
              <a:buNone/>
            </a:pPr>
            <a:r>
              <a:rPr lang="en-GB" sz="2700" dirty="0">
                <a:solidFill>
                  <a:srgbClr val="FFFF00"/>
                </a:solidFill>
                <a:effectLst/>
              </a:rPr>
              <a:t>The human self is the </a:t>
            </a:r>
            <a:r>
              <a:rPr lang="en-GB" sz="2700" dirty="0">
                <a:solidFill>
                  <a:srgbClr val="00B050"/>
                </a:solidFill>
                <a:effectLst/>
              </a:rPr>
              <a:t>speaking</a:t>
            </a:r>
            <a:r>
              <a:rPr lang="en-GB" sz="2700" dirty="0">
                <a:solidFill>
                  <a:srgbClr val="FFFF00"/>
                </a:solidFill>
                <a:effectLst/>
              </a:rPr>
              <a:t> self. </a:t>
            </a:r>
            <a:endParaRPr lang="en-GB" sz="2700" dirty="0" smtClean="0">
              <a:solidFill>
                <a:srgbClr val="FFFF00"/>
              </a:solidFill>
              <a:effectLst/>
            </a:endParaRPr>
          </a:p>
          <a:p>
            <a:pPr>
              <a:lnSpc>
                <a:spcPct val="120000"/>
              </a:lnSpc>
              <a:spcBef>
                <a:spcPts val="0"/>
              </a:spcBef>
              <a:buNone/>
            </a:pPr>
            <a:endParaRPr lang="en-GB" sz="1300" dirty="0">
              <a:solidFill>
                <a:srgbClr val="FFFF00"/>
              </a:solidFill>
              <a:effectLst/>
            </a:endParaRPr>
          </a:p>
          <a:p>
            <a:pPr>
              <a:lnSpc>
                <a:spcPct val="120000"/>
              </a:lnSpc>
              <a:spcBef>
                <a:spcPts val="0"/>
              </a:spcBef>
              <a:buNone/>
            </a:pPr>
            <a:r>
              <a:rPr lang="en-GB" sz="2700" dirty="0">
                <a:effectLst/>
              </a:rPr>
              <a:t> -  </a:t>
            </a:r>
            <a:r>
              <a:rPr lang="en-GB" sz="2600" dirty="0">
                <a:effectLst/>
              </a:rPr>
              <a:t>Benedict Anderson, </a:t>
            </a:r>
            <a:r>
              <a:rPr lang="en-GB" sz="2600" i="1" dirty="0">
                <a:effectLst/>
              </a:rPr>
              <a:t>Imagined Communities</a:t>
            </a:r>
          </a:p>
          <a:p>
            <a:pPr marL="18288" indent="0">
              <a:lnSpc>
                <a:spcPct val="120000"/>
              </a:lnSpc>
              <a:spcBef>
                <a:spcPts val="0"/>
              </a:spcBef>
              <a:buNone/>
            </a:pPr>
            <a:endParaRPr lang="en-GB" sz="3500" dirty="0">
              <a:effectLst/>
            </a:endParaRPr>
          </a:p>
          <a:p>
            <a:pPr>
              <a:lnSpc>
                <a:spcPct val="120000"/>
              </a:lnSpc>
              <a:spcBef>
                <a:spcPts val="0"/>
              </a:spcBef>
              <a:buNone/>
            </a:pPr>
            <a:r>
              <a:rPr lang="en-GB" sz="2700" dirty="0">
                <a:effectLst/>
              </a:rPr>
              <a:t>…</a:t>
            </a:r>
            <a:r>
              <a:rPr lang="en-GB" sz="2700" dirty="0">
                <a:solidFill>
                  <a:srgbClr val="FFFF00"/>
                </a:solidFill>
                <a:effectLst/>
              </a:rPr>
              <a:t>the desire to </a:t>
            </a:r>
            <a:r>
              <a:rPr lang="en-GB" sz="2700" dirty="0">
                <a:solidFill>
                  <a:srgbClr val="00B050"/>
                </a:solidFill>
                <a:effectLst/>
              </a:rPr>
              <a:t>write</a:t>
            </a:r>
            <a:r>
              <a:rPr lang="en-GB" sz="2700" dirty="0">
                <a:solidFill>
                  <a:srgbClr val="FFFF00"/>
                </a:solidFill>
                <a:effectLst/>
              </a:rPr>
              <a:t> is a demand to be heard, the desire to become a ‘speaking subject’ </a:t>
            </a:r>
            <a:r>
              <a:rPr lang="en-GB" sz="2700" dirty="0">
                <a:effectLst/>
              </a:rPr>
              <a:t>with access to the Symbolic Order of the Father; or, in social terms, a desire for entry into the discourse of the legislative and symbol-making elite	</a:t>
            </a:r>
            <a:endParaRPr lang="en-GB" sz="2700" dirty="0" smtClean="0">
              <a:effectLst/>
            </a:endParaRPr>
          </a:p>
          <a:p>
            <a:pPr>
              <a:lnSpc>
                <a:spcPct val="120000"/>
              </a:lnSpc>
              <a:spcBef>
                <a:spcPts val="0"/>
              </a:spcBef>
              <a:buNone/>
            </a:pPr>
            <a:endParaRPr lang="en-GB" sz="1300" dirty="0">
              <a:effectLst/>
            </a:endParaRPr>
          </a:p>
          <a:p>
            <a:pPr>
              <a:lnSpc>
                <a:spcPct val="120000"/>
              </a:lnSpc>
              <a:spcBef>
                <a:spcPts val="0"/>
              </a:spcBef>
              <a:buNone/>
            </a:pPr>
            <a:r>
              <a:rPr lang="en-GB" sz="2700" dirty="0">
                <a:effectLst/>
              </a:rPr>
              <a:t>   - </a:t>
            </a:r>
            <a:r>
              <a:rPr lang="en-GB" sz="2600" dirty="0">
                <a:effectLst/>
              </a:rPr>
              <a:t>Cora Kaplan, ‘Language and Gender’, </a:t>
            </a:r>
            <a:r>
              <a:rPr lang="en-GB" sz="2600" i="1" dirty="0">
                <a:effectLst/>
              </a:rPr>
              <a:t>Sea Changes </a:t>
            </a:r>
            <a:endParaRPr lang="en-GB" sz="2700" i="1" dirty="0">
              <a:effectLst/>
            </a:endParaRPr>
          </a:p>
          <a:p>
            <a:endParaRPr lang="en-GB" dirty="0"/>
          </a:p>
        </p:txBody>
      </p:sp>
      <p:sp>
        <p:nvSpPr>
          <p:cNvPr id="2" name="Title 1"/>
          <p:cNvSpPr>
            <a:spLocks noGrp="1"/>
          </p:cNvSpPr>
          <p:nvPr>
            <p:ph type="title"/>
          </p:nvPr>
        </p:nvSpPr>
        <p:spPr>
          <a:xfrm>
            <a:off x="161764" y="332656"/>
            <a:ext cx="8892480" cy="914400"/>
          </a:xfrm>
        </p:spPr>
        <p:txBody>
          <a:bodyPr>
            <a:normAutofit fontScale="90000"/>
          </a:bodyPr>
          <a:lstStyle/>
          <a:p>
            <a:pPr algn="ctr"/>
            <a:r>
              <a:rPr lang="en-GB" sz="3600" dirty="0">
                <a:solidFill>
                  <a:srgbClr val="00B050"/>
                </a:solidFill>
                <a:effectLst/>
              </a:rPr>
              <a:t>LANGUAGE </a:t>
            </a:r>
            <a:r>
              <a:rPr lang="en-GB" sz="3600" i="1" dirty="0">
                <a:solidFill>
                  <a:srgbClr val="00B050"/>
                </a:solidFill>
                <a:effectLst/>
              </a:rPr>
              <a:t>&amp;</a:t>
            </a:r>
            <a:r>
              <a:rPr lang="en-GB" sz="3600" dirty="0">
                <a:solidFill>
                  <a:srgbClr val="00B050"/>
                </a:solidFill>
                <a:effectLst/>
              </a:rPr>
              <a:t> </a:t>
            </a:r>
            <a:r>
              <a:rPr lang="en-GB" sz="3600" dirty="0" smtClean="0">
                <a:solidFill>
                  <a:srgbClr val="00B050"/>
                </a:solidFill>
                <a:effectLst/>
              </a:rPr>
              <a:t>AUTHORITY</a:t>
            </a:r>
            <a:r>
              <a:rPr lang="en-GB" sz="3200" dirty="0" smtClean="0">
                <a:solidFill>
                  <a:srgbClr val="00B050"/>
                </a:solidFill>
                <a:effectLst/>
              </a:rPr>
              <a:t>: </a:t>
            </a:r>
            <a:br>
              <a:rPr lang="en-GB" sz="3200" dirty="0" smtClean="0">
                <a:solidFill>
                  <a:srgbClr val="00B050"/>
                </a:solidFill>
                <a:effectLst/>
              </a:rPr>
            </a:br>
            <a:r>
              <a:rPr lang="en-GB" sz="3200" dirty="0" smtClean="0">
                <a:solidFill>
                  <a:srgbClr val="00B050"/>
                </a:solidFill>
                <a:effectLst/>
              </a:rPr>
              <a:t>Speaking (Jack) &amp; Writing (Keith)</a:t>
            </a:r>
            <a:endParaRPr lang="en-GB" sz="3200" dirty="0">
              <a:solidFill>
                <a:srgbClr val="00B050"/>
              </a:solidFill>
              <a:effectLs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3847" y="1412776"/>
            <a:ext cx="8136904" cy="4896544"/>
          </a:xfrm>
        </p:spPr>
        <p:txBody>
          <a:bodyPr>
            <a:normAutofit/>
          </a:bodyPr>
          <a:lstStyle/>
          <a:p>
            <a:pPr>
              <a:spcBef>
                <a:spcPts val="0"/>
              </a:spcBef>
              <a:buNone/>
            </a:pPr>
            <a:r>
              <a:rPr lang="en-GB" dirty="0"/>
              <a:t>	</a:t>
            </a:r>
            <a:r>
              <a:rPr lang="en-GB" sz="2400" dirty="0">
                <a:solidFill>
                  <a:srgbClr val="FFFF00"/>
                </a:solidFill>
                <a:effectLst/>
              </a:rPr>
              <a:t>[t]he public sphere belonged to men: it was the sphere of business and money-making, of politics and empire building, of industry and struggle.  </a:t>
            </a:r>
            <a:r>
              <a:rPr lang="en-GB" sz="2400" dirty="0">
                <a:effectLst/>
              </a:rPr>
              <a:t>The private sphere, on the other hand, was considered to be a feminine preserve: it was the space of the home and the hearth, of sympathy and nurture, of simple piety and childrearing.</a:t>
            </a:r>
          </a:p>
          <a:p>
            <a:pPr>
              <a:spcBef>
                <a:spcPts val="0"/>
              </a:spcBef>
              <a:buNone/>
            </a:pPr>
            <a:r>
              <a:rPr lang="en-GB" sz="2400" dirty="0">
                <a:effectLst/>
              </a:rPr>
              <a:t> </a:t>
            </a:r>
          </a:p>
          <a:p>
            <a:pPr>
              <a:spcBef>
                <a:spcPts val="0"/>
              </a:spcBef>
              <a:buNone/>
            </a:pPr>
            <a:r>
              <a:rPr lang="en-GB" dirty="0"/>
              <a:t>		</a:t>
            </a:r>
            <a:r>
              <a:rPr lang="en-GB" sz="2400" dirty="0">
                <a:effectLst/>
              </a:rPr>
              <a:t>(Emily Allen and Dino </a:t>
            </a:r>
            <a:r>
              <a:rPr lang="en-GB" sz="2400" dirty="0" err="1">
                <a:effectLst/>
              </a:rPr>
              <a:t>Felluga</a:t>
            </a:r>
            <a:r>
              <a:rPr lang="en-GB" sz="2400" dirty="0">
                <a:effectLst/>
              </a:rPr>
              <a:t>)</a:t>
            </a:r>
          </a:p>
        </p:txBody>
      </p:sp>
      <p:sp>
        <p:nvSpPr>
          <p:cNvPr id="2" name="Title 1"/>
          <p:cNvSpPr>
            <a:spLocks noGrp="1"/>
          </p:cNvSpPr>
          <p:nvPr>
            <p:ph type="title"/>
          </p:nvPr>
        </p:nvSpPr>
        <p:spPr>
          <a:xfrm>
            <a:off x="395536" y="0"/>
            <a:ext cx="8363272" cy="1143000"/>
          </a:xfrm>
        </p:spPr>
        <p:txBody>
          <a:bodyPr/>
          <a:lstStyle/>
          <a:p>
            <a:pPr algn="ctr"/>
            <a:r>
              <a:rPr lang="en-GB" sz="3200" dirty="0">
                <a:solidFill>
                  <a:srgbClr val="00B050"/>
                </a:solidFill>
                <a:effectLst/>
              </a:rPr>
              <a:t>LOSS OF MASCULINITY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268760"/>
            <a:ext cx="8388424" cy="5400600"/>
          </a:xfrm>
        </p:spPr>
        <p:txBody>
          <a:bodyPr>
            <a:normAutofit/>
          </a:bodyPr>
          <a:lstStyle/>
          <a:p>
            <a:pPr>
              <a:spcBef>
                <a:spcPts val="0"/>
              </a:spcBef>
              <a:buNone/>
            </a:pPr>
            <a:r>
              <a:rPr lang="en-GB" sz="2400" dirty="0"/>
              <a:t>	</a:t>
            </a:r>
            <a:r>
              <a:rPr lang="en-GB" sz="2400" dirty="0">
                <a:effectLst/>
              </a:rPr>
              <a:t>The true picture of the past flits by. The past can be seized only as an image which flashes up at the instant when it can be recognized and is never seen again. </a:t>
            </a:r>
            <a:r>
              <a:rPr lang="en-GB" sz="2400" dirty="0">
                <a:solidFill>
                  <a:srgbClr val="FFFF00"/>
                </a:solidFill>
                <a:effectLst/>
              </a:rPr>
              <a:t>‘The truth will not run away from us’: in the historical outlook of historicism these words of Gottfried Keller mark the exact point where historical materialism cuts through historicism. </a:t>
            </a:r>
            <a:r>
              <a:rPr lang="en-GB" sz="2400" dirty="0">
                <a:effectLst/>
              </a:rPr>
              <a:t>For every image of the past that is not recognized by the present as one of its own concerns threatens to disappear irretrievably</a:t>
            </a:r>
            <a:r>
              <a:rPr lang="en-GB" dirty="0">
                <a:effectLst/>
              </a:rPr>
              <a:t>. </a:t>
            </a:r>
          </a:p>
          <a:p>
            <a:pPr lvl="0">
              <a:buNone/>
            </a:pPr>
            <a:r>
              <a:rPr lang="en-GB" sz="2600" dirty="0"/>
              <a:t>		</a:t>
            </a:r>
            <a:r>
              <a:rPr lang="en-GB" dirty="0">
                <a:effectLst/>
              </a:rPr>
              <a:t>Walter Benjamin, Theses on the Philosophy of 	History (v)</a:t>
            </a:r>
          </a:p>
        </p:txBody>
      </p:sp>
      <p:sp>
        <p:nvSpPr>
          <p:cNvPr id="2" name="Title 1"/>
          <p:cNvSpPr>
            <a:spLocks noGrp="1"/>
          </p:cNvSpPr>
          <p:nvPr>
            <p:ph type="title"/>
          </p:nvPr>
        </p:nvSpPr>
        <p:spPr>
          <a:xfrm>
            <a:off x="457200" y="274638"/>
            <a:ext cx="8507288" cy="922114"/>
          </a:xfrm>
        </p:spPr>
        <p:txBody>
          <a:bodyPr>
            <a:noAutofit/>
          </a:bodyPr>
          <a:lstStyle/>
          <a:p>
            <a:pPr algn="ctr"/>
            <a:r>
              <a:rPr lang="en-GB" sz="3200" dirty="0">
                <a:solidFill>
                  <a:srgbClr val="00B050"/>
                </a:solidFill>
                <a:effectLst/>
              </a:rPr>
              <a:t>WALTER BENJAMIN ON HISTORY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7859216" cy="5256584"/>
          </a:xfrm>
        </p:spPr>
        <p:txBody>
          <a:bodyPr>
            <a:normAutofit/>
          </a:bodyPr>
          <a:lstStyle/>
          <a:p>
            <a:pPr>
              <a:buNone/>
            </a:pPr>
            <a:r>
              <a:rPr lang="en-GB" sz="2400" dirty="0"/>
              <a:t>16-7 	</a:t>
            </a:r>
            <a:r>
              <a:rPr lang="en-GB" sz="2400" dirty="0">
                <a:effectLst/>
              </a:rPr>
              <a:t>Keith trying to see the past landscape</a:t>
            </a:r>
          </a:p>
          <a:p>
            <a:pPr>
              <a:buNone/>
            </a:pPr>
            <a:r>
              <a:rPr lang="en-GB" sz="2400" dirty="0">
                <a:effectLst/>
              </a:rPr>
              <a:t>118 	Keith trying to work out </a:t>
            </a:r>
            <a:r>
              <a:rPr lang="en-GB" sz="2400" dirty="0" err="1">
                <a:effectLst/>
              </a:rPr>
              <a:t>Moonlow</a:t>
            </a:r>
            <a:endParaRPr lang="en-GB" sz="2400" dirty="0">
              <a:effectLst/>
            </a:endParaRPr>
          </a:p>
          <a:p>
            <a:pPr>
              <a:buNone/>
            </a:pPr>
            <a:r>
              <a:rPr lang="en-GB" sz="2400" b="1" dirty="0">
                <a:effectLst/>
              </a:rPr>
              <a:t>126 </a:t>
            </a:r>
            <a:r>
              <a:rPr lang="en-GB" sz="2400" dirty="0">
                <a:effectLst/>
              </a:rPr>
              <a:t>   	</a:t>
            </a:r>
            <a:r>
              <a:rPr lang="en-GB" sz="2400" b="1" dirty="0">
                <a:solidFill>
                  <a:srgbClr val="FFFF00"/>
                </a:solidFill>
                <a:effectLst/>
              </a:rPr>
              <a:t>Keith visits old house</a:t>
            </a:r>
            <a:r>
              <a:rPr lang="en-GB" sz="2400" dirty="0">
                <a:solidFill>
                  <a:srgbClr val="FFFF00"/>
                </a:solidFill>
                <a:effectLst/>
              </a:rPr>
              <a:t> </a:t>
            </a:r>
            <a:r>
              <a:rPr lang="en-GB" sz="2400" dirty="0">
                <a:effectLst/>
              </a:rPr>
              <a:t>– access to history in the 	decayed domestic not public world</a:t>
            </a:r>
          </a:p>
          <a:p>
            <a:pPr>
              <a:buNone/>
            </a:pPr>
            <a:r>
              <a:rPr lang="en-GB" sz="2400" dirty="0">
                <a:effectLst/>
              </a:rPr>
              <a:t>197 	</a:t>
            </a:r>
            <a:r>
              <a:rPr lang="en-GB" sz="2400" dirty="0" err="1">
                <a:solidFill>
                  <a:srgbClr val="FFFF00"/>
                </a:solidFill>
                <a:effectLst/>
              </a:rPr>
              <a:t>Mappa</a:t>
            </a:r>
            <a:r>
              <a:rPr lang="en-GB" sz="2400" dirty="0">
                <a:solidFill>
                  <a:srgbClr val="FFFF00"/>
                </a:solidFill>
                <a:effectLst/>
              </a:rPr>
              <a:t> Mundi </a:t>
            </a:r>
            <a:r>
              <a:rPr lang="en-GB" sz="2400" dirty="0">
                <a:effectLst/>
              </a:rPr>
              <a:t>- 'the old geography' with 	Jerusalem at the centre Wales is almost obliterated 	by Jack's thumb. Jack see Britain as like a 	wrinkled foetus. </a:t>
            </a:r>
          </a:p>
          <a:p>
            <a:pPr>
              <a:buNone/>
            </a:pPr>
            <a:r>
              <a:rPr lang="en-GB" sz="2400" dirty="0">
                <a:effectLst/>
              </a:rPr>
              <a:t>202-3 	Jack’s mind running on babies</a:t>
            </a:r>
          </a:p>
          <a:p>
            <a:pPr>
              <a:buNone/>
            </a:pPr>
            <a:r>
              <a:rPr lang="en-GB" sz="2400" dirty="0">
                <a:effectLst/>
              </a:rPr>
              <a:t>210    	</a:t>
            </a:r>
            <a:r>
              <a:rPr lang="en-GB" sz="2400" dirty="0">
                <a:solidFill>
                  <a:srgbClr val="FFFF00"/>
                </a:solidFill>
                <a:effectLst/>
              </a:rPr>
              <a:t>Keith on history </a:t>
            </a:r>
            <a:r>
              <a:rPr lang="en-GB" sz="2400" dirty="0">
                <a:effectLst/>
              </a:rPr>
              <a:t>'It's not something you can 	escape </a:t>
            </a:r>
            <a:r>
              <a:rPr lang="en-GB" sz="2400" dirty="0"/>
              <a:t>from'.</a:t>
            </a:r>
          </a:p>
        </p:txBody>
      </p:sp>
      <p:sp>
        <p:nvSpPr>
          <p:cNvPr id="2" name="Title 1"/>
          <p:cNvSpPr>
            <a:spLocks noGrp="1"/>
          </p:cNvSpPr>
          <p:nvPr>
            <p:ph type="title"/>
          </p:nvPr>
        </p:nvSpPr>
        <p:spPr>
          <a:xfrm>
            <a:off x="0" y="0"/>
            <a:ext cx="7467600" cy="1143000"/>
          </a:xfrm>
        </p:spPr>
        <p:txBody>
          <a:bodyPr/>
          <a:lstStyle/>
          <a:p>
            <a:pPr algn="ctr"/>
            <a:r>
              <a:rPr lang="en-GB" sz="3200" dirty="0">
                <a:solidFill>
                  <a:srgbClr val="00B050"/>
                </a:solidFill>
                <a:effectLst/>
              </a:rPr>
              <a:t>KEY PASSAGES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325</TotalTime>
  <Words>590</Words>
  <Application>Microsoft Office PowerPoint</Application>
  <PresentationFormat>On-screen Show (4:3)</PresentationFormat>
  <Paragraphs>113</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Book Antiqua</vt:lpstr>
      <vt:lpstr>Calibri</vt:lpstr>
      <vt:lpstr>Century Gothic</vt:lpstr>
      <vt:lpstr>Felix Titling</vt:lpstr>
      <vt:lpstr>Garamond</vt:lpstr>
      <vt:lpstr>Palatino Linotype</vt:lpstr>
      <vt:lpstr>Wingdings</vt:lpstr>
      <vt:lpstr>Elemental</vt:lpstr>
      <vt:lpstr>PowerPoint Presentation</vt:lpstr>
      <vt:lpstr>LEARNING OUTCOMES</vt:lpstr>
      <vt:lpstr>key themes &amp; recurring preoccupations</vt:lpstr>
      <vt:lpstr>ERNEST ZOBOLE ‘PAINTER AND SURROUNDINGS’ 1991</vt:lpstr>
      <vt:lpstr>SHIFT (definition)</vt:lpstr>
      <vt:lpstr>culture</vt:lpstr>
      <vt:lpstr>THE NATURE OF HISTORY </vt:lpstr>
      <vt:lpstr>BROADER CONTEXTS</vt:lpstr>
      <vt:lpstr>GRAND NARRATIVES</vt:lpstr>
      <vt:lpstr>PowerPoint Presentation</vt:lpstr>
      <vt:lpstr>"A map," as Jerry Brotton observes in his fascinating and panoramic new history of the cartographer's art, "always manages the reality it tries to show".</vt:lpstr>
      <vt:lpstr>SHIFTS </vt:lpstr>
      <vt:lpstr>THE VOICES OF THE PRESENT</vt:lpstr>
      <vt:lpstr>WALTER BENJAMIN ON HISTORY </vt:lpstr>
      <vt:lpstr>LANGUAGE &amp; AUTHORITY:  Speaking (Jack) &amp; Writing (Keith)</vt:lpstr>
      <vt:lpstr>LOSS OF MASCULINITY</vt:lpstr>
      <vt:lpstr>WALTER BENJAMIN ON HISTORY </vt:lpstr>
      <vt:lpstr>KEY PASSAGES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6007  welsh literature in english</dc:title>
  <dc:creator>sh095</dc:creator>
  <cp:lastModifiedBy>Jeni Williams</cp:lastModifiedBy>
  <cp:revision>36</cp:revision>
  <dcterms:created xsi:type="dcterms:W3CDTF">2014-02-07T09:57:46Z</dcterms:created>
  <dcterms:modified xsi:type="dcterms:W3CDTF">2020-01-10T14:46:05Z</dcterms:modified>
</cp:coreProperties>
</file>