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0"/>
  </p:notesMasterIdLst>
  <p:handoutMasterIdLst>
    <p:handoutMasterId r:id="rId21"/>
  </p:handoutMasterIdLst>
  <p:sldIdLst>
    <p:sldId id="256" r:id="rId2"/>
    <p:sldId id="275" r:id="rId3"/>
    <p:sldId id="258" r:id="rId4"/>
    <p:sldId id="274" r:id="rId5"/>
    <p:sldId id="257" r:id="rId6"/>
    <p:sldId id="260" r:id="rId7"/>
    <p:sldId id="261" r:id="rId8"/>
    <p:sldId id="262" r:id="rId9"/>
    <p:sldId id="263" r:id="rId10"/>
    <p:sldId id="264" r:id="rId11"/>
    <p:sldId id="259" r:id="rId12"/>
    <p:sldId id="272" r:id="rId13"/>
    <p:sldId id="277" r:id="rId14"/>
    <p:sldId id="276" r:id="rId15"/>
    <p:sldId id="278" r:id="rId16"/>
    <p:sldId id="279" r:id="rId17"/>
    <p:sldId id="267" r:id="rId18"/>
    <p:sldId id="273" r:id="rId19"/>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114" d="100"/>
          <a:sy n="114" d="100"/>
        </p:scale>
        <p:origin x="108" y="378"/>
      </p:cViewPr>
      <p:guideLst/>
    </p:cSldViewPr>
  </p:slideViewPr>
  <p:notesTextViewPr>
    <p:cViewPr>
      <p:scale>
        <a:sx n="1" d="1"/>
        <a:sy n="1" d="1"/>
      </p:scale>
      <p:origin x="0" y="0"/>
    </p:cViewPr>
  </p:notesTextViewPr>
  <p:notesViewPr>
    <p:cSldViewPr snapToGrid="0">
      <p:cViewPr varScale="1">
        <p:scale>
          <a:sx n="96" d="100"/>
          <a:sy n="96" d="100"/>
        </p:scale>
        <p:origin x="355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92C4E19-8368-4673-9F53-87E2D008C30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CD8AED4F-3DE1-4EB2-A85E-A2707C2135D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E33DECA-6D21-450E-8EA5-92F91A3608CC}" type="datetime1">
              <a:rPr lang="en-GB" smtClean="0"/>
              <a:t>14/01/2025</a:t>
            </a:fld>
            <a:endParaRPr lang="en-GB" dirty="0"/>
          </a:p>
        </p:txBody>
      </p:sp>
      <p:sp>
        <p:nvSpPr>
          <p:cNvPr id="4" name="Footer Placeholder 3">
            <a:extLst>
              <a:ext uri="{FF2B5EF4-FFF2-40B4-BE49-F238E27FC236}">
                <a16:creationId xmlns:a16="http://schemas.microsoft.com/office/drawing/2014/main" id="{A63ECD23-30F9-4DD5-BE0E-26794FA29A5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34F65FB9-9ACE-4651-A201-B2797BFC879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FAABB9F-CEB5-4107-8FAD-F86D72707578}" type="slidenum">
              <a:rPr lang="en-GB" smtClean="0"/>
              <a:t>‹#›</a:t>
            </a:fld>
            <a:endParaRPr lang="en-GB"/>
          </a:p>
        </p:txBody>
      </p:sp>
    </p:spTree>
    <p:extLst>
      <p:ext uri="{BB962C8B-B14F-4D97-AF65-F5344CB8AC3E}">
        <p14:creationId xmlns:p14="http://schemas.microsoft.com/office/powerpoint/2010/main" val="390574497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C21DD5-60B2-4AA8-A1F6-D8D246208762}" type="datetime1">
              <a:rPr lang="en-GB" smtClean="0"/>
              <a:pPr/>
              <a:t>14/01/2025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D1BEDC-50E9-45C7-9E89-0A952ADB1772}" type="slidenum">
              <a:rPr lang="en-GB" noProof="0" smtClean="0"/>
              <a:t>‹#›</a:t>
            </a:fld>
            <a:endParaRPr lang="en-GB" noProof="0"/>
          </a:p>
        </p:txBody>
      </p:sp>
    </p:spTree>
    <p:extLst>
      <p:ext uri="{BB962C8B-B14F-4D97-AF65-F5344CB8AC3E}">
        <p14:creationId xmlns:p14="http://schemas.microsoft.com/office/powerpoint/2010/main" val="965564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3D1BEDC-50E9-45C7-9E89-0A952ADB1772}" type="slidenum">
              <a:rPr lang="en-GB" smtClean="0"/>
              <a:t>1</a:t>
            </a:fld>
            <a:endParaRPr lang="en-GB"/>
          </a:p>
        </p:txBody>
      </p:sp>
    </p:spTree>
    <p:extLst>
      <p:ext uri="{BB962C8B-B14F-4D97-AF65-F5344CB8AC3E}">
        <p14:creationId xmlns:p14="http://schemas.microsoft.com/office/powerpoint/2010/main" val="22804567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could be during adolescence </a:t>
            </a:r>
            <a:endParaRPr lang="en-US" dirty="0"/>
          </a:p>
        </p:txBody>
      </p:sp>
      <p:sp>
        <p:nvSpPr>
          <p:cNvPr id="4" name="Slide Number Placeholder 3"/>
          <p:cNvSpPr>
            <a:spLocks noGrp="1"/>
          </p:cNvSpPr>
          <p:nvPr>
            <p:ph type="sldNum" sz="quarter" idx="5"/>
          </p:nvPr>
        </p:nvSpPr>
        <p:spPr/>
        <p:txBody>
          <a:bodyPr/>
          <a:lstStyle/>
          <a:p>
            <a:fld id="{B3D1BEDC-50E9-45C7-9E89-0A952ADB1772}" type="slidenum">
              <a:rPr lang="en-GB" noProof="0" smtClean="0"/>
              <a:t>6</a:t>
            </a:fld>
            <a:endParaRPr lang="en-GB" noProof="0"/>
          </a:p>
        </p:txBody>
      </p:sp>
    </p:spTree>
    <p:extLst>
      <p:ext uri="{BB962C8B-B14F-4D97-AF65-F5344CB8AC3E}">
        <p14:creationId xmlns:p14="http://schemas.microsoft.com/office/powerpoint/2010/main" val="14226225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my work practice </a:t>
            </a:r>
          </a:p>
          <a:p>
            <a:endParaRPr lang="en-GB" dirty="0"/>
          </a:p>
          <a:p>
            <a:r>
              <a:rPr lang="en-GB" dirty="0"/>
              <a:t>Nos is </a:t>
            </a:r>
            <a:r>
              <a:rPr lang="en-GB" b="1" i="0" u="none" strike="noStrike" dirty="0">
                <a:solidFill>
                  <a:srgbClr val="767676"/>
                </a:solidFill>
                <a:effectLst/>
                <a:latin typeface="Helvetica Neue" panose="02000503000000020004" pitchFamily="2"/>
              </a:rPr>
              <a:t> describes the knowledge, skills and understanding an individual</a:t>
            </a:r>
          </a:p>
          <a:p>
            <a:endParaRPr lang="en-GB" b="1" i="0" u="none" strike="noStrike" dirty="0">
              <a:solidFill>
                <a:srgbClr val="767676"/>
              </a:solidFill>
              <a:effectLst/>
              <a:latin typeface="Helvetica Neue" panose="02000503000000020004" pitchFamily="2"/>
            </a:endParaRPr>
          </a:p>
          <a:p>
            <a:r>
              <a:rPr lang="en-GB" b="1" i="0" u="none" strike="noStrike" dirty="0">
                <a:solidFill>
                  <a:srgbClr val="767676"/>
                </a:solidFill>
                <a:effectLst/>
                <a:latin typeface="Helvetica Neue" panose="02000503000000020004" pitchFamily="2"/>
              </a:rPr>
              <a:t>5 ways of well being- making sure the young people are taking care of their well being </a:t>
            </a:r>
          </a:p>
          <a:p>
            <a:endParaRPr lang="en-GB" b="1" i="0" u="none" strike="noStrike" dirty="0">
              <a:solidFill>
                <a:srgbClr val="767676"/>
              </a:solidFill>
              <a:effectLst/>
              <a:latin typeface="Helvetica Neue" panose="02000503000000020004" pitchFamily="2"/>
            </a:endParaRPr>
          </a:p>
          <a:p>
            <a:r>
              <a:rPr lang="en-GB" b="1" i="0" u="none" strike="noStrike" dirty="0">
                <a:solidFill>
                  <a:srgbClr val="767676"/>
                </a:solidFill>
                <a:effectLst/>
                <a:latin typeface="Helvetica Neue" panose="02000503000000020004" pitchFamily="2"/>
              </a:rPr>
              <a:t>UNCRC- </a:t>
            </a:r>
            <a:r>
              <a:rPr lang="en-GB" b="0" i="0" u="none" strike="noStrike" dirty="0">
                <a:solidFill>
                  <a:srgbClr val="040C28"/>
                </a:solidFill>
                <a:effectLst/>
                <a:latin typeface="Google Sans"/>
              </a:rPr>
              <a:t>United Nations Convention on the rights of the child</a:t>
            </a:r>
            <a:r>
              <a:rPr lang="en-GB" b="0" i="0" u="none" strike="noStrike" dirty="0">
                <a:solidFill>
                  <a:srgbClr val="1F1F1F"/>
                </a:solidFill>
                <a:effectLst/>
                <a:latin typeface="Google Sans"/>
              </a:rPr>
              <a:t> making sure the voice of the child is heard and us as youth workers are advocating for the young person </a:t>
            </a:r>
            <a:endParaRPr lang="en-GB" b="1" i="0" u="none" strike="noStrike" dirty="0">
              <a:solidFill>
                <a:srgbClr val="767676"/>
              </a:solidFill>
              <a:effectLst/>
              <a:latin typeface="Helvetica Neue" panose="02000503000000020004" pitchFamily="2"/>
            </a:endParaRPr>
          </a:p>
        </p:txBody>
      </p:sp>
      <p:sp>
        <p:nvSpPr>
          <p:cNvPr id="4" name="Slide Number Placeholder 3"/>
          <p:cNvSpPr>
            <a:spLocks noGrp="1"/>
          </p:cNvSpPr>
          <p:nvPr>
            <p:ph type="sldNum" sz="quarter" idx="5"/>
          </p:nvPr>
        </p:nvSpPr>
        <p:spPr/>
        <p:txBody>
          <a:bodyPr/>
          <a:lstStyle/>
          <a:p>
            <a:fld id="{B3D1BEDC-50E9-45C7-9E89-0A952ADB1772}" type="slidenum">
              <a:rPr lang="en-GB" noProof="0" smtClean="0"/>
              <a:t>7</a:t>
            </a:fld>
            <a:endParaRPr lang="en-GB" noProof="0"/>
          </a:p>
        </p:txBody>
      </p:sp>
    </p:spTree>
    <p:extLst>
      <p:ext uri="{BB962C8B-B14F-4D97-AF65-F5344CB8AC3E}">
        <p14:creationId xmlns:p14="http://schemas.microsoft.com/office/powerpoint/2010/main" val="38300474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my role </a:t>
            </a:r>
            <a:endParaRPr lang="en-US" dirty="0"/>
          </a:p>
        </p:txBody>
      </p:sp>
      <p:sp>
        <p:nvSpPr>
          <p:cNvPr id="4" name="Slide Number Placeholder 3"/>
          <p:cNvSpPr>
            <a:spLocks noGrp="1"/>
          </p:cNvSpPr>
          <p:nvPr>
            <p:ph type="sldNum" sz="quarter" idx="5"/>
          </p:nvPr>
        </p:nvSpPr>
        <p:spPr/>
        <p:txBody>
          <a:bodyPr/>
          <a:lstStyle/>
          <a:p>
            <a:fld id="{B3D1BEDC-50E9-45C7-9E89-0A952ADB1772}" type="slidenum">
              <a:rPr lang="en-GB" noProof="0" smtClean="0"/>
              <a:t>8</a:t>
            </a:fld>
            <a:endParaRPr lang="en-GB" noProof="0"/>
          </a:p>
        </p:txBody>
      </p:sp>
    </p:spTree>
    <p:extLst>
      <p:ext uri="{BB962C8B-B14F-4D97-AF65-F5344CB8AC3E}">
        <p14:creationId xmlns:p14="http://schemas.microsoft.com/office/powerpoint/2010/main" val="13157817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3D1BEDC-50E9-45C7-9E89-0A952ADB1772}" type="slidenum">
              <a:rPr lang="en-GB" noProof="0" smtClean="0"/>
              <a:t>9</a:t>
            </a:fld>
            <a:endParaRPr lang="en-GB" noProof="0"/>
          </a:p>
        </p:txBody>
      </p:sp>
    </p:spTree>
    <p:extLst>
      <p:ext uri="{BB962C8B-B14F-4D97-AF65-F5344CB8AC3E}">
        <p14:creationId xmlns:p14="http://schemas.microsoft.com/office/powerpoint/2010/main" val="19550777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these fits more </a:t>
            </a:r>
            <a:r>
              <a:rPr lang="en-GB" dirty="0" err="1"/>
              <a:t>catergories</a:t>
            </a:r>
            <a:r>
              <a:rPr lang="en-GB" dirty="0"/>
              <a:t> </a:t>
            </a:r>
          </a:p>
          <a:p>
            <a:r>
              <a:rPr lang="en-GB" dirty="0"/>
              <a:t>Abuse- Physical, Emotional or psychological, and sexual</a:t>
            </a:r>
          </a:p>
          <a:p>
            <a:r>
              <a:rPr lang="en-GB" dirty="0"/>
              <a:t>Neglect- physical and emotional </a:t>
            </a:r>
          </a:p>
          <a:p>
            <a:r>
              <a:rPr lang="en-GB" dirty="0"/>
              <a:t>Household dysfunctional- </a:t>
            </a:r>
            <a:r>
              <a:rPr lang="en-GB" dirty="0" err="1"/>
              <a:t>Substnace</a:t>
            </a:r>
            <a:r>
              <a:rPr lang="en-GB" dirty="0"/>
              <a:t> use, mental illness, domestic violence, parental separation or divorce and incarceration </a:t>
            </a:r>
          </a:p>
          <a:p>
            <a:endParaRPr lang="en-GB" dirty="0"/>
          </a:p>
          <a:p>
            <a:r>
              <a:rPr lang="en-GB" dirty="0"/>
              <a:t>10 adversities </a:t>
            </a:r>
            <a:endParaRPr lang="en-US" dirty="0"/>
          </a:p>
        </p:txBody>
      </p:sp>
      <p:sp>
        <p:nvSpPr>
          <p:cNvPr id="4" name="Slide Number Placeholder 3"/>
          <p:cNvSpPr>
            <a:spLocks noGrp="1"/>
          </p:cNvSpPr>
          <p:nvPr>
            <p:ph type="sldNum" sz="quarter" idx="5"/>
          </p:nvPr>
        </p:nvSpPr>
        <p:spPr/>
        <p:txBody>
          <a:bodyPr/>
          <a:lstStyle/>
          <a:p>
            <a:fld id="{B3D1BEDC-50E9-45C7-9E89-0A952ADB1772}" type="slidenum">
              <a:rPr lang="en-GB" noProof="0" smtClean="0"/>
              <a:t>11</a:t>
            </a:fld>
            <a:endParaRPr lang="en-GB" noProof="0"/>
          </a:p>
        </p:txBody>
      </p:sp>
    </p:spTree>
    <p:extLst>
      <p:ext uri="{BB962C8B-B14F-4D97-AF65-F5344CB8AC3E}">
        <p14:creationId xmlns:p14="http://schemas.microsoft.com/office/powerpoint/2010/main" val="31686116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a:r>
            <a:endParaRPr lang="en-US" dirty="0"/>
          </a:p>
        </p:txBody>
      </p:sp>
      <p:sp>
        <p:nvSpPr>
          <p:cNvPr id="4" name="Slide Number Placeholder 3"/>
          <p:cNvSpPr>
            <a:spLocks noGrp="1"/>
          </p:cNvSpPr>
          <p:nvPr>
            <p:ph type="sldNum" sz="quarter" idx="5"/>
          </p:nvPr>
        </p:nvSpPr>
        <p:spPr/>
        <p:txBody>
          <a:bodyPr/>
          <a:lstStyle/>
          <a:p>
            <a:fld id="{B3D1BEDC-50E9-45C7-9E89-0A952ADB1772}" type="slidenum">
              <a:rPr lang="en-GB" noProof="0" smtClean="0"/>
              <a:t>13</a:t>
            </a:fld>
            <a:endParaRPr lang="en-GB" noProof="0"/>
          </a:p>
        </p:txBody>
      </p:sp>
    </p:spTree>
    <p:extLst>
      <p:ext uri="{BB962C8B-B14F-4D97-AF65-F5344CB8AC3E}">
        <p14:creationId xmlns:p14="http://schemas.microsoft.com/office/powerpoint/2010/main" val="13052133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Abuse </a:t>
            </a:r>
          </a:p>
          <a:p>
            <a:r>
              <a:rPr lang="en-GB" dirty="0"/>
              <a:t>Physical- all the drinking and fighting I am scared </a:t>
            </a:r>
          </a:p>
          <a:p>
            <a:r>
              <a:rPr lang="en-GB" dirty="0"/>
              <a:t>Emotional abuse boy sitting in his room crying </a:t>
            </a:r>
          </a:p>
          <a:p>
            <a:endParaRPr lang="en-GB" dirty="0"/>
          </a:p>
          <a:p>
            <a:r>
              <a:rPr lang="en-GB" dirty="0"/>
              <a:t>Neglect physical- no money for food </a:t>
            </a:r>
          </a:p>
          <a:p>
            <a:r>
              <a:rPr lang="en-GB" dirty="0"/>
              <a:t>Emotional neglect- no money for toys </a:t>
            </a:r>
          </a:p>
          <a:p>
            <a:endParaRPr lang="en-GB" dirty="0"/>
          </a:p>
          <a:p>
            <a:r>
              <a:rPr lang="en-GB" dirty="0"/>
              <a:t>Substance use </a:t>
            </a:r>
          </a:p>
          <a:p>
            <a:r>
              <a:rPr lang="en-GB" dirty="0"/>
              <a:t>Mental illness- mum takes tablets </a:t>
            </a:r>
            <a:endParaRPr lang="en-US" dirty="0"/>
          </a:p>
        </p:txBody>
      </p:sp>
      <p:sp>
        <p:nvSpPr>
          <p:cNvPr id="4" name="Slide Number Placeholder 3"/>
          <p:cNvSpPr>
            <a:spLocks noGrp="1"/>
          </p:cNvSpPr>
          <p:nvPr>
            <p:ph type="sldNum" sz="quarter" idx="5"/>
          </p:nvPr>
        </p:nvSpPr>
        <p:spPr/>
        <p:txBody>
          <a:bodyPr/>
          <a:lstStyle/>
          <a:p>
            <a:fld id="{B3D1BEDC-50E9-45C7-9E89-0A952ADB1772}" type="slidenum">
              <a:rPr lang="en-GB" noProof="0" smtClean="0"/>
              <a:t>14</a:t>
            </a:fld>
            <a:endParaRPr lang="en-GB" noProof="0"/>
          </a:p>
        </p:txBody>
      </p:sp>
    </p:spTree>
    <p:extLst>
      <p:ext uri="{BB962C8B-B14F-4D97-AF65-F5344CB8AC3E}">
        <p14:creationId xmlns:p14="http://schemas.microsoft.com/office/powerpoint/2010/main" val="21400249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3D1BEDC-50E9-45C7-9E89-0A952ADB1772}" type="slidenum">
              <a:rPr lang="en-GB" noProof="0" smtClean="0"/>
              <a:t>15</a:t>
            </a:fld>
            <a:endParaRPr lang="en-GB" noProof="0"/>
          </a:p>
        </p:txBody>
      </p:sp>
    </p:spTree>
    <p:extLst>
      <p:ext uri="{BB962C8B-B14F-4D97-AF65-F5344CB8AC3E}">
        <p14:creationId xmlns:p14="http://schemas.microsoft.com/office/powerpoint/2010/main" val="4956353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rtlCol="0" anchor="b">
            <a:normAutofit/>
          </a:bodyPr>
          <a:lstStyle>
            <a:lvl1pPr algn="l">
              <a:defRPr sz="6000"/>
            </a:lvl1pPr>
          </a:lstStyle>
          <a:p>
            <a:pPr rtl="0"/>
            <a:r>
              <a:rPr lang="en-GB" noProof="0"/>
              <a:t>Click to edit Master title style</a:t>
            </a:r>
          </a:p>
        </p:txBody>
      </p:sp>
      <p:sp>
        <p:nvSpPr>
          <p:cNvPr id="3" name="Subtitle 2"/>
          <p:cNvSpPr>
            <a:spLocks noGrp="1"/>
          </p:cNvSpPr>
          <p:nvPr>
            <p:ph type="subTitle" idx="1"/>
          </p:nvPr>
        </p:nvSpPr>
        <p:spPr>
          <a:xfrm>
            <a:off x="1371600" y="3632201"/>
            <a:ext cx="9448800" cy="685800"/>
          </a:xfrm>
        </p:spPr>
        <p:txBody>
          <a:bodyPr rtlCol="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Date Placeholder 3"/>
          <p:cNvSpPr>
            <a:spLocks noGrp="1"/>
          </p:cNvSpPr>
          <p:nvPr>
            <p:ph type="dt" sz="half" idx="10"/>
          </p:nvPr>
        </p:nvSpPr>
        <p:spPr>
          <a:xfrm>
            <a:off x="7909561" y="4314328"/>
            <a:ext cx="2910840" cy="374642"/>
          </a:xfrm>
        </p:spPr>
        <p:txBody>
          <a:bodyPr rtlCol="0"/>
          <a:lstStyle/>
          <a:p>
            <a:pPr rtl="0"/>
            <a:fld id="{C9F85E8B-BB25-43E0-A312-C4C9351E09EB}" type="datetime1">
              <a:rPr lang="en-GB" noProof="0" smtClean="0"/>
              <a:t>14/01/2025</a:t>
            </a:fld>
            <a:endParaRPr lang="en-GB" noProof="0"/>
          </a:p>
        </p:txBody>
      </p:sp>
      <p:sp>
        <p:nvSpPr>
          <p:cNvPr id="5" name="Footer Placeholder 4"/>
          <p:cNvSpPr>
            <a:spLocks noGrp="1"/>
          </p:cNvSpPr>
          <p:nvPr>
            <p:ph type="ftr" sz="quarter" idx="11"/>
          </p:nvPr>
        </p:nvSpPr>
        <p:spPr>
          <a:xfrm>
            <a:off x="1371600" y="4323845"/>
            <a:ext cx="6400800" cy="365125"/>
          </a:xfrm>
        </p:spPr>
        <p:txBody>
          <a:bodyPr rtlCol="0"/>
          <a:lstStyle/>
          <a:p>
            <a:pPr rtl="0"/>
            <a:endParaRPr lang="en-GB" noProof="0"/>
          </a:p>
        </p:txBody>
      </p:sp>
      <p:sp>
        <p:nvSpPr>
          <p:cNvPr id="6" name="Slide Number Placeholder 5"/>
          <p:cNvSpPr>
            <a:spLocks noGrp="1"/>
          </p:cNvSpPr>
          <p:nvPr>
            <p:ph type="sldNum" sz="quarter" idx="12"/>
          </p:nvPr>
        </p:nvSpPr>
        <p:spPr>
          <a:xfrm>
            <a:off x="8077200" y="1430866"/>
            <a:ext cx="2743200" cy="365125"/>
          </a:xfrm>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p:nvPr>
        </p:nvSpPr>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01DD02F7-7096-4480-AFF5-1D2388297B2B}" type="datetime1">
              <a:rPr lang="en-GB" noProof="0" smtClean="0"/>
              <a:t>14/01/2025</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rtlCol="0" anchor="b">
            <a:normAutofit/>
          </a:bodyPr>
          <a:lstStyle>
            <a:lvl1pPr algn="r">
              <a:defRPr sz="4000"/>
            </a:lvl1pPr>
          </a:lstStyle>
          <a:p>
            <a:pPr rtl="0"/>
            <a:r>
              <a:rPr lang="en-GB" noProof="0"/>
              <a:t>Click to edit Master title style</a:t>
            </a:r>
          </a:p>
        </p:txBody>
      </p:sp>
      <p:sp>
        <p:nvSpPr>
          <p:cNvPr id="3" name="Text Placeholder 2"/>
          <p:cNvSpPr>
            <a:spLocks noGrp="1"/>
          </p:cNvSpPr>
          <p:nvPr>
            <p:ph type="body" idx="1"/>
          </p:nvPr>
        </p:nvSpPr>
        <p:spPr>
          <a:xfrm>
            <a:off x="1024467" y="3641725"/>
            <a:ext cx="10490200" cy="955675"/>
          </a:xfrm>
        </p:spPr>
        <p:txBody>
          <a:bodyPr rtlCol="0">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a:xfrm>
            <a:off x="7814452" y="381000"/>
            <a:ext cx="2910840" cy="365125"/>
          </a:xfrm>
        </p:spPr>
        <p:txBody>
          <a:bodyPr rtlCol="0"/>
          <a:lstStyle>
            <a:lvl1pPr algn="r">
              <a:defRPr/>
            </a:lvl1pPr>
          </a:lstStyle>
          <a:p>
            <a:pPr rtl="0"/>
            <a:fld id="{E93FA21A-0498-4D7C-9321-98539BE39566}" type="datetime1">
              <a:rPr lang="en-GB" noProof="0" smtClean="0"/>
              <a:t>14/01/2025</a:t>
            </a:fld>
            <a:endParaRPr lang="en-GB" noProof="0"/>
          </a:p>
        </p:txBody>
      </p:sp>
      <p:sp>
        <p:nvSpPr>
          <p:cNvPr id="5" name="Footer Placeholder 4"/>
          <p:cNvSpPr>
            <a:spLocks noGrp="1"/>
          </p:cNvSpPr>
          <p:nvPr>
            <p:ph type="ftr" sz="quarter" idx="11"/>
          </p:nvPr>
        </p:nvSpPr>
        <p:spPr>
          <a:xfrm>
            <a:off x="685800" y="381001"/>
            <a:ext cx="6991492" cy="364065"/>
          </a:xfrm>
        </p:spPr>
        <p:txBody>
          <a:bodyPr rtlCol="0"/>
          <a:lstStyle/>
          <a:p>
            <a:pPr rtl="0"/>
            <a:endParaRPr lang="en-GB" noProof="0"/>
          </a:p>
        </p:txBody>
      </p:sp>
      <p:sp>
        <p:nvSpPr>
          <p:cNvPr id="6" name="Slide Number Placeholder 5"/>
          <p:cNvSpPr>
            <a:spLocks noGrp="1"/>
          </p:cNvSpPr>
          <p:nvPr>
            <p:ph type="sldNum" sz="quarter" idx="12"/>
          </p:nvPr>
        </p:nvSpPr>
        <p:spPr>
          <a:xfrm>
            <a:off x="10862452" y="381000"/>
            <a:ext cx="643748" cy="365125"/>
          </a:xfrm>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sz="half" idx="1"/>
          </p:nvPr>
        </p:nvSpPr>
        <p:spPr>
          <a:xfrm>
            <a:off x="685800" y="2194559"/>
            <a:ext cx="5334000" cy="4024125"/>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p:nvPr>
        </p:nvSpPr>
        <p:spPr>
          <a:xfrm>
            <a:off x="6172200" y="2194559"/>
            <a:ext cx="5334000" cy="4024125"/>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Date Placeholder 4"/>
          <p:cNvSpPr>
            <a:spLocks noGrp="1"/>
          </p:cNvSpPr>
          <p:nvPr>
            <p:ph type="dt" sz="half" idx="10"/>
          </p:nvPr>
        </p:nvSpPr>
        <p:spPr/>
        <p:txBody>
          <a:bodyPr rtlCol="0"/>
          <a:lstStyle/>
          <a:p>
            <a:pPr rtl="0"/>
            <a:fld id="{F9FA4F2B-E66D-49DE-B086-A99E7C5D0929}" type="datetime1">
              <a:rPr lang="en-GB" noProof="0" smtClean="0"/>
              <a:t>14/01/2025</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rtlCol="0"/>
          <a:lstStyle/>
          <a:p>
            <a:pPr rtl="0"/>
            <a:r>
              <a:rPr lang="en-GB" noProof="0"/>
              <a:t>Click to edit Master title style</a:t>
            </a:r>
          </a:p>
        </p:txBody>
      </p:sp>
      <p:sp>
        <p:nvSpPr>
          <p:cNvPr id="3" name="Text Placeholder 2"/>
          <p:cNvSpPr>
            <a:spLocks noGrp="1"/>
          </p:cNvSpPr>
          <p:nvPr>
            <p:ph type="body" idx="1"/>
          </p:nvPr>
        </p:nvSpPr>
        <p:spPr>
          <a:xfrm>
            <a:off x="914409" y="2183802"/>
            <a:ext cx="5079991" cy="823912"/>
          </a:xfrm>
        </p:spPr>
        <p:txBody>
          <a:bodyPr rtlCol="0"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p:cNvSpPr>
            <a:spLocks noGrp="1"/>
          </p:cNvSpPr>
          <p:nvPr>
            <p:ph sz="half" idx="2"/>
          </p:nvPr>
        </p:nvSpPr>
        <p:spPr>
          <a:xfrm>
            <a:off x="685800" y="3132666"/>
            <a:ext cx="5311775" cy="3086019"/>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p:nvPr>
        </p:nvSpPr>
        <p:spPr>
          <a:xfrm>
            <a:off x="6400800" y="2183802"/>
            <a:ext cx="5105400" cy="823912"/>
          </a:xfrm>
        </p:spPr>
        <p:txBody>
          <a:bodyPr rtlCol="0"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p:cNvSpPr>
            <a:spLocks noGrp="1"/>
          </p:cNvSpPr>
          <p:nvPr>
            <p:ph sz="quarter" idx="4"/>
          </p:nvPr>
        </p:nvSpPr>
        <p:spPr>
          <a:xfrm>
            <a:off x="6172200" y="3132666"/>
            <a:ext cx="5334000" cy="3086019"/>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25129BD0-7B58-4DE1-BF4A-60853CEDB945}" type="datetime1">
              <a:rPr lang="en-GB" noProof="0" smtClean="0"/>
              <a:t>14/01/2025</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Date Placeholder 2"/>
          <p:cNvSpPr>
            <a:spLocks noGrp="1"/>
          </p:cNvSpPr>
          <p:nvPr>
            <p:ph type="dt" sz="half" idx="10"/>
          </p:nvPr>
        </p:nvSpPr>
        <p:spPr/>
        <p:txBody>
          <a:bodyPr rtlCol="0"/>
          <a:lstStyle/>
          <a:p>
            <a:pPr rtl="0"/>
            <a:fld id="{AE12CC0D-7277-4229-BC3D-AA8FFED97577}" type="datetime1">
              <a:rPr lang="en-GB" noProof="0" smtClean="0"/>
              <a:t>14/01/2025</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01FCA57E-94A6-4D08-8F9F-B86C2A08161A}" type="datetime1">
              <a:rPr lang="en-GB" noProof="0" smtClean="0"/>
              <a:t>14/01/2025</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rtlCol="0" anchor="b"/>
          <a:lstStyle>
            <a:lvl1pPr algn="l">
              <a:defRPr sz="3200"/>
            </a:lvl1pPr>
          </a:lstStyle>
          <a:p>
            <a:pPr rtl="0"/>
            <a:r>
              <a:rPr lang="en-GB" noProof="0"/>
              <a:t>Click to edit Master title style</a:t>
            </a:r>
          </a:p>
        </p:txBody>
      </p:sp>
      <p:sp>
        <p:nvSpPr>
          <p:cNvPr id="3" name="Content Placeholder 2"/>
          <p:cNvSpPr>
            <a:spLocks noGrp="1"/>
          </p:cNvSpPr>
          <p:nvPr>
            <p:ph idx="1"/>
          </p:nvPr>
        </p:nvSpPr>
        <p:spPr>
          <a:xfrm>
            <a:off x="4995582" y="746759"/>
            <a:ext cx="6510618" cy="5471925"/>
          </a:xfrm>
        </p:spPr>
        <p:txBody>
          <a:bodyPr rtlCol="0" anchor="ct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p:nvPr>
        </p:nvSpPr>
        <p:spPr>
          <a:xfrm>
            <a:off x="685800" y="3124199"/>
            <a:ext cx="4114800" cy="3094485"/>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0345DD0D-6EE3-4EBE-AC7B-0FAEE5F43E3A}" type="datetime1">
              <a:rPr lang="en-GB" noProof="0" smtClean="0"/>
              <a:t>14/01/2025</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rtlCol="0" anchor="b"/>
          <a:lstStyle>
            <a:lvl1pPr algn="l">
              <a:defRPr sz="3200"/>
            </a:lvl1pPr>
          </a:lstStyle>
          <a:p>
            <a:pPr rtl="0"/>
            <a:r>
              <a:rPr lang="en-GB" noProof="0"/>
              <a:t>Click to edit Master title style</a:t>
            </a:r>
          </a:p>
        </p:txBody>
      </p:sp>
      <p:sp>
        <p:nvSpPr>
          <p:cNvPr id="3" name="Picture Placeholder 2"/>
          <p:cNvSpPr>
            <a:spLocks noGrp="1" noChangeAspect="1"/>
          </p:cNvSpPr>
          <p:nvPr>
            <p:ph type="pic" idx="1"/>
          </p:nvPr>
        </p:nvSpPr>
        <p:spPr>
          <a:xfrm>
            <a:off x="7861238" y="751241"/>
            <a:ext cx="3644962" cy="5467443"/>
          </a:xfrm>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p:cNvSpPr>
            <a:spLocks noGrp="1"/>
          </p:cNvSpPr>
          <p:nvPr>
            <p:ph type="body" sz="half" idx="2"/>
          </p:nvPr>
        </p:nvSpPr>
        <p:spPr>
          <a:xfrm>
            <a:off x="685800" y="3124199"/>
            <a:ext cx="6873240" cy="3094485"/>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0B8D81ED-5986-4BF3-B7E3-FCEA1EB91F7E}" type="datetime1">
              <a:rPr lang="en-GB" noProof="0" smtClean="0"/>
              <a:t>14/01/2025</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rtlCol="0" anchor="b"/>
          <a:lstStyle>
            <a:lvl1pPr algn="l">
              <a:defRPr sz="3200"/>
            </a:lvl1pPr>
          </a:lstStyle>
          <a:p>
            <a:pPr rtl="0"/>
            <a:r>
              <a:rPr lang="en-GB" noProof="0"/>
              <a:t>Click to edit Master title style</a:t>
            </a:r>
          </a:p>
        </p:txBody>
      </p:sp>
      <p:sp>
        <p:nvSpPr>
          <p:cNvPr id="3" name="Picture Placeholder 2"/>
          <p:cNvSpPr>
            <a:spLocks noGrp="1" noChangeAspect="1"/>
          </p:cNvSpPr>
          <p:nvPr>
            <p:ph type="pic" idx="1"/>
          </p:nvPr>
        </p:nvSpPr>
        <p:spPr>
          <a:xfrm>
            <a:off x="681727" y="941439"/>
            <a:ext cx="10821840" cy="3478161"/>
          </a:xfrm>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p:cNvSpPr>
            <a:spLocks noGrp="1"/>
          </p:cNvSpPr>
          <p:nvPr>
            <p:ph type="body" sz="half" idx="2"/>
          </p:nvPr>
        </p:nvSpPr>
        <p:spPr>
          <a:xfrm>
            <a:off x="685800" y="5516715"/>
            <a:ext cx="10820400" cy="701969"/>
          </a:xfrm>
        </p:spPr>
        <p:txBody>
          <a:bodyPr rtlCol="0"/>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93C28D9E-E09C-4CEE-BAC3-E66B0A5E5690}" type="datetime1">
              <a:rPr lang="en-GB" noProof="0" smtClean="0"/>
              <a:t>14/01/2025</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rtlCol="0" anchor="ctr"/>
          <a:lstStyle>
            <a:lvl1pPr algn="l">
              <a:defRPr sz="3200"/>
            </a:lvl1pPr>
          </a:lstStyle>
          <a:p>
            <a:pPr rtl="0"/>
            <a:r>
              <a:rPr lang="en-GB" noProof="0"/>
              <a:t>Click to edit Master title style</a:t>
            </a:r>
          </a:p>
        </p:txBody>
      </p:sp>
      <p:sp>
        <p:nvSpPr>
          <p:cNvPr id="4" name="Text Placeholder 3"/>
          <p:cNvSpPr>
            <a:spLocks noGrp="1"/>
          </p:cNvSpPr>
          <p:nvPr>
            <p:ph type="body" sz="half" idx="2"/>
          </p:nvPr>
        </p:nvSpPr>
        <p:spPr>
          <a:xfrm>
            <a:off x="1024467" y="3649133"/>
            <a:ext cx="10130516" cy="999067"/>
          </a:xfrm>
        </p:spPr>
        <p:txBody>
          <a:bodyPr rtlCol="0"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a:xfrm>
            <a:off x="7814452" y="381000"/>
            <a:ext cx="2910840" cy="365125"/>
          </a:xfrm>
        </p:spPr>
        <p:txBody>
          <a:bodyPr rtlCol="0"/>
          <a:lstStyle>
            <a:lvl1pPr algn="r">
              <a:defRPr/>
            </a:lvl1pPr>
          </a:lstStyle>
          <a:p>
            <a:pPr rtl="0"/>
            <a:fld id="{3519C4BC-7890-4861-B648-5F6B5E9BB158}" type="datetime1">
              <a:rPr lang="en-GB" noProof="0" smtClean="0"/>
              <a:t>14/01/2025</a:t>
            </a:fld>
            <a:endParaRPr lang="en-GB" noProof="0"/>
          </a:p>
        </p:txBody>
      </p:sp>
      <p:sp>
        <p:nvSpPr>
          <p:cNvPr id="6" name="Footer Placeholder 5"/>
          <p:cNvSpPr>
            <a:spLocks noGrp="1"/>
          </p:cNvSpPr>
          <p:nvPr>
            <p:ph type="ftr" sz="quarter" idx="11"/>
          </p:nvPr>
        </p:nvSpPr>
        <p:spPr>
          <a:xfrm>
            <a:off x="685800" y="379941"/>
            <a:ext cx="6991492" cy="365125"/>
          </a:xfrm>
        </p:spPr>
        <p:txBody>
          <a:bodyPr rtlCol="0"/>
          <a:lstStyle/>
          <a:p>
            <a:pPr rtl="0"/>
            <a:endParaRPr lang="en-GB" noProof="0"/>
          </a:p>
        </p:txBody>
      </p:sp>
      <p:sp>
        <p:nvSpPr>
          <p:cNvPr id="7" name="Slide Number Placeholder 6"/>
          <p:cNvSpPr>
            <a:spLocks noGrp="1"/>
          </p:cNvSpPr>
          <p:nvPr>
            <p:ph type="sldNum" sz="quarter" idx="12"/>
          </p:nvPr>
        </p:nvSpPr>
        <p:spPr>
          <a:xfrm>
            <a:off x="10862452" y="381000"/>
            <a:ext cx="643748" cy="365125"/>
          </a:xfrm>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rtlCol="0" anchor="ctr"/>
          <a:lstStyle>
            <a:lvl1pPr algn="l">
              <a:defRPr sz="3200"/>
            </a:lvl1pPr>
          </a:lstStyle>
          <a:p>
            <a:pPr rtl="0"/>
            <a:r>
              <a:rPr lang="en-GB" noProof="0"/>
              <a:t>Click to edit Master title style</a:t>
            </a:r>
          </a:p>
        </p:txBody>
      </p:sp>
      <p:sp>
        <p:nvSpPr>
          <p:cNvPr id="12" name="Text Placeholder 3"/>
          <p:cNvSpPr>
            <a:spLocks noGrp="1"/>
          </p:cNvSpPr>
          <p:nvPr>
            <p:ph type="body" sz="half" idx="13"/>
          </p:nvPr>
        </p:nvSpPr>
        <p:spPr>
          <a:xfrm>
            <a:off x="1303865" y="3365556"/>
            <a:ext cx="9592736" cy="444443"/>
          </a:xfrm>
        </p:spPr>
        <p:txBody>
          <a:bodyPr rtlCol="0"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4" name="Text Placeholder 3"/>
          <p:cNvSpPr>
            <a:spLocks noGrp="1"/>
          </p:cNvSpPr>
          <p:nvPr>
            <p:ph type="body" sz="half" idx="2"/>
          </p:nvPr>
        </p:nvSpPr>
        <p:spPr>
          <a:xfrm>
            <a:off x="1024467" y="3959862"/>
            <a:ext cx="10151533" cy="679871"/>
          </a:xfrm>
        </p:spPr>
        <p:txBody>
          <a:bodyPr rtlCol="0"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a:xfrm>
            <a:off x="7814452" y="381000"/>
            <a:ext cx="2910840" cy="365125"/>
          </a:xfrm>
        </p:spPr>
        <p:txBody>
          <a:bodyPr rtlCol="0"/>
          <a:lstStyle>
            <a:lvl1pPr algn="r">
              <a:defRPr/>
            </a:lvl1pPr>
          </a:lstStyle>
          <a:p>
            <a:pPr rtl="0"/>
            <a:fld id="{F4AE1A87-3705-425A-96CD-FC35B44BCF00}" type="datetime1">
              <a:rPr lang="en-GB" noProof="0" smtClean="0"/>
              <a:t>14/01/2025</a:t>
            </a:fld>
            <a:endParaRPr lang="en-GB" noProof="0"/>
          </a:p>
        </p:txBody>
      </p:sp>
      <p:sp>
        <p:nvSpPr>
          <p:cNvPr id="6" name="Footer Placeholder 5"/>
          <p:cNvSpPr>
            <a:spLocks noGrp="1"/>
          </p:cNvSpPr>
          <p:nvPr>
            <p:ph type="ftr" sz="quarter" idx="11"/>
          </p:nvPr>
        </p:nvSpPr>
        <p:spPr>
          <a:xfrm>
            <a:off x="685800" y="379941"/>
            <a:ext cx="6991492" cy="365125"/>
          </a:xfrm>
        </p:spPr>
        <p:txBody>
          <a:bodyPr rtlCol="0"/>
          <a:lstStyle/>
          <a:p>
            <a:pPr rtl="0"/>
            <a:endParaRPr lang="en-GB" noProof="0"/>
          </a:p>
        </p:txBody>
      </p:sp>
      <p:sp>
        <p:nvSpPr>
          <p:cNvPr id="7" name="Slide Number Placeholder 6"/>
          <p:cNvSpPr>
            <a:spLocks noGrp="1"/>
          </p:cNvSpPr>
          <p:nvPr>
            <p:ph type="sldNum" sz="quarter" idx="12"/>
          </p:nvPr>
        </p:nvSpPr>
        <p:spPr>
          <a:xfrm>
            <a:off x="10862452" y="381000"/>
            <a:ext cx="643748" cy="365125"/>
          </a:xfrm>
        </p:spPr>
        <p:txBody>
          <a:bodyPr rtlCol="0"/>
          <a:lstStyle/>
          <a:p>
            <a:pPr rtl="0"/>
            <a:fld id="{6D22F896-40B5-4ADD-8801-0D06FADFA095}" type="slidenum">
              <a:rPr lang="en-GB" noProof="0" smtClean="0"/>
              <a:t>‹#›</a:t>
            </a:fld>
            <a:endParaRPr lang="en-GB" noProof="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rtl="0"/>
            <a:r>
              <a:rPr lang="en-GB" sz="8000" noProof="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rtlCol="0" anchor="b"/>
          <a:lstStyle>
            <a:lvl1pPr algn="l">
              <a:defRPr sz="3200"/>
            </a:lvl1pPr>
          </a:lstStyle>
          <a:p>
            <a:pPr rtl="0"/>
            <a:r>
              <a:rPr lang="en-GB" noProof="0"/>
              <a:t>Click to edit Master title style</a:t>
            </a:r>
          </a:p>
        </p:txBody>
      </p:sp>
      <p:sp>
        <p:nvSpPr>
          <p:cNvPr id="4" name="Text Placeholder 3"/>
          <p:cNvSpPr>
            <a:spLocks noGrp="1"/>
          </p:cNvSpPr>
          <p:nvPr>
            <p:ph type="body" sz="half" idx="2"/>
          </p:nvPr>
        </p:nvSpPr>
        <p:spPr>
          <a:xfrm>
            <a:off x="1024467" y="3648315"/>
            <a:ext cx="10144654" cy="999885"/>
          </a:xfrm>
        </p:spPr>
        <p:txBody>
          <a:bodyPr rtlCol="0"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a:xfrm>
            <a:off x="7814452" y="378883"/>
            <a:ext cx="2910840" cy="365125"/>
          </a:xfrm>
        </p:spPr>
        <p:txBody>
          <a:bodyPr rtlCol="0"/>
          <a:lstStyle>
            <a:lvl1pPr algn="r">
              <a:defRPr/>
            </a:lvl1pPr>
          </a:lstStyle>
          <a:p>
            <a:pPr rtl="0"/>
            <a:fld id="{789538C6-4E79-4BCC-ABA7-DF938E6E64CD}" type="datetime1">
              <a:rPr lang="en-GB" noProof="0" smtClean="0"/>
              <a:t>14/01/2025</a:t>
            </a:fld>
            <a:endParaRPr lang="en-GB" noProof="0"/>
          </a:p>
        </p:txBody>
      </p:sp>
      <p:sp>
        <p:nvSpPr>
          <p:cNvPr id="6" name="Footer Placeholder 5"/>
          <p:cNvSpPr>
            <a:spLocks noGrp="1"/>
          </p:cNvSpPr>
          <p:nvPr>
            <p:ph type="ftr" sz="quarter" idx="11"/>
          </p:nvPr>
        </p:nvSpPr>
        <p:spPr>
          <a:xfrm>
            <a:off x="685800" y="378883"/>
            <a:ext cx="6991492" cy="365125"/>
          </a:xfrm>
        </p:spPr>
        <p:txBody>
          <a:bodyPr rtlCol="0"/>
          <a:lstStyle/>
          <a:p>
            <a:pPr rtl="0"/>
            <a:endParaRPr lang="en-GB" noProof="0"/>
          </a:p>
        </p:txBody>
      </p:sp>
      <p:sp>
        <p:nvSpPr>
          <p:cNvPr id="7" name="Slide Number Placeholder 6"/>
          <p:cNvSpPr>
            <a:spLocks noGrp="1"/>
          </p:cNvSpPr>
          <p:nvPr>
            <p:ph type="sldNum" sz="quarter" idx="12"/>
          </p:nvPr>
        </p:nvSpPr>
        <p:spPr>
          <a:xfrm>
            <a:off x="10862452" y="381000"/>
            <a:ext cx="643748" cy="365125"/>
          </a:xfrm>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rtlCol="0"/>
          <a:lstStyle/>
          <a:p>
            <a:pPr rtl="0"/>
            <a:r>
              <a:rPr lang="en-GB" noProof="0"/>
              <a:t>Click to edit Master title style</a:t>
            </a:r>
          </a:p>
        </p:txBody>
      </p:sp>
      <p:sp>
        <p:nvSpPr>
          <p:cNvPr id="7" name="Text Placeholder 2"/>
          <p:cNvSpPr>
            <a:spLocks noGrp="1"/>
          </p:cNvSpPr>
          <p:nvPr>
            <p:ph type="body" idx="1"/>
          </p:nvPr>
        </p:nvSpPr>
        <p:spPr>
          <a:xfrm>
            <a:off x="685800" y="2202080"/>
            <a:ext cx="3456432" cy="617320"/>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8" name="Text Placeholder 3"/>
          <p:cNvSpPr>
            <a:spLocks noGrp="1"/>
          </p:cNvSpPr>
          <p:nvPr>
            <p:ph type="body" sz="half" idx="15"/>
          </p:nvPr>
        </p:nvSpPr>
        <p:spPr>
          <a:xfrm>
            <a:off x="685799" y="2904565"/>
            <a:ext cx="3456432" cy="331413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9" name="Text Placeholder 4"/>
          <p:cNvSpPr>
            <a:spLocks noGrp="1"/>
          </p:cNvSpPr>
          <p:nvPr>
            <p:ph type="body" sz="quarter" idx="3"/>
          </p:nvPr>
        </p:nvSpPr>
        <p:spPr>
          <a:xfrm>
            <a:off x="4368800" y="2201333"/>
            <a:ext cx="3456432" cy="626534"/>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0" name="Text Placeholder 3"/>
          <p:cNvSpPr>
            <a:spLocks noGrp="1"/>
          </p:cNvSpPr>
          <p:nvPr>
            <p:ph type="body" sz="half" idx="16"/>
          </p:nvPr>
        </p:nvSpPr>
        <p:spPr>
          <a:xfrm>
            <a:off x="4366858" y="2904067"/>
            <a:ext cx="3456432" cy="3314618"/>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11" name="Text Placeholder 4"/>
          <p:cNvSpPr>
            <a:spLocks noGrp="1"/>
          </p:cNvSpPr>
          <p:nvPr>
            <p:ph type="body" sz="quarter" idx="13"/>
          </p:nvPr>
        </p:nvSpPr>
        <p:spPr>
          <a:xfrm>
            <a:off x="8051800" y="2192866"/>
            <a:ext cx="3456432" cy="626534"/>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 name="Text Placeholder 3"/>
          <p:cNvSpPr>
            <a:spLocks noGrp="1"/>
          </p:cNvSpPr>
          <p:nvPr>
            <p:ph type="body" sz="half" idx="17"/>
          </p:nvPr>
        </p:nvSpPr>
        <p:spPr>
          <a:xfrm>
            <a:off x="8051801" y="2904565"/>
            <a:ext cx="3456432" cy="331413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3" name="Date Placeholder 2"/>
          <p:cNvSpPr>
            <a:spLocks noGrp="1"/>
          </p:cNvSpPr>
          <p:nvPr>
            <p:ph type="dt" sz="half" idx="10"/>
          </p:nvPr>
        </p:nvSpPr>
        <p:spPr/>
        <p:txBody>
          <a:bodyPr rtlCol="0"/>
          <a:lstStyle/>
          <a:p>
            <a:pPr rtl="0"/>
            <a:fld id="{D1CBA8C9-3B51-4F27-A7D7-1A83A00D14AE}" type="datetime1">
              <a:rPr lang="en-GB" noProof="0" smtClean="0"/>
              <a:t>14/01/2025</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rtlCol="0"/>
          <a:lstStyle/>
          <a:p>
            <a:pPr rtl="0"/>
            <a:r>
              <a:rPr lang="en-GB" noProof="0"/>
              <a:t>Click to edit Master title style</a:t>
            </a:r>
          </a:p>
        </p:txBody>
      </p:sp>
      <p:sp>
        <p:nvSpPr>
          <p:cNvPr id="19" name="Text Placeholder 2"/>
          <p:cNvSpPr>
            <a:spLocks noGrp="1"/>
          </p:cNvSpPr>
          <p:nvPr>
            <p:ph type="body" idx="1"/>
          </p:nvPr>
        </p:nvSpPr>
        <p:spPr>
          <a:xfrm>
            <a:off x="688618" y="4191000"/>
            <a:ext cx="3451582" cy="682765"/>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GB" noProof="0"/>
              <a:t>Click icon to add picture</a:t>
            </a:r>
          </a:p>
        </p:txBody>
      </p:sp>
      <p:sp>
        <p:nvSpPr>
          <p:cNvPr id="21" name="Text Placeholder 3"/>
          <p:cNvSpPr>
            <a:spLocks noGrp="1"/>
          </p:cNvSpPr>
          <p:nvPr>
            <p:ph type="body" sz="half" idx="18"/>
          </p:nvPr>
        </p:nvSpPr>
        <p:spPr>
          <a:xfrm>
            <a:off x="688618" y="4873764"/>
            <a:ext cx="3451582" cy="1344921"/>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22" name="Text Placeholder 4"/>
          <p:cNvSpPr>
            <a:spLocks noGrp="1"/>
          </p:cNvSpPr>
          <p:nvPr>
            <p:ph type="body" sz="quarter" idx="3"/>
          </p:nvPr>
        </p:nvSpPr>
        <p:spPr>
          <a:xfrm>
            <a:off x="4374263" y="4191000"/>
            <a:ext cx="3448935" cy="682765"/>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GB" noProof="0"/>
              <a:t>Click icon to add picture</a:t>
            </a:r>
          </a:p>
        </p:txBody>
      </p:sp>
      <p:sp>
        <p:nvSpPr>
          <p:cNvPr id="24" name="Text Placeholder 3"/>
          <p:cNvSpPr>
            <a:spLocks noGrp="1"/>
          </p:cNvSpPr>
          <p:nvPr>
            <p:ph type="body" sz="half" idx="19"/>
          </p:nvPr>
        </p:nvSpPr>
        <p:spPr>
          <a:xfrm>
            <a:off x="4374264" y="4873763"/>
            <a:ext cx="3448935" cy="1344921"/>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25" name="Text Placeholder 4"/>
          <p:cNvSpPr>
            <a:spLocks noGrp="1"/>
          </p:cNvSpPr>
          <p:nvPr>
            <p:ph type="body" sz="quarter" idx="13"/>
          </p:nvPr>
        </p:nvSpPr>
        <p:spPr>
          <a:xfrm>
            <a:off x="8049731" y="4191000"/>
            <a:ext cx="3456469" cy="682765"/>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GB" noProof="0"/>
              <a:t>Click icon to add picture</a:t>
            </a:r>
          </a:p>
        </p:txBody>
      </p:sp>
      <p:sp>
        <p:nvSpPr>
          <p:cNvPr id="27" name="Text Placeholder 3"/>
          <p:cNvSpPr>
            <a:spLocks noGrp="1"/>
          </p:cNvSpPr>
          <p:nvPr>
            <p:ph type="body" sz="half" idx="20"/>
          </p:nvPr>
        </p:nvSpPr>
        <p:spPr>
          <a:xfrm>
            <a:off x="8049731" y="4873761"/>
            <a:ext cx="3452445" cy="1344921"/>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3" name="Date Placeholder 2"/>
          <p:cNvSpPr>
            <a:spLocks noGrp="1"/>
          </p:cNvSpPr>
          <p:nvPr>
            <p:ph type="dt" sz="half" idx="10"/>
          </p:nvPr>
        </p:nvSpPr>
        <p:spPr/>
        <p:txBody>
          <a:bodyPr rtlCol="0"/>
          <a:lstStyle/>
          <a:p>
            <a:pPr rtl="0"/>
            <a:fld id="{72ED0BB0-039B-4E8F-BC0C-B290707A142F}" type="datetime1">
              <a:rPr lang="en-GB" noProof="0" smtClean="0"/>
              <a:t>14/01/2025</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26CDB25D-9786-4BA4-AF8E-8F4824B80D21}" type="datetime1">
              <a:rPr lang="en-GB" noProof="0" smtClean="0"/>
              <a:t>14/01/2025</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rtlCol="0"/>
          <a:lstStyle>
            <a:lvl1pPr algn="l">
              <a:defRPr/>
            </a:lvl1pPr>
          </a:lstStyle>
          <a:p>
            <a:pPr rtl="0"/>
            <a:r>
              <a:rPr lang="en-GB" noProof="0"/>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a:xfrm>
            <a:off x="7814452" y="379941"/>
            <a:ext cx="2910840" cy="365125"/>
          </a:xfrm>
        </p:spPr>
        <p:txBody>
          <a:bodyPr rtlCol="0"/>
          <a:lstStyle>
            <a:lvl1pPr algn="r">
              <a:defRPr/>
            </a:lvl1pPr>
          </a:lstStyle>
          <a:p>
            <a:pPr rtl="0"/>
            <a:fld id="{4EB419EC-2B9A-443A-ACB2-49F4621D245F}" type="datetime1">
              <a:rPr lang="en-GB" noProof="0" smtClean="0"/>
              <a:t>14/01/2025</a:t>
            </a:fld>
            <a:endParaRPr lang="en-GB" noProof="0"/>
          </a:p>
        </p:txBody>
      </p:sp>
      <p:sp>
        <p:nvSpPr>
          <p:cNvPr id="5" name="Footer Placeholder 4"/>
          <p:cNvSpPr>
            <a:spLocks noGrp="1"/>
          </p:cNvSpPr>
          <p:nvPr>
            <p:ph type="ftr" sz="quarter" idx="11"/>
          </p:nvPr>
        </p:nvSpPr>
        <p:spPr>
          <a:xfrm>
            <a:off x="685800" y="381000"/>
            <a:ext cx="6991492" cy="365125"/>
          </a:xfrm>
        </p:spPr>
        <p:txBody>
          <a:bodyPr rtlCol="0"/>
          <a:lstStyle/>
          <a:p>
            <a:pPr rtl="0"/>
            <a:endParaRPr lang="en-GB" noProof="0"/>
          </a:p>
        </p:txBody>
      </p:sp>
      <p:sp>
        <p:nvSpPr>
          <p:cNvPr id="6" name="Slide Number Placeholder 5"/>
          <p:cNvSpPr>
            <a:spLocks noGrp="1"/>
          </p:cNvSpPr>
          <p:nvPr>
            <p:ph type="sldNum" sz="quarter" idx="12"/>
          </p:nvPr>
        </p:nvSpPr>
        <p:spPr>
          <a:xfrm>
            <a:off x="10862452" y="381000"/>
            <a:ext cx="643748" cy="365125"/>
          </a:xfrm>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pPr rtl="0"/>
            <a:r>
              <a:rPr lang="en-GB" noProof="0"/>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1B87A8A7-D7EF-4D1D-8463-60736E203CCB}" type="datetime1">
              <a:rPr lang="en-GB" noProof="0" smtClean="0"/>
              <a:t>14/01/2025</a:t>
            </a:fld>
            <a:endParaRPr lang="en-GB" noProof="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rtl="0"/>
            <a:endParaRPr lang="en-GB" noProof="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6D22F896-40B5-4ADD-8801-0D06FADFA095}" type="slidenum">
              <a:rPr lang="en-GB" noProof="0" smtClean="0"/>
              <a:pPr/>
              <a:t>‹#›</a:t>
            </a:fld>
            <a:endParaRPr lang="en-GB" noProof="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youtu.be/0tyZnASq8aQ?si=xNBNqyGSGyBtUHew"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en-GB" dirty="0"/>
              <a:t>Substance misuse </a:t>
            </a:r>
          </a:p>
        </p:txBody>
      </p:sp>
      <p:sp>
        <p:nvSpPr>
          <p:cNvPr id="3" name="Subtitle 2"/>
          <p:cNvSpPr>
            <a:spLocks noGrp="1"/>
          </p:cNvSpPr>
          <p:nvPr>
            <p:ph type="subTitle" idx="1"/>
          </p:nvPr>
        </p:nvSpPr>
        <p:spPr/>
        <p:txBody>
          <a:bodyPr rtlCol="0">
            <a:normAutofit fontScale="92500" lnSpcReduction="10000"/>
          </a:bodyPr>
          <a:lstStyle/>
          <a:p>
            <a:pPr rtl="0"/>
            <a:r>
              <a:rPr lang="en-GB" dirty="0"/>
              <a:t>Sophie Price</a:t>
            </a:r>
          </a:p>
          <a:p>
            <a:pPr rtl="0"/>
            <a:r>
              <a:rPr lang="en-GB" dirty="0"/>
              <a:t>2213749</a:t>
            </a:r>
          </a:p>
        </p:txBody>
      </p:sp>
    </p:spTree>
    <p:extLst>
      <p:ext uri="{BB962C8B-B14F-4D97-AF65-F5344CB8AC3E}">
        <p14:creationId xmlns:p14="http://schemas.microsoft.com/office/powerpoint/2010/main" val="34023716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05EF2-E765-C164-CD8F-D00330070CF2}"/>
              </a:ext>
            </a:extLst>
          </p:cNvPr>
          <p:cNvSpPr>
            <a:spLocks noGrp="1"/>
          </p:cNvSpPr>
          <p:nvPr>
            <p:ph type="title"/>
          </p:nvPr>
        </p:nvSpPr>
        <p:spPr/>
        <p:txBody>
          <a:bodyPr/>
          <a:lstStyle/>
          <a:p>
            <a:r>
              <a:rPr lang="en-GB" dirty="0"/>
              <a:t>Ai</a:t>
            </a:r>
            <a:endParaRPr lang="en-US" dirty="0"/>
          </a:p>
        </p:txBody>
      </p:sp>
      <p:sp>
        <p:nvSpPr>
          <p:cNvPr id="3" name="Content Placeholder 2">
            <a:extLst>
              <a:ext uri="{FF2B5EF4-FFF2-40B4-BE49-F238E27FC236}">
                <a16:creationId xmlns:a16="http://schemas.microsoft.com/office/drawing/2014/main" id="{82A1812B-6AE5-D7BC-CEEB-D56558267595}"/>
              </a:ext>
            </a:extLst>
          </p:cNvPr>
          <p:cNvSpPr>
            <a:spLocks noGrp="1"/>
          </p:cNvSpPr>
          <p:nvPr>
            <p:ph idx="1"/>
          </p:nvPr>
        </p:nvSpPr>
        <p:spPr/>
        <p:txBody>
          <a:bodyPr/>
          <a:lstStyle/>
          <a:p>
            <a:r>
              <a:rPr lang="en-US" dirty="0">
                <a:latin typeface="ADLaM Display" panose="02010000000000000000" pitchFamily="2" charset="77"/>
                <a:ea typeface="ADLaM Display" panose="02010000000000000000" pitchFamily="2" charset="77"/>
                <a:cs typeface="ADLaM Display" panose="02010000000000000000" pitchFamily="2" charset="77"/>
              </a:rPr>
              <a:t>I confirm that I have not used any AI tools in the research and creation of this</a:t>
            </a:r>
            <a:r>
              <a:rPr lang="en-GB" dirty="0">
                <a:latin typeface="ADLaM Display" panose="02010000000000000000" pitchFamily="2" charset="77"/>
                <a:ea typeface="ADLaM Display" panose="02010000000000000000" pitchFamily="2" charset="77"/>
                <a:cs typeface="ADLaM Display" panose="02010000000000000000" pitchFamily="2" charset="77"/>
              </a:rPr>
              <a:t> </a:t>
            </a:r>
            <a:r>
              <a:rPr lang="en-US" dirty="0">
                <a:latin typeface="ADLaM Display" panose="02010000000000000000" pitchFamily="2" charset="77"/>
                <a:ea typeface="ADLaM Display" panose="02010000000000000000" pitchFamily="2" charset="77"/>
                <a:cs typeface="ADLaM Display" panose="02010000000000000000" pitchFamily="2" charset="77"/>
              </a:rPr>
              <a:t>assignment. I confirm that I have not presented any AI generated materials as my own</a:t>
            </a:r>
            <a:r>
              <a:rPr lang="en-GB" dirty="0">
                <a:latin typeface="ADLaM Display" panose="02010000000000000000" pitchFamily="2" charset="77"/>
                <a:ea typeface="ADLaM Display" panose="02010000000000000000" pitchFamily="2" charset="77"/>
                <a:cs typeface="ADLaM Display" panose="02010000000000000000" pitchFamily="2" charset="77"/>
              </a:rPr>
              <a:t> </a:t>
            </a:r>
            <a:r>
              <a:rPr lang="en-US" dirty="0">
                <a:latin typeface="ADLaM Display" panose="02010000000000000000" pitchFamily="2" charset="77"/>
                <a:ea typeface="ADLaM Display" panose="02010000000000000000" pitchFamily="2" charset="77"/>
                <a:cs typeface="ADLaM Display" panose="02010000000000000000" pitchFamily="2" charset="77"/>
              </a:rPr>
              <a:t>work. I confirm I have copies of my drafts, notes, and other resources I used, which I</a:t>
            </a:r>
            <a:r>
              <a:rPr lang="en-GB" dirty="0">
                <a:latin typeface="ADLaM Display" panose="02010000000000000000" pitchFamily="2" charset="77"/>
                <a:ea typeface="ADLaM Display" panose="02010000000000000000" pitchFamily="2" charset="77"/>
                <a:cs typeface="ADLaM Display" panose="02010000000000000000" pitchFamily="2" charset="77"/>
              </a:rPr>
              <a:t> </a:t>
            </a:r>
            <a:r>
              <a:rPr lang="en-US" dirty="0">
                <a:latin typeface="ADLaM Display" panose="02010000000000000000" pitchFamily="2" charset="77"/>
                <a:ea typeface="ADLaM Display" panose="02010000000000000000" pitchFamily="2" charset="77"/>
                <a:cs typeface="ADLaM Display" panose="02010000000000000000" pitchFamily="2" charset="77"/>
              </a:rPr>
              <a:t>may be asked to provide in evidence</a:t>
            </a:r>
          </a:p>
        </p:txBody>
      </p:sp>
    </p:spTree>
    <p:extLst>
      <p:ext uri="{BB962C8B-B14F-4D97-AF65-F5344CB8AC3E}">
        <p14:creationId xmlns:p14="http://schemas.microsoft.com/office/powerpoint/2010/main" val="1903817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848EB-21C1-2034-1B67-81F4E682BDC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3F86EE1-1006-50AF-A90D-AA26EE354E46}"/>
              </a:ext>
            </a:extLst>
          </p:cNvPr>
          <p:cNvSpPr>
            <a:spLocks noGrp="1"/>
          </p:cNvSpPr>
          <p:nvPr>
            <p:ph idx="1"/>
          </p:nvPr>
        </p:nvSpPr>
        <p:spPr/>
        <p:txBody>
          <a:bodyPr/>
          <a:lstStyle/>
          <a:p>
            <a:r>
              <a:rPr lang="en-GB" dirty="0">
                <a:latin typeface="ADLaM Display" panose="02010000000000000000" pitchFamily="2" charset="77"/>
                <a:ea typeface="ADLaM Display" panose="02010000000000000000" pitchFamily="2" charset="77"/>
                <a:cs typeface="ADLaM Display" panose="02010000000000000000" pitchFamily="2" charset="77"/>
              </a:rPr>
              <a:t>I have chosen to talk about substance use and how this has an impact of the aces of a young person </a:t>
            </a:r>
          </a:p>
          <a:p>
            <a:r>
              <a:rPr lang="en-GB" dirty="0">
                <a:latin typeface="ADLaM Display" panose="02010000000000000000" pitchFamily="2" charset="77"/>
                <a:ea typeface="ADLaM Display" panose="02010000000000000000" pitchFamily="2" charset="77"/>
                <a:cs typeface="ADLaM Display" panose="02010000000000000000" pitchFamily="2" charset="77"/>
              </a:rPr>
              <a:t>And how it works the other way around the aces they have experience eg homelessness, neglect and that’s why they are using substances as a way of coping</a:t>
            </a:r>
            <a:endParaRPr lang="en-US" dirty="0">
              <a:latin typeface="ADLaM Display" panose="02010000000000000000" pitchFamily="2" charset="77"/>
              <a:ea typeface="ADLaM Display" panose="02010000000000000000" pitchFamily="2" charset="77"/>
              <a:cs typeface="ADLaM Display" panose="02010000000000000000" pitchFamily="2" charset="77"/>
            </a:endParaRPr>
          </a:p>
        </p:txBody>
      </p:sp>
    </p:spTree>
    <p:extLst>
      <p:ext uri="{BB962C8B-B14F-4D97-AF65-F5344CB8AC3E}">
        <p14:creationId xmlns:p14="http://schemas.microsoft.com/office/powerpoint/2010/main" val="1725572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73A4C-97EB-0D7A-6BB0-68E1FC2D815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BFA3F9D-0037-DEAC-6690-6F10400C63CB}"/>
              </a:ext>
            </a:extLst>
          </p:cNvPr>
          <p:cNvSpPr>
            <a:spLocks noGrp="1"/>
          </p:cNvSpPr>
          <p:nvPr>
            <p:ph idx="1"/>
          </p:nvPr>
        </p:nvSpPr>
        <p:spPr/>
        <p:txBody>
          <a:bodyPr/>
          <a:lstStyle/>
          <a:p>
            <a:r>
              <a:rPr lang="en-GB" dirty="0">
                <a:latin typeface="ADLaM Display" panose="02010000000000000000" pitchFamily="2" charset="77"/>
                <a:ea typeface="ADLaM Display" panose="02010000000000000000" pitchFamily="2" charset="77"/>
                <a:cs typeface="ADLaM Display" panose="02010000000000000000" pitchFamily="2" charset="77"/>
              </a:rPr>
              <a:t>This is a safe space for everyone </a:t>
            </a:r>
          </a:p>
          <a:p>
            <a:r>
              <a:rPr lang="en-GB" dirty="0">
                <a:latin typeface="ADLaM Display" panose="02010000000000000000" pitchFamily="2" charset="77"/>
                <a:ea typeface="ADLaM Display" panose="02010000000000000000" pitchFamily="2" charset="77"/>
                <a:cs typeface="ADLaM Display" panose="02010000000000000000" pitchFamily="2" charset="77"/>
              </a:rPr>
              <a:t>Confidentiality </a:t>
            </a:r>
          </a:p>
          <a:p>
            <a:r>
              <a:rPr lang="en-GB" dirty="0">
                <a:latin typeface="ADLaM Display" panose="02010000000000000000" pitchFamily="2" charset="77"/>
                <a:ea typeface="ADLaM Display" panose="02010000000000000000" pitchFamily="2" charset="77"/>
                <a:cs typeface="ADLaM Display" panose="02010000000000000000" pitchFamily="2" charset="77"/>
              </a:rPr>
              <a:t>NHS Helpline- 0300 123 6600</a:t>
            </a:r>
          </a:p>
          <a:p>
            <a:r>
              <a:rPr lang="en-GB" dirty="0">
                <a:latin typeface="ADLaM Display" panose="02010000000000000000" pitchFamily="2" charset="77"/>
                <a:ea typeface="ADLaM Display" panose="02010000000000000000" pitchFamily="2" charset="77"/>
                <a:cs typeface="ADLaM Display" panose="02010000000000000000" pitchFamily="2" charset="77"/>
              </a:rPr>
              <a:t>FRANK- 0300 123 6600</a:t>
            </a:r>
          </a:p>
          <a:p>
            <a:r>
              <a:rPr lang="en-GB" dirty="0">
                <a:latin typeface="ADLaM Display" panose="02010000000000000000" pitchFamily="2" charset="77"/>
                <a:ea typeface="ADLaM Display" panose="02010000000000000000" pitchFamily="2" charset="77"/>
                <a:cs typeface="ADLaM Display" panose="02010000000000000000" pitchFamily="2" charset="77"/>
              </a:rPr>
              <a:t>Samaritans- 116 123</a:t>
            </a:r>
          </a:p>
          <a:p>
            <a:r>
              <a:rPr lang="en-GB" dirty="0">
                <a:latin typeface="ADLaM Display" panose="02010000000000000000" pitchFamily="2" charset="77"/>
                <a:ea typeface="ADLaM Display" panose="02010000000000000000" pitchFamily="2" charset="77"/>
                <a:cs typeface="ADLaM Display" panose="02010000000000000000" pitchFamily="2" charset="77"/>
              </a:rPr>
              <a:t>Mind- 0300 123 3393</a:t>
            </a:r>
            <a:endParaRPr lang="en-US" dirty="0">
              <a:latin typeface="ADLaM Display" panose="02010000000000000000" pitchFamily="2" charset="77"/>
              <a:ea typeface="ADLaM Display" panose="02010000000000000000" pitchFamily="2" charset="77"/>
              <a:cs typeface="ADLaM Display" panose="02010000000000000000" pitchFamily="2" charset="77"/>
            </a:endParaRPr>
          </a:p>
        </p:txBody>
      </p:sp>
    </p:spTree>
    <p:extLst>
      <p:ext uri="{BB962C8B-B14F-4D97-AF65-F5344CB8AC3E}">
        <p14:creationId xmlns:p14="http://schemas.microsoft.com/office/powerpoint/2010/main" val="1574039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0D73B-FD3E-5AF8-C8A6-4AFC6C566502}"/>
              </a:ext>
            </a:extLst>
          </p:cNvPr>
          <p:cNvSpPr>
            <a:spLocks noGrp="1"/>
          </p:cNvSpPr>
          <p:nvPr>
            <p:ph type="title"/>
          </p:nvPr>
        </p:nvSpPr>
        <p:spPr/>
        <p:txBody>
          <a:bodyPr/>
          <a:lstStyle/>
          <a:p>
            <a:r>
              <a:rPr lang="en-GB" dirty="0"/>
              <a:t>Aces- defining key terms  </a:t>
            </a:r>
            <a:endParaRPr lang="en-US" dirty="0"/>
          </a:p>
        </p:txBody>
      </p:sp>
      <p:sp>
        <p:nvSpPr>
          <p:cNvPr id="3" name="Content Placeholder 2">
            <a:extLst>
              <a:ext uri="{FF2B5EF4-FFF2-40B4-BE49-F238E27FC236}">
                <a16:creationId xmlns:a16="http://schemas.microsoft.com/office/drawing/2014/main" id="{D46C02FB-AE9F-E4B0-0492-8A2616EB3B01}"/>
              </a:ext>
            </a:extLst>
          </p:cNvPr>
          <p:cNvSpPr>
            <a:spLocks noGrp="1"/>
          </p:cNvSpPr>
          <p:nvPr>
            <p:ph idx="1"/>
          </p:nvPr>
        </p:nvSpPr>
        <p:spPr/>
        <p:txBody>
          <a:bodyPr/>
          <a:lstStyle/>
          <a:p>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Adverse Childhood Experiences (ACEs) are “highly stressful, and potentially traumatic, events or situations that occur during childhood and/or adolescence. They can be a single event, or prolonged threats to, and breaches of, the young person’s safety, security, trust or bodily integrity.” (Young Minds, 2018).</a:t>
            </a:r>
          </a:p>
          <a:p>
            <a:r>
              <a:rPr lang="en-GB" dirty="0">
                <a:latin typeface="ADLaM Display" panose="02010000000000000000" pitchFamily="2" charset="77"/>
                <a:ea typeface="ADLaM Display" panose="02010000000000000000" pitchFamily="2" charset="77"/>
                <a:cs typeface="ADLaM Display" panose="02010000000000000000" pitchFamily="2" charset="77"/>
              </a:rPr>
              <a:t>Adolescence is ‘</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the period following the onset of puberty during which a young person develops from a child into an adult.’ (Oxford dictionary, 2025)</a:t>
            </a:r>
            <a:endParaRPr lang="en-US" dirty="0">
              <a:latin typeface="ADLaM Display" panose="02010000000000000000" pitchFamily="2" charset="77"/>
              <a:ea typeface="ADLaM Display" panose="02010000000000000000" pitchFamily="2" charset="77"/>
              <a:cs typeface="ADLaM Display" panose="02010000000000000000" pitchFamily="2" charset="77"/>
            </a:endParaRPr>
          </a:p>
        </p:txBody>
      </p:sp>
    </p:spTree>
    <p:extLst>
      <p:ext uri="{BB962C8B-B14F-4D97-AF65-F5344CB8AC3E}">
        <p14:creationId xmlns:p14="http://schemas.microsoft.com/office/powerpoint/2010/main" val="2941411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C34DE-9EBC-DAFF-C4D1-8D0EDEC5388B}"/>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E47E09A6-22BB-563A-6CD6-0E5429565632}"/>
              </a:ext>
            </a:extLst>
          </p:cNvPr>
          <p:cNvSpPr>
            <a:spLocks noGrp="1"/>
          </p:cNvSpPr>
          <p:nvPr>
            <p:ph idx="1"/>
          </p:nvPr>
        </p:nvSpPr>
        <p:spPr/>
        <p:txBody>
          <a:bodyPr>
            <a:normAutofit lnSpcReduction="10000"/>
          </a:bodyPr>
          <a:lstStyle/>
          <a:p>
            <a:r>
              <a:rPr lang="en-GB" dirty="0">
                <a:latin typeface="ADLaM Display" panose="02010000000000000000" pitchFamily="2" charset="77"/>
                <a:ea typeface="ADLaM Display" panose="02010000000000000000" pitchFamily="2" charset="77"/>
                <a:cs typeface="ADLaM Display" panose="02010000000000000000" pitchFamily="2" charset="77"/>
              </a:rPr>
              <a:t>Contemporary issues that young people face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Lack of boundaries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parents using substances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Accessibility of substances</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Mental health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Social media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Peer pressure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Addiction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Lack of education/ prevention programs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Exploitation/ vulnerability </a:t>
            </a:r>
          </a:p>
        </p:txBody>
      </p:sp>
    </p:spTree>
    <p:extLst>
      <p:ext uri="{BB962C8B-B14F-4D97-AF65-F5344CB8AC3E}">
        <p14:creationId xmlns:p14="http://schemas.microsoft.com/office/powerpoint/2010/main" val="33209192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89256-702D-20EB-BA59-1EB3CD37D9E1}"/>
              </a:ext>
            </a:extLst>
          </p:cNvPr>
          <p:cNvSpPr>
            <a:spLocks noGrp="1"/>
          </p:cNvSpPr>
          <p:nvPr>
            <p:ph type="title"/>
          </p:nvPr>
        </p:nvSpPr>
        <p:spPr/>
        <p:txBody>
          <a:bodyPr/>
          <a:lstStyle/>
          <a:p>
            <a:r>
              <a:rPr lang="en-GB" dirty="0"/>
              <a:t>Policies </a:t>
            </a:r>
            <a:endParaRPr lang="en-US" dirty="0"/>
          </a:p>
        </p:txBody>
      </p:sp>
      <p:sp>
        <p:nvSpPr>
          <p:cNvPr id="3" name="Content Placeholder 2">
            <a:extLst>
              <a:ext uri="{FF2B5EF4-FFF2-40B4-BE49-F238E27FC236}">
                <a16:creationId xmlns:a16="http://schemas.microsoft.com/office/drawing/2014/main" id="{EF1D1FE9-EB76-0481-746C-321C9D6B3F2F}"/>
              </a:ext>
            </a:extLst>
          </p:cNvPr>
          <p:cNvSpPr>
            <a:spLocks noGrp="1"/>
          </p:cNvSpPr>
          <p:nvPr>
            <p:ph idx="1"/>
          </p:nvPr>
        </p:nvSpPr>
        <p:spPr/>
        <p:txBody>
          <a:bodyPr>
            <a:normAutofit fontScale="85000" lnSpcReduction="20000"/>
          </a:bodyPr>
          <a:lstStyle/>
          <a:p>
            <a:r>
              <a:rPr lang="en-GB" dirty="0">
                <a:latin typeface="ADLaM Display" panose="02010000000000000000" pitchFamily="2" charset="77"/>
                <a:ea typeface="ADLaM Display" panose="02010000000000000000" pitchFamily="2" charset="77"/>
                <a:cs typeface="ADLaM Display" panose="02010000000000000000" pitchFamily="2" charset="77"/>
              </a:rPr>
              <a:t>Policies that I have identified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Having prevention and educative programmes, this could be having a school based youth worker, youth clubs, referrals, 1-1s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giving young people harm reduction advice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Training- naloxone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Parental/ family support- this could be social worker, therapy services, CAMHS, FIT worker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National occupational standards</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5 ways of wellbeing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Child exploitation plan</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Child protection plan</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Multi agency working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UNCRC </a:t>
            </a:r>
          </a:p>
          <a:p>
            <a:pPr>
              <a:buFontTx/>
              <a:buChar char="-"/>
            </a:pPr>
            <a:endParaRPr lang="en-GB" dirty="0">
              <a:latin typeface="ADLaM Display" panose="02010000000000000000" pitchFamily="2" charset="77"/>
              <a:ea typeface="ADLaM Display" panose="02010000000000000000" pitchFamily="2" charset="77"/>
              <a:cs typeface="ADLaM Display" panose="02010000000000000000" pitchFamily="2" charset="77"/>
            </a:endParaRPr>
          </a:p>
        </p:txBody>
      </p:sp>
    </p:spTree>
    <p:extLst>
      <p:ext uri="{BB962C8B-B14F-4D97-AF65-F5344CB8AC3E}">
        <p14:creationId xmlns:p14="http://schemas.microsoft.com/office/powerpoint/2010/main" val="4476556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7903A-F4AC-6498-3A50-708869ACF2D5}"/>
              </a:ext>
            </a:extLst>
          </p:cNvPr>
          <p:cNvSpPr>
            <a:spLocks noGrp="1"/>
          </p:cNvSpPr>
          <p:nvPr>
            <p:ph type="title"/>
          </p:nvPr>
        </p:nvSpPr>
        <p:spPr/>
        <p:txBody>
          <a:bodyPr/>
          <a:lstStyle/>
          <a:p>
            <a:r>
              <a:rPr lang="en-GB" dirty="0"/>
              <a:t>Adolescence development </a:t>
            </a:r>
            <a:br>
              <a:rPr lang="en-GB" dirty="0"/>
            </a:br>
            <a:endParaRPr lang="en-US" dirty="0"/>
          </a:p>
        </p:txBody>
      </p:sp>
      <p:sp>
        <p:nvSpPr>
          <p:cNvPr id="3" name="Content Placeholder 2">
            <a:extLst>
              <a:ext uri="{FF2B5EF4-FFF2-40B4-BE49-F238E27FC236}">
                <a16:creationId xmlns:a16="http://schemas.microsoft.com/office/drawing/2014/main" id="{BBE5CBD0-A8C2-3DBC-77CF-B3CC8873A67A}"/>
              </a:ext>
            </a:extLst>
          </p:cNvPr>
          <p:cNvSpPr>
            <a:spLocks noGrp="1"/>
          </p:cNvSpPr>
          <p:nvPr>
            <p:ph idx="1"/>
          </p:nvPr>
        </p:nvSpPr>
        <p:spPr/>
        <p:txBody>
          <a:bodyPr/>
          <a:lstStyle/>
          <a:p>
            <a:r>
              <a:rPr lang="en-GB" dirty="0">
                <a:latin typeface="ADLaM Display" panose="02010000000000000000" pitchFamily="2" charset="77"/>
                <a:ea typeface="ADLaM Display" panose="02010000000000000000" pitchFamily="2" charset="77"/>
                <a:cs typeface="ADLaM Display" panose="02010000000000000000" pitchFamily="2" charset="77"/>
              </a:rPr>
              <a:t>During this time of adolescence the young people are experimenting with substances, According to Better health channel, no date. ‘</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The teenage years can be a time of experimentation for young people– and taking substances can be part of adolescent risk-taking behaviour.</a:t>
            </a:r>
            <a:r>
              <a:rPr lang="en-GB" dirty="0">
                <a:latin typeface="ADLaM Display" panose="02010000000000000000" pitchFamily="2" charset="77"/>
                <a:ea typeface="ADLaM Display" panose="02010000000000000000" pitchFamily="2" charset="77"/>
                <a:cs typeface="ADLaM Display" panose="02010000000000000000" pitchFamily="2" charset="77"/>
              </a:rPr>
              <a:t> this is normally the crucial part of their life where they are going through </a:t>
            </a:r>
            <a:r>
              <a:rPr lang="en-GB" dirty="0" err="1">
                <a:latin typeface="ADLaM Display" panose="02010000000000000000" pitchFamily="2" charset="77"/>
                <a:ea typeface="ADLaM Display" panose="02010000000000000000" pitchFamily="2" charset="77"/>
                <a:cs typeface="ADLaM Display" panose="02010000000000000000" pitchFamily="2" charset="77"/>
              </a:rPr>
              <a:t>pubity</a:t>
            </a:r>
            <a:r>
              <a:rPr lang="en-GB" dirty="0">
                <a:latin typeface="ADLaM Display" panose="02010000000000000000" pitchFamily="2" charset="77"/>
                <a:ea typeface="ADLaM Display" panose="02010000000000000000" pitchFamily="2" charset="77"/>
                <a:cs typeface="ADLaM Display" panose="02010000000000000000" pitchFamily="2" charset="77"/>
              </a:rPr>
              <a:t>, moving from autonomy to maturity, and they are transitioning from adulthood to childhood.’</a:t>
            </a:r>
          </a:p>
          <a:p>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According to </a:t>
            </a:r>
            <a:r>
              <a:rPr lang="en-GB" dirty="0" err="1">
                <a:latin typeface="ADLaM Display" panose="02010000000000000000" pitchFamily="2" charset="77"/>
                <a:ea typeface="ADLaM Display" panose="02010000000000000000" pitchFamily="2" charset="77"/>
                <a:cs typeface="ADLaM Display" panose="02010000000000000000" pitchFamily="2" charset="77"/>
              </a:rPr>
              <a:t>Barnardo’s</a:t>
            </a:r>
            <a:r>
              <a:rPr lang="en-GB" dirty="0">
                <a:latin typeface="ADLaM Display" panose="02010000000000000000" pitchFamily="2" charset="77"/>
                <a:ea typeface="ADLaM Display" panose="02010000000000000000" pitchFamily="2" charset="77"/>
                <a:cs typeface="ADLaM Display" panose="02010000000000000000" pitchFamily="2" charset="77"/>
              </a:rPr>
              <a:t> , 2025 ‘</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effects to their physical and mental well-being (including losing some/all control of their body) anti-social behaviour. effects to their school attendance and grades (i.e poor attendance and low grades) being exposed to criminal activity, which can lead to child criminal exploitation.’ This is the most crucial time of a young persons life</a:t>
            </a:r>
            <a:endParaRPr lang="en-GB" dirty="0">
              <a:latin typeface="ADLaM Display" panose="02010000000000000000" pitchFamily="2" charset="77"/>
              <a:ea typeface="ADLaM Display" panose="02010000000000000000" pitchFamily="2" charset="77"/>
              <a:cs typeface="ADLaM Display" panose="02010000000000000000" pitchFamily="2" charset="77"/>
            </a:endParaRPr>
          </a:p>
        </p:txBody>
      </p:sp>
    </p:spTree>
    <p:extLst>
      <p:ext uri="{BB962C8B-B14F-4D97-AF65-F5344CB8AC3E}">
        <p14:creationId xmlns:p14="http://schemas.microsoft.com/office/powerpoint/2010/main" val="2136312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C25AF-AA93-466B-8E96-A27BFF3A36A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23FDDE1-B2B4-40D9-17C5-21A02EDF181C}"/>
              </a:ext>
            </a:extLst>
          </p:cNvPr>
          <p:cNvSpPr>
            <a:spLocks noGrp="1"/>
          </p:cNvSpPr>
          <p:nvPr>
            <p:ph idx="1"/>
          </p:nvPr>
        </p:nvSpPr>
        <p:spPr/>
        <p:txBody>
          <a:bodyPr/>
          <a:lstStyle/>
          <a:p>
            <a:pPr marL="0" indent="0">
              <a:buNone/>
            </a:pPr>
            <a:r>
              <a:rPr lang="en-GB" dirty="0">
                <a:latin typeface="ADLaM Display" panose="02010000000000000000" pitchFamily="2" charset="77"/>
                <a:ea typeface="ADLaM Display" panose="02010000000000000000" pitchFamily="2" charset="77"/>
                <a:cs typeface="ADLaM Display" panose="02010000000000000000" pitchFamily="2" charset="77"/>
              </a:rPr>
              <a:t>Through these years of their life a young person could also be faced with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Homelessness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Poverty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Bullying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Friendships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Living </a:t>
            </a:r>
          </a:p>
          <a:p>
            <a:pPr>
              <a:buFontTx/>
              <a:buChar char="-"/>
            </a:pPr>
            <a:r>
              <a:rPr lang="en-GB" dirty="0">
                <a:latin typeface="ADLaM Display" panose="02010000000000000000" pitchFamily="2" charset="77"/>
                <a:ea typeface="ADLaM Display" panose="02010000000000000000" pitchFamily="2" charset="77"/>
                <a:cs typeface="ADLaM Display" panose="02010000000000000000" pitchFamily="2" charset="77"/>
              </a:rPr>
              <a:t>Areas- crime </a:t>
            </a:r>
          </a:p>
          <a:p>
            <a:pPr>
              <a:buFontTx/>
              <a:buChar char="-"/>
            </a:pPr>
            <a:endParaRPr lang="en-GB" dirty="0">
              <a:latin typeface="ADLaM Display" panose="02010000000000000000" pitchFamily="2" charset="77"/>
              <a:ea typeface="ADLaM Display" panose="02010000000000000000" pitchFamily="2" charset="77"/>
              <a:cs typeface="ADLaM Display" panose="02010000000000000000" pitchFamily="2" charset="77"/>
            </a:endParaRPr>
          </a:p>
        </p:txBody>
      </p:sp>
    </p:spTree>
    <p:extLst>
      <p:ext uri="{BB962C8B-B14F-4D97-AF65-F5344CB8AC3E}">
        <p14:creationId xmlns:p14="http://schemas.microsoft.com/office/powerpoint/2010/main" val="6079319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003F8-F2D5-1B2C-90CC-302050A912C7}"/>
              </a:ext>
            </a:extLst>
          </p:cNvPr>
          <p:cNvSpPr>
            <a:spLocks noGrp="1"/>
          </p:cNvSpPr>
          <p:nvPr>
            <p:ph type="title"/>
          </p:nvPr>
        </p:nvSpPr>
        <p:spPr/>
        <p:txBody>
          <a:bodyPr/>
          <a:lstStyle/>
          <a:p>
            <a:r>
              <a:rPr lang="en-GB" dirty="0"/>
              <a:t>Theories</a:t>
            </a:r>
            <a:endParaRPr lang="en-US" dirty="0"/>
          </a:p>
        </p:txBody>
      </p:sp>
      <p:sp>
        <p:nvSpPr>
          <p:cNvPr id="3" name="Content Placeholder 2">
            <a:extLst>
              <a:ext uri="{FF2B5EF4-FFF2-40B4-BE49-F238E27FC236}">
                <a16:creationId xmlns:a16="http://schemas.microsoft.com/office/drawing/2014/main" id="{DAFBED0A-42CB-9E60-586E-E0D81E4EBF0E}"/>
              </a:ext>
            </a:extLst>
          </p:cNvPr>
          <p:cNvSpPr>
            <a:spLocks noGrp="1"/>
          </p:cNvSpPr>
          <p:nvPr>
            <p:ph idx="1"/>
          </p:nvPr>
        </p:nvSpPr>
        <p:spPr>
          <a:solidFill>
            <a:schemeClr val="bg1"/>
          </a:solidFill>
          <a:ln>
            <a:solidFill>
              <a:schemeClr val="bg1"/>
            </a:solidFill>
          </a:ln>
        </p:spPr>
        <p:txBody>
          <a:bodyPr>
            <a:normAutofit fontScale="92500" lnSpcReduction="10000"/>
          </a:bodyPr>
          <a:lstStyle/>
          <a:p>
            <a:r>
              <a:rPr lang="en-GB" dirty="0">
                <a:latin typeface="ADLaM Display" panose="02010000000000000000" pitchFamily="2" charset="77"/>
                <a:ea typeface="ADLaM Display" panose="02010000000000000000" pitchFamily="2" charset="77"/>
                <a:cs typeface="ADLaM Display" panose="02010000000000000000" pitchFamily="2" charset="77"/>
              </a:rPr>
              <a:t>Specifically with substance use:</a:t>
            </a:r>
          </a:p>
          <a:p>
            <a:r>
              <a:rPr lang="en-GB" dirty="0">
                <a:latin typeface="ADLaM Display" panose="02010000000000000000" pitchFamily="2" charset="77"/>
                <a:ea typeface="ADLaM Display" panose="02010000000000000000" pitchFamily="2" charset="77"/>
                <a:cs typeface="ADLaM Display" panose="02010000000000000000" pitchFamily="2" charset="77"/>
              </a:rPr>
              <a:t>The young person could appear angry all the time (school exclusion) looking more into this this could be learnt behaviours. ‘According to Maslow, not having emotional needs met  can be at the core of conditions such as addiction’ (through the glass recovery, 2025)</a:t>
            </a:r>
          </a:p>
          <a:p>
            <a:r>
              <a:rPr lang="en-GB" dirty="0">
                <a:latin typeface="ADLaM Display" panose="02010000000000000000" pitchFamily="2" charset="77"/>
                <a:ea typeface="ADLaM Display" panose="02010000000000000000" pitchFamily="2" charset="77"/>
                <a:cs typeface="ADLaM Display" panose="02010000000000000000" pitchFamily="2" charset="77"/>
              </a:rPr>
              <a:t>Pembrokeshire county council have an activities officer they can do activities and identify risk taking behaviour this could be by rock climbing.</a:t>
            </a:r>
          </a:p>
          <a:p>
            <a:r>
              <a:rPr lang="en-GB" dirty="0">
                <a:latin typeface="ADLaM Display" panose="02010000000000000000" pitchFamily="2" charset="77"/>
                <a:ea typeface="ADLaM Display" panose="02010000000000000000" pitchFamily="2" charset="77"/>
                <a:cs typeface="ADLaM Display" panose="02010000000000000000" pitchFamily="2" charset="77"/>
              </a:rPr>
              <a:t>This time in a young persons life is main time for young people to ‘</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as the team develops maturity and ability, relationships establish, and leadership style changes to more collaborative or shared leadership.’ </a:t>
            </a:r>
            <a:r>
              <a:rPr lang="en-GB" dirty="0">
                <a:latin typeface="ADLaM Display" panose="02010000000000000000" pitchFamily="2" charset="77"/>
                <a:ea typeface="ADLaM Display" panose="02010000000000000000" pitchFamily="2" charset="77"/>
                <a:cs typeface="ADLaM Display" panose="02010000000000000000" pitchFamily="2" charset="77"/>
              </a:rPr>
              <a:t>(West Chester university, 2024)</a:t>
            </a:r>
          </a:p>
          <a:p>
            <a:r>
              <a:rPr lang="en-GB" dirty="0">
                <a:latin typeface="ADLaM Display" panose="02010000000000000000" pitchFamily="2" charset="77"/>
                <a:ea typeface="ADLaM Display" panose="02010000000000000000" pitchFamily="2" charset="77"/>
                <a:cs typeface="ADLaM Display" panose="02010000000000000000" pitchFamily="2" charset="77"/>
              </a:rPr>
              <a:t>Finding identity- Erickson describes identity as </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‘Identity involves the experiences, relationships, beliefs, values, and memories that make up a person's subjective sense of self’ (</a:t>
            </a: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verywell</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mind, 2023)</a:t>
            </a:r>
            <a:endParaRPr lang="en-GB" dirty="0">
              <a:latin typeface="ADLaM Display" panose="02010000000000000000" pitchFamily="2" charset="77"/>
              <a:ea typeface="ADLaM Display" panose="02010000000000000000" pitchFamily="2" charset="77"/>
              <a:cs typeface="ADLaM Display" panose="02010000000000000000" pitchFamily="2" charset="77"/>
            </a:endParaRPr>
          </a:p>
          <a:p>
            <a:endParaRPr lang="en-GB" dirty="0">
              <a:latin typeface="ADLaM Display" panose="02010000000000000000" pitchFamily="2" charset="77"/>
              <a:ea typeface="ADLaM Display" panose="02010000000000000000" pitchFamily="2" charset="77"/>
              <a:cs typeface="ADLaM Display" panose="02010000000000000000" pitchFamily="2" charset="77"/>
            </a:endParaRPr>
          </a:p>
        </p:txBody>
      </p:sp>
    </p:spTree>
    <p:extLst>
      <p:ext uri="{BB962C8B-B14F-4D97-AF65-F5344CB8AC3E}">
        <p14:creationId xmlns:p14="http://schemas.microsoft.com/office/powerpoint/2010/main" val="741600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3B249-513D-8AAF-2ECD-5573278C68B4}"/>
              </a:ext>
            </a:extLst>
          </p:cNvPr>
          <p:cNvSpPr>
            <a:spLocks noGrp="1"/>
          </p:cNvSpPr>
          <p:nvPr>
            <p:ph type="title"/>
          </p:nvPr>
        </p:nvSpPr>
        <p:spPr/>
        <p:txBody>
          <a:bodyPr/>
          <a:lstStyle/>
          <a:p>
            <a:r>
              <a:rPr lang="en-GB" dirty="0"/>
              <a:t>Categories </a:t>
            </a:r>
            <a:endParaRPr lang="en-US" dirty="0"/>
          </a:p>
        </p:txBody>
      </p:sp>
      <p:sp>
        <p:nvSpPr>
          <p:cNvPr id="3" name="Content Placeholder 2">
            <a:extLst>
              <a:ext uri="{FF2B5EF4-FFF2-40B4-BE49-F238E27FC236}">
                <a16:creationId xmlns:a16="http://schemas.microsoft.com/office/drawing/2014/main" id="{41EB19BE-2955-3DCB-9305-F37FBFB1286D}"/>
              </a:ext>
            </a:extLst>
          </p:cNvPr>
          <p:cNvSpPr>
            <a:spLocks noGrp="1"/>
          </p:cNvSpPr>
          <p:nvPr>
            <p:ph idx="1"/>
          </p:nvPr>
        </p:nvSpPr>
        <p:spPr/>
        <p:txBody>
          <a:bodyPr/>
          <a:lstStyle/>
          <a:p>
            <a:r>
              <a:rPr lang="en-GB" dirty="0">
                <a:latin typeface="ADLaM Display" panose="02010000000000000000" pitchFamily="2" charset="77"/>
                <a:ea typeface="ADLaM Display" panose="02010000000000000000" pitchFamily="2" charset="77"/>
                <a:cs typeface="ADLaM Display" panose="02010000000000000000" pitchFamily="2" charset="77"/>
              </a:rPr>
              <a:t>3 types of aces </a:t>
            </a:r>
          </a:p>
          <a:p>
            <a:pPr marL="0" indent="0">
              <a:buNone/>
            </a:pPr>
            <a:r>
              <a:rPr lang="en-GB" dirty="0">
                <a:latin typeface="ADLaM Display" panose="02010000000000000000" pitchFamily="2" charset="77"/>
                <a:ea typeface="ADLaM Display" panose="02010000000000000000" pitchFamily="2" charset="77"/>
                <a:cs typeface="ADLaM Display" panose="02010000000000000000" pitchFamily="2" charset="77"/>
              </a:rPr>
              <a:t>   - Abuse</a:t>
            </a:r>
          </a:p>
          <a:p>
            <a:pPr marL="0" indent="0">
              <a:buNone/>
            </a:pPr>
            <a:r>
              <a:rPr lang="en-GB" dirty="0">
                <a:latin typeface="ADLaM Display" panose="02010000000000000000" pitchFamily="2" charset="77"/>
                <a:ea typeface="ADLaM Display" panose="02010000000000000000" pitchFamily="2" charset="77"/>
                <a:cs typeface="ADLaM Display" panose="02010000000000000000" pitchFamily="2" charset="77"/>
              </a:rPr>
              <a:t>   - Neglect </a:t>
            </a:r>
          </a:p>
          <a:p>
            <a:pPr marL="0" indent="0">
              <a:buNone/>
            </a:pPr>
            <a:r>
              <a:rPr lang="en-GB" dirty="0">
                <a:latin typeface="ADLaM Display" panose="02010000000000000000" pitchFamily="2" charset="77"/>
                <a:ea typeface="ADLaM Display" panose="02010000000000000000" pitchFamily="2" charset="77"/>
                <a:cs typeface="ADLaM Display" panose="02010000000000000000" pitchFamily="2" charset="77"/>
              </a:rPr>
              <a:t>   - Household dysfunction </a:t>
            </a:r>
          </a:p>
        </p:txBody>
      </p:sp>
    </p:spTree>
    <p:extLst>
      <p:ext uri="{BB962C8B-B14F-4D97-AF65-F5344CB8AC3E}">
        <p14:creationId xmlns:p14="http://schemas.microsoft.com/office/powerpoint/2010/main" val="587628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D94F7C0-1344-4B3C-AFCB-E7F006BB53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4EC584A2-4215-4DB8-AE1F-E3768D77E8D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a:extLst>
              <a:ext uri="{FF2B5EF4-FFF2-40B4-BE49-F238E27FC236}">
                <a16:creationId xmlns:a16="http://schemas.microsoft.com/office/drawing/2014/main" id="{6E0B48AC-86AA-8C33-CC2A-AA2C1BC47E29}"/>
              </a:ext>
            </a:extLst>
          </p:cNvPr>
          <p:cNvSpPr>
            <a:spLocks noGrp="1"/>
          </p:cNvSpPr>
          <p:nvPr>
            <p:ph type="title"/>
          </p:nvPr>
        </p:nvSpPr>
        <p:spPr>
          <a:xfrm>
            <a:off x="685799" y="764373"/>
            <a:ext cx="3977639" cy="1600200"/>
          </a:xfrm>
        </p:spPr>
        <p:txBody>
          <a:bodyPr anchor="b">
            <a:normAutofit/>
          </a:bodyPr>
          <a:lstStyle/>
          <a:p>
            <a:pPr algn="l"/>
            <a:endParaRPr lang="en-US" sz="3200"/>
          </a:p>
        </p:txBody>
      </p:sp>
      <p:sp>
        <p:nvSpPr>
          <p:cNvPr id="8" name="Content Placeholder 7">
            <a:extLst>
              <a:ext uri="{FF2B5EF4-FFF2-40B4-BE49-F238E27FC236}">
                <a16:creationId xmlns:a16="http://schemas.microsoft.com/office/drawing/2014/main" id="{DE263D3A-3406-6C7C-086D-2D36C1F10A65}"/>
              </a:ext>
            </a:extLst>
          </p:cNvPr>
          <p:cNvSpPr>
            <a:spLocks noGrp="1"/>
          </p:cNvSpPr>
          <p:nvPr>
            <p:ph idx="1"/>
          </p:nvPr>
        </p:nvSpPr>
        <p:spPr>
          <a:xfrm>
            <a:off x="685800" y="2364573"/>
            <a:ext cx="3977639" cy="3854112"/>
          </a:xfrm>
        </p:spPr>
        <p:txBody>
          <a:bodyPr>
            <a:normAutofit/>
          </a:bodyPr>
          <a:lstStyle/>
          <a:p>
            <a:r>
              <a:rPr lang="en-GB" sz="1600" dirty="0">
                <a:latin typeface="ADLaM Display" panose="02010000000000000000" pitchFamily="2" charset="77"/>
                <a:ea typeface="ADLaM Display" panose="02010000000000000000" pitchFamily="2" charset="77"/>
                <a:cs typeface="ADLaM Display" panose="02010000000000000000" pitchFamily="2" charset="77"/>
              </a:rPr>
              <a:t>Here is a list of all the the three types of aces include. </a:t>
            </a:r>
          </a:p>
          <a:p>
            <a:endParaRPr lang="en-US" sz="1600" dirty="0">
              <a:latin typeface="ADLaM Display" panose="02010000000000000000" pitchFamily="2" charset="77"/>
              <a:ea typeface="ADLaM Display" panose="02010000000000000000" pitchFamily="2" charset="77"/>
              <a:cs typeface="ADLaM Display" panose="02010000000000000000" pitchFamily="2" charset="77"/>
            </a:endParaRPr>
          </a:p>
        </p:txBody>
      </p:sp>
      <p:pic>
        <p:nvPicPr>
          <p:cNvPr id="4" name="Content Placeholder 3">
            <a:extLst>
              <a:ext uri="{FF2B5EF4-FFF2-40B4-BE49-F238E27FC236}">
                <a16:creationId xmlns:a16="http://schemas.microsoft.com/office/drawing/2014/main" id="{2A9806FE-E5DB-86A7-8914-CC13F0AAD9A1}"/>
              </a:ext>
            </a:extLst>
          </p:cNvPr>
          <p:cNvPicPr>
            <a:picLocks noChangeAspect="1"/>
          </p:cNvPicPr>
          <p:nvPr/>
        </p:nvPicPr>
        <p:blipFill>
          <a:blip r:embed="rId3"/>
          <a:stretch>
            <a:fillRect/>
          </a:stretch>
        </p:blipFill>
        <p:spPr>
          <a:xfrm>
            <a:off x="5516852" y="746126"/>
            <a:ext cx="5445194" cy="5472558"/>
          </a:xfrm>
          <a:prstGeom prst="rect">
            <a:avLst/>
          </a:prstGeom>
        </p:spPr>
      </p:pic>
      <p:sp>
        <p:nvSpPr>
          <p:cNvPr id="3" name="TextBox 2">
            <a:extLst>
              <a:ext uri="{FF2B5EF4-FFF2-40B4-BE49-F238E27FC236}">
                <a16:creationId xmlns:a16="http://schemas.microsoft.com/office/drawing/2014/main" id="{5D42BA9E-3918-6592-C013-C866750400F6}"/>
              </a:ext>
            </a:extLst>
          </p:cNvPr>
          <p:cNvSpPr txBox="1"/>
          <p:nvPr/>
        </p:nvSpPr>
        <p:spPr>
          <a:xfrm>
            <a:off x="7123231" y="6366698"/>
            <a:ext cx="2624019" cy="369332"/>
          </a:xfrm>
          <a:prstGeom prst="rect">
            <a:avLst/>
          </a:prstGeom>
          <a:noFill/>
        </p:spPr>
        <p:txBody>
          <a:bodyPr wrap="square" rtlCol="0">
            <a:spAutoFit/>
          </a:bodyPr>
          <a:lstStyle/>
          <a:p>
            <a:pPr algn="l"/>
            <a:r>
              <a:rPr lang="en-GB" dirty="0"/>
              <a:t>(</a:t>
            </a:r>
            <a:r>
              <a:rPr lang="en-GB" dirty="0" err="1"/>
              <a:t>Advokids</a:t>
            </a:r>
            <a:r>
              <a:rPr lang="en-GB" dirty="0"/>
              <a:t>,  no date)</a:t>
            </a:r>
            <a:endParaRPr lang="en-US" dirty="0"/>
          </a:p>
        </p:txBody>
      </p:sp>
    </p:spTree>
    <p:extLst>
      <p:ext uri="{BB962C8B-B14F-4D97-AF65-F5344CB8AC3E}">
        <p14:creationId xmlns:p14="http://schemas.microsoft.com/office/powerpoint/2010/main" val="738608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3CE16-A5F9-E7BA-62AA-AEC2A19A8364}"/>
              </a:ext>
            </a:extLst>
          </p:cNvPr>
          <p:cNvSpPr>
            <a:spLocks noGrp="1"/>
          </p:cNvSpPr>
          <p:nvPr>
            <p:ph type="title"/>
          </p:nvPr>
        </p:nvSpPr>
        <p:spPr/>
        <p:txBody>
          <a:bodyPr/>
          <a:lstStyle/>
          <a:p>
            <a:r>
              <a:rPr lang="en-GB" dirty="0"/>
              <a:t>Video </a:t>
            </a:r>
            <a:endParaRPr lang="en-US" dirty="0"/>
          </a:p>
        </p:txBody>
      </p:sp>
      <p:sp>
        <p:nvSpPr>
          <p:cNvPr id="3" name="Content Placeholder 2">
            <a:extLst>
              <a:ext uri="{FF2B5EF4-FFF2-40B4-BE49-F238E27FC236}">
                <a16:creationId xmlns:a16="http://schemas.microsoft.com/office/drawing/2014/main" id="{CB46B8F6-7F4C-653F-9765-0D26F666B6EE}"/>
              </a:ext>
            </a:extLst>
          </p:cNvPr>
          <p:cNvSpPr>
            <a:spLocks noGrp="1"/>
          </p:cNvSpPr>
          <p:nvPr>
            <p:ph idx="1"/>
          </p:nvPr>
        </p:nvSpPr>
        <p:spPr/>
        <p:txBody>
          <a:bodyPr/>
          <a:lstStyle/>
          <a:p>
            <a:r>
              <a:rPr lang="en-US" dirty="0">
                <a:latin typeface="ADLaM Display" panose="02010000000000000000" pitchFamily="2" charset="77"/>
                <a:ea typeface="ADLaM Display" panose="02010000000000000000" pitchFamily="2" charset="77"/>
                <a:cs typeface="ADLaM Display" panose="02010000000000000000" pitchFamily="2" charset="77"/>
                <a:hlinkClick r:id="rId3"/>
              </a:rPr>
              <a:t>https://</a:t>
            </a:r>
            <a:r>
              <a:rPr lang="en-US" dirty="0" err="1">
                <a:latin typeface="ADLaM Display" panose="02010000000000000000" pitchFamily="2" charset="77"/>
                <a:ea typeface="ADLaM Display" panose="02010000000000000000" pitchFamily="2" charset="77"/>
                <a:cs typeface="ADLaM Display" panose="02010000000000000000" pitchFamily="2" charset="77"/>
                <a:hlinkClick r:id="rId3"/>
              </a:rPr>
              <a:t>youtu.be</a:t>
            </a:r>
            <a:r>
              <a:rPr lang="en-US" dirty="0">
                <a:latin typeface="ADLaM Display" panose="02010000000000000000" pitchFamily="2" charset="77"/>
                <a:ea typeface="ADLaM Display" panose="02010000000000000000" pitchFamily="2" charset="77"/>
                <a:cs typeface="ADLaM Display" panose="02010000000000000000" pitchFamily="2" charset="77"/>
                <a:hlinkClick r:id="rId3"/>
              </a:rPr>
              <a:t>/</a:t>
            </a:r>
            <a:r>
              <a:rPr lang="en-US" dirty="0" err="1">
                <a:latin typeface="ADLaM Display" panose="02010000000000000000" pitchFamily="2" charset="77"/>
                <a:ea typeface="ADLaM Display" panose="02010000000000000000" pitchFamily="2" charset="77"/>
                <a:cs typeface="ADLaM Display" panose="02010000000000000000" pitchFamily="2" charset="77"/>
                <a:hlinkClick r:id="rId3"/>
              </a:rPr>
              <a:t>0tyZnASq8aQ</a:t>
            </a:r>
            <a:r>
              <a:rPr lang="en-US" dirty="0">
                <a:latin typeface="ADLaM Display" panose="02010000000000000000" pitchFamily="2" charset="77"/>
                <a:ea typeface="ADLaM Display" panose="02010000000000000000" pitchFamily="2" charset="77"/>
                <a:cs typeface="ADLaM Display" panose="02010000000000000000" pitchFamily="2" charset="77"/>
                <a:hlinkClick r:id="rId3"/>
              </a:rPr>
              <a:t>?</a:t>
            </a:r>
            <a:r>
              <a:rPr lang="en-US" dirty="0" err="1">
                <a:latin typeface="ADLaM Display" panose="02010000000000000000" pitchFamily="2" charset="77"/>
                <a:ea typeface="ADLaM Display" panose="02010000000000000000" pitchFamily="2" charset="77"/>
                <a:cs typeface="ADLaM Display" panose="02010000000000000000" pitchFamily="2" charset="77"/>
                <a:hlinkClick r:id="rId3"/>
              </a:rPr>
              <a:t>si</a:t>
            </a:r>
            <a:r>
              <a:rPr lang="en-US" dirty="0">
                <a:latin typeface="ADLaM Display" panose="02010000000000000000" pitchFamily="2" charset="77"/>
                <a:ea typeface="ADLaM Display" panose="02010000000000000000" pitchFamily="2" charset="77"/>
                <a:cs typeface="ADLaM Display" panose="02010000000000000000" pitchFamily="2" charset="77"/>
                <a:hlinkClick r:id="rId3"/>
              </a:rPr>
              <a:t>=xNBNqyGSGyBtUHew</a:t>
            </a:r>
            <a:endParaRPr lang="en-GB" dirty="0">
              <a:latin typeface="ADLaM Display" panose="02010000000000000000" pitchFamily="2" charset="77"/>
              <a:ea typeface="ADLaM Display" panose="02010000000000000000" pitchFamily="2" charset="77"/>
              <a:cs typeface="ADLaM Display" panose="02010000000000000000" pitchFamily="2" charset="77"/>
            </a:endParaRPr>
          </a:p>
          <a:p>
            <a:pPr marL="0" indent="0" algn="r">
              <a:buNone/>
            </a:pPr>
            <a:r>
              <a:rPr lang="en-GB" dirty="0">
                <a:latin typeface="ADLaM Display" panose="02010000000000000000" pitchFamily="2" charset="77"/>
                <a:ea typeface="ADLaM Display" panose="02010000000000000000" pitchFamily="2" charset="77"/>
                <a:cs typeface="ADLaM Display" panose="02010000000000000000" pitchFamily="2" charset="77"/>
              </a:rPr>
              <a:t>(Royal Society for public health, 2019)</a:t>
            </a:r>
          </a:p>
        </p:txBody>
      </p:sp>
    </p:spTree>
    <p:extLst>
      <p:ext uri="{BB962C8B-B14F-4D97-AF65-F5344CB8AC3E}">
        <p14:creationId xmlns:p14="http://schemas.microsoft.com/office/powerpoint/2010/main" val="17217912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1A83A-1671-2010-B9BF-91CFF235D93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84CF272-21C2-1D87-4BEF-D1BECED848B5}"/>
              </a:ext>
            </a:extLst>
          </p:cNvPr>
          <p:cNvSpPr>
            <a:spLocks noGrp="1"/>
          </p:cNvSpPr>
          <p:nvPr>
            <p:ph idx="1"/>
          </p:nvPr>
        </p:nvSpPr>
        <p:spPr/>
        <p:txBody>
          <a:bodyPr/>
          <a:lstStyle/>
          <a:p>
            <a:r>
              <a:rPr lang="en-GB" dirty="0">
                <a:latin typeface="ADLaM Display" panose="02010000000000000000" pitchFamily="2" charset="77"/>
                <a:ea typeface="ADLaM Display" panose="02010000000000000000" pitchFamily="2" charset="77"/>
                <a:cs typeface="ADLaM Display" panose="02010000000000000000" pitchFamily="2" charset="77"/>
              </a:rPr>
              <a:t>In that video you can see that the boy identifies he has aces but and identifies he could turn to alcohol. Dad is also alcohol dependant, this could be generational ace. These years of this boys life is crucial and it is crucial that he gets help and support </a:t>
            </a:r>
          </a:p>
          <a:p>
            <a:r>
              <a:rPr lang="en-GB" dirty="0">
                <a:latin typeface="ADLaM Display" panose="02010000000000000000" pitchFamily="2" charset="77"/>
                <a:ea typeface="ADLaM Display" panose="02010000000000000000" pitchFamily="2" charset="77"/>
                <a:cs typeface="ADLaM Display" panose="02010000000000000000" pitchFamily="2" charset="77"/>
              </a:rPr>
              <a:t>What aces could we identify in that video?</a:t>
            </a:r>
          </a:p>
          <a:p>
            <a:endParaRPr lang="en-GB" dirty="0">
              <a:latin typeface="ADLaM Display" panose="02010000000000000000" pitchFamily="2" charset="77"/>
              <a:ea typeface="ADLaM Display" panose="02010000000000000000" pitchFamily="2" charset="77"/>
              <a:cs typeface="ADLaM Display" panose="02010000000000000000" pitchFamily="2" charset="77"/>
            </a:endParaRPr>
          </a:p>
        </p:txBody>
      </p:sp>
    </p:spTree>
    <p:extLst>
      <p:ext uri="{BB962C8B-B14F-4D97-AF65-F5344CB8AC3E}">
        <p14:creationId xmlns:p14="http://schemas.microsoft.com/office/powerpoint/2010/main" val="40822115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D2B0C-25D5-F224-8E21-EDD5C81749F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4DCECBC-29D4-6A4C-0B18-7F58887A6148}"/>
              </a:ext>
            </a:extLst>
          </p:cNvPr>
          <p:cNvSpPr>
            <a:spLocks noGrp="1"/>
          </p:cNvSpPr>
          <p:nvPr>
            <p:ph idx="1"/>
          </p:nvPr>
        </p:nvSpPr>
        <p:spPr/>
        <p:txBody>
          <a:bodyPr/>
          <a:lstStyle/>
          <a:p>
            <a:r>
              <a:rPr lang="en-GB" dirty="0"/>
              <a:t>Overall we have specifically looked at substance use and critically explored the adolescence and the Aces the young people could have or develop. We have also looked at current interventions. </a:t>
            </a:r>
            <a:endParaRPr lang="en-US" dirty="0"/>
          </a:p>
        </p:txBody>
      </p:sp>
    </p:spTree>
    <p:extLst>
      <p:ext uri="{BB962C8B-B14F-4D97-AF65-F5344CB8AC3E}">
        <p14:creationId xmlns:p14="http://schemas.microsoft.com/office/powerpoint/2010/main" val="26312238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E4F6D-8274-1E89-5229-F5032DE38A5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F62E8C9-2A65-3857-A3AB-AE74BE1DF511}"/>
              </a:ext>
            </a:extLst>
          </p:cNvPr>
          <p:cNvSpPr>
            <a:spLocks noGrp="1"/>
          </p:cNvSpPr>
          <p:nvPr>
            <p:ph idx="1"/>
          </p:nvPr>
        </p:nvSpPr>
        <p:spPr/>
        <p:txBody>
          <a:bodyPr>
            <a:normAutofit/>
          </a:bodyPr>
          <a:lstStyle/>
          <a:p>
            <a:r>
              <a:rPr lang="en-GB" sz="5400" dirty="0">
                <a:latin typeface="ADLaM Display" panose="02010000000000000000" pitchFamily="2" charset="77"/>
                <a:ea typeface="ADLaM Display" panose="02010000000000000000" pitchFamily="2" charset="77"/>
                <a:cs typeface="ADLaM Display" panose="02010000000000000000" pitchFamily="2" charset="77"/>
              </a:rPr>
              <a:t>Any questions?</a:t>
            </a:r>
            <a:endParaRPr lang="en-US" sz="5400" dirty="0">
              <a:latin typeface="ADLaM Display" panose="02010000000000000000" pitchFamily="2" charset="77"/>
              <a:ea typeface="ADLaM Display" panose="02010000000000000000" pitchFamily="2" charset="77"/>
              <a:cs typeface="ADLaM Display" panose="02010000000000000000" pitchFamily="2" charset="77"/>
            </a:endParaRPr>
          </a:p>
        </p:txBody>
      </p:sp>
    </p:spTree>
    <p:extLst>
      <p:ext uri="{BB962C8B-B14F-4D97-AF65-F5344CB8AC3E}">
        <p14:creationId xmlns:p14="http://schemas.microsoft.com/office/powerpoint/2010/main" val="8605139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012D1-40EA-6E68-6EB1-CC0F261F0C5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1E20BC2-493E-126D-2DF1-4E974A6F967F}"/>
              </a:ext>
            </a:extLst>
          </p:cNvPr>
          <p:cNvSpPr>
            <a:spLocks noGrp="1"/>
          </p:cNvSpPr>
          <p:nvPr>
            <p:ph idx="1"/>
          </p:nvPr>
        </p:nvSpPr>
        <p:spPr/>
        <p:txBody>
          <a:bodyPr>
            <a:normAutofit fontScale="92500"/>
          </a:bodyPr>
          <a:lstStyle/>
          <a:p>
            <a:br>
              <a:rPr lang="en-GB" dirty="0">
                <a:latin typeface="ADLaM Display" panose="02010000000000000000" pitchFamily="2" charset="77"/>
                <a:ea typeface="ADLaM Display" panose="02010000000000000000" pitchFamily="2" charset="77"/>
                <a:cs typeface="ADLaM Display" panose="02010000000000000000" pitchFamily="2" charset="77"/>
              </a:rPr>
            </a:b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Advokids</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(no date). </a:t>
            </a:r>
            <a:r>
              <a:rPr lang="en-GB" b="0" i="1" u="none" strike="noStrike" dirty="0">
                <a:effectLst/>
                <a:latin typeface="ADLaM Display" panose="02010000000000000000" pitchFamily="2" charset="77"/>
                <a:ea typeface="ADLaM Display" panose="02010000000000000000" pitchFamily="2" charset="77"/>
                <a:cs typeface="ADLaM Display" panose="02010000000000000000" pitchFamily="2" charset="77"/>
              </a:rPr>
              <a:t>the types of aces</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[Online]. </a:t>
            </a: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advokids</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Last Updated: no date. Available at: https://</a:t>
            </a: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advokids.org</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/adverse-childhood-experience-study-aces/three-types-of-aces-include/ [Accessed 13 January 2025].</a:t>
            </a:r>
          </a:p>
          <a:p>
            <a:br>
              <a:rPr lang="en-GB" dirty="0">
                <a:latin typeface="ADLaM Display" panose="02010000000000000000" pitchFamily="2" charset="77"/>
                <a:ea typeface="ADLaM Display" panose="02010000000000000000" pitchFamily="2" charset="77"/>
                <a:cs typeface="ADLaM Display" panose="02010000000000000000" pitchFamily="2" charset="77"/>
              </a:rPr>
            </a:b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Barnardo’s</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(2025). </a:t>
            </a:r>
            <a:r>
              <a:rPr lang="en-GB" b="0" i="1" u="none" strike="noStrike" dirty="0">
                <a:effectLst/>
                <a:latin typeface="ADLaM Display" panose="02010000000000000000" pitchFamily="2" charset="77"/>
                <a:ea typeface="ADLaM Display" panose="02010000000000000000" pitchFamily="2" charset="77"/>
                <a:cs typeface="ADLaM Display" panose="02010000000000000000" pitchFamily="2" charset="77"/>
              </a:rPr>
              <a:t>Alcohol and other drug misuse</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[Online]. </a:t>
            </a: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Barnardo’s</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Last Updated: 2025. Available at: https://</a:t>
            </a: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www.barnardos.org.uk</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/get-support/support-for-parents-and-carers/child-abuse-and-harm/alcohol [Accessed 7 January 2025].</a:t>
            </a:r>
            <a:endParaRPr lang="en-GB" dirty="0">
              <a:latin typeface="ADLaM Display" panose="02010000000000000000" pitchFamily="2" charset="77"/>
              <a:ea typeface="ADLaM Display" panose="02010000000000000000" pitchFamily="2" charset="77"/>
              <a:cs typeface="ADLaM Display" panose="02010000000000000000" pitchFamily="2" charset="77"/>
            </a:endParaRPr>
          </a:p>
          <a:p>
            <a:br>
              <a:rPr lang="en-GB" dirty="0">
                <a:latin typeface="ADLaM Display" panose="02010000000000000000" pitchFamily="2" charset="77"/>
                <a:ea typeface="ADLaM Display" panose="02010000000000000000" pitchFamily="2" charset="77"/>
                <a:cs typeface="ADLaM Display" panose="02010000000000000000" pitchFamily="2" charset="77"/>
              </a:rPr>
            </a:b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better health channel. (no date). </a:t>
            </a:r>
            <a:r>
              <a:rPr lang="en-GB" b="0" i="1" u="none" strike="noStrike" dirty="0">
                <a:effectLst/>
                <a:latin typeface="ADLaM Display" panose="02010000000000000000" pitchFamily="2" charset="77"/>
                <a:ea typeface="ADLaM Display" panose="02010000000000000000" pitchFamily="2" charset="77"/>
                <a:cs typeface="ADLaM Display" panose="02010000000000000000" pitchFamily="2" charset="77"/>
              </a:rPr>
              <a:t>Drugs, teenagers and parenting</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[Online]. better health channel. Last Updated: no date. Available at: https://www.betterhealth.vic.gov.au/health/</a:t>
            </a: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healthyliving</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/drugs-teenagers-parenting [Accessed 7 January 2025].</a:t>
            </a:r>
          </a:p>
        </p:txBody>
      </p:sp>
      <p:sp>
        <p:nvSpPr>
          <p:cNvPr id="7" name="TextBox 6">
            <a:extLst>
              <a:ext uri="{FF2B5EF4-FFF2-40B4-BE49-F238E27FC236}">
                <a16:creationId xmlns:a16="http://schemas.microsoft.com/office/drawing/2014/main" id="{9ADB12A8-D4CE-278C-08B7-23BB28E3FD30}"/>
              </a:ext>
            </a:extLst>
          </p:cNvPr>
          <p:cNvSpPr txBox="1"/>
          <p:nvPr/>
        </p:nvSpPr>
        <p:spPr>
          <a:xfrm>
            <a:off x="3047270" y="3245794"/>
            <a:ext cx="6094540" cy="369332"/>
          </a:xfrm>
          <a:prstGeom prst="rect">
            <a:avLst/>
          </a:prstGeom>
          <a:noFill/>
        </p:spPr>
        <p:txBody>
          <a:bodyPr wrap="square">
            <a:spAutoFit/>
          </a:bodyPr>
          <a:lstStyle/>
          <a:p>
            <a:r>
              <a:rPr lang="en-GB" b="0" i="0" u="none" strike="noStrike" dirty="0">
                <a:effectLst/>
                <a:latin typeface="Noto Sans" panose="020B0502040504020204" pitchFamily="34" charset="0"/>
              </a:rPr>
              <a:t>2025</a:t>
            </a:r>
            <a:endParaRPr lang="en-US" dirty="0"/>
          </a:p>
        </p:txBody>
      </p:sp>
    </p:spTree>
    <p:extLst>
      <p:ext uri="{BB962C8B-B14F-4D97-AF65-F5344CB8AC3E}">
        <p14:creationId xmlns:p14="http://schemas.microsoft.com/office/powerpoint/2010/main" val="34201691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9A393-0305-A30C-B092-9CD621691BA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E5DA46E-AE37-DAC3-77F2-00230FF2D5CA}"/>
              </a:ext>
            </a:extLst>
          </p:cNvPr>
          <p:cNvSpPr>
            <a:spLocks noGrp="1"/>
          </p:cNvSpPr>
          <p:nvPr>
            <p:ph idx="1"/>
          </p:nvPr>
        </p:nvSpPr>
        <p:spPr/>
        <p:txBody>
          <a:bodyPr>
            <a:normAutofit fontScale="55000" lnSpcReduction="20000"/>
          </a:bodyPr>
          <a:lstStyle/>
          <a:p>
            <a:endParaRPr lang="en-GB" dirty="0">
              <a:latin typeface="ADLaM Display" panose="02010000000000000000" pitchFamily="2" charset="77"/>
              <a:ea typeface="ADLaM Display" panose="02010000000000000000" pitchFamily="2" charset="77"/>
              <a:cs typeface="ADLaM Display" panose="02010000000000000000" pitchFamily="2" charset="77"/>
            </a:endParaRPr>
          </a:p>
          <a:p>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Kendra Cherry. (2023). </a:t>
            </a:r>
            <a:r>
              <a:rPr lang="en-GB" b="0" i="1" u="none" strike="noStrike" dirty="0">
                <a:effectLst/>
                <a:latin typeface="ADLaM Display" panose="02010000000000000000" pitchFamily="2" charset="77"/>
                <a:ea typeface="ADLaM Display" panose="02010000000000000000" pitchFamily="2" charset="77"/>
                <a:cs typeface="ADLaM Display" panose="02010000000000000000" pitchFamily="2" charset="77"/>
              </a:rPr>
              <a:t>Identity vs. Role Confusion in Psychosocial Development</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[Online]. </a:t>
            </a: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Verywell</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a:t>
            </a: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minsd</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Last Updated: 4 December 2023. Available at: https://</a:t>
            </a: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www.verywellmind.com</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/identity-versus-confusion-2795735#:~:text=</a:t>
            </a: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Erikson</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%20defines%20identity% [Accessed 13 January 2025].</a:t>
            </a:r>
          </a:p>
          <a:p>
            <a:br>
              <a:rPr lang="en-GB" dirty="0">
                <a:latin typeface="ADLaM Display" panose="02010000000000000000" pitchFamily="2" charset="77"/>
                <a:ea typeface="ADLaM Display" panose="02010000000000000000" pitchFamily="2" charset="77"/>
                <a:cs typeface="ADLaM Display" panose="02010000000000000000" pitchFamily="2" charset="77"/>
              </a:rPr>
            </a:b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Oxford dictionary. (2025). </a:t>
            </a:r>
            <a:r>
              <a:rPr lang="en-GB" b="0" i="1" u="none" strike="noStrike" dirty="0">
                <a:effectLst/>
                <a:latin typeface="ADLaM Display" panose="02010000000000000000" pitchFamily="2" charset="77"/>
                <a:ea typeface="ADLaM Display" panose="02010000000000000000" pitchFamily="2" charset="77"/>
                <a:cs typeface="ADLaM Display" panose="02010000000000000000" pitchFamily="2" charset="77"/>
              </a:rPr>
              <a:t>adolescence meaning</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[Online]. Oxford dictionary. Last Updated: 2025. Available at: https://</a:t>
            </a: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languages.oup.com</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/google-dictionary-en/ [Accessed 7 January 2025].</a:t>
            </a:r>
          </a:p>
          <a:p>
            <a:br>
              <a:rPr lang="en-GB" dirty="0">
                <a:latin typeface="ADLaM Display" panose="02010000000000000000" pitchFamily="2" charset="77"/>
                <a:ea typeface="ADLaM Display" panose="02010000000000000000" pitchFamily="2" charset="77"/>
                <a:cs typeface="ADLaM Display" panose="02010000000000000000" pitchFamily="2" charset="77"/>
              </a:rPr>
            </a:b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Royal Society for public health. (2019). </a:t>
            </a:r>
            <a:r>
              <a:rPr lang="en-GB" b="0" i="1" u="none" strike="noStrike" dirty="0">
                <a:effectLst/>
                <a:latin typeface="ADLaM Display" panose="02010000000000000000" pitchFamily="2" charset="77"/>
                <a:ea typeface="ADLaM Display" panose="02010000000000000000" pitchFamily="2" charset="77"/>
                <a:cs typeface="ADLaM Display" panose="02010000000000000000" pitchFamily="2" charset="77"/>
              </a:rPr>
              <a:t>Adverse childhood experiences</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[Online]. YouTube. Last Updated: 2019. Available at: https://www.youtube.com/watch?v=</a:t>
            </a: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0tyZnASq8aQ</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[Accessed 13 January 2025].</a:t>
            </a:r>
            <a:br>
              <a:rPr lang="en-GB" dirty="0">
                <a:latin typeface="ADLaM Display" panose="02010000000000000000" pitchFamily="2" charset="77"/>
                <a:ea typeface="ADLaM Display" panose="02010000000000000000" pitchFamily="2" charset="77"/>
                <a:cs typeface="ADLaM Display" panose="02010000000000000000" pitchFamily="2" charset="77"/>
              </a:rPr>
            </a:br>
            <a:endParaRPr lang="en-GB" dirty="0">
              <a:latin typeface="ADLaM Display" panose="02010000000000000000" pitchFamily="2" charset="77"/>
              <a:ea typeface="ADLaM Display" panose="02010000000000000000" pitchFamily="2" charset="77"/>
              <a:cs typeface="ADLaM Display" panose="02010000000000000000" pitchFamily="2" charset="77"/>
            </a:endParaRPr>
          </a:p>
          <a:p>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Through the glass recovery. (2025). </a:t>
            </a:r>
            <a:r>
              <a:rPr lang="en-GB" b="0" i="1" u="none" strike="noStrike" dirty="0">
                <a:effectLst/>
                <a:latin typeface="ADLaM Display" panose="02010000000000000000" pitchFamily="2" charset="77"/>
                <a:ea typeface="ADLaM Display" panose="02010000000000000000" pitchFamily="2" charset="77"/>
                <a:cs typeface="ADLaM Display" panose="02010000000000000000" pitchFamily="2" charset="77"/>
              </a:rPr>
              <a:t>when your emotional needs are not met</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[Online]. through the glass recovery. Last Updated: 2025. Available at: https://throughtheglassrecovery.com/emotional-needs-not-met/#:~:text=According%20to%20Maslow%2C%20no [Accessed 13 January 2025].</a:t>
            </a:r>
          </a:p>
          <a:p>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West Chester university. (2024). </a:t>
            </a:r>
            <a:r>
              <a:rPr lang="en-GB" b="0" i="1" u="none" strike="noStrike" dirty="0">
                <a:effectLst/>
                <a:latin typeface="ADLaM Display" panose="02010000000000000000" pitchFamily="2" charset="77"/>
                <a:ea typeface="ADLaM Display" panose="02010000000000000000" pitchFamily="2" charset="77"/>
                <a:cs typeface="ADLaM Display" panose="02010000000000000000" pitchFamily="2" charset="77"/>
              </a:rPr>
              <a:t>TUCKMAN'S STAGES OF GROUP DEVELOPMENT</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[Online]. West chester university. Last Updated: 4 December 2024. Available at: https://</a:t>
            </a: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www.wcupa.edu</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/coral/tuckmanStagesGroupDelvelopment.aspx#:~:text=These%20stages%20are%</a:t>
            </a: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20commo</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[Accessed 13 January 2025].</a:t>
            </a:r>
            <a:endParaRPr lang="en-GB" dirty="0">
              <a:latin typeface="ADLaM Display" panose="02010000000000000000" pitchFamily="2" charset="77"/>
              <a:ea typeface="ADLaM Display" panose="02010000000000000000" pitchFamily="2" charset="77"/>
              <a:cs typeface="ADLaM Display" panose="02010000000000000000" pitchFamily="2" charset="77"/>
            </a:endParaRPr>
          </a:p>
          <a:p>
            <a:br>
              <a:rPr lang="en-GB" dirty="0">
                <a:latin typeface="ADLaM Display" panose="02010000000000000000" pitchFamily="2" charset="77"/>
                <a:ea typeface="ADLaM Display" panose="02010000000000000000" pitchFamily="2" charset="77"/>
                <a:cs typeface="ADLaM Display" panose="02010000000000000000" pitchFamily="2" charset="77"/>
              </a:rPr>
            </a:b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Young minds. (2018). </a:t>
            </a:r>
            <a:r>
              <a:rPr lang="en-GB" b="0" i="1" u="none" strike="noStrike" dirty="0">
                <a:effectLst/>
                <a:latin typeface="ADLaM Display" panose="02010000000000000000" pitchFamily="2" charset="77"/>
                <a:ea typeface="ADLaM Display" panose="02010000000000000000" pitchFamily="2" charset="77"/>
                <a:cs typeface="ADLaM Display" panose="02010000000000000000" pitchFamily="2" charset="77"/>
              </a:rPr>
              <a:t>What is adversity?</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[Online]. young minds. Last Updated: 2018. Available at: https://</a:t>
            </a: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www.youngminds.org.uk</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/professional/resources/understanding-trauma-and-adversity/#:~:text=</a:t>
            </a:r>
            <a:r>
              <a:rPr lang="en-GB" b="0" i="0" u="none" strike="noStrike" dirty="0" err="1">
                <a:effectLst/>
                <a:latin typeface="ADLaM Display" panose="02010000000000000000" pitchFamily="2" charset="77"/>
                <a:ea typeface="ADLaM Display" panose="02010000000000000000" pitchFamily="2" charset="77"/>
                <a:cs typeface="ADLaM Display" panose="02010000000000000000" pitchFamily="2" charset="77"/>
              </a:rPr>
              <a:t>Adv</a:t>
            </a:r>
            <a:r>
              <a:rPr lang="en-GB" b="0" i="0" u="none" strike="noStrike" dirty="0">
                <a:effectLst/>
                <a:latin typeface="ADLaM Display" panose="02010000000000000000" pitchFamily="2" charset="77"/>
                <a:ea typeface="ADLaM Display" panose="02010000000000000000" pitchFamily="2" charset="77"/>
                <a:cs typeface="ADLaM Display" panose="02010000000000000000" pitchFamily="2" charset="77"/>
              </a:rPr>
              <a:t> [Accessed 7 January 2025].</a:t>
            </a:r>
            <a:br>
              <a:rPr lang="en-GB" dirty="0">
                <a:latin typeface="ADLaM Display" panose="02010000000000000000" pitchFamily="2" charset="77"/>
                <a:ea typeface="ADLaM Display" panose="02010000000000000000" pitchFamily="2" charset="77"/>
                <a:cs typeface="ADLaM Display" panose="02010000000000000000" pitchFamily="2" charset="77"/>
              </a:rPr>
            </a:br>
            <a:endParaRPr lang="en-US" dirty="0">
              <a:latin typeface="ADLaM Display" panose="02010000000000000000" pitchFamily="2" charset="77"/>
              <a:ea typeface="ADLaM Display" panose="02010000000000000000" pitchFamily="2" charset="77"/>
              <a:cs typeface="ADLaM Display" panose="02010000000000000000" pitchFamily="2" charset="77"/>
            </a:endParaRPr>
          </a:p>
          <a:p>
            <a:br>
              <a:rPr lang="en-GB" dirty="0">
                <a:latin typeface="ADLaM Display" panose="02010000000000000000" pitchFamily="2" charset="77"/>
                <a:ea typeface="ADLaM Display" panose="02010000000000000000" pitchFamily="2" charset="77"/>
                <a:cs typeface="ADLaM Display" panose="02010000000000000000" pitchFamily="2" charset="77"/>
              </a:rPr>
            </a:br>
            <a:endParaRPr lang="en-US" dirty="0">
              <a:latin typeface="ADLaM Display" panose="02010000000000000000" pitchFamily="2" charset="77"/>
              <a:ea typeface="ADLaM Display" panose="02010000000000000000" pitchFamily="2" charset="77"/>
              <a:cs typeface="ADLaM Display" panose="02010000000000000000" pitchFamily="2" charset="77"/>
            </a:endParaRPr>
          </a:p>
        </p:txBody>
      </p:sp>
    </p:spTree>
    <p:extLst>
      <p:ext uri="{BB962C8B-B14F-4D97-AF65-F5344CB8AC3E}">
        <p14:creationId xmlns:p14="http://schemas.microsoft.com/office/powerpoint/2010/main" val="2316301324"/>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TC104033937[[fn=Vapor Trail]]</Template>
  <TotalTime>3</TotalTime>
  <Words>1</Words>
  <Application>Microsoft Office PowerPoint</Application>
  <PresentationFormat>Widescreen</PresentationFormat>
  <Paragraphs>1</Paragraphs>
  <Slides>18</Slides>
  <Notes>9</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Vapor Trail</vt:lpstr>
      <vt:lpstr>Substance misuse </vt:lpstr>
      <vt:lpstr>Ai</vt:lpstr>
      <vt:lpstr>PowerPoint Presentation</vt:lpstr>
      <vt:lpstr>PowerPoint Presentation</vt:lpstr>
      <vt:lpstr>Aces- defining key terms  </vt:lpstr>
      <vt:lpstr>PowerPoint Presentation</vt:lpstr>
      <vt:lpstr>Policies </vt:lpstr>
      <vt:lpstr>Adolescence development  </vt:lpstr>
      <vt:lpstr>PowerPoint Presentation</vt:lpstr>
      <vt:lpstr>Theories</vt:lpstr>
      <vt:lpstr>Categories </vt:lpstr>
      <vt:lpstr>PowerPoint Presentation</vt:lpstr>
      <vt:lpstr>Video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Substance misuse </dc:title>
  <dc:creator/>
  <cp:lastModifiedBy>Sophie Price (2213749)</cp:lastModifiedBy>
  <cp:revision>7</cp:revision>
  <dcterms:created xsi:type="dcterms:W3CDTF">2013-07-15T20:26:09Z</dcterms:created>
  <dcterms:modified xsi:type="dcterms:W3CDTF">2025-01-14T10:07:04Z</dcterms:modified>
</cp:coreProperties>
</file>