
<file path=[Content_Types].xml><?xml version="1.0" encoding="utf-8"?>
<Types xmlns="http://schemas.openxmlformats.org/package/2006/content-types">
  <Override PartName="/ppt/slides/slide18.xml" ContentType="application/vnd.openxmlformats-officedocument.presentationml.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slides/slide26.xml" ContentType="application/vnd.openxmlformats-officedocument.presentationml.slide+xml"/>
  <Override PartName="/ppt/slideLayouts/slideLayout5.xml" ContentType="application/vnd.openxmlformats-officedocument.presentationml.slideLayout+xml"/>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Override PartName="/ppt/slides/slide22.xml" ContentType="application/vnd.openxmlformats-officedocument.presentationml.slide+xml"/>
  <Default Extension="xml" ContentType="application/xml"/>
  <Override PartName="/ppt/slides/slide19.xml" ContentType="application/vnd.openxmlformats-officedocument.presentationml.slide+xml"/>
  <Override PartName="/ppt/tableStyles.xml" ContentType="application/vnd.openxmlformats-officedocument.presentationml.tableStyles+xml"/>
  <Override PartName="/ppt/slides/slide15.xml" ContentType="application/vnd.openxmlformats-officedocument.presentationml.slide+xml"/>
  <Override PartName="/ppt/notesSlides/notesSlide1.xml" ContentType="application/vnd.openxmlformats-officedocument.presentationml.notesSlide+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Default Extension="gif" ContentType="image/gif"/>
  <Override PartName="/ppt/slides/slide16.xml" ContentType="application/vnd.openxmlformats-officedocument.presentationml.slide+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28.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s/slide29.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embedTrueTypeFonts="1" saveSubsetFonts="1">
  <p:sldMasterIdLst>
    <p:sldMasterId id="2147483648" r:id="rId1"/>
  </p:sldMasterIdLst>
  <p:notesMasterIdLst>
    <p:notesMasterId r:id="rId31"/>
  </p:notesMasterIdLst>
  <p:sldIdLst>
    <p:sldId id="256" r:id="rId2"/>
    <p:sldId id="260" r:id="rId3"/>
    <p:sldId id="257" r:id="rId4"/>
    <p:sldId id="283" r:id="rId5"/>
    <p:sldId id="284" r:id="rId6"/>
    <p:sldId id="285" r:id="rId7"/>
    <p:sldId id="258" r:id="rId8"/>
    <p:sldId id="267" r:id="rId9"/>
    <p:sldId id="263" r:id="rId10"/>
    <p:sldId id="259" r:id="rId11"/>
    <p:sldId id="262" r:id="rId12"/>
    <p:sldId id="273" r:id="rId13"/>
    <p:sldId id="266" r:id="rId14"/>
    <p:sldId id="286" r:id="rId15"/>
    <p:sldId id="264" r:id="rId16"/>
    <p:sldId id="274" r:id="rId17"/>
    <p:sldId id="275" r:id="rId18"/>
    <p:sldId id="276" r:id="rId19"/>
    <p:sldId id="265" r:id="rId20"/>
    <p:sldId id="277" r:id="rId21"/>
    <p:sldId id="278" r:id="rId22"/>
    <p:sldId id="280" r:id="rId23"/>
    <p:sldId id="279" r:id="rId24"/>
    <p:sldId id="282" r:id="rId25"/>
    <p:sldId id="270" r:id="rId26"/>
    <p:sldId id="269" r:id="rId27"/>
    <p:sldId id="268" r:id="rId28"/>
    <p:sldId id="271" r:id="rId29"/>
    <p:sldId id="28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0"/>
    </p:ext>
    <p:ext uri="{D31A062A-798A-4329-ABDD-BBA856620510}">
      <p14:defaultImageDpi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80" d="100"/>
          <a:sy n="80" d="100"/>
        </p:scale>
        <p:origin x="-1160" y="-112"/>
      </p:cViewPr>
      <p:guideLst>
        <p:guide orient="horz" pos="2160"/>
        <p:guide pos="2880"/>
      </p:guideLst>
    </p:cSldViewPr>
  </p:slideViewPr>
  <p:notesTextViewPr>
    <p:cViewPr>
      <p:scale>
        <a:sx n="100" d="100"/>
        <a:sy n="100" d="100"/>
      </p:scale>
      <p:origin x="0" y="0"/>
    </p:cViewPr>
  </p:notesTextViewPr>
  <p:sorterViewPr>
    <p:cViewPr>
      <p:scale>
        <a:sx n="180" d="100"/>
        <a:sy n="180" d="100"/>
      </p:scale>
      <p:origin x="0" y="0"/>
    </p:cViewPr>
  </p:sorter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BD8D4F-A5BD-429E-B7D6-1C38C1EFCB5B}" type="datetimeFigureOut">
              <a:rPr lang="en-GB" smtClean="0"/>
              <a:pPr/>
              <a:t>3/13/17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6327EF-3CBB-4858-8495-15C150D56678}"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123191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C6327EF-3CBB-4858-8495-15C150D56678}"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pPr/>
              <a:t>3/13/17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pPr/>
              <a:t>3/13/17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pPr/>
              <a:t>3/13/17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pPr/>
              <a:t>3/13/17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pPr/>
              <a:t>3/13/17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3/13/17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3/13/17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3/13/17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pPr/>
              <a:t>3/13/17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gi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 Id="rId3" Type="http://schemas.openxmlformats.org/officeDocument/2006/relationships/image" Target="../media/image1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7.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1.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2.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Rationality </a:t>
            </a:r>
            <a:endParaRPr lang="en-US" dirty="0"/>
          </a:p>
        </p:txBody>
      </p:sp>
      <p:sp>
        <p:nvSpPr>
          <p:cNvPr id="3" name="Subtitle 2"/>
          <p:cNvSpPr>
            <a:spLocks noGrp="1"/>
          </p:cNvSpPr>
          <p:nvPr>
            <p:ph type="subTitle" idx="1"/>
          </p:nvPr>
        </p:nvSpPr>
        <p:spPr/>
        <p:txBody>
          <a:bodyPr/>
          <a:lstStyle/>
          <a:p>
            <a:r>
              <a:rPr lang="en-US" dirty="0" smtClean="0"/>
              <a:t>Modes of thinking – language, thought, witches and magic</a:t>
            </a:r>
            <a:endParaRPr lang="en-US"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7712894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Reminder: Sapir/Whorf hypothesis</a:t>
            </a:r>
            <a:endParaRPr lang="en-US" dirty="0"/>
          </a:p>
        </p:txBody>
      </p:sp>
      <p:sp>
        <p:nvSpPr>
          <p:cNvPr id="3" name="Content Placeholder 2"/>
          <p:cNvSpPr>
            <a:spLocks noGrp="1"/>
          </p:cNvSpPr>
          <p:nvPr>
            <p:ph sz="half" idx="1"/>
          </p:nvPr>
        </p:nvSpPr>
        <p:spPr/>
        <p:txBody>
          <a:bodyPr/>
          <a:lstStyle/>
          <a:p>
            <a:r>
              <a:rPr lang="en-US" dirty="0" smtClean="0"/>
              <a:t>Suggests direct bond between structure of language and how humans understand the world</a:t>
            </a:r>
          </a:p>
          <a:p>
            <a:r>
              <a:rPr lang="en-US" dirty="0" smtClean="0"/>
              <a:t>For anthropology this is significant because we can explore culture via terminology and language use</a:t>
            </a:r>
            <a:endParaRPr lang="en-US" dirty="0"/>
          </a:p>
        </p:txBody>
      </p:sp>
      <p:pic>
        <p:nvPicPr>
          <p:cNvPr id="5" name="Content Placeholder 4" descr="anti-sapir-worf.jpg"/>
          <p:cNvPicPr>
            <a:picLocks noGrp="1" noChangeAspect="1"/>
          </p:cNvPicPr>
          <p:nvPr>
            <p:ph sz="half" idx="2"/>
          </p:nvPr>
        </p:nvPicPr>
        <p:blipFill>
          <a:blip r:embed="rId2" cstate="screen"/>
          <a:stretch>
            <a:fillRect/>
          </a:stretch>
        </p:blipFill>
        <p:spPr>
          <a:xfrm>
            <a:off x="4762500" y="1958181"/>
            <a:ext cx="3810000" cy="3810000"/>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7033361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Issues of translation</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As ethnographic info accumulated scholars were challenged by different claims/beliefs </a:t>
            </a:r>
            <a:r>
              <a:rPr lang="en-US" dirty="0"/>
              <a:t>t</a:t>
            </a:r>
            <a:r>
              <a:rPr lang="en-US" dirty="0" smtClean="0"/>
              <a:t>hat appeared to be irrational </a:t>
            </a:r>
          </a:p>
          <a:p>
            <a:r>
              <a:rPr lang="en-US" dirty="0" smtClean="0"/>
              <a:t>Examples:</a:t>
            </a:r>
          </a:p>
          <a:p>
            <a:pPr lvl="1"/>
            <a:r>
              <a:rPr lang="en-US" dirty="0" err="1" smtClean="0"/>
              <a:t>Mbuti</a:t>
            </a:r>
            <a:r>
              <a:rPr lang="en-US" dirty="0" smtClean="0"/>
              <a:t> – forest parent</a:t>
            </a:r>
          </a:p>
          <a:p>
            <a:pPr lvl="1"/>
            <a:r>
              <a:rPr lang="en-US" dirty="0" err="1" smtClean="0"/>
              <a:t>Bororo</a:t>
            </a:r>
            <a:r>
              <a:rPr lang="en-US" dirty="0" smtClean="0"/>
              <a:t> are </a:t>
            </a:r>
            <a:r>
              <a:rPr lang="en-US" dirty="0"/>
              <a:t>r</a:t>
            </a:r>
            <a:r>
              <a:rPr lang="en-US" dirty="0" smtClean="0"/>
              <a:t>ed Macaws – why?</a:t>
            </a:r>
          </a:p>
          <a:p>
            <a:pPr lvl="1"/>
            <a:r>
              <a:rPr lang="en-US" dirty="0" smtClean="0"/>
              <a:t>Belief in magic and witches</a:t>
            </a:r>
          </a:p>
          <a:p>
            <a:r>
              <a:rPr lang="en-US" dirty="0" smtClean="0"/>
              <a:t>They wondered ‘do people think differently?’</a:t>
            </a:r>
            <a:endParaRPr lang="en-US" dirty="0"/>
          </a:p>
        </p:txBody>
      </p:sp>
      <p:pic>
        <p:nvPicPr>
          <p:cNvPr id="5" name="Content Placeholder 4" descr="red_macaw_by_kandykunt-d3dyrpu.jpg"/>
          <p:cNvPicPr>
            <a:picLocks noGrp="1" noChangeAspect="1"/>
          </p:cNvPicPr>
          <p:nvPr>
            <p:ph sz="half" idx="2"/>
          </p:nvPr>
        </p:nvPicPr>
        <p:blipFill>
          <a:blip r:embed="rId2" cstate="screen"/>
          <a:stretch>
            <a:fillRect/>
          </a:stretch>
        </p:blipFill>
        <p:spPr>
          <a:xfrm>
            <a:off x="4648200" y="2261964"/>
            <a:ext cx="4038600" cy="3202434"/>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5089484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‘Irrational’ beliefs</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So-called irrational beliefs are just people trying to make sense of the world.</a:t>
            </a:r>
          </a:p>
          <a:p>
            <a:r>
              <a:rPr lang="en-US" dirty="0" smtClean="0"/>
              <a:t>Other scholars were unconvinced</a:t>
            </a:r>
          </a:p>
          <a:p>
            <a:r>
              <a:rPr lang="en-US" dirty="0" smtClean="0"/>
              <a:t>Durkheim claimed the collective mind and ‘social facts’ stopped people thinking for themselves.</a:t>
            </a:r>
            <a:endParaRPr lang="en-US" dirty="0"/>
          </a:p>
        </p:txBody>
      </p:sp>
      <p:pic>
        <p:nvPicPr>
          <p:cNvPr id="7" name="Content Placeholder 6"/>
          <p:cNvPicPr>
            <a:picLocks noGrp="1" noChangeAspect="1"/>
          </p:cNvPicPr>
          <p:nvPr>
            <p:ph sz="half" idx="2"/>
          </p:nvPr>
        </p:nvPicPr>
        <p:blipFill>
          <a:blip r:embed="rId2"/>
          <a:srcRect l="24878" r="24878"/>
          <a:stretch>
            <a:fillRect/>
          </a:stretch>
        </p:blipFill>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23343067"/>
      </p:ext>
    </p:extLst>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Durkheim’s ‘social facts’  </a:t>
            </a:r>
            <a:br>
              <a:rPr lang="en-US" dirty="0" smtClean="0"/>
            </a:br>
            <a:r>
              <a:rPr lang="en-US" dirty="0" smtClean="0"/>
              <a:t>(read: institutions)</a:t>
            </a:r>
            <a:endParaRPr lang="en-US" dirty="0"/>
          </a:p>
        </p:txBody>
      </p:sp>
      <p:sp>
        <p:nvSpPr>
          <p:cNvPr id="10" name="Content Placeholder 9"/>
          <p:cNvSpPr>
            <a:spLocks noGrp="1"/>
          </p:cNvSpPr>
          <p:nvPr>
            <p:ph sz="half" idx="1"/>
          </p:nvPr>
        </p:nvSpPr>
        <p:spPr/>
        <p:txBody>
          <a:bodyPr>
            <a:normAutofit fontScale="92500" lnSpcReduction="10000"/>
          </a:bodyPr>
          <a:lstStyle/>
          <a:p>
            <a:r>
              <a:rPr lang="en-US" dirty="0" smtClean="0"/>
              <a:t>Social facts are ways of being that just seem right to you. These ‘ways’ have a power over us – they are invisible, external but coercive. They are ‘social forces’ that influence and control us – and we cannot change them due to their pervasiveness.</a:t>
            </a:r>
          </a:p>
          <a:p>
            <a:r>
              <a:rPr lang="en-US" dirty="0" smtClean="0"/>
              <a:t>(they are never individually held) </a:t>
            </a:r>
            <a:endParaRPr lang="en-US" dirty="0"/>
          </a:p>
        </p:txBody>
      </p:sp>
      <p:pic>
        <p:nvPicPr>
          <p:cNvPr id="12" name="Content Placeholder 11"/>
          <p:cNvPicPr>
            <a:picLocks noGrp="1" noChangeAspect="1"/>
          </p:cNvPicPr>
          <p:nvPr>
            <p:ph sz="half" idx="2"/>
          </p:nvPr>
        </p:nvPicPr>
        <p:blipFill>
          <a:blip r:embed="rId2"/>
          <a:srcRect l="24893" r="24893"/>
          <a:stretch>
            <a:fillRect/>
          </a:stretch>
        </p:blipFill>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149040790"/>
      </p:ext>
    </p:extLst>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Thus the belief in witches</a:t>
            </a:r>
            <a:endParaRPr lang="en-US" dirty="0"/>
          </a:p>
        </p:txBody>
      </p:sp>
      <p:sp>
        <p:nvSpPr>
          <p:cNvPr id="3" name="Content Placeholder 2"/>
          <p:cNvSpPr>
            <a:spLocks noGrp="1"/>
          </p:cNvSpPr>
          <p:nvPr>
            <p:ph sz="half" idx="1"/>
          </p:nvPr>
        </p:nvSpPr>
        <p:spPr>
          <a:xfrm>
            <a:off x="457200" y="1600200"/>
            <a:ext cx="4038600" cy="3051175"/>
          </a:xfrm>
        </p:spPr>
        <p:txBody>
          <a:bodyPr/>
          <a:lstStyle/>
          <a:p>
            <a:r>
              <a:rPr lang="en-US" dirty="0" smtClean="0"/>
              <a:t>Is a collective ‘fact’ that cannot not be thought once established.</a:t>
            </a:r>
          </a:p>
          <a:p>
            <a:r>
              <a:rPr lang="en-US" dirty="0" smtClean="0"/>
              <a:t>Same as the belief in</a:t>
            </a:r>
            <a:r>
              <a:rPr lang="en-US" dirty="0" smtClean="0"/>
              <a:t> God </a:t>
            </a:r>
            <a:endParaRPr lang="en-US" dirty="0" smtClean="0"/>
          </a:p>
          <a:p>
            <a:endParaRPr lang="en-US" dirty="0"/>
          </a:p>
        </p:txBody>
      </p:sp>
      <p:sp>
        <p:nvSpPr>
          <p:cNvPr id="4" name="Content Placeholder 3"/>
          <p:cNvSpPr>
            <a:spLocks noGrp="1"/>
          </p:cNvSpPr>
          <p:nvPr>
            <p:ph sz="half" idx="2"/>
          </p:nvPr>
        </p:nvSpPr>
        <p:spPr/>
        <p:txBody>
          <a:bodyPr/>
          <a:lstStyle/>
          <a:p>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49494708"/>
      </p:ext>
    </p:extLst>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Levy–</a:t>
            </a:r>
            <a:r>
              <a:rPr lang="en-US" dirty="0" err="1" smtClean="0"/>
              <a:t>Bruhl’s</a:t>
            </a:r>
            <a:r>
              <a:rPr lang="en-US" dirty="0" smtClean="0"/>
              <a:t> </a:t>
            </a:r>
            <a:r>
              <a:rPr lang="en-US" i="1" dirty="0" smtClean="0"/>
              <a:t>Primitive thinking</a:t>
            </a:r>
            <a:endParaRPr lang="en-US" i="1" dirty="0"/>
          </a:p>
        </p:txBody>
      </p:sp>
      <p:sp>
        <p:nvSpPr>
          <p:cNvPr id="4" name="Content Placeholder 3"/>
          <p:cNvSpPr>
            <a:spLocks noGrp="1"/>
          </p:cNvSpPr>
          <p:nvPr>
            <p:ph sz="half" idx="1"/>
          </p:nvPr>
        </p:nvSpPr>
        <p:spPr/>
        <p:txBody>
          <a:bodyPr>
            <a:normAutofit/>
          </a:bodyPr>
          <a:lstStyle/>
          <a:p>
            <a:r>
              <a:rPr lang="en-US" dirty="0" smtClean="0"/>
              <a:t>Equally puzzled by the irrationality of some beliefs, proposed that there were two types of thinking </a:t>
            </a:r>
          </a:p>
          <a:p>
            <a:r>
              <a:rPr lang="en-US" dirty="0" smtClean="0"/>
              <a:t>The ways were broadly </a:t>
            </a:r>
            <a:r>
              <a:rPr lang="en-US" dirty="0"/>
              <a:t>characterized </a:t>
            </a:r>
            <a:r>
              <a:rPr lang="en-US" dirty="0" smtClean="0"/>
              <a:t>as </a:t>
            </a:r>
          </a:p>
          <a:p>
            <a:pPr lvl="1"/>
            <a:r>
              <a:rPr lang="en-US" dirty="0" smtClean="0"/>
              <a:t>Scientific/logical </a:t>
            </a:r>
            <a:endParaRPr lang="en-US" dirty="0"/>
          </a:p>
          <a:p>
            <a:pPr lvl="1"/>
            <a:r>
              <a:rPr lang="en-US" dirty="0" smtClean="0"/>
              <a:t>Mythical/ primitive</a:t>
            </a:r>
            <a:endParaRPr lang="en-US" dirty="0"/>
          </a:p>
        </p:txBody>
      </p:sp>
      <p:pic>
        <p:nvPicPr>
          <p:cNvPr id="6" name="Content Placeholder 5" descr="centi.jpg"/>
          <p:cNvPicPr>
            <a:picLocks noGrp="1" noChangeAspect="1"/>
          </p:cNvPicPr>
          <p:nvPr>
            <p:ph sz="half" idx="2"/>
          </p:nvPr>
        </p:nvPicPr>
        <p:blipFill>
          <a:blip r:embed="rId2" cstate="screen"/>
          <a:stretch>
            <a:fillRect/>
          </a:stretch>
        </p:blipFill>
        <p:spPr>
          <a:xfrm>
            <a:off x="4835814" y="2390660"/>
            <a:ext cx="3850986" cy="2875403"/>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1088772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smtClean="0"/>
              <a:t>Science v religion</a:t>
            </a:r>
            <a:endParaRPr lang="en-US" dirty="0"/>
          </a:p>
        </p:txBody>
      </p:sp>
      <p:sp>
        <p:nvSpPr>
          <p:cNvPr id="7" name="Content Placeholder 6"/>
          <p:cNvSpPr>
            <a:spLocks noGrp="1"/>
          </p:cNvSpPr>
          <p:nvPr>
            <p:ph sz="half" idx="1"/>
          </p:nvPr>
        </p:nvSpPr>
        <p:spPr/>
        <p:txBody>
          <a:bodyPr/>
          <a:lstStyle/>
          <a:p>
            <a:r>
              <a:rPr lang="en-US" dirty="0" smtClean="0"/>
              <a:t>Science explains via</a:t>
            </a:r>
          </a:p>
          <a:p>
            <a:pPr lvl="1"/>
            <a:r>
              <a:rPr lang="en-US" dirty="0" smtClean="0"/>
              <a:t>Logic </a:t>
            </a:r>
          </a:p>
          <a:p>
            <a:pPr lvl="1"/>
            <a:r>
              <a:rPr lang="en-US" dirty="0" smtClean="0"/>
              <a:t>Experimentation </a:t>
            </a:r>
          </a:p>
          <a:p>
            <a:pPr lvl="1"/>
            <a:r>
              <a:rPr lang="en-US" dirty="0" smtClean="0"/>
              <a:t>Trial and error</a:t>
            </a:r>
          </a:p>
          <a:p>
            <a:r>
              <a:rPr lang="en-US" dirty="0" smtClean="0"/>
              <a:t>Religion explains via</a:t>
            </a:r>
          </a:p>
          <a:p>
            <a:pPr lvl="1"/>
            <a:r>
              <a:rPr lang="en-US" dirty="0" smtClean="0"/>
              <a:t>Faith/hope </a:t>
            </a:r>
          </a:p>
          <a:p>
            <a:pPr lvl="1"/>
            <a:r>
              <a:rPr lang="en-US" dirty="0" smtClean="0"/>
              <a:t>Supernatural powers</a:t>
            </a:r>
          </a:p>
          <a:p>
            <a:pPr lvl="1"/>
            <a:r>
              <a:rPr lang="en-US" dirty="0" smtClean="0"/>
              <a:t>Feelings </a:t>
            </a:r>
            <a:endParaRPr lang="en-US" dirty="0"/>
          </a:p>
        </p:txBody>
      </p:sp>
      <p:sp>
        <p:nvSpPr>
          <p:cNvPr id="6" name="Text Placeholder 5"/>
          <p:cNvSpPr>
            <a:spLocks noGrp="1"/>
          </p:cNvSpPr>
          <p:nvPr>
            <p:ph sz="half" idx="2"/>
          </p:nvPr>
        </p:nvSpPr>
        <p:spPr/>
        <p:txBody>
          <a:bodyPr/>
          <a:lstStyle/>
          <a:p>
            <a:r>
              <a:rPr lang="en-US" dirty="0" smtClean="0"/>
              <a:t> </a:t>
            </a:r>
            <a:endParaRPr lang="en-US" dirty="0"/>
          </a:p>
        </p:txBody>
      </p:sp>
      <p:pic>
        <p:nvPicPr>
          <p:cNvPr id="20482" name="Picture 2" descr="http://thedrhiphop.files.wordpress.com/2011/05/science_v_religion-300x269.jpg"/>
          <p:cNvPicPr>
            <a:picLocks noChangeAspect="1" noChangeArrowheads="1"/>
          </p:cNvPicPr>
          <p:nvPr/>
        </p:nvPicPr>
        <p:blipFill>
          <a:blip r:embed="rId2" cstate="screen"/>
          <a:srcRect/>
          <a:stretch>
            <a:fillRect/>
          </a:stretch>
        </p:blipFill>
        <p:spPr bwMode="auto">
          <a:xfrm>
            <a:off x="4648200" y="1813517"/>
            <a:ext cx="3997859" cy="3584748"/>
          </a:xfrm>
          <a:prstGeom prst="rect">
            <a:avLst/>
          </a:prstGeom>
          <a:noFill/>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6273786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2 methods of thinking</a:t>
            </a:r>
            <a:br>
              <a:rPr lang="en-US" dirty="0" smtClean="0"/>
            </a:br>
            <a:r>
              <a:rPr lang="en-US" dirty="0" smtClean="0"/>
              <a:t>taken from </a:t>
            </a:r>
            <a:r>
              <a:rPr lang="en-US" dirty="0" err="1" smtClean="0"/>
              <a:t>Tambiah</a:t>
            </a:r>
            <a:r>
              <a:rPr lang="en-US" dirty="0" smtClean="0"/>
              <a:t>, 2002:109</a:t>
            </a:r>
            <a:endParaRPr lang="en-US" dirty="0"/>
          </a:p>
        </p:txBody>
      </p:sp>
      <p:sp>
        <p:nvSpPr>
          <p:cNvPr id="6" name="Text Placeholder 5"/>
          <p:cNvSpPr>
            <a:spLocks noGrp="1"/>
          </p:cNvSpPr>
          <p:nvPr>
            <p:ph type="body" idx="1"/>
          </p:nvPr>
        </p:nvSpPr>
        <p:spPr/>
        <p:txBody>
          <a:bodyPr/>
          <a:lstStyle/>
          <a:p>
            <a:r>
              <a:rPr lang="en-US" dirty="0" smtClean="0"/>
              <a:t>Causality (science)</a:t>
            </a:r>
            <a:endParaRPr lang="en-US" dirty="0"/>
          </a:p>
        </p:txBody>
      </p:sp>
      <p:sp>
        <p:nvSpPr>
          <p:cNvPr id="7" name="Content Placeholder 6"/>
          <p:cNvSpPr>
            <a:spLocks noGrp="1"/>
          </p:cNvSpPr>
          <p:nvPr>
            <p:ph sz="half" idx="2"/>
          </p:nvPr>
        </p:nvSpPr>
        <p:spPr/>
        <p:txBody>
          <a:bodyPr/>
          <a:lstStyle/>
          <a:p>
            <a:r>
              <a:rPr lang="en-US" dirty="0" smtClean="0"/>
              <a:t>Cause and effect</a:t>
            </a:r>
          </a:p>
          <a:p>
            <a:r>
              <a:rPr lang="en-US" dirty="0" smtClean="0"/>
              <a:t>Egocentric</a:t>
            </a:r>
          </a:p>
          <a:p>
            <a:r>
              <a:rPr lang="en-US" dirty="0" smtClean="0"/>
              <a:t>Individualism</a:t>
            </a:r>
          </a:p>
          <a:p>
            <a:r>
              <a:rPr lang="en-US" dirty="0" smtClean="0"/>
              <a:t>Language of distance</a:t>
            </a:r>
          </a:p>
          <a:p>
            <a:r>
              <a:rPr lang="en-US" dirty="0" smtClean="0"/>
              <a:t>Fragmentation </a:t>
            </a:r>
          </a:p>
          <a:p>
            <a:r>
              <a:rPr lang="en-US" dirty="0" smtClean="0"/>
              <a:t>Classification  </a:t>
            </a:r>
            <a:endParaRPr lang="en-US" dirty="0"/>
          </a:p>
        </p:txBody>
      </p:sp>
      <p:sp>
        <p:nvSpPr>
          <p:cNvPr id="8" name="Text Placeholder 7"/>
          <p:cNvSpPr>
            <a:spLocks noGrp="1"/>
          </p:cNvSpPr>
          <p:nvPr>
            <p:ph type="body" sz="quarter" idx="3"/>
          </p:nvPr>
        </p:nvSpPr>
        <p:spPr/>
        <p:txBody>
          <a:bodyPr/>
          <a:lstStyle/>
          <a:p>
            <a:r>
              <a:rPr lang="en-US" dirty="0" smtClean="0"/>
              <a:t>Participation </a:t>
            </a:r>
            <a:endParaRPr lang="en-US" dirty="0"/>
          </a:p>
        </p:txBody>
      </p:sp>
      <p:sp>
        <p:nvSpPr>
          <p:cNvPr id="9" name="Content Placeholder 8"/>
          <p:cNvSpPr>
            <a:spLocks noGrp="1"/>
          </p:cNvSpPr>
          <p:nvPr>
            <p:ph sz="quarter" idx="4"/>
          </p:nvPr>
        </p:nvSpPr>
        <p:spPr/>
        <p:txBody>
          <a:bodyPr/>
          <a:lstStyle/>
          <a:p>
            <a:r>
              <a:rPr lang="en-US" dirty="0" smtClean="0"/>
              <a:t>Things are</a:t>
            </a:r>
          </a:p>
          <a:p>
            <a:r>
              <a:rPr lang="en-US" dirty="0" smtClean="0"/>
              <a:t>People are of the world</a:t>
            </a:r>
          </a:p>
          <a:p>
            <a:r>
              <a:rPr lang="en-US" dirty="0" smtClean="0"/>
              <a:t>Cosmic oneness</a:t>
            </a:r>
          </a:p>
          <a:p>
            <a:r>
              <a:rPr lang="en-US" dirty="0" smtClean="0"/>
              <a:t>Language of solidarity, unity</a:t>
            </a:r>
          </a:p>
          <a:p>
            <a:r>
              <a:rPr lang="en-US" dirty="0" smtClean="0"/>
              <a:t>Expressive, </a:t>
            </a:r>
            <a:r>
              <a:rPr lang="en-US" dirty="0" err="1" smtClean="0"/>
              <a:t>performative</a:t>
            </a:r>
            <a:r>
              <a:rPr lang="en-US" dirty="0" smtClean="0"/>
              <a:t> action (rituals)</a:t>
            </a:r>
          </a:p>
          <a:p>
            <a:r>
              <a:rPr lang="en-US" dirty="0" smtClean="0"/>
              <a:t>Resemblances (doctrine of signatures)</a:t>
            </a:r>
            <a:endParaRPr lang="en-US"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0712220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Levy-</a:t>
            </a:r>
            <a:r>
              <a:rPr lang="en-US" dirty="0" err="1" smtClean="0"/>
              <a:t>Bruhl’s</a:t>
            </a:r>
            <a:r>
              <a:rPr lang="en-US" dirty="0" smtClean="0"/>
              <a:t/>
            </a:r>
            <a:br>
              <a:rPr lang="en-US" dirty="0" smtClean="0"/>
            </a:br>
            <a:r>
              <a:rPr lang="en-US" dirty="0" smtClean="0"/>
              <a:t>Pre-logical or ‘mystical’ mentality</a:t>
            </a:r>
            <a:endParaRPr lang="en-US" dirty="0"/>
          </a:p>
        </p:txBody>
      </p:sp>
      <p:sp>
        <p:nvSpPr>
          <p:cNvPr id="5" name="Content Placeholder 4"/>
          <p:cNvSpPr>
            <a:spLocks noGrp="1"/>
          </p:cNvSpPr>
          <p:nvPr>
            <p:ph sz="half" idx="1"/>
          </p:nvPr>
        </p:nvSpPr>
        <p:spPr/>
        <p:txBody>
          <a:bodyPr>
            <a:normAutofit fontScale="92500" lnSpcReduction="10000"/>
          </a:bodyPr>
          <a:lstStyle/>
          <a:p>
            <a:r>
              <a:rPr lang="en-US" dirty="0" smtClean="0"/>
              <a:t>World made up of supra-sensible forces where participation was key</a:t>
            </a:r>
          </a:p>
          <a:p>
            <a:r>
              <a:rPr lang="en-US" dirty="0" smtClean="0"/>
              <a:t>‘the law of participation’ saw a social world of collectives NOT individuals</a:t>
            </a:r>
          </a:p>
          <a:p>
            <a:r>
              <a:rPr lang="en-US" dirty="0" smtClean="0"/>
              <a:t>If the world is connected one can’t see ‘bits’ – psychic unity of everything</a:t>
            </a:r>
          </a:p>
          <a:p>
            <a:endParaRPr lang="en-US" dirty="0"/>
          </a:p>
        </p:txBody>
      </p:sp>
      <p:pic>
        <p:nvPicPr>
          <p:cNvPr id="7" name="Content Placeholder 6" descr="Picture1.png"/>
          <p:cNvPicPr>
            <a:picLocks noGrp="1" noChangeAspect="1"/>
          </p:cNvPicPr>
          <p:nvPr>
            <p:ph sz="half" idx="2"/>
          </p:nvPr>
        </p:nvPicPr>
        <p:blipFill>
          <a:blip r:embed="rId2" cstate="screen"/>
          <a:stretch>
            <a:fillRect/>
          </a:stretch>
        </p:blipFill>
        <p:spPr>
          <a:xfrm>
            <a:off x="4648200" y="1608394"/>
            <a:ext cx="4038600" cy="4509574"/>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4192406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Levy-</a:t>
            </a:r>
            <a:r>
              <a:rPr lang="en-US" dirty="0" err="1" smtClean="0"/>
              <a:t>Bruhl</a:t>
            </a:r>
            <a:r>
              <a:rPr lang="en-US" dirty="0" smtClean="0"/>
              <a:t> reconsidered…</a:t>
            </a:r>
            <a:endParaRPr lang="en-US" dirty="0"/>
          </a:p>
        </p:txBody>
      </p:sp>
      <p:sp>
        <p:nvSpPr>
          <p:cNvPr id="3" name="Content Placeholder 2"/>
          <p:cNvSpPr>
            <a:spLocks noGrp="1"/>
          </p:cNvSpPr>
          <p:nvPr>
            <p:ph sz="half" idx="1"/>
          </p:nvPr>
        </p:nvSpPr>
        <p:spPr/>
        <p:txBody>
          <a:bodyPr>
            <a:normAutofit/>
          </a:bodyPr>
          <a:lstStyle/>
          <a:p>
            <a:r>
              <a:rPr lang="en-US" dirty="0" smtClean="0"/>
              <a:t>Levy-</a:t>
            </a:r>
            <a:r>
              <a:rPr lang="en-US" dirty="0" err="1" smtClean="0"/>
              <a:t>Bruhl’s</a:t>
            </a:r>
            <a:r>
              <a:rPr lang="en-US" dirty="0" smtClean="0"/>
              <a:t> ideas altered -</a:t>
            </a:r>
          </a:p>
          <a:p>
            <a:r>
              <a:rPr lang="en-US" dirty="0" smtClean="0"/>
              <a:t>Thoughts, he said, can be both logical and mystical = coexisting </a:t>
            </a:r>
            <a:r>
              <a:rPr lang="en-US" dirty="0" smtClean="0"/>
              <a:t>mentalities</a:t>
            </a:r>
            <a:endParaRPr lang="en-US" dirty="0" smtClean="0"/>
          </a:p>
        </p:txBody>
      </p:sp>
      <p:sp>
        <p:nvSpPr>
          <p:cNvPr id="6" name="Content Placeholder 5"/>
          <p:cNvSpPr>
            <a:spLocks noGrp="1"/>
          </p:cNvSpPr>
          <p:nvPr>
            <p:ph sz="half" idx="2"/>
          </p:nvPr>
        </p:nvSpPr>
        <p:spPr/>
        <p:txBody>
          <a:bodyPr>
            <a:normAutofit/>
          </a:bodyPr>
          <a:lstStyle/>
          <a:p>
            <a:endParaRPr lang="en-GB"/>
          </a:p>
        </p:txBody>
      </p:sp>
      <p:pic>
        <p:nvPicPr>
          <p:cNvPr id="18434" name="Picture 2" descr="http://thefalloutgirl.files.wordpress.com/2011/10/escher-big.jpg"/>
          <p:cNvPicPr>
            <a:picLocks noChangeAspect="1" noChangeArrowheads="1"/>
          </p:cNvPicPr>
          <p:nvPr/>
        </p:nvPicPr>
        <p:blipFill>
          <a:blip r:embed="rId2" cstate="screen"/>
          <a:srcRect/>
          <a:stretch>
            <a:fillRect/>
          </a:stretch>
        </p:blipFill>
        <p:spPr bwMode="auto">
          <a:xfrm>
            <a:off x="4576420" y="2019303"/>
            <a:ext cx="4239488" cy="3937530"/>
          </a:xfrm>
          <a:prstGeom prst="rect">
            <a:avLst/>
          </a:prstGeom>
          <a:noFill/>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0148358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Evolutionary pathways</a:t>
            </a:r>
            <a:endParaRPr lang="en-US" dirty="0"/>
          </a:p>
        </p:txBody>
      </p:sp>
      <p:sp>
        <p:nvSpPr>
          <p:cNvPr id="3" name="Content Placeholder 2"/>
          <p:cNvSpPr>
            <a:spLocks noGrp="1"/>
          </p:cNvSpPr>
          <p:nvPr>
            <p:ph sz="half" idx="1"/>
          </p:nvPr>
        </p:nvSpPr>
        <p:spPr/>
        <p:txBody>
          <a:bodyPr/>
          <a:lstStyle/>
          <a:p>
            <a:r>
              <a:rPr lang="en-US" dirty="0" smtClean="0"/>
              <a:t>Magic, science, </a:t>
            </a:r>
            <a:r>
              <a:rPr lang="en-US" dirty="0" smtClean="0"/>
              <a:t>religion</a:t>
            </a:r>
          </a:p>
          <a:p>
            <a:r>
              <a:rPr lang="en-US" dirty="0" smtClean="0"/>
              <a:t>Or</a:t>
            </a:r>
          </a:p>
          <a:p>
            <a:r>
              <a:rPr lang="en-US" dirty="0" smtClean="0"/>
              <a:t>Magic-science and religion</a:t>
            </a:r>
            <a:endParaRPr lang="en-US" dirty="0"/>
          </a:p>
        </p:txBody>
      </p:sp>
      <p:pic>
        <p:nvPicPr>
          <p:cNvPr id="19458" name="Picture 2" descr="http://www.store4kids.ro/image/cache/data/product/Galt/Magic-Science-1000x1000.jpg"/>
          <p:cNvPicPr>
            <a:picLocks noChangeAspect="1" noChangeArrowheads="1"/>
          </p:cNvPicPr>
          <p:nvPr/>
        </p:nvPicPr>
        <p:blipFill>
          <a:blip r:embed="rId2" cstate="screen"/>
          <a:srcRect/>
          <a:stretch>
            <a:fillRect/>
          </a:stretch>
        </p:blipFill>
        <p:spPr bwMode="auto">
          <a:xfrm>
            <a:off x="3711900" y="2423711"/>
            <a:ext cx="4974900" cy="4054207"/>
          </a:xfrm>
          <a:prstGeom prst="rect">
            <a:avLst/>
          </a:prstGeom>
          <a:noFill/>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7590723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Eriksen</a:t>
            </a:r>
            <a:r>
              <a:rPr lang="en-US" dirty="0" smtClean="0"/>
              <a:t> </a:t>
            </a:r>
            <a:r>
              <a:rPr lang="en-US" dirty="0" err="1" smtClean="0"/>
              <a:t>characterises</a:t>
            </a:r>
            <a:r>
              <a:rPr lang="en-US" dirty="0" smtClean="0"/>
              <a:t> the debates thus:</a:t>
            </a:r>
            <a:endParaRPr lang="en-US" dirty="0"/>
          </a:p>
        </p:txBody>
      </p:sp>
      <p:sp>
        <p:nvSpPr>
          <p:cNvPr id="3" name="Content Placeholder 2"/>
          <p:cNvSpPr>
            <a:spLocks noGrp="1"/>
          </p:cNvSpPr>
          <p:nvPr>
            <p:ph sz="half" idx="1"/>
          </p:nvPr>
        </p:nvSpPr>
        <p:spPr>
          <a:xfrm>
            <a:off x="457200" y="1600200"/>
            <a:ext cx="4038600" cy="4799786"/>
          </a:xfrm>
        </p:spPr>
        <p:txBody>
          <a:bodyPr>
            <a:normAutofit/>
          </a:bodyPr>
          <a:lstStyle/>
          <a:p>
            <a:r>
              <a:rPr lang="en-US" dirty="0" smtClean="0"/>
              <a:t>Do non-literate people think differently from literate ones?</a:t>
            </a:r>
          </a:p>
          <a:p>
            <a:r>
              <a:rPr lang="en-US" dirty="0" smtClean="0"/>
              <a:t>If so, is it possible to understand each other?</a:t>
            </a:r>
          </a:p>
          <a:p>
            <a:r>
              <a:rPr lang="en-US" dirty="0" smtClean="0"/>
              <a:t>Does the terminology anthropology use contribute to the problem because it is culturally situated?</a:t>
            </a:r>
            <a:endParaRPr lang="en-US" dirty="0"/>
          </a:p>
        </p:txBody>
      </p:sp>
      <p:pic>
        <p:nvPicPr>
          <p:cNvPr id="5" name="Content Placeholder 4" descr="think-different.jpg"/>
          <p:cNvPicPr>
            <a:picLocks noGrp="1" noChangeAspect="1"/>
          </p:cNvPicPr>
          <p:nvPr>
            <p:ph sz="half" idx="2"/>
          </p:nvPr>
        </p:nvPicPr>
        <p:blipFill>
          <a:blip r:embed="rId2" cstate="screen"/>
          <a:stretch>
            <a:fillRect/>
          </a:stretch>
        </p:blipFill>
        <p:spPr>
          <a:xfrm>
            <a:off x="4648200" y="2608885"/>
            <a:ext cx="4038600" cy="2508592"/>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7362779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smtClean="0"/>
              <a:t>Witchcraft, magic and oracles among the </a:t>
            </a:r>
            <a:r>
              <a:rPr lang="en-US" dirty="0" err="1" smtClean="0"/>
              <a:t>Azande</a:t>
            </a:r>
            <a:endParaRPr lang="en-US" dirty="0"/>
          </a:p>
        </p:txBody>
      </p:sp>
      <p:sp>
        <p:nvSpPr>
          <p:cNvPr id="6" name="Subtitle 5"/>
          <p:cNvSpPr>
            <a:spLocks noGrp="1"/>
          </p:cNvSpPr>
          <p:nvPr>
            <p:ph type="subTitle" idx="1"/>
          </p:nvPr>
        </p:nvSpPr>
        <p:spPr/>
        <p:txBody>
          <a:bodyPr/>
          <a:lstStyle/>
          <a:p>
            <a:r>
              <a:rPr lang="en-US" dirty="0" smtClean="0"/>
              <a:t>The ethnographic counter to debates concerning rationality</a:t>
            </a:r>
            <a:endParaRPr lang="en-US"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179335783"/>
      </p:ext>
    </p:extLst>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err="1" smtClean="0"/>
              <a:t>Azande</a:t>
            </a:r>
            <a:r>
              <a:rPr lang="en-US" dirty="0" smtClean="0"/>
              <a:t> and E. E. Evans Pritchard</a:t>
            </a:r>
            <a:endParaRPr lang="en-US" dirty="0"/>
          </a:p>
        </p:txBody>
      </p:sp>
      <p:sp>
        <p:nvSpPr>
          <p:cNvPr id="8" name="Content Placeholder 7"/>
          <p:cNvSpPr>
            <a:spLocks noGrp="1"/>
          </p:cNvSpPr>
          <p:nvPr>
            <p:ph sz="half" idx="1"/>
          </p:nvPr>
        </p:nvSpPr>
        <p:spPr/>
        <p:txBody>
          <a:bodyPr>
            <a:normAutofit fontScale="92500" lnSpcReduction="20000"/>
          </a:bodyPr>
          <a:lstStyle/>
          <a:p>
            <a:r>
              <a:rPr lang="en-US" dirty="0" smtClean="0"/>
              <a:t>Countered Levy-</a:t>
            </a:r>
            <a:r>
              <a:rPr lang="en-US" dirty="0" err="1" smtClean="0"/>
              <a:t>Bruhl</a:t>
            </a:r>
            <a:r>
              <a:rPr lang="en-US" dirty="0" smtClean="0"/>
              <a:t> by showing inherent logic in social ideas</a:t>
            </a:r>
          </a:p>
          <a:p>
            <a:r>
              <a:rPr lang="en-US" dirty="0" smtClean="0"/>
              <a:t>Using ethnographic information, ‘illogical’ beliefs were shown to ‘fit’ with group mind </a:t>
            </a:r>
          </a:p>
          <a:p>
            <a:r>
              <a:rPr lang="en-US" dirty="0" smtClean="0"/>
              <a:t>Ideas used for social integration and checking deviancy</a:t>
            </a:r>
          </a:p>
          <a:p>
            <a:r>
              <a:rPr lang="en-US" dirty="0" smtClean="0"/>
              <a:t>[However, he still maintained that beliefs were not true]</a:t>
            </a:r>
            <a:endParaRPr lang="en-US" dirty="0"/>
          </a:p>
        </p:txBody>
      </p:sp>
      <p:sp>
        <p:nvSpPr>
          <p:cNvPr id="9" name="Content Placeholder 8"/>
          <p:cNvSpPr>
            <a:spLocks noGrp="1"/>
          </p:cNvSpPr>
          <p:nvPr>
            <p:ph sz="half" idx="2"/>
          </p:nvPr>
        </p:nvSpPr>
        <p:spPr/>
        <p:txBody>
          <a:bodyPr>
            <a:normAutofit fontScale="92500" lnSpcReduction="20000"/>
          </a:bodyPr>
          <a:lstStyle/>
          <a:p>
            <a:endParaRPr lang="en-US"/>
          </a:p>
        </p:txBody>
      </p:sp>
      <p:pic>
        <p:nvPicPr>
          <p:cNvPr id="5" name="Picture 13" descr="Evans_Pritchard"/>
          <p:cNvPicPr>
            <a:picLocks noChangeAspect="1" noChangeArrowheads="1"/>
          </p:cNvPicPr>
          <p:nvPr/>
        </p:nvPicPr>
        <p:blipFill>
          <a:blip r:embed="rId2" cstate="screen"/>
          <a:srcRect/>
          <a:stretch>
            <a:fillRect/>
          </a:stretch>
        </p:blipFill>
        <p:spPr bwMode="auto">
          <a:xfrm>
            <a:off x="4927600" y="1600200"/>
            <a:ext cx="3420533" cy="4624561"/>
          </a:xfrm>
          <a:prstGeom prst="rect">
            <a:avLst/>
          </a:prstGeom>
          <a:noFill/>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0325195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 E. Evans Pritchard</a:t>
            </a:r>
            <a:endParaRPr lang="en-GB" dirty="0"/>
          </a:p>
        </p:txBody>
      </p:sp>
      <p:sp>
        <p:nvSpPr>
          <p:cNvPr id="3" name="Content Placeholder 2"/>
          <p:cNvSpPr>
            <a:spLocks noGrp="1"/>
          </p:cNvSpPr>
          <p:nvPr>
            <p:ph sz="half" idx="1"/>
          </p:nvPr>
        </p:nvSpPr>
        <p:spPr/>
        <p:txBody>
          <a:bodyPr>
            <a:normAutofit fontScale="92500"/>
          </a:bodyPr>
          <a:lstStyle/>
          <a:p>
            <a:r>
              <a:rPr lang="en-GB" dirty="0" smtClean="0"/>
              <a:t>A structural functionalist</a:t>
            </a:r>
          </a:p>
          <a:p>
            <a:r>
              <a:rPr lang="en-GB" dirty="0" smtClean="0"/>
              <a:t>Worked in Sudan 1926-1939</a:t>
            </a:r>
          </a:p>
          <a:p>
            <a:r>
              <a:rPr lang="en-GB" dirty="0" smtClean="0"/>
              <a:t>Employed by Anglo-Egyptian government to survey the </a:t>
            </a:r>
            <a:r>
              <a:rPr lang="en-GB" dirty="0" err="1" smtClean="0"/>
              <a:t>Azande</a:t>
            </a:r>
            <a:endParaRPr lang="en-GB" dirty="0" smtClean="0"/>
          </a:p>
          <a:p>
            <a:pPr lvl="1"/>
            <a:r>
              <a:rPr lang="en-GB" dirty="0" smtClean="0"/>
              <a:t>Funded aim to bring intelligence about ‘natives’</a:t>
            </a:r>
          </a:p>
          <a:p>
            <a:pPr lvl="1"/>
            <a:r>
              <a:rPr lang="en-GB" dirty="0" smtClean="0"/>
              <a:t>Personal aim to disprove Levy </a:t>
            </a:r>
            <a:r>
              <a:rPr lang="en-GB" dirty="0" err="1" smtClean="0"/>
              <a:t>Bruhl’s</a:t>
            </a:r>
            <a:r>
              <a:rPr lang="en-GB" dirty="0" smtClean="0"/>
              <a:t> theory</a:t>
            </a:r>
            <a:endParaRPr lang="en-GB" dirty="0"/>
          </a:p>
        </p:txBody>
      </p:sp>
      <p:pic>
        <p:nvPicPr>
          <p:cNvPr id="5" name="Content Placeholder 4" descr="ep.jpg"/>
          <p:cNvPicPr>
            <a:picLocks noGrp="1" noChangeAspect="1"/>
          </p:cNvPicPr>
          <p:nvPr>
            <p:ph sz="half" idx="2"/>
          </p:nvPr>
        </p:nvPicPr>
        <p:blipFill>
          <a:blip r:embed="rId2" cstate="screen"/>
          <a:stretch>
            <a:fillRect/>
          </a:stretch>
        </p:blipFill>
        <p:spPr>
          <a:xfrm>
            <a:off x="4648200" y="1765985"/>
            <a:ext cx="4038600" cy="4194392"/>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was he funded to do this?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The </a:t>
            </a:r>
            <a:r>
              <a:rPr lang="en-GB" dirty="0" err="1" smtClean="0"/>
              <a:t>Azande</a:t>
            </a:r>
            <a:r>
              <a:rPr lang="en-GB" dirty="0" smtClean="0"/>
              <a:t> were an affluent, powerful, complex, hierarchical warrior society</a:t>
            </a:r>
          </a:p>
          <a:p>
            <a:r>
              <a:rPr lang="en-GB" dirty="0" smtClean="0"/>
              <a:t>Pre-colonialism life was punctuated with conquering neighbouring tribes</a:t>
            </a:r>
          </a:p>
          <a:p>
            <a:r>
              <a:rPr lang="en-GB" dirty="0" smtClean="0"/>
              <a:t>The </a:t>
            </a:r>
            <a:r>
              <a:rPr lang="en-GB" dirty="0" err="1" smtClean="0"/>
              <a:t>Azande</a:t>
            </a:r>
            <a:r>
              <a:rPr lang="en-GB" dirty="0" smtClean="0"/>
              <a:t> profited from selling captives into slavery</a:t>
            </a:r>
          </a:p>
          <a:p>
            <a:r>
              <a:rPr lang="en-GB" dirty="0" smtClean="0"/>
              <a:t>Colonial admin wanted control, to absorb them, take power and stop practices </a:t>
            </a:r>
            <a:endParaRPr lang="en-US" dirty="0" smtClean="0"/>
          </a:p>
        </p:txBody>
      </p:sp>
      <p:pic>
        <p:nvPicPr>
          <p:cNvPr id="5" name="Content Placeholder 4" descr="E-P.gif"/>
          <p:cNvPicPr>
            <a:picLocks noGrp="1" noChangeAspect="1"/>
          </p:cNvPicPr>
          <p:nvPr>
            <p:ph sz="half" idx="2"/>
          </p:nvPr>
        </p:nvPicPr>
        <p:blipFill>
          <a:blip r:embed="rId2" cstate="screen"/>
          <a:stretch>
            <a:fillRect/>
          </a:stretch>
        </p:blipFill>
        <p:spPr>
          <a:xfrm>
            <a:off x="5038725" y="1662906"/>
            <a:ext cx="3257550" cy="4400550"/>
          </a:xfr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Consequence of killing King </a:t>
            </a:r>
            <a:r>
              <a:rPr lang="en-GB" dirty="0" err="1" smtClean="0"/>
              <a:t>Gbudwe</a:t>
            </a:r>
            <a:endParaRPr lang="en-GB" dirty="0"/>
          </a:p>
        </p:txBody>
      </p:sp>
      <p:sp>
        <p:nvSpPr>
          <p:cNvPr id="6" name="Content Placeholder 5"/>
          <p:cNvSpPr>
            <a:spLocks noGrp="1"/>
          </p:cNvSpPr>
          <p:nvPr>
            <p:ph idx="1"/>
          </p:nvPr>
        </p:nvSpPr>
        <p:spPr>
          <a:xfrm>
            <a:off x="457200" y="1600200"/>
            <a:ext cx="8229600" cy="4885267"/>
          </a:xfrm>
        </p:spPr>
        <p:txBody>
          <a:bodyPr>
            <a:normAutofit fontScale="85000" lnSpcReduction="20000"/>
          </a:bodyPr>
          <a:lstStyle/>
          <a:p>
            <a:pPr>
              <a:spcAft>
                <a:spcPts val="0"/>
              </a:spcAft>
              <a:buNone/>
            </a:pPr>
            <a:r>
              <a:rPr lang="en-GB" i="1" dirty="0" smtClean="0">
                <a:latin typeface="Arial"/>
                <a:ea typeface="Times New Roman"/>
              </a:rPr>
              <a:t>“To the </a:t>
            </a:r>
            <a:r>
              <a:rPr lang="en-GB" i="1" dirty="0" err="1" smtClean="0">
                <a:latin typeface="Arial"/>
                <a:ea typeface="Times New Roman"/>
              </a:rPr>
              <a:t>Azande</a:t>
            </a:r>
            <a:r>
              <a:rPr lang="en-GB" i="1" dirty="0" smtClean="0">
                <a:latin typeface="Arial"/>
                <a:ea typeface="Times New Roman"/>
              </a:rPr>
              <a:t> his [</a:t>
            </a:r>
            <a:r>
              <a:rPr lang="en-GB" i="1" dirty="0" err="1" smtClean="0">
                <a:latin typeface="Arial"/>
                <a:ea typeface="Times New Roman"/>
              </a:rPr>
              <a:t>Gbudwe’s</a:t>
            </a:r>
            <a:r>
              <a:rPr lang="en-GB" i="1" dirty="0" smtClean="0">
                <a:latin typeface="Arial"/>
                <a:ea typeface="Times New Roman"/>
              </a:rPr>
              <a:t>] death was not simply the death of a king but …the end of an epoch … it was a catastrophe that changed the whole order of things. When older men talk of their customs they contrast what happens today with what happened ‘when </a:t>
            </a:r>
            <a:r>
              <a:rPr lang="en-GB" i="1" dirty="0" err="1" smtClean="0">
                <a:latin typeface="Arial"/>
                <a:ea typeface="Times New Roman"/>
              </a:rPr>
              <a:t>Gbudwe</a:t>
            </a:r>
            <a:r>
              <a:rPr lang="en-GB" i="1" dirty="0" smtClean="0">
                <a:latin typeface="Arial"/>
                <a:ea typeface="Times New Roman"/>
              </a:rPr>
              <a:t> was alive’, and in their opinion what happened in the days of </a:t>
            </a:r>
            <a:r>
              <a:rPr lang="en-GB" i="1" dirty="0" err="1" smtClean="0">
                <a:latin typeface="Arial"/>
                <a:ea typeface="Times New Roman"/>
              </a:rPr>
              <a:t>Gbudwe</a:t>
            </a:r>
            <a:r>
              <a:rPr lang="en-GB" i="1" dirty="0" smtClean="0">
                <a:latin typeface="Arial"/>
                <a:ea typeface="Times New Roman"/>
              </a:rPr>
              <a:t> is what ought to happen. Although </a:t>
            </a:r>
            <a:r>
              <a:rPr lang="en-GB" i="1" dirty="0" err="1" smtClean="0">
                <a:latin typeface="Arial"/>
                <a:ea typeface="Times New Roman"/>
              </a:rPr>
              <a:t>Gbudwe</a:t>
            </a:r>
            <a:r>
              <a:rPr lang="en-GB" i="1" dirty="0" smtClean="0">
                <a:latin typeface="Arial"/>
                <a:ea typeface="Times New Roman"/>
              </a:rPr>
              <a:t> died only twenty-one years before I [Evans-Pritchard] commenced my work in his kingdom, his reign was already being looked back to with regret by those who had experienced his rule. To them it was the Golden Age of law and custom.”</a:t>
            </a:r>
            <a:endParaRPr lang="en-US" dirty="0" smtClean="0">
              <a:latin typeface="Times New Roman"/>
              <a:ea typeface="Times New Roman"/>
            </a:endParaRPr>
          </a:p>
          <a:p>
            <a:pPr algn="r">
              <a:spcAft>
                <a:spcPts val="0"/>
              </a:spcAft>
              <a:buNone/>
            </a:pPr>
            <a:r>
              <a:rPr lang="en-GB" dirty="0" smtClean="0">
                <a:latin typeface="Arial"/>
                <a:ea typeface="Times New Roman"/>
              </a:rPr>
              <a:t>(Evans-Pritchard, 1937: 19)</a:t>
            </a:r>
            <a:endParaRPr lang="en-US" dirty="0" smtClean="0">
              <a:latin typeface="Times New Roman"/>
              <a:ea typeface="Times New Roman"/>
            </a:endParaRPr>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Azande</a:t>
            </a:r>
            <a:r>
              <a:rPr lang="en-US" dirty="0" smtClean="0"/>
              <a:t> witchcraft</a:t>
            </a:r>
            <a:endParaRPr lang="en-US" dirty="0"/>
          </a:p>
        </p:txBody>
      </p:sp>
      <p:sp>
        <p:nvSpPr>
          <p:cNvPr id="3" name="Content Placeholder 2"/>
          <p:cNvSpPr>
            <a:spLocks noGrp="1"/>
          </p:cNvSpPr>
          <p:nvPr>
            <p:ph sz="half" idx="1"/>
          </p:nvPr>
        </p:nvSpPr>
        <p:spPr>
          <a:xfrm>
            <a:off x="457200" y="1600200"/>
            <a:ext cx="4038600" cy="4766733"/>
          </a:xfrm>
        </p:spPr>
        <p:txBody>
          <a:bodyPr>
            <a:normAutofit fontScale="85000" lnSpcReduction="10000"/>
          </a:bodyPr>
          <a:lstStyle/>
          <a:p>
            <a:r>
              <a:rPr lang="en-US" dirty="0" smtClean="0"/>
              <a:t>Witchcrafts emerges </a:t>
            </a:r>
            <a:r>
              <a:rPr lang="en-US" dirty="0" smtClean="0"/>
              <a:t>from </a:t>
            </a:r>
            <a:r>
              <a:rPr lang="en-US" dirty="0" smtClean="0"/>
              <a:t>a physical substance (found in autopsies near the liver)</a:t>
            </a:r>
          </a:p>
          <a:p>
            <a:r>
              <a:rPr lang="en-US" dirty="0" smtClean="0"/>
              <a:t>It is called </a:t>
            </a:r>
            <a:r>
              <a:rPr lang="en-US" i="1" dirty="0" err="1" smtClean="0"/>
              <a:t>mangu</a:t>
            </a:r>
            <a:endParaRPr lang="en-US" i="1" dirty="0" smtClean="0"/>
          </a:p>
          <a:p>
            <a:r>
              <a:rPr lang="en-US" dirty="0" smtClean="0"/>
              <a:t>It is inherited from mothers to daughters or fathers to sons</a:t>
            </a:r>
          </a:p>
          <a:p>
            <a:r>
              <a:rPr lang="en-US" dirty="0" smtClean="0"/>
              <a:t>Lower ranks of society are witches</a:t>
            </a:r>
          </a:p>
          <a:p>
            <a:r>
              <a:rPr lang="en-US" dirty="0" smtClean="0"/>
              <a:t>Witch effects limited in distance – short range power</a:t>
            </a:r>
          </a:p>
          <a:p>
            <a:r>
              <a:rPr lang="en-US" dirty="0" smtClean="0"/>
              <a:t>It is seen as a moving light</a:t>
            </a:r>
            <a:endParaRPr lang="en-US" dirty="0"/>
          </a:p>
        </p:txBody>
      </p:sp>
      <p:pic>
        <p:nvPicPr>
          <p:cNvPr id="5" name="Content Placeholder 4" descr="moving light.jpg"/>
          <p:cNvPicPr>
            <a:picLocks noGrp="1" noChangeAspect="1"/>
          </p:cNvPicPr>
          <p:nvPr>
            <p:ph sz="half" idx="2"/>
          </p:nvPr>
        </p:nvPicPr>
        <p:blipFill>
          <a:blip r:embed="rId3" cstate="screen"/>
          <a:stretch>
            <a:fillRect/>
          </a:stretch>
        </p:blipFill>
        <p:spPr>
          <a:xfrm>
            <a:off x="4648200" y="2518327"/>
            <a:ext cx="4038600" cy="2689708"/>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9369009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Oracles and ritual</a:t>
            </a:r>
            <a:endParaRPr lang="en-GB" dirty="0"/>
          </a:p>
        </p:txBody>
      </p:sp>
      <p:sp>
        <p:nvSpPr>
          <p:cNvPr id="3" name="Content Placeholder 2"/>
          <p:cNvSpPr>
            <a:spLocks noGrp="1"/>
          </p:cNvSpPr>
          <p:nvPr>
            <p:ph sz="half" idx="1"/>
          </p:nvPr>
        </p:nvSpPr>
        <p:spPr/>
        <p:txBody>
          <a:bodyPr/>
          <a:lstStyle/>
          <a:p>
            <a:r>
              <a:rPr lang="en-GB" dirty="0" smtClean="0"/>
              <a:t>The </a:t>
            </a:r>
            <a:r>
              <a:rPr lang="en-GB" dirty="0" err="1" smtClean="0"/>
              <a:t>Azande</a:t>
            </a:r>
            <a:r>
              <a:rPr lang="en-GB" dirty="0" smtClean="0"/>
              <a:t> attempt to stop witches’ activities through divination (consulting the oracles)</a:t>
            </a:r>
          </a:p>
          <a:p>
            <a:r>
              <a:rPr lang="en-GB" dirty="0" smtClean="0"/>
              <a:t>3 types</a:t>
            </a:r>
          </a:p>
          <a:p>
            <a:pPr lvl="1"/>
            <a:r>
              <a:rPr lang="en-GB" dirty="0" smtClean="0"/>
              <a:t>The termites or stick</a:t>
            </a:r>
          </a:p>
          <a:p>
            <a:pPr lvl="1"/>
            <a:r>
              <a:rPr lang="en-GB" dirty="0" smtClean="0"/>
              <a:t>The rubbing board</a:t>
            </a:r>
          </a:p>
          <a:p>
            <a:pPr lvl="1"/>
            <a:r>
              <a:rPr lang="en-GB" dirty="0" smtClean="0"/>
              <a:t>Poison </a:t>
            </a:r>
            <a:endParaRPr lang="en-GB" dirty="0"/>
          </a:p>
        </p:txBody>
      </p:sp>
      <p:pic>
        <p:nvPicPr>
          <p:cNvPr id="5" name="Content Placeholder 4" descr="oracle.jpg"/>
          <p:cNvPicPr>
            <a:picLocks noGrp="1" noChangeAspect="1"/>
          </p:cNvPicPr>
          <p:nvPr>
            <p:ph sz="half" idx="2"/>
          </p:nvPr>
        </p:nvPicPr>
        <p:blipFill>
          <a:blip r:embed="rId2" cstate="screen"/>
          <a:stretch>
            <a:fillRect/>
          </a:stretch>
        </p:blipFill>
        <p:spPr>
          <a:xfrm>
            <a:off x="4599871" y="2184135"/>
            <a:ext cx="4086929" cy="3065197"/>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witchcraft</a:t>
            </a:r>
            <a:endParaRPr lang="en-GB" dirty="0"/>
          </a:p>
        </p:txBody>
      </p:sp>
      <p:sp>
        <p:nvSpPr>
          <p:cNvPr id="3" name="Content Placeholder 2"/>
          <p:cNvSpPr>
            <a:spLocks noGrp="1"/>
          </p:cNvSpPr>
          <p:nvPr>
            <p:ph sz="half" idx="1"/>
          </p:nvPr>
        </p:nvSpPr>
        <p:spPr/>
        <p:txBody>
          <a:bodyPr/>
          <a:lstStyle/>
          <a:p>
            <a:r>
              <a:rPr lang="en-GB" dirty="0" smtClean="0"/>
              <a:t>Witchcraft accounts for misfortune</a:t>
            </a:r>
          </a:p>
          <a:p>
            <a:r>
              <a:rPr lang="en-GB" dirty="0" smtClean="0"/>
              <a:t>EP gives examples of </a:t>
            </a:r>
          </a:p>
          <a:p>
            <a:pPr lvl="1"/>
            <a:r>
              <a:rPr lang="en-GB" dirty="0" smtClean="0"/>
              <a:t>Granary</a:t>
            </a:r>
          </a:p>
          <a:p>
            <a:pPr lvl="1"/>
            <a:r>
              <a:rPr lang="en-GB" dirty="0" smtClean="0"/>
              <a:t>Tripping on a pathway</a:t>
            </a:r>
          </a:p>
          <a:p>
            <a:pPr lvl="1"/>
            <a:r>
              <a:rPr lang="en-GB" dirty="0" smtClean="0"/>
              <a:t>Being constantly a bit ill</a:t>
            </a:r>
          </a:p>
          <a:p>
            <a:pPr lvl="1"/>
            <a:r>
              <a:rPr lang="en-GB" dirty="0" smtClean="0"/>
              <a:t>Failure in hunting</a:t>
            </a:r>
            <a:endParaRPr lang="en-GB" dirty="0"/>
          </a:p>
        </p:txBody>
      </p:sp>
      <p:pic>
        <p:nvPicPr>
          <p:cNvPr id="5" name="Content Placeholder 4" descr="misfortune_cookies.jpg"/>
          <p:cNvPicPr>
            <a:picLocks noGrp="1" noChangeAspect="1"/>
          </p:cNvPicPr>
          <p:nvPr>
            <p:ph sz="half" idx="2"/>
          </p:nvPr>
        </p:nvPicPr>
        <p:blipFill>
          <a:blip r:embed="rId2" cstate="screen"/>
          <a:stretch>
            <a:fillRect/>
          </a:stretch>
        </p:blipFill>
        <p:spPr>
          <a:xfrm>
            <a:off x="4762500" y="1958181"/>
            <a:ext cx="3810000" cy="3810000"/>
          </a:xfr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 E. Evans Pritchard denied the reality of witchcraft yet noted</a:t>
            </a:r>
            <a:endParaRPr lang="en-GB" dirty="0"/>
          </a:p>
        </p:txBody>
      </p:sp>
      <p:sp>
        <p:nvSpPr>
          <p:cNvPr id="3" name="Content Placeholder 2"/>
          <p:cNvSpPr>
            <a:spLocks noGrp="1"/>
          </p:cNvSpPr>
          <p:nvPr>
            <p:ph idx="1"/>
          </p:nvPr>
        </p:nvSpPr>
        <p:spPr/>
        <p:txBody>
          <a:bodyPr>
            <a:normAutofit fontScale="62500" lnSpcReduction="20000"/>
          </a:bodyPr>
          <a:lstStyle/>
          <a:p>
            <a:r>
              <a:rPr lang="en-US" dirty="0" smtClean="0"/>
              <a:t>“</a:t>
            </a:r>
            <a:r>
              <a:rPr lang="en-US" dirty="0" smtClean="0">
                <a:solidFill>
                  <a:srgbClr val="FFFF00"/>
                </a:solidFill>
              </a:rPr>
              <a:t>I have only once seen witchcraft on its path</a:t>
            </a:r>
            <a:r>
              <a:rPr lang="en-US" dirty="0" smtClean="0"/>
              <a:t>. I had been sitting late in my hut writing notes. About midnight, before retiring, I took my spear and went for my usual nocturnal stroll. I was walking in the garden at the back of my hut, amongst banana trees, when I noticed a bright light passing at the back of my servants’ hut towards the homestead of a man called </a:t>
            </a:r>
            <a:r>
              <a:rPr lang="en-US" dirty="0" err="1" smtClean="0"/>
              <a:t>Tupoi</a:t>
            </a:r>
            <a:r>
              <a:rPr lang="en-US" dirty="0" smtClean="0"/>
              <a:t>. As this seemed worth investigation I followed its passage until a grass screen obscured the view. I ran quickly through my hut to the other side in order to see where the light was going to, but did not retain sight of it. I knew that only one man, a member of my household, had a lamp that might have given off so bright a light, but next morning he told me that he had neither been out late nor had he used his lamp. There did not lack ready informants to tell me that what I had seen was witchcraft. Shortly afterwards, on the same morning, an old relative of </a:t>
            </a:r>
            <a:r>
              <a:rPr lang="en-US" dirty="0" err="1" smtClean="0"/>
              <a:t>Tupoi</a:t>
            </a:r>
            <a:r>
              <a:rPr lang="en-US" dirty="0" smtClean="0"/>
              <a:t> and an inmate of his homestead died. This event fully explained the light I had seen. I never discovered its real origin, which was possibly a handful of grass lit by someone on his way to defecate, but the coincidence of the direction along which the light moved and the subsequent death accorded well with </a:t>
            </a:r>
            <a:r>
              <a:rPr lang="en-US" dirty="0" err="1" smtClean="0"/>
              <a:t>Zande</a:t>
            </a:r>
            <a:r>
              <a:rPr lang="en-US" dirty="0" smtClean="0"/>
              <a:t> ideas.” (</a:t>
            </a:r>
            <a:r>
              <a:rPr lang="en-US" i="1" dirty="0" smtClean="0"/>
              <a:t>ibid</a:t>
            </a:r>
            <a:r>
              <a:rPr lang="en-US" dirty="0" smtClean="0"/>
              <a:t>.: 11)</a:t>
            </a:r>
          </a:p>
          <a:p>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 E. Evans Pritchard asked</a:t>
            </a:r>
            <a:endParaRPr lang="en-GB" dirty="0"/>
          </a:p>
        </p:txBody>
      </p:sp>
      <p:sp>
        <p:nvSpPr>
          <p:cNvPr id="3" name="Content Placeholder 2"/>
          <p:cNvSpPr>
            <a:spLocks noGrp="1"/>
          </p:cNvSpPr>
          <p:nvPr>
            <p:ph sz="half" idx="1"/>
          </p:nvPr>
        </p:nvSpPr>
        <p:spPr/>
        <p:txBody>
          <a:bodyPr>
            <a:normAutofit fontScale="85000" lnSpcReduction="10000"/>
          </a:bodyPr>
          <a:lstStyle/>
          <a:p>
            <a:r>
              <a:rPr lang="en-GB" b="1" dirty="0" smtClean="0"/>
              <a:t>“</a:t>
            </a:r>
            <a:r>
              <a:rPr lang="en-GB" dirty="0" smtClean="0"/>
              <a:t>Is </a:t>
            </a:r>
            <a:r>
              <a:rPr lang="en-GB" dirty="0" err="1" smtClean="0"/>
              <a:t>Zande</a:t>
            </a:r>
            <a:r>
              <a:rPr lang="en-GB" dirty="0" smtClean="0"/>
              <a:t> thought so different from ours that we can only describe their speech and actions without comprehending them, or is it essentially like our own though expressed in an idiom to which we are unaccustomed?” (Evans-Pritchard, 1937. </a:t>
            </a:r>
            <a:r>
              <a:rPr lang="en-GB" i="1" dirty="0" smtClean="0"/>
              <a:t>Witchcraft, Oracles and Magic. </a:t>
            </a:r>
            <a:r>
              <a:rPr lang="en-GB" dirty="0" smtClean="0"/>
              <a:t>Oxford: Clarendon Press: 106)</a:t>
            </a:r>
            <a:endParaRPr lang="en-US" dirty="0" smtClean="0"/>
          </a:p>
          <a:p>
            <a:endParaRPr lang="en-GB" dirty="0"/>
          </a:p>
        </p:txBody>
      </p:sp>
      <p:sp>
        <p:nvSpPr>
          <p:cNvPr id="4" name="Content Placeholder 3"/>
          <p:cNvSpPr>
            <a:spLocks noGrp="1"/>
          </p:cNvSpPr>
          <p:nvPr>
            <p:ph sz="half" idx="2"/>
          </p:nvPr>
        </p:nvSpPr>
        <p:spPr/>
        <p:txBody>
          <a:bodyPr>
            <a:normAutofit fontScale="85000" lnSpcReduction="10000"/>
          </a:bodyPr>
          <a:lstStyle/>
          <a:p>
            <a:endParaRPr lang="en-GB"/>
          </a:p>
        </p:txBody>
      </p:sp>
      <p:pic>
        <p:nvPicPr>
          <p:cNvPr id="5" name="Picture 9" descr="Zande"/>
          <p:cNvPicPr>
            <a:picLocks noChangeAspect="1" noChangeArrowheads="1"/>
          </p:cNvPicPr>
          <p:nvPr/>
        </p:nvPicPr>
        <p:blipFill>
          <a:blip r:embed="rId2" cstate="screen"/>
          <a:srcRect/>
          <a:stretch>
            <a:fillRect/>
          </a:stretch>
        </p:blipFill>
        <p:spPr bwMode="auto">
          <a:xfrm>
            <a:off x="5317066" y="1568138"/>
            <a:ext cx="3098801" cy="4558025"/>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 concluded</a:t>
            </a:r>
            <a:endParaRPr lang="en-US" dirty="0"/>
          </a:p>
        </p:txBody>
      </p:sp>
      <p:sp>
        <p:nvSpPr>
          <p:cNvPr id="3" name="Content Placeholder 2"/>
          <p:cNvSpPr>
            <a:spLocks noGrp="1"/>
          </p:cNvSpPr>
          <p:nvPr>
            <p:ph sz="half" idx="1"/>
          </p:nvPr>
        </p:nvSpPr>
        <p:spPr/>
        <p:txBody>
          <a:bodyPr/>
          <a:lstStyle/>
          <a:p>
            <a:r>
              <a:rPr lang="en-US" dirty="0" smtClean="0"/>
              <a:t>There is no such thing as witchcraft actually - but it works for the </a:t>
            </a:r>
            <a:r>
              <a:rPr lang="en-US" dirty="0" err="1" smtClean="0"/>
              <a:t>Azande</a:t>
            </a:r>
            <a:endParaRPr lang="en-US" dirty="0" smtClean="0"/>
          </a:p>
          <a:p>
            <a:r>
              <a:rPr lang="en-US" dirty="0" smtClean="0"/>
              <a:t>People don’t think differently but live by ideological constructs that function to cohere groups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xt>
            </a:extLst>
          </a:blip>
          <a:srcRect/>
          <a:stretch>
            <a:fillRect/>
          </a:stretch>
        </p:blipFill>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16908171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Representation might be significant</a:t>
            </a:r>
            <a:endParaRPr lang="en-US" dirty="0"/>
          </a:p>
        </p:txBody>
      </p:sp>
      <p:sp>
        <p:nvSpPr>
          <p:cNvPr id="3" name="Content Placeholder 2"/>
          <p:cNvSpPr>
            <a:spLocks noGrp="1"/>
          </p:cNvSpPr>
          <p:nvPr>
            <p:ph sz="half" idx="1"/>
          </p:nvPr>
        </p:nvSpPr>
        <p:spPr>
          <a:xfrm>
            <a:off x="457200" y="1600200"/>
            <a:ext cx="4038600" cy="5044060"/>
          </a:xfrm>
        </p:spPr>
        <p:txBody>
          <a:bodyPr>
            <a:normAutofit fontScale="77500" lnSpcReduction="20000"/>
          </a:bodyPr>
          <a:lstStyle/>
          <a:p>
            <a:r>
              <a:rPr lang="en-US" dirty="0" err="1" smtClean="0"/>
              <a:t>Sahlin’s</a:t>
            </a:r>
            <a:r>
              <a:rPr lang="en-US" dirty="0" smtClean="0"/>
              <a:t> and </a:t>
            </a:r>
            <a:r>
              <a:rPr lang="en-US" dirty="0" err="1" smtClean="0"/>
              <a:t>Obeyesekere</a:t>
            </a:r>
            <a:r>
              <a:rPr lang="en-US" dirty="0" smtClean="0"/>
              <a:t> fight about Captain Cook’s death</a:t>
            </a:r>
          </a:p>
          <a:p>
            <a:r>
              <a:rPr lang="en-US" dirty="0" err="1" smtClean="0"/>
              <a:t>Sahlin’s</a:t>
            </a:r>
            <a:r>
              <a:rPr lang="en-US" dirty="0" smtClean="0"/>
              <a:t> (1985) claimed Cook died at hands of Hawaiians when his deity status was ruined by needed to mend his mast </a:t>
            </a:r>
          </a:p>
          <a:p>
            <a:r>
              <a:rPr lang="en-US" dirty="0" err="1" smtClean="0"/>
              <a:t>Obeyesekere</a:t>
            </a:r>
            <a:r>
              <a:rPr lang="en-US" dirty="0" smtClean="0"/>
              <a:t> thought this typical depiction of ‘primitive’ savages alongside rubbish of white man being a god (orientalism-</a:t>
            </a:r>
            <a:r>
              <a:rPr lang="en-US" dirty="0" err="1" smtClean="0"/>
              <a:t>ish</a:t>
            </a:r>
            <a:r>
              <a:rPr lang="en-US" dirty="0" smtClean="0"/>
              <a:t>)</a:t>
            </a:r>
          </a:p>
          <a:p>
            <a:pPr marL="0" indent="0">
              <a:buNone/>
            </a:pPr>
            <a:endParaRPr lang="en-US" dirty="0" smtClean="0"/>
          </a:p>
          <a:p>
            <a:pPr lvl="1"/>
            <a:r>
              <a:rPr lang="en-US" i="1" dirty="0" smtClean="0"/>
              <a:t>The apotheosis of Captain Cook</a:t>
            </a:r>
            <a:r>
              <a:rPr lang="en-US" dirty="0" smtClean="0"/>
              <a:t>, </a:t>
            </a:r>
            <a:r>
              <a:rPr lang="en-US" dirty="0" err="1" smtClean="0"/>
              <a:t>Obeyeskere</a:t>
            </a:r>
            <a:r>
              <a:rPr lang="en-US" dirty="0"/>
              <a:t>, </a:t>
            </a:r>
            <a:r>
              <a:rPr lang="en-US" dirty="0" smtClean="0"/>
              <a:t>1992</a:t>
            </a:r>
          </a:p>
          <a:p>
            <a:pPr lvl="1"/>
            <a:r>
              <a:rPr lang="en-US" dirty="0" smtClean="0"/>
              <a:t>H</a:t>
            </a:r>
            <a:r>
              <a:rPr lang="en-US" i="1" dirty="0" smtClean="0"/>
              <a:t>ow </a:t>
            </a:r>
            <a:r>
              <a:rPr lang="en-US" i="1" dirty="0"/>
              <a:t>natives’ think about Captain Cook</a:t>
            </a:r>
            <a:r>
              <a:rPr lang="en-US" dirty="0"/>
              <a:t>, </a:t>
            </a:r>
            <a:r>
              <a:rPr lang="en-US" dirty="0" err="1"/>
              <a:t>Sahlins</a:t>
            </a:r>
            <a:r>
              <a:rPr lang="en-US" dirty="0"/>
              <a:t>, 1995</a:t>
            </a:r>
          </a:p>
          <a:p>
            <a:pPr lvl="1"/>
            <a:endParaRPr lang="en-US" dirty="0"/>
          </a:p>
        </p:txBody>
      </p:sp>
      <p:pic>
        <p:nvPicPr>
          <p:cNvPr id="5" name="Content Placeholder 4" descr="HMS%20Resolution.jpg"/>
          <p:cNvPicPr>
            <a:picLocks noGrp="1" noChangeAspect="1"/>
          </p:cNvPicPr>
          <p:nvPr>
            <p:ph sz="half" idx="2"/>
          </p:nvPr>
        </p:nvPicPr>
        <p:blipFill>
          <a:blip r:embed="rId2" cstate="screen"/>
          <a:srcRect/>
          <a:stretch>
            <a:fillRect/>
          </a:stretch>
        </p:blipFill>
        <p:spPr>
          <a:xfrm>
            <a:off x="4648200" y="2322970"/>
            <a:ext cx="4038600" cy="2807830"/>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53710768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Winch’s criticism of E.E.EP</a:t>
            </a:r>
            <a:endParaRPr lang="en-US" dirty="0"/>
          </a:p>
        </p:txBody>
      </p:sp>
      <p:sp>
        <p:nvSpPr>
          <p:cNvPr id="3" name="Content Placeholder 2"/>
          <p:cNvSpPr>
            <a:spLocks noGrp="1"/>
          </p:cNvSpPr>
          <p:nvPr>
            <p:ph sz="half" idx="1"/>
          </p:nvPr>
        </p:nvSpPr>
        <p:spPr>
          <a:xfrm>
            <a:off x="457200" y="1600200"/>
            <a:ext cx="4038600" cy="4993217"/>
          </a:xfrm>
        </p:spPr>
        <p:txBody>
          <a:bodyPr>
            <a:normAutofit fontScale="92500" lnSpcReduction="10000"/>
          </a:bodyPr>
          <a:lstStyle/>
          <a:p>
            <a:r>
              <a:rPr lang="en-US" dirty="0" smtClean="0"/>
              <a:t>Can’t compare witchcraft and science – both unverifiable unless you are a practitioner.</a:t>
            </a:r>
          </a:p>
          <a:p>
            <a:pPr lvl="1"/>
            <a:r>
              <a:rPr lang="en-US" dirty="0" smtClean="0"/>
              <a:t>E.g.: I don’t understand meteorology but I watch the weather forecast</a:t>
            </a:r>
          </a:p>
          <a:p>
            <a:r>
              <a:rPr lang="en-US" dirty="0" smtClean="0"/>
              <a:t>All knowledge culturally created and relative (no truth?) </a:t>
            </a:r>
          </a:p>
          <a:p>
            <a:r>
              <a:rPr lang="en-US" dirty="0" smtClean="0"/>
              <a:t>No neutral ideas</a:t>
            </a:r>
          </a:p>
          <a:p>
            <a:r>
              <a:rPr lang="en-US" dirty="0" smtClean="0"/>
              <a:t>See </a:t>
            </a:r>
            <a:r>
              <a:rPr lang="en-US" dirty="0" err="1" smtClean="0"/>
              <a:t>Eriksen</a:t>
            </a:r>
            <a:r>
              <a:rPr lang="en-US" dirty="0" smtClean="0"/>
              <a:t> pg232 Witch story</a:t>
            </a:r>
            <a:endParaRPr lang="en-US" dirty="0"/>
          </a:p>
        </p:txBody>
      </p:sp>
      <p:pic>
        <p:nvPicPr>
          <p:cNvPr id="5" name="Content Placeholder 4" descr="witches_tea_4x6.jpg"/>
          <p:cNvPicPr>
            <a:picLocks noGrp="1" noChangeAspect="1"/>
          </p:cNvPicPr>
          <p:nvPr>
            <p:ph sz="half" idx="2"/>
          </p:nvPr>
        </p:nvPicPr>
        <p:blipFill>
          <a:blip r:embed="rId2" cstate="screen"/>
          <a:stretch>
            <a:fillRect/>
          </a:stretch>
        </p:blipFill>
        <p:spPr>
          <a:xfrm>
            <a:off x="4648200" y="2208617"/>
            <a:ext cx="4038600" cy="3309128"/>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0726707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Universal mentality</a:t>
            </a:r>
            <a:endParaRPr lang="en-US" dirty="0"/>
          </a:p>
        </p:txBody>
      </p:sp>
      <p:sp>
        <p:nvSpPr>
          <p:cNvPr id="3" name="Content Placeholder 2"/>
          <p:cNvSpPr>
            <a:spLocks noGrp="1"/>
          </p:cNvSpPr>
          <p:nvPr>
            <p:ph sz="half" idx="1"/>
          </p:nvPr>
        </p:nvSpPr>
        <p:spPr/>
        <p:txBody>
          <a:bodyPr/>
          <a:lstStyle/>
          <a:p>
            <a:r>
              <a:rPr lang="en-US" dirty="0" smtClean="0"/>
              <a:t>Thinking ability isn’t innately different or primitive</a:t>
            </a:r>
          </a:p>
          <a:p>
            <a:r>
              <a:rPr lang="en-US" dirty="0" smtClean="0"/>
              <a:t>We are able to think differently about the world and this depends on the social matrix we grow out of</a:t>
            </a:r>
            <a:endParaRPr lang="en-US" dirty="0"/>
          </a:p>
        </p:txBody>
      </p:sp>
      <p:pic>
        <p:nvPicPr>
          <p:cNvPr id="6" name="Content Placeholder 5" descr="screenshot_14.jpg"/>
          <p:cNvPicPr>
            <a:picLocks noGrp="1" noChangeAspect="1"/>
          </p:cNvPicPr>
          <p:nvPr>
            <p:ph sz="half" idx="2"/>
          </p:nvPr>
        </p:nvPicPr>
        <p:blipFill>
          <a:blip r:embed="rId2" cstate="screen"/>
          <a:stretch>
            <a:fillRect/>
          </a:stretch>
        </p:blipFill>
        <p:spPr>
          <a:xfrm>
            <a:off x="4648200" y="2344499"/>
            <a:ext cx="4038600" cy="3037364"/>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91783316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Relativism </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All cultures have their own system of morality</a:t>
            </a:r>
          </a:p>
          <a:p>
            <a:r>
              <a:rPr lang="en-US" dirty="0" smtClean="0"/>
              <a:t>The systems are right in context</a:t>
            </a:r>
          </a:p>
          <a:p>
            <a:r>
              <a:rPr lang="en-US" dirty="0" smtClean="0"/>
              <a:t>Therefore it is a mistake to judge</a:t>
            </a:r>
          </a:p>
          <a:p>
            <a:endParaRPr lang="en-US" dirty="0"/>
          </a:p>
          <a:p>
            <a:r>
              <a:rPr lang="en-US" dirty="0" smtClean="0"/>
              <a:t>Is this too extreme?</a:t>
            </a:r>
          </a:p>
          <a:p>
            <a:r>
              <a:rPr lang="en-US" dirty="0" smtClean="0"/>
              <a:t>If all is relative, then so is relativity (Putnam in </a:t>
            </a:r>
            <a:r>
              <a:rPr lang="en-US" dirty="0" err="1" smtClean="0"/>
              <a:t>Tambiah</a:t>
            </a:r>
            <a:r>
              <a:rPr lang="en-US" dirty="0" smtClean="0"/>
              <a:t>, </a:t>
            </a:r>
            <a:r>
              <a:rPr lang="en-US" dirty="0" smtClean="0"/>
              <a:t>2002)</a:t>
            </a:r>
            <a:endParaRPr lang="en-US" dirty="0"/>
          </a:p>
        </p:txBody>
      </p:sp>
      <p:pic>
        <p:nvPicPr>
          <p:cNvPr id="5" name="Content Placeholder 4" descr="infographics-in-context-1.jpg"/>
          <p:cNvPicPr>
            <a:picLocks noGrp="1" noChangeAspect="1"/>
          </p:cNvPicPr>
          <p:nvPr>
            <p:ph sz="half" idx="2"/>
          </p:nvPr>
        </p:nvPicPr>
        <p:blipFill>
          <a:blip r:embed="rId2" cstate="screen"/>
          <a:stretch>
            <a:fillRect/>
          </a:stretch>
        </p:blipFill>
        <p:spPr>
          <a:xfrm>
            <a:off x="4648200" y="2539097"/>
            <a:ext cx="4038600" cy="2648168"/>
          </a:xfr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7507190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ontological turn</a:t>
            </a:r>
            <a:endParaRPr lang="en-US" dirty="0"/>
          </a:p>
        </p:txBody>
      </p:sp>
      <p:sp>
        <p:nvSpPr>
          <p:cNvPr id="3" name="Content Placeholder 2"/>
          <p:cNvSpPr>
            <a:spLocks noGrp="1"/>
          </p:cNvSpPr>
          <p:nvPr>
            <p:ph sz="half" idx="1"/>
          </p:nvPr>
        </p:nvSpPr>
        <p:spPr/>
        <p:txBody>
          <a:bodyPr/>
          <a:lstStyle/>
          <a:p>
            <a:r>
              <a:rPr lang="en-US" dirty="0" smtClean="0"/>
              <a:t>Can we understand beliefs in any other way than in our own terms?</a:t>
            </a:r>
          </a:p>
          <a:p>
            <a:r>
              <a:rPr lang="en-US" dirty="0" smtClean="0"/>
              <a:t>Is translation avoidable?</a:t>
            </a:r>
          </a:p>
          <a:p>
            <a:r>
              <a:rPr lang="en-US" dirty="0" smtClean="0"/>
              <a:t>What happens to the world if we allow witches and magic ‘in’ as reality?</a:t>
            </a:r>
            <a:endParaRPr lang="en-US" dirty="0"/>
          </a:p>
        </p:txBody>
      </p:sp>
      <p:pic>
        <p:nvPicPr>
          <p:cNvPr id="5" name="Content Placeholder 4"/>
          <p:cNvPicPr>
            <a:picLocks noGrp="1" noChangeAspect="1"/>
          </p:cNvPicPr>
          <p:nvPr>
            <p:ph sz="half" idx="2"/>
          </p:nvPr>
        </p:nvPicPr>
        <p:blipFill>
          <a:blip r:embed="rId2"/>
          <a:srcRect l="20326" r="20326"/>
          <a:stretch>
            <a:fillRect/>
          </a:stretch>
        </p:blipFill>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128312711"/>
      </p:ext>
    </p:extLst>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3300</TotalTime>
  <Words>1509</Words>
  <Application>Microsoft Macintosh PowerPoint</Application>
  <PresentationFormat>On-screen Show (4:3)</PresentationFormat>
  <Paragraphs>143</Paragraphs>
  <Slides>29</Slides>
  <Notes>1</Notes>
  <HiddenSlides>0</HiddenSlides>
  <MMClips>0</MMClips>
  <ScaleCrop>false</ScaleCrop>
  <HeadingPairs>
    <vt:vector size="4" baseType="variant">
      <vt:variant>
        <vt:lpstr>Design Template</vt:lpstr>
      </vt:variant>
      <vt:variant>
        <vt:i4>1</vt:i4>
      </vt:variant>
      <vt:variant>
        <vt:lpstr>Slide Titles</vt:lpstr>
      </vt:variant>
      <vt:variant>
        <vt:i4>29</vt:i4>
      </vt:variant>
    </vt:vector>
  </HeadingPairs>
  <TitlesOfParts>
    <vt:vector size="30" baseType="lpstr">
      <vt:lpstr> Black </vt:lpstr>
      <vt:lpstr>Rationality </vt:lpstr>
      <vt:lpstr>Reminder: Sapir/Whorf hypothesis</vt:lpstr>
      <vt:lpstr>Issues of translation</vt:lpstr>
      <vt:lpstr>‘Irrational’ beliefs</vt:lpstr>
      <vt:lpstr>Durkheim’s ‘social facts’   (read: institutions)</vt:lpstr>
      <vt:lpstr>Thus the belief in witches</vt:lpstr>
      <vt:lpstr>Levy–Bruhl’s Primitive thinking</vt:lpstr>
      <vt:lpstr>Science v religion</vt:lpstr>
      <vt:lpstr>2 methods of thinking taken from Tambiah, 2002:109</vt:lpstr>
      <vt:lpstr>Levy-Bruhl’s Pre-logical or ‘mystical’ mentality</vt:lpstr>
      <vt:lpstr>Levy-Bruhl reconsidered…</vt:lpstr>
      <vt:lpstr>Evolutionary pathways</vt:lpstr>
      <vt:lpstr>Eriksen characterises the debates thus:</vt:lpstr>
      <vt:lpstr>Witchcraft, magic and oracles among the Azande</vt:lpstr>
      <vt:lpstr>Azande and E. E. Evans Pritchard</vt:lpstr>
      <vt:lpstr>E. E. Evans Pritchard</vt:lpstr>
      <vt:lpstr>Why was he funded to do this?</vt:lpstr>
      <vt:lpstr>Consequence of killing King Gbudwe</vt:lpstr>
      <vt:lpstr>Azande witchcraft</vt:lpstr>
      <vt:lpstr>Oracles and ritual</vt:lpstr>
      <vt:lpstr>The power of witchcraft</vt:lpstr>
      <vt:lpstr>E. E. Evans Pritchard denied the reality of witchcraft yet noted</vt:lpstr>
      <vt:lpstr>E. E. Evans Pritchard asked</vt:lpstr>
      <vt:lpstr>And concluded</vt:lpstr>
      <vt:lpstr>Representation might be significant</vt:lpstr>
      <vt:lpstr>Winch’s criticism of E.E.EP</vt:lpstr>
      <vt:lpstr>Universal mentality</vt:lpstr>
      <vt:lpstr>Relativism </vt:lpstr>
      <vt:lpstr>The ontological turn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Rationality</dc:title>
  <dc:creator>Luci Attala</dc:creator>
  <cp:lastModifiedBy>Emma-Jayne Abbots</cp:lastModifiedBy>
  <cp:revision>41</cp:revision>
  <dcterms:created xsi:type="dcterms:W3CDTF">2017-03-13T17:38:01Z</dcterms:created>
  <dcterms:modified xsi:type="dcterms:W3CDTF">2017-03-13T17:42:18Z</dcterms:modified>
</cp:coreProperties>
</file>