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3" r:id="rId17"/>
    <p:sldId id="274" r:id="rId18"/>
    <p:sldId id="275" r:id="rId19"/>
    <p:sldId id="276" r:id="rId20"/>
    <p:sldId id="277" r:id="rId21"/>
    <p:sldId id="278" r:id="rId22"/>
    <p:sldId id="279" r:id="rId23"/>
    <p:sldId id="280" r:id="rId24"/>
    <p:sldId id="281" r:id="rId25"/>
    <p:sldId id="283" r:id="rId26"/>
    <p:sldId id="284" r:id="rId27"/>
    <p:sldId id="285"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340924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511874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9F182DA-C230-4414-80AF-A6155F78A233}"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4293613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9F182DA-C230-4414-80AF-A6155F78A233}"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1080256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9F182DA-C230-4414-80AF-A6155F78A233}" type="datetimeFigureOut">
              <a:rPr lang="en-GB" smtClean="0"/>
              <a:t>09/11/2020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73038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9F182DA-C230-4414-80AF-A6155F78A233}" type="datetimeFigureOut">
              <a:rPr lang="en-GB" smtClean="0"/>
              <a:t>09/11/2020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2124565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F182DA-C230-4414-80AF-A6155F78A233}" type="datetimeFigureOut">
              <a:rPr lang="en-GB" smtClean="0"/>
              <a:t>09/11/2020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595479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9F182DA-C230-4414-80AF-A6155F78A233}"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121972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9F182DA-C230-4414-80AF-A6155F78A233}"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2064985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77995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9F182DA-C230-4414-80AF-A6155F78A233}"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28AA88-5B66-4AFC-B848-977AE6BDA155}" type="slidenum">
              <a:rPr lang="en-GB" smtClean="0"/>
              <a:t>‹#›</a:t>
            </a:fld>
            <a:endParaRPr lang="en-GB"/>
          </a:p>
        </p:txBody>
      </p:sp>
    </p:spTree>
    <p:extLst>
      <p:ext uri="{BB962C8B-B14F-4D97-AF65-F5344CB8AC3E}">
        <p14:creationId xmlns:p14="http://schemas.microsoft.com/office/powerpoint/2010/main" val="3808877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182DA-C230-4414-80AF-A6155F78A233}" type="datetimeFigureOut">
              <a:rPr lang="en-GB" smtClean="0"/>
              <a:t>09/11/2020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28AA88-5B66-4AFC-B848-977AE6BDA155}" type="slidenum">
              <a:rPr lang="en-GB" smtClean="0"/>
              <a:t>‹#›</a:t>
            </a:fld>
            <a:endParaRPr lang="en-GB"/>
          </a:p>
        </p:txBody>
      </p:sp>
    </p:spTree>
    <p:extLst>
      <p:ext uri="{BB962C8B-B14F-4D97-AF65-F5344CB8AC3E}">
        <p14:creationId xmlns:p14="http://schemas.microsoft.com/office/powerpoint/2010/main" val="498238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z="3700" b="1">
                <a:latin typeface="Tahoma" panose="020B0604030504040204" pitchFamily="34" charset="0"/>
              </a:rPr>
              <a:t>Research Ethics </a:t>
            </a:r>
          </a:p>
        </p:txBody>
      </p:sp>
      <p:sp>
        <p:nvSpPr>
          <p:cNvPr id="2051" name="Subtitle 1"/>
          <p:cNvSpPr>
            <a:spLocks noGrp="1"/>
          </p:cNvSpPr>
          <p:nvPr>
            <p:ph type="subTitle" idx="1"/>
          </p:nvPr>
        </p:nvSpPr>
        <p:spPr/>
        <p:txBody>
          <a:bodyPr/>
          <a:lstStyle/>
          <a:p>
            <a:pPr eaLnBrk="1" hangingPunct="1"/>
            <a:endParaRPr lang="en-GB" altLang="en-US" smtClean="0"/>
          </a:p>
        </p:txBody>
      </p:sp>
    </p:spTree>
    <p:extLst>
      <p:ext uri="{BB962C8B-B14F-4D97-AF65-F5344CB8AC3E}">
        <p14:creationId xmlns:p14="http://schemas.microsoft.com/office/powerpoint/2010/main" val="1892444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Ethics </a:t>
            </a:r>
          </a:p>
        </p:txBody>
      </p:sp>
      <p:sp>
        <p:nvSpPr>
          <p:cNvPr id="3075" name="Rectangle 4"/>
          <p:cNvSpPr>
            <a:spLocks noGrp="1" noChangeArrowheads="1"/>
          </p:cNvSpPr>
          <p:nvPr>
            <p:ph sz="half" idx="1"/>
          </p:nvPr>
        </p:nvSpPr>
        <p:spPr>
          <a:xfrm>
            <a:off x="1068433" y="1812563"/>
            <a:ext cx="3511550" cy="4351338"/>
          </a:xfrm>
        </p:spPr>
        <p:txBody>
          <a:bodyPr>
            <a:normAutofit fontScale="92500" lnSpcReduction="20000"/>
          </a:bodyPr>
          <a:lstStyle/>
          <a:p>
            <a:pPr eaLnBrk="1" hangingPunct="1"/>
            <a:r>
              <a:rPr lang="en-GB" altLang="en-US" dirty="0" smtClean="0"/>
              <a:t>Ethics: </a:t>
            </a:r>
          </a:p>
          <a:p>
            <a:pPr lvl="1" eaLnBrk="1" hangingPunct="1"/>
            <a:r>
              <a:rPr lang="en-GB" altLang="en-US" dirty="0" smtClean="0"/>
              <a:t>The formal intellectual process of analysing moral situations is called ethics, which examines underlying issues and principles in personal choice.</a:t>
            </a:r>
          </a:p>
          <a:p>
            <a:pPr lvl="1" eaLnBrk="1" hangingPunct="1"/>
            <a:endParaRPr lang="en-GB" altLang="en-US" dirty="0" smtClean="0"/>
          </a:p>
          <a:p>
            <a:pPr eaLnBrk="1" hangingPunct="1"/>
            <a:r>
              <a:rPr lang="en-GB" altLang="en-US" dirty="0" smtClean="0"/>
              <a:t>Ethics is an area where debate on issues is not always clear cut e.g.,	</a:t>
            </a:r>
          </a:p>
          <a:p>
            <a:pPr lvl="1" eaLnBrk="1" hangingPunct="1"/>
            <a:r>
              <a:rPr lang="en-GB" altLang="en-US" dirty="0" smtClean="0"/>
              <a:t>Ethical committees, </a:t>
            </a:r>
          </a:p>
          <a:p>
            <a:pPr eaLnBrk="1" hangingPunct="1"/>
            <a:endParaRPr lang="en-GB" altLang="en-US" dirty="0" smtClean="0"/>
          </a:p>
          <a:p>
            <a:pPr eaLnBrk="1" hangingPunct="1"/>
            <a:endParaRPr lang="en-GB" altLang="en-US" dirty="0" smtClean="0"/>
          </a:p>
        </p:txBody>
      </p:sp>
      <p:pic>
        <p:nvPicPr>
          <p:cNvPr id="3076"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668963" y="2205038"/>
            <a:ext cx="4375150" cy="2432050"/>
          </a:xfrm>
        </p:spPr>
      </p:pic>
    </p:spTree>
    <p:extLst>
      <p:ext uri="{BB962C8B-B14F-4D97-AF65-F5344CB8AC3E}">
        <p14:creationId xmlns:p14="http://schemas.microsoft.com/office/powerpoint/2010/main" val="3459069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altLang="en-US" smtClean="0"/>
              <a:t>Ethics</a:t>
            </a:r>
            <a:endParaRPr lang="en-US" altLang="en-US" smtClean="0"/>
          </a:p>
        </p:txBody>
      </p:sp>
      <p:sp>
        <p:nvSpPr>
          <p:cNvPr id="5123" name="Content Placeholder 2"/>
          <p:cNvSpPr>
            <a:spLocks noGrp="1"/>
          </p:cNvSpPr>
          <p:nvPr>
            <p:ph idx="1"/>
          </p:nvPr>
        </p:nvSpPr>
        <p:spPr/>
        <p:txBody>
          <a:bodyPr rtlCol="0">
            <a:normAutofit/>
          </a:bodyPr>
          <a:lstStyle/>
          <a:p>
            <a:pPr>
              <a:defRPr/>
            </a:pPr>
            <a:r>
              <a:rPr lang="en-GB" altLang="en-US" dirty="0" smtClean="0"/>
              <a:t>Making Ethical judgements and Judging.</a:t>
            </a:r>
          </a:p>
          <a:p>
            <a:pPr marL="0" indent="0">
              <a:buNone/>
              <a:defRPr/>
            </a:pPr>
            <a:endParaRPr lang="en-GB" altLang="en-US" dirty="0" smtClean="0"/>
          </a:p>
          <a:p>
            <a:pPr lvl="1">
              <a:defRPr/>
            </a:pPr>
            <a:r>
              <a:rPr lang="en-GB" altLang="en-US" dirty="0" smtClean="0"/>
              <a:t>What now is the basis of ethics?</a:t>
            </a:r>
          </a:p>
          <a:p>
            <a:pPr lvl="1">
              <a:defRPr/>
            </a:pPr>
            <a:r>
              <a:rPr lang="en-GB" altLang="en-US" dirty="0" smtClean="0"/>
              <a:t>How do we act ethically? </a:t>
            </a:r>
          </a:p>
          <a:p>
            <a:pPr lvl="1">
              <a:defRPr/>
            </a:pPr>
            <a:r>
              <a:rPr lang="en-GB" altLang="en-US" dirty="0" smtClean="0"/>
              <a:t>What is the basis for agreement about what is right and wrong in modern life? </a:t>
            </a:r>
          </a:p>
          <a:p>
            <a:pPr marL="342900" lvl="1" indent="0">
              <a:buNone/>
              <a:defRPr/>
            </a:pPr>
            <a:endParaRPr lang="en-GB" altLang="en-US" dirty="0" smtClean="0"/>
          </a:p>
          <a:p>
            <a:pPr>
              <a:defRPr/>
            </a:pPr>
            <a:r>
              <a:rPr lang="en-GB" altLang="en-US" dirty="0" smtClean="0"/>
              <a:t>Ethics struggles with these as it often is about competing authorities.</a:t>
            </a:r>
          </a:p>
          <a:p>
            <a:pPr lvl="1">
              <a:defRPr/>
            </a:pPr>
            <a:endParaRPr lang="en-GB" altLang="en-US" dirty="0" smtClean="0"/>
          </a:p>
          <a:p>
            <a:pPr lvl="1">
              <a:defRPr/>
            </a:pPr>
            <a:endParaRPr lang="en-US" altLang="en-US" dirty="0" smtClean="0"/>
          </a:p>
        </p:txBody>
      </p:sp>
    </p:spTree>
    <p:extLst>
      <p:ext uri="{BB962C8B-B14F-4D97-AF65-F5344CB8AC3E}">
        <p14:creationId xmlns:p14="http://schemas.microsoft.com/office/powerpoint/2010/main" val="1402433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2351088" y="765175"/>
            <a:ext cx="7696200" cy="1143000"/>
          </a:xfrm>
        </p:spPr>
        <p:txBody>
          <a:bodyPr rtlCol="0">
            <a:normAutofit fontScale="90000"/>
          </a:bodyPr>
          <a:lstStyle/>
          <a:p>
            <a:pPr>
              <a:defRPr/>
            </a:pPr>
            <a:r>
              <a:rPr lang="en-GB" altLang="en-US" sz="3200"/>
              <a:t/>
            </a:r>
            <a:br>
              <a:rPr lang="en-GB" altLang="en-US" sz="3200"/>
            </a:br>
            <a:r>
              <a:rPr lang="en-GB" altLang="en-US" sz="3200"/>
              <a:t>Ethics Metaethics: Study of ethics </a:t>
            </a:r>
            <a:r>
              <a:rPr lang="en-GB" altLang="en-US" smtClean="0"/>
              <a:t/>
            </a:r>
            <a:br>
              <a:rPr lang="en-GB" altLang="en-US" smtClean="0"/>
            </a:br>
            <a:endParaRPr lang="en-US" altLang="en-US" smtClean="0"/>
          </a:p>
        </p:txBody>
      </p:sp>
      <p:sp>
        <p:nvSpPr>
          <p:cNvPr id="5123" name="Content Placeholder 2"/>
          <p:cNvSpPr>
            <a:spLocks noGrp="1"/>
          </p:cNvSpPr>
          <p:nvPr>
            <p:ph idx="1"/>
          </p:nvPr>
        </p:nvSpPr>
        <p:spPr/>
        <p:txBody>
          <a:bodyPr/>
          <a:lstStyle/>
          <a:p>
            <a:pPr eaLnBrk="1" hangingPunct="1"/>
            <a:r>
              <a:rPr lang="en-GB" altLang="en-US" u="sng" smtClean="0"/>
              <a:t>Nihilism: </a:t>
            </a:r>
            <a:r>
              <a:rPr lang="en-GB" altLang="en-US" smtClean="0"/>
              <a:t>no universal ethical norms </a:t>
            </a:r>
          </a:p>
          <a:p>
            <a:pPr eaLnBrk="1" hangingPunct="1"/>
            <a:r>
              <a:rPr lang="en-GB" altLang="en-US" u="sng" smtClean="0"/>
              <a:t>Relativism</a:t>
            </a:r>
            <a:r>
              <a:rPr lang="en-GB" altLang="en-US" smtClean="0"/>
              <a:t>: valid principles based on one’s culture and circumstances </a:t>
            </a:r>
          </a:p>
          <a:p>
            <a:pPr eaLnBrk="1" hangingPunct="1"/>
            <a:r>
              <a:rPr lang="en-GB" altLang="en-US" u="sng" smtClean="0"/>
              <a:t>Absolutism</a:t>
            </a:r>
            <a:r>
              <a:rPr lang="en-GB" altLang="en-US" smtClean="0"/>
              <a:t>: Regardless of what a person or culture believes , there are universal ethical requirements.</a:t>
            </a:r>
          </a:p>
          <a:p>
            <a:pPr eaLnBrk="1" hangingPunct="1"/>
            <a:r>
              <a:rPr lang="en-GB" altLang="en-US" b="1" smtClean="0"/>
              <a:t>What do we follow in Youth Work?  </a:t>
            </a:r>
            <a:endParaRPr lang="en-US" altLang="en-US" b="1" smtClean="0"/>
          </a:p>
        </p:txBody>
      </p:sp>
    </p:spTree>
    <p:extLst>
      <p:ext uri="{BB962C8B-B14F-4D97-AF65-F5344CB8AC3E}">
        <p14:creationId xmlns:p14="http://schemas.microsoft.com/office/powerpoint/2010/main" val="2875893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smtClean="0"/>
              <a:t>Ethics</a:t>
            </a:r>
            <a:endParaRPr lang="en-US" altLang="en-US" smtClean="0"/>
          </a:p>
        </p:txBody>
      </p:sp>
      <p:sp>
        <p:nvSpPr>
          <p:cNvPr id="7171" name="Content Placeholder 2"/>
          <p:cNvSpPr>
            <a:spLocks noGrp="1"/>
          </p:cNvSpPr>
          <p:nvPr>
            <p:ph idx="1"/>
          </p:nvPr>
        </p:nvSpPr>
        <p:spPr/>
        <p:txBody>
          <a:bodyPr rtlCol="0">
            <a:normAutofit/>
          </a:bodyPr>
          <a:lstStyle/>
          <a:p>
            <a:pPr>
              <a:defRPr/>
            </a:pPr>
            <a:r>
              <a:rPr lang="en-GB" altLang="en-US" dirty="0"/>
              <a:t>An important subject to explore for Youth Work Practice </a:t>
            </a:r>
          </a:p>
          <a:p>
            <a:pPr lvl="1">
              <a:defRPr/>
            </a:pPr>
            <a:r>
              <a:rPr lang="en-GB" altLang="en-US" sz="2800" dirty="0"/>
              <a:t>Why? </a:t>
            </a:r>
          </a:p>
          <a:p>
            <a:pPr marL="342900" lvl="1" indent="0">
              <a:buNone/>
              <a:defRPr/>
            </a:pPr>
            <a:endParaRPr lang="en-GB" altLang="en-US" sz="2800" dirty="0"/>
          </a:p>
          <a:p>
            <a:pPr>
              <a:defRPr/>
            </a:pPr>
            <a:r>
              <a:rPr lang="en-GB" altLang="en-US" dirty="0"/>
              <a:t>In this context we are looking at Research Ethics which is normally concerned with:  </a:t>
            </a:r>
          </a:p>
          <a:p>
            <a:pPr marL="0" indent="0">
              <a:buNone/>
              <a:defRPr/>
            </a:pPr>
            <a:endParaRPr lang="en-GB" altLang="en-US" dirty="0"/>
          </a:p>
          <a:p>
            <a:pPr lvl="1">
              <a:defRPr/>
            </a:pPr>
            <a:r>
              <a:rPr lang="en-US" altLang="en-US" sz="2300" dirty="0"/>
              <a:t>overall harms and benefits of research, </a:t>
            </a:r>
          </a:p>
          <a:p>
            <a:pPr lvl="1">
              <a:defRPr/>
            </a:pPr>
            <a:r>
              <a:rPr lang="en-US" altLang="en-US" sz="2300" dirty="0"/>
              <a:t>the rights of participants to information, privacy, anonymity, </a:t>
            </a:r>
          </a:p>
          <a:p>
            <a:pPr lvl="1">
              <a:defRPr/>
            </a:pPr>
            <a:r>
              <a:rPr lang="en-US" altLang="en-US" sz="2300" dirty="0"/>
              <a:t>and the responsibilities of researchers to act with integrity.</a:t>
            </a:r>
            <a:endParaRPr lang="en-GB" altLang="en-US" sz="2300" dirty="0"/>
          </a:p>
          <a:p>
            <a:pPr>
              <a:defRPr/>
            </a:pPr>
            <a:endParaRPr lang="en-US" altLang="en-US" dirty="0" smtClean="0"/>
          </a:p>
        </p:txBody>
      </p:sp>
    </p:spTree>
    <p:extLst>
      <p:ext uri="{BB962C8B-B14F-4D97-AF65-F5344CB8AC3E}">
        <p14:creationId xmlns:p14="http://schemas.microsoft.com/office/powerpoint/2010/main" val="3945968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Ethics and Research </a:t>
            </a:r>
          </a:p>
        </p:txBody>
      </p:sp>
      <p:sp>
        <p:nvSpPr>
          <p:cNvPr id="7171" name="Rectangle 3"/>
          <p:cNvSpPr>
            <a:spLocks noGrp="1" noChangeArrowheads="1"/>
          </p:cNvSpPr>
          <p:nvPr>
            <p:ph sz="half" idx="1"/>
          </p:nvPr>
        </p:nvSpPr>
        <p:spPr>
          <a:xfrm>
            <a:off x="2152650" y="1825625"/>
            <a:ext cx="3582988" cy="4351338"/>
          </a:xfrm>
        </p:spPr>
        <p:txBody>
          <a:bodyPr/>
          <a:lstStyle/>
          <a:p>
            <a:pPr eaLnBrk="1" hangingPunct="1"/>
            <a:r>
              <a:rPr lang="en-GB" altLang="en-US" smtClean="0"/>
              <a:t>Can be viewed in  the following ways: </a:t>
            </a:r>
          </a:p>
          <a:p>
            <a:pPr lvl="1" eaLnBrk="1" hangingPunct="1"/>
            <a:r>
              <a:rPr lang="en-GB" altLang="en-US" smtClean="0"/>
              <a:t>Research Guidelines </a:t>
            </a:r>
          </a:p>
          <a:p>
            <a:pPr lvl="1" eaLnBrk="1" hangingPunct="1"/>
            <a:r>
              <a:rPr lang="en-GB" altLang="en-US" smtClean="0"/>
              <a:t>Statutory obligations </a:t>
            </a:r>
          </a:p>
          <a:p>
            <a:pPr lvl="1" eaLnBrk="1" hangingPunct="1"/>
            <a:r>
              <a:rPr lang="en-GB" altLang="en-US" smtClean="0"/>
              <a:t>Code of Conducts </a:t>
            </a:r>
          </a:p>
          <a:p>
            <a:pPr lvl="1" eaLnBrk="1" hangingPunct="1"/>
            <a:r>
              <a:rPr lang="en-GB" altLang="en-US" smtClean="0"/>
              <a:t>Personal </a:t>
            </a:r>
          </a:p>
          <a:p>
            <a:pPr lvl="2" eaLnBrk="1" hangingPunct="1"/>
            <a:r>
              <a:rPr lang="en-GB" altLang="en-US" smtClean="0"/>
              <a:t>Values of honesty frankness and personal integrity</a:t>
            </a:r>
          </a:p>
          <a:p>
            <a:pPr lvl="2" eaLnBrk="1" hangingPunct="1"/>
            <a:r>
              <a:rPr lang="en-GB" altLang="en-US" smtClean="0"/>
              <a:t>Responsibilities to those you are working alongside </a:t>
            </a:r>
          </a:p>
          <a:p>
            <a:pPr lvl="1" eaLnBrk="1" hangingPunct="1"/>
            <a:endParaRPr lang="en-GB" altLang="en-US" smtClean="0"/>
          </a:p>
          <a:p>
            <a:pPr eaLnBrk="1" hangingPunct="1"/>
            <a:endParaRPr lang="en-GB" altLang="en-US" smtClean="0"/>
          </a:p>
        </p:txBody>
      </p:sp>
      <p:pic>
        <p:nvPicPr>
          <p:cNvPr id="7172"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870576" y="1825626"/>
            <a:ext cx="4348163" cy="2898775"/>
          </a:xfrm>
        </p:spPr>
      </p:pic>
    </p:spTree>
    <p:extLst>
      <p:ext uri="{BB962C8B-B14F-4D97-AF65-F5344CB8AC3E}">
        <p14:creationId xmlns:p14="http://schemas.microsoft.com/office/powerpoint/2010/main" val="2218242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4"/>
          <p:cNvSpPr>
            <a:spLocks noChangeArrowheads="1"/>
          </p:cNvSpPr>
          <p:nvPr/>
        </p:nvSpPr>
        <p:spPr bwMode="auto">
          <a:xfrm>
            <a:off x="2286000" y="762000"/>
            <a:ext cx="79248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3300">
                <a:solidFill>
                  <a:schemeClr val="tx2"/>
                </a:solidFill>
                <a:latin typeface="Arial Black" panose="020B0A04020102020204" pitchFamily="34" charset="0"/>
              </a:rPr>
              <a:t>Ethics</a:t>
            </a:r>
          </a:p>
        </p:txBody>
      </p:sp>
      <p:sp>
        <p:nvSpPr>
          <p:cNvPr id="8195" name="Rectangle 5"/>
          <p:cNvSpPr>
            <a:spLocks noChangeArrowheads="1"/>
          </p:cNvSpPr>
          <p:nvPr/>
        </p:nvSpPr>
        <p:spPr bwMode="auto">
          <a:xfrm>
            <a:off x="2362201" y="2362201"/>
            <a:ext cx="7693025"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20000"/>
              </a:spcBef>
              <a:buClr>
                <a:schemeClr val="bg2"/>
              </a:buClr>
              <a:buSzPct val="70000"/>
              <a:buFont typeface="Wingdings" panose="05000000000000000000" pitchFamily="2" charset="2"/>
              <a:buChar char="l"/>
            </a:pPr>
            <a:r>
              <a:rPr lang="en-GB" altLang="en-US" sz="3100">
                <a:latin typeface="Arial" panose="020B0604020202020204" pitchFamily="34" charset="0"/>
              </a:rPr>
              <a:t>Research ethics are an integral part of any research project:</a:t>
            </a:r>
          </a:p>
          <a:p>
            <a:pPr lvl="1" eaLnBrk="1" hangingPunct="1">
              <a:lnSpc>
                <a:spcPct val="100000"/>
              </a:lnSpc>
              <a:spcBef>
                <a:spcPct val="20000"/>
              </a:spcBef>
              <a:buClr>
                <a:schemeClr val="accent1"/>
              </a:buClr>
              <a:buSzPct val="150000"/>
              <a:buFontTx/>
              <a:buChar char="•"/>
            </a:pPr>
            <a:r>
              <a:rPr lang="en-GB" altLang="en-US" sz="2600">
                <a:latin typeface="Arial" panose="020B0604020202020204" pitchFamily="34" charset="0"/>
              </a:rPr>
              <a:t>You will  have to be able to argue that you have taken reasonable, best possible measures to conform to high standards of research ethics. </a:t>
            </a:r>
          </a:p>
        </p:txBody>
      </p:sp>
    </p:spTree>
    <p:extLst>
      <p:ext uri="{BB962C8B-B14F-4D97-AF65-F5344CB8AC3E}">
        <p14:creationId xmlns:p14="http://schemas.microsoft.com/office/powerpoint/2010/main" val="2249589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Ethics in Research:  </a:t>
            </a:r>
          </a:p>
        </p:txBody>
      </p:sp>
      <p:sp>
        <p:nvSpPr>
          <p:cNvPr id="10243" name="Rectangle 3"/>
          <p:cNvSpPr>
            <a:spLocks noGrp="1" noChangeArrowheads="1"/>
          </p:cNvSpPr>
          <p:nvPr>
            <p:ph idx="1"/>
          </p:nvPr>
        </p:nvSpPr>
        <p:spPr>
          <a:xfrm>
            <a:off x="2279650" y="1773238"/>
            <a:ext cx="7696200" cy="4038600"/>
          </a:xfrm>
        </p:spPr>
        <p:txBody>
          <a:bodyPr rtlCol="0">
            <a:normAutofit fontScale="92500" lnSpcReduction="20000"/>
          </a:bodyPr>
          <a:lstStyle/>
          <a:p>
            <a:pPr>
              <a:defRPr/>
            </a:pPr>
            <a:r>
              <a:rPr lang="en-GB" altLang="en-US" dirty="0" smtClean="0"/>
              <a:t>Research Guidelines:</a:t>
            </a:r>
          </a:p>
          <a:p>
            <a:pPr marL="0" indent="0">
              <a:buNone/>
              <a:defRPr/>
            </a:pPr>
            <a:endParaRPr lang="en-GB" altLang="en-US" dirty="0" smtClean="0"/>
          </a:p>
          <a:p>
            <a:pPr lvl="1">
              <a:defRPr/>
            </a:pPr>
            <a:r>
              <a:rPr lang="en-GB" altLang="en-US" dirty="0" smtClean="0"/>
              <a:t>E.g. BERA guidelines, British Psychological Society  CBPRE</a:t>
            </a:r>
          </a:p>
          <a:p>
            <a:pPr marL="342900" lvl="1" indent="0">
              <a:buNone/>
              <a:defRPr/>
            </a:pPr>
            <a:endParaRPr lang="en-GB" altLang="en-US" dirty="0" smtClean="0"/>
          </a:p>
          <a:p>
            <a:pPr lvl="1">
              <a:defRPr/>
            </a:pPr>
            <a:r>
              <a:rPr lang="en-GB" altLang="en-US" b="1" dirty="0" smtClean="0"/>
              <a:t>Organisational Guidelines:</a:t>
            </a:r>
          </a:p>
          <a:p>
            <a:pPr lvl="2">
              <a:defRPr/>
            </a:pPr>
            <a:r>
              <a:rPr lang="en-GB" altLang="en-US" dirty="0" smtClean="0"/>
              <a:t>Research contract/protocol where carrying out research</a:t>
            </a:r>
          </a:p>
          <a:p>
            <a:pPr lvl="2">
              <a:defRPr/>
            </a:pPr>
            <a:r>
              <a:rPr lang="en-GB" altLang="en-US" dirty="0" smtClean="0"/>
              <a:t>Institution you are doing the research in the name of</a:t>
            </a:r>
          </a:p>
          <a:p>
            <a:pPr lvl="2">
              <a:defRPr/>
            </a:pPr>
            <a:r>
              <a:rPr lang="en-GB" altLang="en-US" dirty="0" smtClean="0"/>
              <a:t>Code of Conduct</a:t>
            </a:r>
          </a:p>
          <a:p>
            <a:pPr lvl="2">
              <a:defRPr/>
            </a:pPr>
            <a:endParaRPr lang="en-GB" altLang="en-US" dirty="0" smtClean="0"/>
          </a:p>
          <a:p>
            <a:pPr lvl="1">
              <a:defRPr/>
            </a:pPr>
            <a:r>
              <a:rPr lang="en-GB" altLang="en-US" b="1" dirty="0" smtClean="0"/>
              <a:t>Law:</a:t>
            </a:r>
          </a:p>
          <a:p>
            <a:pPr lvl="2">
              <a:defRPr/>
            </a:pPr>
            <a:r>
              <a:rPr lang="en-GB" altLang="en-US" dirty="0" smtClean="0"/>
              <a:t>Data Protection (e.g. how long you can store things, informed consent for taking photographs).</a:t>
            </a:r>
          </a:p>
          <a:p>
            <a:pPr lvl="2">
              <a:defRPr/>
            </a:pPr>
            <a:r>
              <a:rPr lang="en-GB" altLang="en-US" dirty="0" smtClean="0"/>
              <a:t>Child protection/ Safeguarding </a:t>
            </a:r>
          </a:p>
        </p:txBody>
      </p:sp>
    </p:spTree>
    <p:extLst>
      <p:ext uri="{BB962C8B-B14F-4D97-AF65-F5344CB8AC3E}">
        <p14:creationId xmlns:p14="http://schemas.microsoft.com/office/powerpoint/2010/main" val="112885214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smtClean="0"/>
              <a:t>Research Guidelines: BERA</a:t>
            </a:r>
            <a:br>
              <a:rPr lang="en-GB" altLang="en-US" smtClean="0"/>
            </a:br>
            <a:endParaRPr lang="en-US" altLang="en-US" smtClean="0"/>
          </a:p>
        </p:txBody>
      </p:sp>
      <p:sp>
        <p:nvSpPr>
          <p:cNvPr id="3" name="Content Placeholder 2"/>
          <p:cNvSpPr>
            <a:spLocks noGrp="1"/>
          </p:cNvSpPr>
          <p:nvPr>
            <p:ph idx="1"/>
          </p:nvPr>
        </p:nvSpPr>
        <p:spPr/>
        <p:txBody>
          <a:bodyPr rtlCol="0">
            <a:normAutofit/>
          </a:bodyPr>
          <a:lstStyle/>
          <a:p>
            <a:pPr>
              <a:defRPr/>
            </a:pPr>
            <a:r>
              <a:rPr lang="en-GB" dirty="0" smtClean="0"/>
              <a:t>BERA Educational Research Guidelines </a:t>
            </a:r>
            <a:r>
              <a:rPr lang="en-GB" dirty="0" smtClean="0"/>
              <a:t> </a:t>
            </a:r>
            <a:endParaRPr lang="en-GB" dirty="0" smtClean="0"/>
          </a:p>
          <a:p>
            <a:pPr marL="0" indent="0">
              <a:buNone/>
              <a:defRPr/>
            </a:pPr>
            <a:endParaRPr lang="en-US" dirty="0" smtClean="0"/>
          </a:p>
          <a:p>
            <a:pPr lvl="1">
              <a:defRPr/>
            </a:pPr>
            <a:r>
              <a:rPr lang="en-US" i="1" dirty="0" smtClean="0"/>
              <a:t>Voluntary Informed Consent is central.</a:t>
            </a:r>
          </a:p>
          <a:p>
            <a:pPr lvl="1">
              <a:defRPr/>
            </a:pPr>
            <a:r>
              <a:rPr lang="en-US" i="1" dirty="0" smtClean="0"/>
              <a:t> Openness and Disclosure</a:t>
            </a:r>
          </a:p>
          <a:p>
            <a:pPr lvl="1">
              <a:defRPr/>
            </a:pPr>
            <a:r>
              <a:rPr lang="en-US" i="1" dirty="0" smtClean="0"/>
              <a:t>Right to Withdraw</a:t>
            </a:r>
          </a:p>
          <a:p>
            <a:pPr lvl="1">
              <a:defRPr/>
            </a:pPr>
            <a:r>
              <a:rPr lang="en-US" i="1" dirty="0" smtClean="0"/>
              <a:t>Children, Vulnerable Young People and Vulnerable Adults: See over </a:t>
            </a:r>
            <a:endParaRPr lang="en-US" dirty="0" smtClean="0"/>
          </a:p>
        </p:txBody>
      </p:sp>
    </p:spTree>
    <p:extLst>
      <p:ext uri="{BB962C8B-B14F-4D97-AF65-F5344CB8AC3E}">
        <p14:creationId xmlns:p14="http://schemas.microsoft.com/office/powerpoint/2010/main" val="3698888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marL="342900" indent="-342900"/>
            <a:r>
              <a:rPr lang="en-GB" altLang="en-US" smtClean="0"/>
              <a:t>Research Guidelines: BERA </a:t>
            </a:r>
            <a:endParaRPr lang="en-US" altLang="en-US" smtClean="0"/>
          </a:p>
        </p:txBody>
      </p:sp>
      <p:sp>
        <p:nvSpPr>
          <p:cNvPr id="11267" name="Content Placeholder 2"/>
          <p:cNvSpPr>
            <a:spLocks noGrp="1"/>
          </p:cNvSpPr>
          <p:nvPr>
            <p:ph idx="1"/>
          </p:nvPr>
        </p:nvSpPr>
        <p:spPr/>
        <p:txBody>
          <a:bodyPr/>
          <a:lstStyle/>
          <a:p>
            <a:pPr eaLnBrk="1" hangingPunct="1"/>
            <a:r>
              <a:rPr lang="en-US" altLang="en-US" sz="2400" i="1"/>
              <a:t>Children, Vulnerable Young People and Vulnerable Adults: </a:t>
            </a:r>
          </a:p>
          <a:p>
            <a:pPr eaLnBrk="1" hangingPunct="1"/>
            <a:endParaRPr lang="en-US" altLang="en-US" sz="2400" i="1"/>
          </a:p>
          <a:p>
            <a:pPr lvl="1" eaLnBrk="1" hangingPunct="1"/>
            <a:r>
              <a:rPr lang="en-US" altLang="en-US" sz="2000" i="1"/>
              <a:t>The  Association requires researchers to comply with Articles 3 and 12 of the United Nations Convention on the Rights of the Child. Article 3 requires that in all actions concerning children, the best interests of the child must be the primary consideration. Article 12 requires that children who are capable of forming their own views should be granted the right to express their views freely in all matters affecting them, commensurate with their age and maturity. Children should therefore be facilitated to give fully informed  consent.</a:t>
            </a:r>
          </a:p>
        </p:txBody>
      </p:sp>
    </p:spTree>
    <p:extLst>
      <p:ext uri="{BB962C8B-B14F-4D97-AF65-F5344CB8AC3E}">
        <p14:creationId xmlns:p14="http://schemas.microsoft.com/office/powerpoint/2010/main" val="1172816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smtClean="0"/>
              <a:t>Research Guidelines: BERA </a:t>
            </a:r>
            <a:endParaRPr lang="en-US" altLang="en-US" smtClean="0"/>
          </a:p>
        </p:txBody>
      </p:sp>
      <p:sp>
        <p:nvSpPr>
          <p:cNvPr id="12291" name="Content Placeholder 2"/>
          <p:cNvSpPr>
            <a:spLocks noGrp="1"/>
          </p:cNvSpPr>
          <p:nvPr>
            <p:ph idx="1"/>
          </p:nvPr>
        </p:nvSpPr>
        <p:spPr/>
        <p:txBody>
          <a:bodyPr/>
          <a:lstStyle/>
          <a:p>
            <a:pPr eaLnBrk="1" hangingPunct="1"/>
            <a:r>
              <a:rPr lang="en-US" altLang="en-US" i="1" smtClean="0"/>
              <a:t>Incentives</a:t>
            </a:r>
          </a:p>
          <a:p>
            <a:pPr eaLnBrk="1" hangingPunct="1"/>
            <a:r>
              <a:rPr lang="en-US" altLang="en-US" sz="2000" i="1"/>
              <a:t>Researchers’ use of incentives to encourage participation must be commensurate with good sense and must avoid choices which in themselves have undesirable effects (e.g. the health aspects of offering cigarettes to young offenders or sweets to school-children). They must also acknowledge that the use of incentives in the design and reporting of the research may be problematic; for example where their use has the potential to create a bias in sampling or in participant responses.</a:t>
            </a:r>
          </a:p>
        </p:txBody>
      </p:sp>
    </p:spTree>
    <p:extLst>
      <p:ext uri="{BB962C8B-B14F-4D97-AF65-F5344CB8AC3E}">
        <p14:creationId xmlns:p14="http://schemas.microsoft.com/office/powerpoint/2010/main" val="1971215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smtClean="0"/>
              <a:t>Research Guidelines: BERA </a:t>
            </a:r>
            <a:endParaRPr lang="en-US" altLang="en-US" smtClean="0"/>
          </a:p>
        </p:txBody>
      </p:sp>
      <p:sp>
        <p:nvSpPr>
          <p:cNvPr id="13315" name="Content Placeholder 2"/>
          <p:cNvSpPr>
            <a:spLocks noGrp="1"/>
          </p:cNvSpPr>
          <p:nvPr>
            <p:ph idx="1"/>
          </p:nvPr>
        </p:nvSpPr>
        <p:spPr/>
        <p:txBody>
          <a:bodyPr/>
          <a:lstStyle/>
          <a:p>
            <a:pPr eaLnBrk="1" hangingPunct="1"/>
            <a:r>
              <a:rPr lang="en-US" altLang="en-US" i="1" smtClean="0"/>
              <a:t>Detriment Arising from Participation in Research</a:t>
            </a:r>
          </a:p>
          <a:p>
            <a:pPr eaLnBrk="1" hangingPunct="1"/>
            <a:endParaRPr lang="en-US" altLang="en-US" i="1" smtClean="0"/>
          </a:p>
          <a:p>
            <a:pPr eaLnBrk="1" hangingPunct="1"/>
            <a:r>
              <a:rPr lang="en-US" altLang="en-US" i="1" smtClean="0"/>
              <a:t>Privacy</a:t>
            </a:r>
            <a:endParaRPr lang="en-US" altLang="en-US" smtClean="0"/>
          </a:p>
        </p:txBody>
      </p:sp>
    </p:spTree>
    <p:extLst>
      <p:ext uri="{BB962C8B-B14F-4D97-AF65-F5344CB8AC3E}">
        <p14:creationId xmlns:p14="http://schemas.microsoft.com/office/powerpoint/2010/main" val="2393319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smtClean="0"/>
              <a:t>Research Guidelines: Community Based Participatory Research </a:t>
            </a:r>
            <a:endParaRPr lang="en-US" altLang="en-US" smtClean="0"/>
          </a:p>
        </p:txBody>
      </p:sp>
      <p:sp>
        <p:nvSpPr>
          <p:cNvPr id="15363" name="Content Placeholder 2"/>
          <p:cNvSpPr>
            <a:spLocks noGrp="1"/>
          </p:cNvSpPr>
          <p:nvPr>
            <p:ph idx="1"/>
          </p:nvPr>
        </p:nvSpPr>
        <p:spPr/>
        <p:txBody>
          <a:bodyPr/>
          <a:lstStyle/>
          <a:p>
            <a:pPr eaLnBrk="1" hangingPunct="1"/>
            <a:r>
              <a:rPr lang="en-GB" altLang="en-US" sz="1800"/>
              <a:t>Participatory research can cause challenges to institutional research guidelines: </a:t>
            </a:r>
            <a:endParaRPr lang="en-US" altLang="en-US" sz="1800"/>
          </a:p>
          <a:p>
            <a:pPr eaLnBrk="1" hangingPunct="1"/>
            <a:r>
              <a:rPr lang="en-US" altLang="en-US" sz="1800"/>
              <a:t>Because this is research, where the boundaries between researchers and ‘research subjects’ begin to blur.</a:t>
            </a:r>
          </a:p>
          <a:p>
            <a:pPr eaLnBrk="1" hangingPunct="1"/>
            <a:r>
              <a:rPr lang="en-US" altLang="en-US" sz="1800"/>
              <a:t>There is a host of issues that need to be carefully negotiated in this kind of research:</a:t>
            </a:r>
          </a:p>
          <a:p>
            <a:pPr lvl="1" eaLnBrk="1" hangingPunct="1"/>
            <a:r>
              <a:rPr lang="en-US" altLang="en-US" sz="1600"/>
              <a:t>how power and control are negotiated, </a:t>
            </a:r>
          </a:p>
          <a:p>
            <a:pPr lvl="1" eaLnBrk="1" hangingPunct="1"/>
            <a:r>
              <a:rPr lang="en-US" altLang="en-US" sz="1600"/>
              <a:t>how people’s very personal experiences are shared and made public, </a:t>
            </a:r>
          </a:p>
          <a:p>
            <a:pPr lvl="1" eaLnBrk="1" hangingPunct="1"/>
            <a:r>
              <a:rPr lang="en-US" altLang="en-US" sz="1600"/>
              <a:t>and how the different needs and expectations of the participants are balanced in the design of the research process. </a:t>
            </a:r>
          </a:p>
          <a:p>
            <a:pPr lvl="1" eaLnBrk="1" hangingPunct="1"/>
            <a:r>
              <a:rPr lang="en-US" altLang="en-US" sz="1600"/>
              <a:t>When the research is closely related to people’s everyday lives these issues become more significant.</a:t>
            </a:r>
          </a:p>
        </p:txBody>
      </p:sp>
    </p:spTree>
    <p:extLst>
      <p:ext uri="{BB962C8B-B14F-4D97-AF65-F5344CB8AC3E}">
        <p14:creationId xmlns:p14="http://schemas.microsoft.com/office/powerpoint/2010/main" val="23414123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altLang="en-US" smtClean="0"/>
              <a:t>Organisational Ethics </a:t>
            </a:r>
            <a:endParaRPr lang="en-US" altLang="en-US" smtClean="0"/>
          </a:p>
        </p:txBody>
      </p:sp>
      <p:sp>
        <p:nvSpPr>
          <p:cNvPr id="17411" name="Content Placeholder 2"/>
          <p:cNvSpPr>
            <a:spLocks noGrp="1"/>
          </p:cNvSpPr>
          <p:nvPr>
            <p:ph idx="1"/>
          </p:nvPr>
        </p:nvSpPr>
        <p:spPr/>
        <p:txBody>
          <a:bodyPr/>
          <a:lstStyle/>
          <a:p>
            <a:pPr eaLnBrk="1" hangingPunct="1"/>
            <a:r>
              <a:rPr lang="en-GB" altLang="en-US" dirty="0" smtClean="0"/>
              <a:t>You need to ensure that you consider the organisation you are working </a:t>
            </a:r>
            <a:r>
              <a:rPr lang="en-GB" altLang="en-US" dirty="0" smtClean="0"/>
              <a:t>for in </a:t>
            </a:r>
            <a:r>
              <a:rPr lang="en-GB" altLang="en-US" dirty="0" smtClean="0"/>
              <a:t>any </a:t>
            </a:r>
            <a:r>
              <a:rPr lang="en-GB" altLang="en-US" dirty="0" smtClean="0"/>
              <a:t>research </a:t>
            </a:r>
            <a:r>
              <a:rPr lang="en-GB" altLang="en-US" dirty="0" smtClean="0"/>
              <a:t>project. </a:t>
            </a:r>
            <a:endParaRPr lang="en-GB" altLang="en-US" dirty="0" smtClean="0"/>
          </a:p>
          <a:p>
            <a:pPr eaLnBrk="1" hangingPunct="1"/>
            <a:endParaRPr lang="en-GB" altLang="en-US" dirty="0" smtClean="0"/>
          </a:p>
          <a:p>
            <a:pPr eaLnBrk="1" hangingPunct="1"/>
            <a:r>
              <a:rPr lang="en-GB" altLang="en-US" dirty="0" smtClean="0"/>
              <a:t>Including the </a:t>
            </a:r>
            <a:r>
              <a:rPr lang="en-GB" altLang="en-US" dirty="0" smtClean="0"/>
              <a:t>University</a:t>
            </a:r>
            <a:endParaRPr lang="en-GB" altLang="en-US" dirty="0" smtClean="0"/>
          </a:p>
          <a:p>
            <a:pPr eaLnBrk="1" hangingPunct="1"/>
            <a:endParaRPr lang="en-US" altLang="en-US" dirty="0" smtClean="0"/>
          </a:p>
        </p:txBody>
      </p:sp>
    </p:spTree>
    <p:extLst>
      <p:ext uri="{BB962C8B-B14F-4D97-AF65-F5344CB8AC3E}">
        <p14:creationId xmlns:p14="http://schemas.microsoft.com/office/powerpoint/2010/main" val="3127579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smtClean="0"/>
              <a:t>Professional Ethics </a:t>
            </a:r>
            <a:endParaRPr lang="en-US" altLang="en-US" smtClean="0"/>
          </a:p>
        </p:txBody>
      </p:sp>
      <p:sp>
        <p:nvSpPr>
          <p:cNvPr id="18435" name="Content Placeholder 2"/>
          <p:cNvSpPr>
            <a:spLocks noGrp="1"/>
          </p:cNvSpPr>
          <p:nvPr>
            <p:ph idx="1"/>
          </p:nvPr>
        </p:nvSpPr>
        <p:spPr/>
        <p:txBody>
          <a:bodyPr/>
          <a:lstStyle/>
          <a:p>
            <a:pPr eaLnBrk="1" hangingPunct="1"/>
            <a:r>
              <a:rPr lang="en-GB" altLang="en-US" smtClean="0"/>
              <a:t>“Young people deserve the best most creative , most disciplined, most informed, most thoughtful, most compassionate, connection that we can provide”. </a:t>
            </a:r>
          </a:p>
          <a:p>
            <a:pPr eaLnBrk="1" hangingPunct="1"/>
            <a:r>
              <a:rPr lang="en-GB" altLang="en-US" smtClean="0"/>
              <a:t>(Sercombe 2010, p5)</a:t>
            </a:r>
            <a:endParaRPr lang="en-US" altLang="en-US" smtClean="0"/>
          </a:p>
        </p:txBody>
      </p:sp>
    </p:spTree>
    <p:extLst>
      <p:ext uri="{BB962C8B-B14F-4D97-AF65-F5344CB8AC3E}">
        <p14:creationId xmlns:p14="http://schemas.microsoft.com/office/powerpoint/2010/main" val="1872268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Ethics: Law</a:t>
            </a:r>
          </a:p>
        </p:txBody>
      </p:sp>
      <p:sp>
        <p:nvSpPr>
          <p:cNvPr id="19459" name="Rectangle 3"/>
          <p:cNvSpPr>
            <a:spLocks noGrp="1" noChangeArrowheads="1"/>
          </p:cNvSpPr>
          <p:nvPr>
            <p:ph idx="1"/>
          </p:nvPr>
        </p:nvSpPr>
        <p:spPr/>
        <p:txBody>
          <a:bodyPr/>
          <a:lstStyle/>
          <a:p>
            <a:pPr eaLnBrk="1" hangingPunct="1">
              <a:lnSpc>
                <a:spcPct val="80000"/>
              </a:lnSpc>
            </a:pPr>
            <a:r>
              <a:rPr lang="en-GB" altLang="en-US" sz="2700"/>
              <a:t>Law</a:t>
            </a:r>
          </a:p>
          <a:p>
            <a:pPr eaLnBrk="1" hangingPunct="1">
              <a:lnSpc>
                <a:spcPct val="80000"/>
              </a:lnSpc>
            </a:pPr>
            <a:r>
              <a:rPr lang="en-GB" altLang="en-US" sz="2700"/>
              <a:t>The Data Protection Act 1998 came into force 1 March 2000 to bring the UK into line with a European Community Human Rights Directive</a:t>
            </a:r>
          </a:p>
          <a:p>
            <a:pPr lvl="1" eaLnBrk="1" hangingPunct="1">
              <a:lnSpc>
                <a:spcPct val="80000"/>
              </a:lnSpc>
            </a:pPr>
            <a:r>
              <a:rPr lang="en-GB" altLang="en-US" sz="2200"/>
              <a:t>Consent</a:t>
            </a:r>
          </a:p>
          <a:p>
            <a:pPr lvl="1" eaLnBrk="1" hangingPunct="1">
              <a:lnSpc>
                <a:spcPct val="80000"/>
              </a:lnSpc>
            </a:pPr>
            <a:r>
              <a:rPr lang="en-GB" altLang="en-US" sz="2200"/>
              <a:t>The individual must be made fully aware of the purposes for which the data are to be used</a:t>
            </a:r>
          </a:p>
          <a:p>
            <a:pPr lvl="1" eaLnBrk="1" hangingPunct="1">
              <a:lnSpc>
                <a:spcPct val="80000"/>
              </a:lnSpc>
            </a:pPr>
            <a:r>
              <a:rPr lang="en-GB" altLang="en-US" sz="2200"/>
              <a:t>Every item of personal data that is held or processed must be accurate and up to data, and held for no longer than necessary</a:t>
            </a:r>
          </a:p>
          <a:p>
            <a:pPr lvl="1" eaLnBrk="1" hangingPunct="1">
              <a:lnSpc>
                <a:spcPct val="80000"/>
              </a:lnSpc>
            </a:pPr>
            <a:r>
              <a:rPr lang="en-GB" altLang="en-US" sz="2200"/>
              <a:t>Individuals have the right to know what data are held about them</a:t>
            </a:r>
          </a:p>
        </p:txBody>
      </p:sp>
    </p:spTree>
    <p:extLst>
      <p:ext uri="{BB962C8B-B14F-4D97-AF65-F5344CB8AC3E}">
        <p14:creationId xmlns:p14="http://schemas.microsoft.com/office/powerpoint/2010/main" val="126035111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Ethics: Law</a:t>
            </a:r>
          </a:p>
        </p:txBody>
      </p:sp>
      <p:sp>
        <p:nvSpPr>
          <p:cNvPr id="20483" name="Rectangle 3"/>
          <p:cNvSpPr>
            <a:spLocks noGrp="1" noChangeArrowheads="1"/>
          </p:cNvSpPr>
          <p:nvPr>
            <p:ph idx="1"/>
          </p:nvPr>
        </p:nvSpPr>
        <p:spPr/>
        <p:txBody>
          <a:bodyPr/>
          <a:lstStyle/>
          <a:p>
            <a:pPr eaLnBrk="1" hangingPunct="1"/>
            <a:r>
              <a:rPr lang="en-GB" altLang="en-US" dirty="0" smtClean="0"/>
              <a:t>Law:</a:t>
            </a:r>
          </a:p>
          <a:p>
            <a:pPr eaLnBrk="1" hangingPunct="1"/>
            <a:r>
              <a:rPr lang="en-GB" altLang="en-US" dirty="0" smtClean="0"/>
              <a:t>Child </a:t>
            </a:r>
            <a:r>
              <a:rPr lang="en-GB" altLang="en-US" dirty="0" smtClean="0"/>
              <a:t>Protection </a:t>
            </a:r>
            <a:endParaRPr lang="en-GB" altLang="en-US" dirty="0" smtClean="0"/>
          </a:p>
          <a:p>
            <a:pPr eaLnBrk="1" hangingPunct="1"/>
            <a:r>
              <a:rPr lang="en-GB" altLang="en-US" dirty="0" smtClean="0"/>
              <a:t>Safeguarding </a:t>
            </a:r>
          </a:p>
          <a:p>
            <a:pPr lvl="1" eaLnBrk="1" hangingPunct="1"/>
            <a:endParaRPr lang="en-GB" altLang="en-US" dirty="0" smtClean="0"/>
          </a:p>
        </p:txBody>
      </p:sp>
    </p:spTree>
    <p:extLst>
      <p:ext uri="{BB962C8B-B14F-4D97-AF65-F5344CB8AC3E}">
        <p14:creationId xmlns:p14="http://schemas.microsoft.com/office/powerpoint/2010/main" val="24769758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86000" y="533400"/>
            <a:ext cx="7696200" cy="1143000"/>
          </a:xfrm>
          <a:prstGeom prst="rect">
            <a:avLst/>
          </a:prstGeom>
        </p:spPr>
        <p:txBody>
          <a:bodyPr/>
          <a:lstStyle>
            <a:lvl1pPr algn="l" rtl="0" fontAlgn="base">
              <a:spcBef>
                <a:spcPct val="0"/>
              </a:spcBef>
              <a:spcAft>
                <a:spcPct val="0"/>
              </a:spcAft>
              <a:defRPr sz="3300">
                <a:solidFill>
                  <a:schemeClr val="tx2"/>
                </a:solidFill>
                <a:latin typeface="+mj-lt"/>
                <a:ea typeface="+mj-ea"/>
                <a:cs typeface="+mj-cs"/>
              </a:defRPr>
            </a:lvl1pPr>
            <a:lvl2pPr algn="l" rtl="0" fontAlgn="base">
              <a:spcBef>
                <a:spcPct val="0"/>
              </a:spcBef>
              <a:spcAft>
                <a:spcPct val="0"/>
              </a:spcAft>
              <a:defRPr sz="3300">
                <a:solidFill>
                  <a:schemeClr val="tx2"/>
                </a:solidFill>
                <a:latin typeface="Arial Black" pitchFamily="34" charset="0"/>
              </a:defRPr>
            </a:lvl2pPr>
            <a:lvl3pPr algn="l" rtl="0" fontAlgn="base">
              <a:spcBef>
                <a:spcPct val="0"/>
              </a:spcBef>
              <a:spcAft>
                <a:spcPct val="0"/>
              </a:spcAft>
              <a:defRPr sz="3300">
                <a:solidFill>
                  <a:schemeClr val="tx2"/>
                </a:solidFill>
                <a:latin typeface="Arial Black" pitchFamily="34" charset="0"/>
              </a:defRPr>
            </a:lvl3pPr>
            <a:lvl4pPr algn="l" rtl="0" fontAlgn="base">
              <a:spcBef>
                <a:spcPct val="0"/>
              </a:spcBef>
              <a:spcAft>
                <a:spcPct val="0"/>
              </a:spcAft>
              <a:defRPr sz="3300">
                <a:solidFill>
                  <a:schemeClr val="tx2"/>
                </a:solidFill>
                <a:latin typeface="Arial Black" pitchFamily="34" charset="0"/>
              </a:defRPr>
            </a:lvl4pPr>
            <a:lvl5pPr algn="l" rtl="0" fontAlgn="base">
              <a:spcBef>
                <a:spcPct val="0"/>
              </a:spcBef>
              <a:spcAft>
                <a:spcPct val="0"/>
              </a:spcAft>
              <a:defRPr sz="3300">
                <a:solidFill>
                  <a:schemeClr val="tx2"/>
                </a:solidFill>
                <a:latin typeface="Arial Black" pitchFamily="34" charset="0"/>
              </a:defRPr>
            </a:lvl5pPr>
            <a:lvl6pPr marL="457200" algn="l" rtl="0" fontAlgn="base">
              <a:spcBef>
                <a:spcPct val="0"/>
              </a:spcBef>
              <a:spcAft>
                <a:spcPct val="0"/>
              </a:spcAft>
              <a:defRPr sz="3300">
                <a:solidFill>
                  <a:schemeClr val="tx2"/>
                </a:solidFill>
                <a:latin typeface="Arial Black" pitchFamily="34" charset="0"/>
              </a:defRPr>
            </a:lvl6pPr>
            <a:lvl7pPr marL="914400" algn="l" rtl="0" fontAlgn="base">
              <a:spcBef>
                <a:spcPct val="0"/>
              </a:spcBef>
              <a:spcAft>
                <a:spcPct val="0"/>
              </a:spcAft>
              <a:defRPr sz="3300">
                <a:solidFill>
                  <a:schemeClr val="tx2"/>
                </a:solidFill>
                <a:latin typeface="Arial Black" pitchFamily="34" charset="0"/>
              </a:defRPr>
            </a:lvl7pPr>
            <a:lvl8pPr marL="1371600" algn="l" rtl="0" fontAlgn="base">
              <a:spcBef>
                <a:spcPct val="0"/>
              </a:spcBef>
              <a:spcAft>
                <a:spcPct val="0"/>
              </a:spcAft>
              <a:defRPr sz="3300">
                <a:solidFill>
                  <a:schemeClr val="tx2"/>
                </a:solidFill>
                <a:latin typeface="Arial Black" pitchFamily="34" charset="0"/>
              </a:defRPr>
            </a:lvl8pPr>
            <a:lvl9pPr marL="1828800" algn="l" rtl="0" fontAlgn="base">
              <a:spcBef>
                <a:spcPct val="0"/>
              </a:spcBef>
              <a:spcAft>
                <a:spcPct val="0"/>
              </a:spcAft>
              <a:defRPr sz="3300">
                <a:solidFill>
                  <a:schemeClr val="tx2"/>
                </a:solidFill>
                <a:latin typeface="Arial Black" pitchFamily="34" charset="0"/>
              </a:defRPr>
            </a:lvl9pPr>
          </a:lstStyle>
          <a:p>
            <a:pPr eaLnBrk="1" hangingPunct="1">
              <a:defRPr/>
            </a:pPr>
            <a:r>
              <a:rPr lang="en-GB" kern="0" dirty="0"/>
              <a:t>Professional Ethics </a:t>
            </a:r>
            <a:endParaRPr lang="en-US" kern="0" dirty="0"/>
          </a:p>
        </p:txBody>
      </p:sp>
      <p:sp>
        <p:nvSpPr>
          <p:cNvPr id="3" name="Content Placeholder 2"/>
          <p:cNvSpPr txBox="1">
            <a:spLocks/>
          </p:cNvSpPr>
          <p:nvPr/>
        </p:nvSpPr>
        <p:spPr>
          <a:xfrm>
            <a:off x="2286000" y="1905000"/>
            <a:ext cx="7696200" cy="4038600"/>
          </a:xfrm>
          <a:prstGeom prst="rect">
            <a:avLst/>
          </a:prstGeom>
        </p:spPr>
        <p:txBody>
          <a:bodyPr/>
          <a:lstStyle>
            <a:lvl1pPr marL="342900" indent="-342900" algn="l" rtl="0" fontAlgn="base">
              <a:spcBef>
                <a:spcPct val="20000"/>
              </a:spcBef>
              <a:spcAft>
                <a:spcPct val="0"/>
              </a:spcAft>
              <a:buClr>
                <a:schemeClr val="bg2"/>
              </a:buClr>
              <a:buSzPct val="70000"/>
              <a:buFont typeface="Wingdings" pitchFamily="2" charset="2"/>
              <a:buChar char="l"/>
              <a:defRPr sz="31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150000"/>
              <a:buChar char="•"/>
              <a:defRPr sz="2600">
                <a:solidFill>
                  <a:schemeClr val="tx1"/>
                </a:solidFill>
                <a:latin typeface="+mn-lt"/>
              </a:defRPr>
            </a:lvl2pPr>
            <a:lvl3pPr marL="1143000" indent="-228600" algn="l" rtl="0" fontAlgn="base">
              <a:spcBef>
                <a:spcPct val="20000"/>
              </a:spcBef>
              <a:spcAft>
                <a:spcPct val="0"/>
              </a:spcAft>
              <a:buClr>
                <a:schemeClr val="tx1"/>
              </a:buClr>
              <a:buSzPct val="150000"/>
              <a:buChar char="•"/>
              <a:defRPr sz="2200">
                <a:solidFill>
                  <a:schemeClr val="tx1"/>
                </a:solidFill>
                <a:latin typeface="+mn-lt"/>
              </a:defRPr>
            </a:lvl3pPr>
            <a:lvl4pPr marL="1600200" indent="-228600" algn="l" rtl="0" fontAlgn="base">
              <a:spcBef>
                <a:spcPct val="20000"/>
              </a:spcBef>
              <a:spcAft>
                <a:spcPct val="0"/>
              </a:spcAft>
              <a:buClr>
                <a:schemeClr val="tx2"/>
              </a:buClr>
              <a:buSzPct val="150000"/>
              <a:buChar char="•"/>
              <a:defRPr sz="2000">
                <a:solidFill>
                  <a:schemeClr val="tx1"/>
                </a:solidFill>
                <a:latin typeface="+mn-lt"/>
              </a:defRPr>
            </a:lvl4pPr>
            <a:lvl5pPr marL="2057400" indent="-228600" algn="l" rtl="0" fontAlgn="base">
              <a:spcBef>
                <a:spcPct val="20000"/>
              </a:spcBef>
              <a:spcAft>
                <a:spcPct val="0"/>
              </a:spcAft>
              <a:buClr>
                <a:schemeClr val="folHlink"/>
              </a:buClr>
              <a:buSzPct val="150000"/>
              <a:buChar char="•"/>
              <a:defRPr sz="2000">
                <a:solidFill>
                  <a:schemeClr val="tx1"/>
                </a:solidFill>
                <a:latin typeface="+mn-lt"/>
              </a:defRPr>
            </a:lvl5pPr>
            <a:lvl6pPr marL="2514600" indent="-228600" algn="l" rtl="0" fontAlgn="base">
              <a:spcBef>
                <a:spcPct val="20000"/>
              </a:spcBef>
              <a:spcAft>
                <a:spcPct val="0"/>
              </a:spcAft>
              <a:buClr>
                <a:schemeClr val="folHlink"/>
              </a:buClr>
              <a:buSzPct val="150000"/>
              <a:buChar char="•"/>
              <a:defRPr sz="2000">
                <a:solidFill>
                  <a:schemeClr val="tx1"/>
                </a:solidFill>
                <a:latin typeface="+mn-lt"/>
              </a:defRPr>
            </a:lvl6pPr>
            <a:lvl7pPr marL="2971800" indent="-228600" algn="l" rtl="0" fontAlgn="base">
              <a:spcBef>
                <a:spcPct val="20000"/>
              </a:spcBef>
              <a:spcAft>
                <a:spcPct val="0"/>
              </a:spcAft>
              <a:buClr>
                <a:schemeClr val="folHlink"/>
              </a:buClr>
              <a:buSzPct val="150000"/>
              <a:buChar char="•"/>
              <a:defRPr sz="2000">
                <a:solidFill>
                  <a:schemeClr val="tx1"/>
                </a:solidFill>
                <a:latin typeface="+mn-lt"/>
              </a:defRPr>
            </a:lvl7pPr>
            <a:lvl8pPr marL="3429000" indent="-228600" algn="l" rtl="0" fontAlgn="base">
              <a:spcBef>
                <a:spcPct val="20000"/>
              </a:spcBef>
              <a:spcAft>
                <a:spcPct val="0"/>
              </a:spcAft>
              <a:buClr>
                <a:schemeClr val="folHlink"/>
              </a:buClr>
              <a:buSzPct val="150000"/>
              <a:buChar char="•"/>
              <a:defRPr sz="2000">
                <a:solidFill>
                  <a:schemeClr val="tx1"/>
                </a:solidFill>
                <a:latin typeface="+mn-lt"/>
              </a:defRPr>
            </a:lvl8pPr>
            <a:lvl9pPr marL="3886200" indent="-228600" algn="l" rtl="0" fontAlgn="base">
              <a:spcBef>
                <a:spcPct val="20000"/>
              </a:spcBef>
              <a:spcAft>
                <a:spcPct val="0"/>
              </a:spcAft>
              <a:buClr>
                <a:schemeClr val="folHlink"/>
              </a:buClr>
              <a:buSzPct val="150000"/>
              <a:buChar char="•"/>
              <a:defRPr sz="2000">
                <a:solidFill>
                  <a:schemeClr val="tx1"/>
                </a:solidFill>
                <a:latin typeface="+mn-lt"/>
              </a:defRPr>
            </a:lvl9pPr>
          </a:lstStyle>
          <a:p>
            <a:pPr eaLnBrk="1" hangingPunct="1">
              <a:defRPr/>
            </a:pPr>
            <a:r>
              <a:rPr lang="en-GB" kern="0" dirty="0"/>
              <a:t>How would all below inform our youth work research? </a:t>
            </a:r>
          </a:p>
          <a:p>
            <a:pPr lvl="1" eaLnBrk="1" hangingPunct="1">
              <a:defRPr/>
            </a:pPr>
            <a:r>
              <a:rPr lang="en-GB" kern="0" dirty="0"/>
              <a:t>Principles and Purposes of Youth Work </a:t>
            </a:r>
          </a:p>
          <a:p>
            <a:pPr lvl="1" eaLnBrk="1" hangingPunct="1">
              <a:defRPr/>
            </a:pPr>
            <a:r>
              <a:rPr lang="en-GB" kern="0" dirty="0"/>
              <a:t>NOS</a:t>
            </a:r>
          </a:p>
          <a:p>
            <a:pPr lvl="1" eaLnBrk="1" hangingPunct="1">
              <a:defRPr/>
            </a:pPr>
            <a:r>
              <a:rPr lang="en-GB" kern="0" dirty="0"/>
              <a:t>Codes of Practice </a:t>
            </a:r>
          </a:p>
          <a:p>
            <a:pPr lvl="1" eaLnBrk="1" hangingPunct="1">
              <a:defRPr/>
            </a:pPr>
            <a:r>
              <a:rPr lang="en-GB" kern="0" dirty="0"/>
              <a:t>UN Rights of the Child </a:t>
            </a:r>
          </a:p>
          <a:p>
            <a:pPr eaLnBrk="1" hangingPunct="1">
              <a:defRPr/>
            </a:pPr>
            <a:r>
              <a:rPr lang="en-GB" kern="0" dirty="0"/>
              <a:t>Are these rigid codes or responsive practice? </a:t>
            </a:r>
            <a:endParaRPr lang="en-US" kern="0" dirty="0"/>
          </a:p>
        </p:txBody>
      </p:sp>
    </p:spTree>
    <p:extLst>
      <p:ext uri="{BB962C8B-B14F-4D97-AF65-F5344CB8AC3E}">
        <p14:creationId xmlns:p14="http://schemas.microsoft.com/office/powerpoint/2010/main" val="3314252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Ethics:  Personal </a:t>
            </a:r>
          </a:p>
        </p:txBody>
      </p:sp>
      <p:sp>
        <p:nvSpPr>
          <p:cNvPr id="25603" name="Rectangle 3"/>
          <p:cNvSpPr>
            <a:spLocks noGrp="1" noChangeArrowheads="1"/>
          </p:cNvSpPr>
          <p:nvPr>
            <p:ph idx="1"/>
          </p:nvPr>
        </p:nvSpPr>
        <p:spPr/>
        <p:txBody>
          <a:bodyPr rtlCol="0">
            <a:normAutofit/>
          </a:bodyPr>
          <a:lstStyle/>
          <a:p>
            <a:pPr>
              <a:defRPr/>
            </a:pPr>
            <a:r>
              <a:rPr lang="en-GB" altLang="en-US" dirty="0" smtClean="0"/>
              <a:t>Research Activities:</a:t>
            </a:r>
          </a:p>
          <a:p>
            <a:pPr marL="0" indent="0">
              <a:buNone/>
              <a:defRPr/>
            </a:pPr>
            <a:endParaRPr lang="en-GB" altLang="en-US" dirty="0" smtClean="0"/>
          </a:p>
          <a:p>
            <a:pPr lvl="1">
              <a:defRPr/>
            </a:pPr>
            <a:r>
              <a:rPr lang="en-GB" altLang="en-US" b="1" dirty="0" smtClean="0"/>
              <a:t>Honesty:</a:t>
            </a:r>
            <a:r>
              <a:rPr lang="en-GB" altLang="en-US" dirty="0" smtClean="0"/>
              <a:t> </a:t>
            </a:r>
          </a:p>
          <a:p>
            <a:pPr marL="342900" lvl="1" indent="0">
              <a:buNone/>
              <a:defRPr/>
            </a:pPr>
            <a:endParaRPr lang="en-GB" altLang="en-US" dirty="0" smtClean="0"/>
          </a:p>
          <a:p>
            <a:pPr lvl="1">
              <a:defRPr/>
            </a:pPr>
            <a:r>
              <a:rPr lang="en-GB" altLang="en-US" dirty="0" smtClean="0"/>
              <a:t>What you write will be regarded as your own work unless stated otherwise e.g. use of references. </a:t>
            </a:r>
          </a:p>
          <a:p>
            <a:pPr lvl="1">
              <a:defRPr/>
            </a:pPr>
            <a:r>
              <a:rPr lang="en-GB" altLang="en-US" dirty="0" smtClean="0"/>
              <a:t>Using the thoughts, ideas and works of others without acknowledging their source, even if you paraphrased into your own words, is unethical. </a:t>
            </a:r>
          </a:p>
          <a:p>
            <a:pPr lvl="1">
              <a:defRPr/>
            </a:pPr>
            <a:r>
              <a:rPr lang="en-GB" altLang="en-US" dirty="0" smtClean="0"/>
              <a:t>Plagiarism is a serious offence </a:t>
            </a:r>
          </a:p>
          <a:p>
            <a:pPr lvl="1">
              <a:defRPr/>
            </a:pPr>
            <a:endParaRPr lang="en-GB" altLang="en-US" dirty="0" smtClean="0"/>
          </a:p>
        </p:txBody>
      </p:sp>
    </p:spTree>
    <p:extLst>
      <p:ext uri="{BB962C8B-B14F-4D97-AF65-F5344CB8AC3E}">
        <p14:creationId xmlns:p14="http://schemas.microsoft.com/office/powerpoint/2010/main" val="805575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Ethics:  Personal</a:t>
            </a:r>
          </a:p>
        </p:txBody>
      </p:sp>
      <p:sp>
        <p:nvSpPr>
          <p:cNvPr id="23555" name="Rectangle 3"/>
          <p:cNvSpPr>
            <a:spLocks noGrp="1" noChangeArrowheads="1"/>
          </p:cNvSpPr>
          <p:nvPr>
            <p:ph idx="1"/>
          </p:nvPr>
        </p:nvSpPr>
        <p:spPr/>
        <p:txBody>
          <a:bodyPr/>
          <a:lstStyle/>
          <a:p>
            <a:pPr eaLnBrk="1" hangingPunct="1"/>
            <a:r>
              <a:rPr lang="en-GB" altLang="en-US" sz="2700"/>
              <a:t>Research Activities:</a:t>
            </a:r>
          </a:p>
          <a:p>
            <a:pPr lvl="1" eaLnBrk="1" hangingPunct="1"/>
            <a:r>
              <a:rPr lang="en-GB" altLang="en-US" sz="2200" b="1"/>
              <a:t>Honesty is essential in the substance of what you write:</a:t>
            </a:r>
          </a:p>
          <a:p>
            <a:pPr lvl="2" eaLnBrk="1" hangingPunct="1"/>
            <a:r>
              <a:rPr lang="en-GB" altLang="en-US" b="1"/>
              <a:t>Accurate descriptions of how and what, why you have done things. </a:t>
            </a:r>
          </a:p>
          <a:p>
            <a:pPr lvl="2" eaLnBrk="1" hangingPunct="1"/>
            <a:r>
              <a:rPr lang="en-GB" altLang="en-US" b="1"/>
              <a:t>Accurate descriptions of information you have obtained, techniques used, analysis carried out, the results .</a:t>
            </a:r>
          </a:p>
          <a:p>
            <a:pPr lvl="2" eaLnBrk="1" hangingPunct="1">
              <a:buFontTx/>
              <a:buNone/>
            </a:pPr>
            <a:endParaRPr lang="en-GB" altLang="en-US" b="1"/>
          </a:p>
          <a:p>
            <a:pPr lvl="1" eaLnBrk="1" hangingPunct="1"/>
            <a:r>
              <a:rPr lang="en-GB" altLang="en-US" sz="2200" b="1"/>
              <a:t>E.g. silently rejecting or ignoring evidence which happens to be contrary to one’s beliefs constitutes a breach of integrity</a:t>
            </a:r>
          </a:p>
        </p:txBody>
      </p:sp>
    </p:spTree>
    <p:extLst>
      <p:ext uri="{BB962C8B-B14F-4D97-AF65-F5344CB8AC3E}">
        <p14:creationId xmlns:p14="http://schemas.microsoft.com/office/powerpoint/2010/main" val="1175937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Ethics:  Personal</a:t>
            </a:r>
          </a:p>
        </p:txBody>
      </p:sp>
      <p:sp>
        <p:nvSpPr>
          <p:cNvPr id="24579" name="Rectangle 3"/>
          <p:cNvSpPr>
            <a:spLocks noGrp="1" noChangeArrowheads="1"/>
          </p:cNvSpPr>
          <p:nvPr>
            <p:ph idx="1"/>
          </p:nvPr>
        </p:nvSpPr>
        <p:spPr/>
        <p:txBody>
          <a:bodyPr/>
          <a:lstStyle/>
          <a:p>
            <a:pPr eaLnBrk="1" hangingPunct="1">
              <a:lnSpc>
                <a:spcPct val="80000"/>
              </a:lnSpc>
            </a:pPr>
            <a:r>
              <a:rPr lang="en-GB" altLang="en-US" sz="2700"/>
              <a:t>Research relationships:</a:t>
            </a:r>
          </a:p>
          <a:p>
            <a:pPr lvl="1" eaLnBrk="1" hangingPunct="1">
              <a:lnSpc>
                <a:spcPct val="80000"/>
              </a:lnSpc>
            </a:pPr>
            <a:r>
              <a:rPr lang="en-GB" altLang="en-US" sz="2200"/>
              <a:t>May depend upon the guidelines you adopt and the research methodology you adopt:</a:t>
            </a:r>
          </a:p>
          <a:p>
            <a:pPr lvl="2" eaLnBrk="1" hangingPunct="1">
              <a:lnSpc>
                <a:spcPct val="80000"/>
              </a:lnSpc>
            </a:pPr>
            <a:r>
              <a:rPr lang="en-GB" altLang="en-US"/>
              <a:t> e.g. BERA or British Psychological Society; </a:t>
            </a:r>
          </a:p>
          <a:p>
            <a:pPr lvl="2" eaLnBrk="1" hangingPunct="1">
              <a:lnSpc>
                <a:spcPct val="80000"/>
              </a:lnSpc>
            </a:pPr>
            <a:r>
              <a:rPr lang="en-GB" altLang="en-US"/>
              <a:t>a qualitative or quantitative paradigm </a:t>
            </a:r>
          </a:p>
          <a:p>
            <a:pPr eaLnBrk="1" hangingPunct="1">
              <a:lnSpc>
                <a:spcPct val="80000"/>
              </a:lnSpc>
            </a:pPr>
            <a:r>
              <a:rPr lang="en-GB" altLang="en-US" sz="2700"/>
              <a:t>However in all cases  the approach has to be un- harmful in anyway, and subject to certain rights</a:t>
            </a:r>
          </a:p>
          <a:p>
            <a:pPr eaLnBrk="1" hangingPunct="1">
              <a:lnSpc>
                <a:spcPct val="80000"/>
              </a:lnSpc>
            </a:pPr>
            <a:r>
              <a:rPr lang="en-GB" altLang="en-US" sz="2700"/>
              <a:t>A Considerate and courteous attitude to people will help their readiness to assist you.</a:t>
            </a:r>
          </a:p>
          <a:p>
            <a:pPr eaLnBrk="1" hangingPunct="1">
              <a:lnSpc>
                <a:spcPct val="80000"/>
              </a:lnSpc>
            </a:pPr>
            <a:r>
              <a:rPr lang="en-GB" altLang="en-US" sz="2700"/>
              <a:t>You are relying on their good will and co-operation to make the research possible!!!</a:t>
            </a:r>
          </a:p>
          <a:p>
            <a:pPr eaLnBrk="1" hangingPunct="1">
              <a:lnSpc>
                <a:spcPct val="80000"/>
              </a:lnSpc>
            </a:pPr>
            <a:endParaRPr lang="en-GB" altLang="en-US" sz="2700"/>
          </a:p>
          <a:p>
            <a:pPr lvl="1" eaLnBrk="1" hangingPunct="1">
              <a:lnSpc>
                <a:spcPct val="80000"/>
              </a:lnSpc>
            </a:pPr>
            <a:endParaRPr lang="en-GB" altLang="en-US" sz="2200"/>
          </a:p>
        </p:txBody>
      </p:sp>
    </p:spTree>
    <p:extLst>
      <p:ext uri="{BB962C8B-B14F-4D97-AF65-F5344CB8AC3E}">
        <p14:creationId xmlns:p14="http://schemas.microsoft.com/office/powerpoint/2010/main" val="244093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Ethics: Personal standpoint and values</a:t>
            </a:r>
          </a:p>
        </p:txBody>
      </p:sp>
      <p:sp>
        <p:nvSpPr>
          <p:cNvPr id="25603" name="Rectangle 3"/>
          <p:cNvSpPr>
            <a:spLocks noGrp="1" noChangeArrowheads="1"/>
          </p:cNvSpPr>
          <p:nvPr>
            <p:ph idx="1"/>
          </p:nvPr>
        </p:nvSpPr>
        <p:spPr/>
        <p:txBody>
          <a:bodyPr/>
          <a:lstStyle/>
          <a:p>
            <a:pPr eaLnBrk="1" hangingPunct="1"/>
            <a:r>
              <a:rPr lang="en-GB" altLang="en-US" sz="2700"/>
              <a:t>Your own perspective will influence the type of research and research ethics you will adopt</a:t>
            </a:r>
          </a:p>
          <a:p>
            <a:pPr eaLnBrk="1" hangingPunct="1"/>
            <a:r>
              <a:rPr lang="en-GB" altLang="en-US" sz="2700"/>
              <a:t>Ask yourself how do I want to be in relation to those I am studying?</a:t>
            </a:r>
          </a:p>
          <a:p>
            <a:pPr eaLnBrk="1" hangingPunct="1"/>
            <a:r>
              <a:rPr lang="en-GB" altLang="en-US" sz="2700"/>
              <a:t>Do I want to see them as objects or agents in the research process?</a:t>
            </a:r>
          </a:p>
          <a:p>
            <a:pPr eaLnBrk="1" hangingPunct="1"/>
            <a:r>
              <a:rPr lang="en-GB" altLang="en-US" sz="2700"/>
              <a:t>In other words do I want to do research on people or in collaboration with people?</a:t>
            </a:r>
          </a:p>
        </p:txBody>
      </p:sp>
    </p:spTree>
    <p:extLst>
      <p:ext uri="{BB962C8B-B14F-4D97-AF65-F5344CB8AC3E}">
        <p14:creationId xmlns:p14="http://schemas.microsoft.com/office/powerpoint/2010/main" val="225585742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Ethics: Personal Standpoint and Values</a:t>
            </a:r>
          </a:p>
        </p:txBody>
      </p:sp>
      <p:sp>
        <p:nvSpPr>
          <p:cNvPr id="26627" name="Rectangle 3"/>
          <p:cNvSpPr>
            <a:spLocks noGrp="1" noChangeArrowheads="1"/>
          </p:cNvSpPr>
          <p:nvPr>
            <p:ph idx="1"/>
          </p:nvPr>
        </p:nvSpPr>
        <p:spPr/>
        <p:txBody>
          <a:bodyPr/>
          <a:lstStyle/>
          <a:p>
            <a:pPr eaLnBrk="1" hangingPunct="1"/>
            <a:r>
              <a:rPr lang="en-GB" altLang="en-US" sz="2700" dirty="0"/>
              <a:t>How my values influenced  a recent  research project: </a:t>
            </a:r>
            <a:endParaRPr lang="en-GB" altLang="en-US" sz="2700" dirty="0" smtClean="0"/>
          </a:p>
          <a:p>
            <a:pPr eaLnBrk="1" hangingPunct="1"/>
            <a:endParaRPr lang="en-GB" altLang="en-US" sz="2700" dirty="0"/>
          </a:p>
          <a:p>
            <a:pPr eaLnBrk="1" hangingPunct="1"/>
            <a:r>
              <a:rPr lang="en-GB" altLang="en-US" sz="2700" dirty="0"/>
              <a:t>I had a collaborative design and wanted to work alongside those involved in the research I did not see them as </a:t>
            </a:r>
            <a:r>
              <a:rPr lang="en-GB" altLang="en-US" sz="2700" b="1" dirty="0" smtClean="0"/>
              <a:t>participants</a:t>
            </a:r>
          </a:p>
          <a:p>
            <a:pPr eaLnBrk="1" hangingPunct="1"/>
            <a:endParaRPr lang="en-GB" altLang="en-US" sz="2700" dirty="0"/>
          </a:p>
          <a:p>
            <a:pPr eaLnBrk="1" hangingPunct="1"/>
            <a:r>
              <a:rPr lang="en-GB" altLang="en-US" sz="2700" dirty="0"/>
              <a:t>I believe in respecting individuals, and wanted to build relationships with them that were reciprocal, trusting and authentic.</a:t>
            </a:r>
          </a:p>
        </p:txBody>
      </p:sp>
    </p:spTree>
    <p:extLst>
      <p:ext uri="{BB962C8B-B14F-4D97-AF65-F5344CB8AC3E}">
        <p14:creationId xmlns:p14="http://schemas.microsoft.com/office/powerpoint/2010/main" val="1804078678"/>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Ethics: Personal standpoint and values</a:t>
            </a:r>
          </a:p>
        </p:txBody>
      </p:sp>
      <p:sp>
        <p:nvSpPr>
          <p:cNvPr id="27651" name="Rectangle 3"/>
          <p:cNvSpPr>
            <a:spLocks noGrp="1" noChangeArrowheads="1"/>
          </p:cNvSpPr>
          <p:nvPr>
            <p:ph idx="1"/>
          </p:nvPr>
        </p:nvSpPr>
        <p:spPr/>
        <p:txBody>
          <a:bodyPr/>
          <a:lstStyle/>
          <a:p>
            <a:pPr eaLnBrk="1" hangingPunct="1"/>
            <a:r>
              <a:rPr lang="en-GB" altLang="en-US" dirty="0" smtClean="0"/>
              <a:t>Key issues in ethics I adopted were</a:t>
            </a:r>
            <a:r>
              <a:rPr lang="en-GB" altLang="en-US" dirty="0" smtClean="0"/>
              <a:t>:</a:t>
            </a:r>
          </a:p>
          <a:p>
            <a:pPr eaLnBrk="1" hangingPunct="1"/>
            <a:endParaRPr lang="en-GB" altLang="en-US" dirty="0" smtClean="0"/>
          </a:p>
          <a:p>
            <a:pPr lvl="1" eaLnBrk="1" hangingPunct="1"/>
            <a:r>
              <a:rPr lang="en-GB" altLang="en-US" dirty="0" smtClean="0"/>
              <a:t>Avoidance of harm, fully informed consent, and the need for privacy and confidentiality (Punch, 1994: 89)</a:t>
            </a:r>
          </a:p>
        </p:txBody>
      </p:sp>
    </p:spTree>
    <p:extLst>
      <p:ext uri="{BB962C8B-B14F-4D97-AF65-F5344CB8AC3E}">
        <p14:creationId xmlns:p14="http://schemas.microsoft.com/office/powerpoint/2010/main" val="3119911713"/>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Ethics: Qualitative Research</a:t>
            </a:r>
          </a:p>
        </p:txBody>
      </p:sp>
      <p:sp>
        <p:nvSpPr>
          <p:cNvPr id="29699" name="Rectangle 3"/>
          <p:cNvSpPr>
            <a:spLocks noGrp="1" noChangeArrowheads="1"/>
          </p:cNvSpPr>
          <p:nvPr>
            <p:ph idx="1"/>
          </p:nvPr>
        </p:nvSpPr>
        <p:spPr/>
        <p:txBody>
          <a:bodyPr/>
          <a:lstStyle/>
          <a:p>
            <a:pPr eaLnBrk="1" hangingPunct="1"/>
            <a:r>
              <a:rPr lang="en-GB" altLang="en-US" smtClean="0"/>
              <a:t>Essential to this position on ethics is that you are open and honest with those you are working alongside.</a:t>
            </a:r>
          </a:p>
          <a:p>
            <a:pPr eaLnBrk="1" hangingPunct="1"/>
            <a:endParaRPr lang="en-GB" altLang="en-US" smtClean="0"/>
          </a:p>
          <a:p>
            <a:pPr eaLnBrk="1" hangingPunct="1"/>
            <a:r>
              <a:rPr lang="en-GB" altLang="en-US" smtClean="0"/>
              <a:t>Guba and Lincoln (1989) illustrate, </a:t>
            </a:r>
          </a:p>
          <a:p>
            <a:pPr lvl="1" eaLnBrk="1" hangingPunct="1"/>
            <a:r>
              <a:rPr lang="en-GB" altLang="en-US" smtClean="0"/>
              <a:t>Deception is worse than useless to a non-conventional evaluator; it is destructive of the effort’s ultimate intent’ (122)</a:t>
            </a:r>
          </a:p>
        </p:txBody>
      </p:sp>
    </p:spTree>
    <p:extLst>
      <p:ext uri="{BB962C8B-B14F-4D97-AF65-F5344CB8AC3E}">
        <p14:creationId xmlns:p14="http://schemas.microsoft.com/office/powerpoint/2010/main" val="4196336765"/>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Ethics: Caveats</a:t>
            </a:r>
          </a:p>
        </p:txBody>
      </p:sp>
      <p:sp>
        <p:nvSpPr>
          <p:cNvPr id="30723" name="Rectangle 3"/>
          <p:cNvSpPr>
            <a:spLocks noGrp="1" noChangeArrowheads="1"/>
          </p:cNvSpPr>
          <p:nvPr>
            <p:ph idx="1"/>
          </p:nvPr>
        </p:nvSpPr>
        <p:spPr/>
        <p:txBody>
          <a:bodyPr/>
          <a:lstStyle/>
          <a:p>
            <a:pPr eaLnBrk="1" hangingPunct="1"/>
            <a:r>
              <a:rPr lang="en-GB" altLang="en-US" sz="2700"/>
              <a:t>Sometimes difficult to draw up a contract/protocol, difficult to keep everybody happy!</a:t>
            </a:r>
          </a:p>
          <a:p>
            <a:pPr eaLnBrk="1" hangingPunct="1"/>
            <a:r>
              <a:rPr lang="en-GB" altLang="en-US" sz="2700"/>
              <a:t>Issues of confidentiality can you offer complete confidentiality?</a:t>
            </a:r>
          </a:p>
          <a:p>
            <a:pPr eaLnBrk="1" hangingPunct="1"/>
            <a:r>
              <a:rPr lang="en-GB" altLang="en-US" sz="2700"/>
              <a:t>Being collaborative/power relations</a:t>
            </a:r>
          </a:p>
          <a:p>
            <a:pPr lvl="1" eaLnBrk="1" hangingPunct="1"/>
            <a:r>
              <a:rPr lang="en-GB" altLang="en-US" sz="2200"/>
              <a:t>Feminist ethical critiques of research question whether the research relationship is irreducibly exploitative (Wolf, 1996)</a:t>
            </a:r>
          </a:p>
        </p:txBody>
      </p:sp>
    </p:spTree>
    <p:extLst>
      <p:ext uri="{BB962C8B-B14F-4D97-AF65-F5344CB8AC3E}">
        <p14:creationId xmlns:p14="http://schemas.microsoft.com/office/powerpoint/2010/main" val="163867134"/>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Directed Study </a:t>
            </a:r>
          </a:p>
        </p:txBody>
      </p:sp>
      <p:sp>
        <p:nvSpPr>
          <p:cNvPr id="31747" name="Rectangle 3"/>
          <p:cNvSpPr>
            <a:spLocks noGrp="1" noChangeArrowheads="1"/>
          </p:cNvSpPr>
          <p:nvPr>
            <p:ph idx="1"/>
          </p:nvPr>
        </p:nvSpPr>
        <p:spPr/>
        <p:txBody>
          <a:bodyPr/>
          <a:lstStyle/>
          <a:p>
            <a:pPr eaLnBrk="1" hangingPunct="1"/>
            <a:r>
              <a:rPr lang="en-GB" altLang="en-US" dirty="0" smtClean="0"/>
              <a:t>Consider your own research and write down the ethical considerations you will need to consider: </a:t>
            </a:r>
            <a:endParaRPr lang="en-GB" altLang="en-US" dirty="0" smtClean="0"/>
          </a:p>
          <a:p>
            <a:pPr eaLnBrk="1" hangingPunct="1"/>
            <a:endParaRPr lang="en-GB" altLang="en-US" dirty="0" smtClean="0"/>
          </a:p>
          <a:p>
            <a:pPr eaLnBrk="1" hangingPunct="1"/>
            <a:r>
              <a:rPr lang="en-GB" altLang="en-US" dirty="0" smtClean="0"/>
              <a:t>Make reference to ethical guidelines (you could choose one set to consider from the list overleaf)</a:t>
            </a:r>
          </a:p>
        </p:txBody>
      </p:sp>
    </p:spTree>
    <p:extLst>
      <p:ext uri="{BB962C8B-B14F-4D97-AF65-F5344CB8AC3E}">
        <p14:creationId xmlns:p14="http://schemas.microsoft.com/office/powerpoint/2010/main" val="756812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References: Ethics</a:t>
            </a:r>
          </a:p>
        </p:txBody>
      </p:sp>
      <p:sp>
        <p:nvSpPr>
          <p:cNvPr id="33795" name="Rectangle 3"/>
          <p:cNvSpPr>
            <a:spLocks noGrp="1" noChangeArrowheads="1"/>
          </p:cNvSpPr>
          <p:nvPr>
            <p:ph idx="1"/>
          </p:nvPr>
        </p:nvSpPr>
        <p:spPr/>
        <p:txBody>
          <a:bodyPr/>
          <a:lstStyle/>
          <a:p>
            <a:pPr eaLnBrk="1" hangingPunct="1">
              <a:lnSpc>
                <a:spcPct val="80000"/>
              </a:lnSpc>
            </a:pPr>
            <a:r>
              <a:rPr lang="en-GB" altLang="en-US" sz="1800" dirty="0"/>
              <a:t>BERA, (2019) </a:t>
            </a:r>
            <a:r>
              <a:rPr lang="en-GB" altLang="en-US" sz="1800" i="1" dirty="0"/>
              <a:t>British Educational Research Association Ethical Guidelines </a:t>
            </a:r>
            <a:r>
              <a:rPr lang="en-GB" altLang="en-US" sz="1800" dirty="0"/>
              <a:t>(online) Available from </a:t>
            </a:r>
            <a:r>
              <a:rPr lang="en-GB" altLang="en-US" sz="1800" dirty="0">
                <a:hlinkClick r:id="rId2"/>
              </a:rPr>
              <a:t>www.bera.ac.uk/guidelines.htm</a:t>
            </a:r>
            <a:r>
              <a:rPr lang="en-GB" altLang="en-US" sz="1800" dirty="0"/>
              <a:t>. </a:t>
            </a:r>
          </a:p>
          <a:p>
            <a:pPr eaLnBrk="1" hangingPunct="1">
              <a:lnSpc>
                <a:spcPct val="80000"/>
              </a:lnSpc>
            </a:pPr>
            <a:r>
              <a:rPr lang="en-GB" altLang="en-US" sz="1800" dirty="0"/>
              <a:t>HMSO Data Protection Act 1998 Chapter 29. </a:t>
            </a:r>
            <a:r>
              <a:rPr lang="en-GB" altLang="en-US" sz="1800" dirty="0">
                <a:hlinkClick r:id="rId3"/>
              </a:rPr>
              <a:t>http://www.hmso.gov.uk/acts/acts 1998/19980029.htm</a:t>
            </a:r>
            <a:endParaRPr lang="en-GB" altLang="en-US" sz="1800" dirty="0"/>
          </a:p>
          <a:p>
            <a:pPr eaLnBrk="1" hangingPunct="1">
              <a:lnSpc>
                <a:spcPct val="80000"/>
              </a:lnSpc>
            </a:pPr>
            <a:r>
              <a:rPr lang="en-GB" altLang="en-US" sz="1800" dirty="0"/>
              <a:t>Guba E G &amp; Lincoln &amp; S (1989) </a:t>
            </a:r>
            <a:r>
              <a:rPr lang="en-GB" altLang="en-US" sz="1800" i="1" dirty="0"/>
              <a:t>Fourth Generation Evaluation, </a:t>
            </a:r>
            <a:r>
              <a:rPr lang="en-GB" altLang="en-US" sz="1800" dirty="0"/>
              <a:t>London: Sage Publications</a:t>
            </a:r>
          </a:p>
          <a:p>
            <a:pPr eaLnBrk="1" hangingPunct="1">
              <a:lnSpc>
                <a:spcPct val="80000"/>
              </a:lnSpc>
            </a:pPr>
            <a:r>
              <a:rPr lang="en-GB" altLang="en-US" sz="1800" dirty="0" err="1"/>
              <a:t>Maykut</a:t>
            </a:r>
            <a:r>
              <a:rPr lang="en-GB" altLang="en-US" sz="1800" dirty="0"/>
              <a:t> P &amp; </a:t>
            </a:r>
            <a:r>
              <a:rPr lang="en-GB" altLang="en-US" sz="1800" dirty="0" err="1"/>
              <a:t>Morehouse</a:t>
            </a:r>
            <a:r>
              <a:rPr lang="en-GB" altLang="en-US" sz="1800" dirty="0"/>
              <a:t> R (1994) </a:t>
            </a:r>
            <a:r>
              <a:rPr lang="en-GB" altLang="en-US" sz="1800" i="1" dirty="0"/>
              <a:t>Beginning Qualitative Research: A Philosophic and Practical Guide, </a:t>
            </a:r>
            <a:r>
              <a:rPr lang="en-GB" altLang="en-US" sz="1800" dirty="0"/>
              <a:t>London: The </a:t>
            </a:r>
            <a:r>
              <a:rPr lang="en-GB" altLang="en-US" sz="1800" dirty="0" err="1"/>
              <a:t>Falmer</a:t>
            </a:r>
            <a:r>
              <a:rPr lang="en-GB" altLang="en-US" sz="1800" dirty="0"/>
              <a:t> Press</a:t>
            </a:r>
          </a:p>
          <a:p>
            <a:pPr eaLnBrk="1" hangingPunct="1">
              <a:lnSpc>
                <a:spcPct val="80000"/>
              </a:lnSpc>
            </a:pPr>
            <a:r>
              <a:rPr lang="en-GB" altLang="en-US" sz="1800" dirty="0"/>
              <a:t>Punch M (1994) Politics and Ethics in Qualitative Research and in </a:t>
            </a:r>
            <a:r>
              <a:rPr lang="en-GB" altLang="en-US" sz="1800" dirty="0" err="1"/>
              <a:t>Denzin</a:t>
            </a:r>
            <a:r>
              <a:rPr lang="en-GB" altLang="en-US" sz="1800" dirty="0"/>
              <a:t> NK &amp; Lincoln YS (</a:t>
            </a:r>
            <a:r>
              <a:rPr lang="en-GB" altLang="en-US" sz="1800" dirty="0" err="1"/>
              <a:t>eds</a:t>
            </a:r>
            <a:r>
              <a:rPr lang="en-GB" altLang="en-US" sz="1800" dirty="0"/>
              <a:t>) </a:t>
            </a:r>
            <a:r>
              <a:rPr lang="en-GB" altLang="en-US" sz="1800" i="1" dirty="0"/>
              <a:t>Handbook of Qualitative Research </a:t>
            </a:r>
            <a:r>
              <a:rPr lang="en-GB" altLang="en-US" sz="1800" dirty="0"/>
              <a:t>Thousands Oaks: Sage 88-97</a:t>
            </a:r>
          </a:p>
          <a:p>
            <a:pPr eaLnBrk="1" hangingPunct="1">
              <a:lnSpc>
                <a:spcPct val="80000"/>
              </a:lnSpc>
            </a:pPr>
            <a:r>
              <a:rPr lang="en-GB" altLang="en-US" sz="1800" dirty="0"/>
              <a:t>Sercombe H (2010) </a:t>
            </a:r>
            <a:r>
              <a:rPr lang="en-GB" altLang="en-US" sz="1800" i="1" dirty="0"/>
              <a:t>Youth Work Ethics</a:t>
            </a:r>
            <a:r>
              <a:rPr lang="en-GB" altLang="en-US" sz="1800" dirty="0"/>
              <a:t>. London : Sage </a:t>
            </a:r>
          </a:p>
          <a:p>
            <a:pPr eaLnBrk="1" hangingPunct="1">
              <a:lnSpc>
                <a:spcPct val="80000"/>
              </a:lnSpc>
            </a:pPr>
            <a:r>
              <a:rPr lang="en-GB" altLang="en-US" sz="1800" dirty="0"/>
              <a:t>Wolf DL (1996) Situating Feminist Dilemmas in Fieldwork in Wolf DL (</a:t>
            </a:r>
            <a:r>
              <a:rPr lang="en-GB" altLang="en-US" sz="1800" dirty="0" err="1"/>
              <a:t>ed</a:t>
            </a:r>
            <a:r>
              <a:rPr lang="en-GB" altLang="en-US" sz="1800" dirty="0"/>
              <a:t>) </a:t>
            </a:r>
            <a:r>
              <a:rPr lang="en-GB" altLang="en-US" sz="1800" i="1" dirty="0"/>
              <a:t>Feminist Dilemmas in Fieldwork </a:t>
            </a:r>
            <a:r>
              <a:rPr lang="en-GB" altLang="en-US" sz="1800" dirty="0"/>
              <a:t>Oxford: Westview 1-59</a:t>
            </a:r>
          </a:p>
        </p:txBody>
      </p:sp>
    </p:spTree>
    <p:extLst>
      <p:ext uri="{BB962C8B-B14F-4D97-AF65-F5344CB8AC3E}">
        <p14:creationId xmlns:p14="http://schemas.microsoft.com/office/powerpoint/2010/main" val="2784056463"/>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1509</Words>
  <Application>Microsoft Office PowerPoint</Application>
  <PresentationFormat>Widescreen</PresentationFormat>
  <Paragraphs>164</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Arial Black</vt:lpstr>
      <vt:lpstr>Calibri</vt:lpstr>
      <vt:lpstr>Calibri Light</vt:lpstr>
      <vt:lpstr>Tahoma</vt:lpstr>
      <vt:lpstr>Wingdings</vt:lpstr>
      <vt:lpstr>Office Theme</vt:lpstr>
      <vt:lpstr>Research Ethics </vt:lpstr>
      <vt:lpstr>Ethics </vt:lpstr>
      <vt:lpstr>Ethics</vt:lpstr>
      <vt:lpstr> Ethics Metaethics: Study of ethics  </vt:lpstr>
      <vt:lpstr>Ethics</vt:lpstr>
      <vt:lpstr>Ethics and Research </vt:lpstr>
      <vt:lpstr>PowerPoint Presentation</vt:lpstr>
      <vt:lpstr>Ethics in Research:  </vt:lpstr>
      <vt:lpstr>Research Guidelines: BERA </vt:lpstr>
      <vt:lpstr>Research Guidelines: BERA </vt:lpstr>
      <vt:lpstr>Research Guidelines: BERA </vt:lpstr>
      <vt:lpstr>Research Guidelines: BERA </vt:lpstr>
      <vt:lpstr>Research Guidelines: Community Based Participatory Research </vt:lpstr>
      <vt:lpstr>Organisational Ethics </vt:lpstr>
      <vt:lpstr>Professional Ethics </vt:lpstr>
      <vt:lpstr>Ethics: Law</vt:lpstr>
      <vt:lpstr>Ethics: Law</vt:lpstr>
      <vt:lpstr>PowerPoint Presentation</vt:lpstr>
      <vt:lpstr>Ethics:  Personal </vt:lpstr>
      <vt:lpstr>Ethics:  Personal</vt:lpstr>
      <vt:lpstr>Ethics:  Personal</vt:lpstr>
      <vt:lpstr>Ethics: Personal standpoint and values</vt:lpstr>
      <vt:lpstr>Ethics: Personal Standpoint and Values</vt:lpstr>
      <vt:lpstr>Ethics: Personal standpoint and values</vt:lpstr>
      <vt:lpstr>Ethics: Qualitative Research</vt:lpstr>
      <vt:lpstr>Ethics: Caveats</vt:lpstr>
      <vt:lpstr>Directed Study </vt:lpstr>
      <vt:lpstr>References: Ethics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 </dc:title>
  <dc:creator>Darrel Williams</dc:creator>
  <cp:lastModifiedBy>Darrel Williams</cp:lastModifiedBy>
  <cp:revision>1</cp:revision>
  <dcterms:created xsi:type="dcterms:W3CDTF">2020-11-09T10:49:58Z</dcterms:created>
  <dcterms:modified xsi:type="dcterms:W3CDTF">2020-11-09T10:54:34Z</dcterms:modified>
</cp:coreProperties>
</file>