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301" r:id="rId2"/>
    <p:sldId id="302" r:id="rId3"/>
    <p:sldId id="309" r:id="rId4"/>
    <p:sldId id="310" r:id="rId5"/>
    <p:sldId id="311" r:id="rId6"/>
    <p:sldId id="320" r:id="rId7"/>
    <p:sldId id="316" r:id="rId8"/>
    <p:sldId id="312" r:id="rId9"/>
    <p:sldId id="317" r:id="rId10"/>
    <p:sldId id="318" r:id="rId11"/>
    <p:sldId id="319" r:id="rId12"/>
  </p:sldIdLst>
  <p:sldSz cx="9144000" cy="6858000" type="screen4x3"/>
  <p:notesSz cx="6950075" cy="92360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0">
          <p15:clr>
            <a:srgbClr val="A4A3A4"/>
          </p15:clr>
        </p15:guide>
        <p15:guide id="2" pos="575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DA"/>
    <a:srgbClr val="2D637F"/>
    <a:srgbClr val="E09E19"/>
    <a:srgbClr val="9DAD33"/>
    <a:srgbClr val="6C3302"/>
    <a:srgbClr val="584F29"/>
    <a:srgbClr val="ED4E33"/>
    <a:srgbClr val="003262"/>
    <a:srgbClr val="53626F"/>
    <a:srgbClr val="00B2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52" autoAdjust="0"/>
    <p:restoredTop sz="86924" autoAdjust="0"/>
  </p:normalViewPr>
  <p:slideViewPr>
    <p:cSldViewPr snapToGrid="0" snapToObjects="1">
      <p:cViewPr varScale="1">
        <p:scale>
          <a:sx n="73" d="100"/>
          <a:sy n="73" d="100"/>
        </p:scale>
        <p:origin x="693" y="48"/>
      </p:cViewPr>
      <p:guideLst>
        <p:guide orient="horz" pos="360"/>
        <p:guide pos="575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1699" cy="461804"/>
          </a:xfrm>
          <a:prstGeom prst="rect">
            <a:avLst/>
          </a:prstGeom>
        </p:spPr>
        <p:txBody>
          <a:bodyPr vert="horz" lIns="92492" tIns="46246" rIns="92492" bIns="46246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36768" y="0"/>
            <a:ext cx="3011699" cy="461804"/>
          </a:xfrm>
          <a:prstGeom prst="rect">
            <a:avLst/>
          </a:prstGeom>
        </p:spPr>
        <p:txBody>
          <a:bodyPr vert="horz" lIns="92492" tIns="46246" rIns="92492" bIns="46246" rtlCol="0"/>
          <a:lstStyle>
            <a:lvl1pPr algn="r">
              <a:defRPr sz="1200"/>
            </a:lvl1pPr>
          </a:lstStyle>
          <a:p>
            <a:fld id="{97CB1905-1EEB-6545-B5E2-B70E8868255E}" type="datetimeFigureOut">
              <a:rPr lang="en-US" smtClean="0"/>
              <a:t>7/27/2021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772668"/>
            <a:ext cx="3011699" cy="461804"/>
          </a:xfrm>
          <a:prstGeom prst="rect">
            <a:avLst/>
          </a:prstGeom>
        </p:spPr>
        <p:txBody>
          <a:bodyPr vert="horz" lIns="92492" tIns="46246" rIns="92492" bIns="46246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36768" y="8772668"/>
            <a:ext cx="3011699" cy="461804"/>
          </a:xfrm>
          <a:prstGeom prst="rect">
            <a:avLst/>
          </a:prstGeom>
        </p:spPr>
        <p:txBody>
          <a:bodyPr vert="horz" lIns="92492" tIns="46246" rIns="92492" bIns="46246" rtlCol="0" anchor="b"/>
          <a:lstStyle>
            <a:lvl1pPr algn="r">
              <a:defRPr sz="1200"/>
            </a:lvl1pPr>
          </a:lstStyle>
          <a:p>
            <a:fld id="{F261A396-5F67-764F-9A9A-305152EBE08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9858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1699" cy="461804"/>
          </a:xfrm>
          <a:prstGeom prst="rect">
            <a:avLst/>
          </a:prstGeom>
        </p:spPr>
        <p:txBody>
          <a:bodyPr vert="horz" lIns="92492" tIns="46246" rIns="92492" bIns="46246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36768" y="0"/>
            <a:ext cx="3011699" cy="461804"/>
          </a:xfrm>
          <a:prstGeom prst="rect">
            <a:avLst/>
          </a:prstGeom>
        </p:spPr>
        <p:txBody>
          <a:bodyPr vert="horz" lIns="92492" tIns="46246" rIns="92492" bIns="46246" rtlCol="0"/>
          <a:lstStyle>
            <a:lvl1pPr algn="r">
              <a:defRPr sz="1200"/>
            </a:lvl1pPr>
          </a:lstStyle>
          <a:p>
            <a:fld id="{5F53F6BF-7462-9046-A2B6-90C29244BD27}" type="datetimeFigureOut">
              <a:rPr lang="en-US" smtClean="0"/>
              <a:t>7/27/2021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692150"/>
            <a:ext cx="4619625" cy="3463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492" tIns="46246" rIns="92492" bIns="46246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5008" y="4387136"/>
            <a:ext cx="5560060" cy="4156234"/>
          </a:xfrm>
          <a:prstGeom prst="rect">
            <a:avLst/>
          </a:prstGeom>
        </p:spPr>
        <p:txBody>
          <a:bodyPr vert="horz" lIns="92492" tIns="46246" rIns="92492" bIns="46246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772668"/>
            <a:ext cx="3011699" cy="461804"/>
          </a:xfrm>
          <a:prstGeom prst="rect">
            <a:avLst/>
          </a:prstGeom>
        </p:spPr>
        <p:txBody>
          <a:bodyPr vert="horz" lIns="92492" tIns="46246" rIns="92492" bIns="46246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36768" y="8772668"/>
            <a:ext cx="3011699" cy="461804"/>
          </a:xfrm>
          <a:prstGeom prst="rect">
            <a:avLst/>
          </a:prstGeom>
        </p:spPr>
        <p:txBody>
          <a:bodyPr vert="horz" lIns="92492" tIns="46246" rIns="92492" bIns="46246" rtlCol="0" anchor="b"/>
          <a:lstStyle>
            <a:lvl1pPr algn="r">
              <a:defRPr sz="1200"/>
            </a:lvl1pPr>
          </a:lstStyle>
          <a:p>
            <a:fld id="{84B7DBC5-2A13-CA47-B9EE-6017A92B6B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3686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014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Start at 2:45. End by 3:00 regardless of # of attendees.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017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Review in &lt;5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585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Review in &lt;10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1170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Review in &lt;10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4079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Review in &lt;5 minutes. Finish by 3:30.</a:t>
            </a:r>
          </a:p>
          <a:p>
            <a:endParaRPr lang="en-US" sz="2000" dirty="0"/>
          </a:p>
          <a:p>
            <a:r>
              <a:rPr lang="en-US" sz="2000" dirty="0"/>
              <a:t>This leaves 45 minutes, approximately 20 of which will be used for videos.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0692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Review in &lt;5 minutes, not including video.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2059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62458">
              <a:defRPr/>
            </a:pPr>
            <a:r>
              <a:rPr lang="en-US" sz="2000" dirty="0"/>
              <a:t>Review in &lt;5 minutes, not including video.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8159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Review in &lt;5 minutes, not including video.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241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62458">
              <a:defRPr/>
            </a:pPr>
            <a:r>
              <a:rPr lang="en-US" sz="2000" dirty="0"/>
              <a:t>Review in &lt;5 minutes, not including video.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085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Finish by 4:15.</a:t>
            </a:r>
          </a:p>
          <a:p>
            <a:endParaRPr lang="en-US" sz="2000" dirty="0"/>
          </a:p>
          <a:p>
            <a:r>
              <a:rPr lang="en-US" sz="2000" dirty="0"/>
              <a:t>This leaves 15 minutes for evaluations. Remain available just outside the room while evaluations are completed.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B7DBC5-2A13-CA47-B9EE-6017A92B6B1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205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72051"/>
            <a:ext cx="7464425" cy="1143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4200" b="1"/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97755"/>
            <a:ext cx="3717925" cy="2823496"/>
          </a:xfrm>
          <a:prstGeom prst="rect">
            <a:avLst/>
          </a:prstGeo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sz="half" idx="10"/>
          </p:nvPr>
        </p:nvSpPr>
        <p:spPr>
          <a:xfrm>
            <a:off x="4175125" y="2097754"/>
            <a:ext cx="3746500" cy="2823497"/>
          </a:xfrm>
          <a:prstGeom prst="rect">
            <a:avLst/>
          </a:prstGeom>
        </p:spPr>
        <p:txBody>
          <a:bodyPr/>
          <a:lstStyle>
            <a:lvl1pPr>
              <a:defRPr sz="2200">
                <a:solidFill>
                  <a:srgbClr val="2D637F"/>
                </a:solidFill>
              </a:defRPr>
            </a:lvl1pPr>
            <a:lvl2pPr>
              <a:defRPr sz="2000">
                <a:solidFill>
                  <a:srgbClr val="2D637F"/>
                </a:solidFill>
              </a:defRPr>
            </a:lvl2pPr>
            <a:lvl3pPr>
              <a:defRPr sz="1800">
                <a:solidFill>
                  <a:srgbClr val="2D637F"/>
                </a:solidFill>
              </a:defRPr>
            </a:lvl3pPr>
            <a:lvl4pPr>
              <a:defRPr sz="1600">
                <a:solidFill>
                  <a:srgbClr val="2D637F"/>
                </a:solidFill>
              </a:defRPr>
            </a:lvl4pPr>
            <a:lvl5pPr>
              <a:defRPr sz="1400">
                <a:solidFill>
                  <a:srgbClr val="2D637F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3138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 userDrawn="1"/>
        </p:nvSpPr>
        <p:spPr>
          <a:xfrm>
            <a:off x="685800" y="824332"/>
            <a:ext cx="7553325" cy="27232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000" b="0" i="0" kern="1200">
                <a:solidFill>
                  <a:srgbClr val="003262"/>
                </a:solidFill>
                <a:latin typeface="Lucida Grande"/>
                <a:ea typeface="+mj-ea"/>
                <a:cs typeface="Lucida Grande"/>
              </a:defRPr>
            </a:lvl1pPr>
          </a:lstStyle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9" name="Subtitle 2"/>
          <p:cNvSpPr>
            <a:spLocks noGrp="1"/>
          </p:cNvSpPr>
          <p:nvPr>
            <p:ph type="subTitle" idx="10"/>
          </p:nvPr>
        </p:nvSpPr>
        <p:spPr>
          <a:xfrm>
            <a:off x="685800" y="3320213"/>
            <a:ext cx="6400800" cy="111359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b="0" i="0">
                <a:solidFill>
                  <a:srgbClr val="FFFFFF"/>
                </a:solidFill>
                <a:latin typeface="FreightSans Pro Semibold"/>
                <a:cs typeface="FreightSans Pro Semibold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685800" y="1450102"/>
            <a:ext cx="7662333" cy="1870111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3589" y="6078189"/>
            <a:ext cx="1343210" cy="41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450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emf"/><Relationship Id="rId5" Type="http://schemas.openxmlformats.org/officeDocument/2006/relationships/image" Target="../media/image2.emf"/><Relationship Id="rId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 userDrawn="1"/>
        </p:nvSpPr>
        <p:spPr>
          <a:xfrm>
            <a:off x="267368" y="530726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457200" y="5259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Project Title</a:t>
            </a:r>
          </a:p>
        </p:txBody>
      </p:sp>
      <p:sp>
        <p:nvSpPr>
          <p:cNvPr id="9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8079"/>
            <a:ext cx="8229600" cy="25264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err="1"/>
              <a:t>Lorem</a:t>
            </a:r>
            <a:r>
              <a:rPr lang="en-US" dirty="0"/>
              <a:t> </a:t>
            </a:r>
            <a:r>
              <a:rPr lang="en-US" dirty="0" err="1"/>
              <a:t>Ipsum</a:t>
            </a:r>
            <a:endParaRPr lang="en-US" dirty="0"/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274508" y="0"/>
            <a:ext cx="2869492" cy="237957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69048" y="6019295"/>
            <a:ext cx="1745673" cy="533400"/>
          </a:xfrm>
          <a:prstGeom prst="rect">
            <a:avLst/>
          </a:prstGeom>
        </p:spPr>
      </p:pic>
      <p:pic>
        <p:nvPicPr>
          <p:cNvPr id="10" name="Picture 9" descr="UC Berkeley Primary Logo_Berkeley Blue.eps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3589" y="6078189"/>
            <a:ext cx="1343211" cy="41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568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7" r:id="rId2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5000" b="0" i="0" kern="1200">
          <a:solidFill>
            <a:srgbClr val="003262"/>
          </a:solidFill>
          <a:latin typeface="Lucida Grande"/>
          <a:ea typeface="+mj-ea"/>
          <a:cs typeface="Lucida Grande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2200" kern="1200">
          <a:solidFill>
            <a:srgbClr val="2D637F"/>
          </a:solidFill>
          <a:latin typeface="Lucida Grande"/>
          <a:ea typeface="+mn-ea"/>
          <a:cs typeface="Lucida Grande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rgbClr val="2D637F"/>
          </a:solidFill>
          <a:latin typeface="Lucida Grande"/>
          <a:ea typeface="+mn-ea"/>
          <a:cs typeface="Lucida Grande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1800" kern="1200">
          <a:solidFill>
            <a:srgbClr val="2D637F"/>
          </a:solidFill>
          <a:latin typeface="Lucida Grande"/>
          <a:ea typeface="+mn-ea"/>
          <a:cs typeface="Lucida Grande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1600" kern="1200">
          <a:solidFill>
            <a:srgbClr val="2D637F"/>
          </a:solidFill>
          <a:latin typeface="Lucida Grande"/>
          <a:ea typeface="+mn-ea"/>
          <a:cs typeface="Lucida Grande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1400" kern="1200">
          <a:solidFill>
            <a:srgbClr val="2D637F"/>
          </a:solidFill>
          <a:latin typeface="Lucida Grande"/>
          <a:ea typeface="+mn-ea"/>
          <a:cs typeface="Lucida Grande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quirkos.com/index.html" TargetMode="External"/><Relationship Id="rId13" Type="http://schemas.openxmlformats.org/officeDocument/2006/relationships/image" Target="../media/image7.png"/><Relationship Id="rId3" Type="http://schemas.openxmlformats.org/officeDocument/2006/relationships/hyperlink" Target="https://provalisresearch.com/products/qualitative-data-analysis-software/" TargetMode="External"/><Relationship Id="rId7" Type="http://schemas.openxmlformats.org/officeDocument/2006/relationships/hyperlink" Target="http://www.aquad.de/en/" TargetMode="External"/><Relationship Id="rId12" Type="http://schemas.openxmlformats.org/officeDocument/2006/relationships/hyperlink" Target="http://www.maxqda.com/?gclid=EAIaIQobChMI1-arnIbG1gIVDohpCh3r8wH_EAAYASAAEgIPy_D_BwE" TargetMode="External"/><Relationship Id="rId17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6" Type="http://schemas.openxmlformats.org/officeDocument/2006/relationships/hyperlink" Target="http://dedoose.com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ransana.com/" TargetMode="External"/><Relationship Id="rId11" Type="http://schemas.openxmlformats.org/officeDocument/2006/relationships/image" Target="../media/image6.png"/><Relationship Id="rId5" Type="http://schemas.openxmlformats.org/officeDocument/2006/relationships/hyperlink" Target="http://answr.com/" TargetMode="External"/><Relationship Id="rId15" Type="http://schemas.openxmlformats.org/officeDocument/2006/relationships/image" Target="../media/image8.png"/><Relationship Id="rId10" Type="http://schemas.openxmlformats.org/officeDocument/2006/relationships/hyperlink" Target="http://atlasti.com/" TargetMode="External"/><Relationship Id="rId4" Type="http://schemas.openxmlformats.org/officeDocument/2006/relationships/hyperlink" Target="http://www.researchware.com/products/hyperresearch.html" TargetMode="External"/><Relationship Id="rId9" Type="http://schemas.openxmlformats.org/officeDocument/2006/relationships/hyperlink" Target="http://www.saturateapp.com/" TargetMode="External"/><Relationship Id="rId14" Type="http://schemas.openxmlformats.org/officeDocument/2006/relationships/hyperlink" Target="http://www.qsrinternational.com/nvivo-product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1PJL_MtpWw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6WvqMrD7a4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740xi7j0YY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boJx-GrIO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62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53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7"/>
          <p:cNvSpPr>
            <a:spLocks noGrp="1"/>
          </p:cNvSpPr>
          <p:nvPr>
            <p:ph type="subTitle" idx="10"/>
          </p:nvPr>
        </p:nvSpPr>
        <p:spPr>
          <a:xfrm>
            <a:off x="685800" y="4652146"/>
            <a:ext cx="7662333" cy="1400784"/>
          </a:xfrm>
        </p:spPr>
        <p:txBody>
          <a:bodyPr>
            <a:normAutofit/>
          </a:bodyPr>
          <a:lstStyle/>
          <a:p>
            <a:pPr>
              <a:spcAft>
                <a:spcPts val="1800"/>
              </a:spcAft>
            </a:pP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Goudy Old Style" panose="02020502050305020303" pitchFamily="18" charset="0"/>
              </a:rPr>
              <a:t>created by Josué Meléndez Rodríguez</a:t>
            </a:r>
          </a:p>
          <a:p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Goudy Old Style" panose="02020502050305020303" pitchFamily="18" charset="0"/>
              </a:rPr>
              <a:t>credit to Shelly Steward and Zawadi Rucks Ahidiana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85800" y="759438"/>
            <a:ext cx="7802217" cy="3656919"/>
          </a:xfrm>
        </p:spPr>
        <p:txBody>
          <a:bodyPr anchor="t">
            <a:normAutofit/>
          </a:bodyPr>
          <a:lstStyle/>
          <a:p>
            <a:pPr>
              <a:spcBef>
                <a:spcPts val="0"/>
              </a:spcBef>
            </a:pPr>
            <a:r>
              <a:rPr lang="en-US" sz="5400" dirty="0">
                <a:solidFill>
                  <a:schemeClr val="bg1">
                    <a:lumMod val="85000"/>
                  </a:schemeClr>
                </a:solidFill>
                <a:latin typeface="Goudy Old Style" panose="02020502050305020303" pitchFamily="18" charset="0"/>
              </a:rPr>
              <a:t>Introduction to Qualitative</a:t>
            </a:r>
            <a:br>
              <a:rPr lang="en-US" sz="5400" dirty="0">
                <a:solidFill>
                  <a:schemeClr val="bg1">
                    <a:lumMod val="85000"/>
                  </a:schemeClr>
                </a:solidFill>
                <a:latin typeface="Goudy Old Style" panose="02020502050305020303" pitchFamily="18" charset="0"/>
              </a:rPr>
            </a:br>
            <a:r>
              <a:rPr lang="en-US" sz="5400" dirty="0">
                <a:solidFill>
                  <a:schemeClr val="bg1">
                    <a:lumMod val="85000"/>
                  </a:schemeClr>
                </a:solidFill>
                <a:latin typeface="Goudy Old Style" panose="02020502050305020303" pitchFamily="18" charset="0"/>
              </a:rPr>
              <a:t>Data Analysis Software</a:t>
            </a:r>
            <a:br>
              <a:rPr lang="en-US" sz="3600" dirty="0">
                <a:solidFill>
                  <a:schemeClr val="bg1">
                    <a:lumMod val="85000"/>
                  </a:schemeClr>
                </a:solidFill>
                <a:latin typeface="Goudy Old Style" panose="02020502050305020303" pitchFamily="18" charset="0"/>
              </a:rPr>
            </a:br>
            <a:br>
              <a:rPr lang="en-US" sz="3600" dirty="0">
                <a:solidFill>
                  <a:schemeClr val="bg1">
                    <a:lumMod val="85000"/>
                  </a:schemeClr>
                </a:solidFill>
                <a:latin typeface="Goudy Old Style" panose="02020502050305020303" pitchFamily="18" charset="0"/>
              </a:rPr>
            </a:br>
            <a:r>
              <a:rPr lang="en-US" sz="3600" dirty="0">
                <a:solidFill>
                  <a:schemeClr val="bg1">
                    <a:lumMod val="85000"/>
                  </a:schemeClr>
                </a:solidFill>
                <a:latin typeface="Goudy Old Style" panose="02020502050305020303" pitchFamily="18" charset="0"/>
              </a:rPr>
              <a:t>MaxQDA, NVivo, Dedoose, &amp; ATLAS.ti</a:t>
            </a:r>
          </a:p>
        </p:txBody>
      </p:sp>
    </p:spTree>
    <p:extLst>
      <p:ext uri="{BB962C8B-B14F-4D97-AF65-F5344CB8AC3E}">
        <p14:creationId xmlns:p14="http://schemas.microsoft.com/office/powerpoint/2010/main" val="3093910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14192" y="557391"/>
            <a:ext cx="8289235" cy="804366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Introductions</a:t>
            </a:r>
          </a:p>
        </p:txBody>
      </p:sp>
      <p:sp>
        <p:nvSpPr>
          <p:cNvPr id="8" name="Subtitle 7"/>
          <p:cNvSpPr>
            <a:spLocks noGrp="1"/>
          </p:cNvSpPr>
          <p:nvPr>
            <p:ph sz="half" idx="1"/>
          </p:nvPr>
        </p:nvSpPr>
        <p:spPr>
          <a:xfrm>
            <a:off x="414193" y="1557716"/>
            <a:ext cx="8289235" cy="4518619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1600200" algn="l"/>
              </a:tabLst>
            </a:pPr>
            <a:r>
              <a:rPr lang="en-US" sz="2800" dirty="0">
                <a:solidFill>
                  <a:schemeClr val="tx1"/>
                </a:solidFill>
                <a:latin typeface="Goudy Old Style" panose="02020502050305020303" pitchFamily="18" charset="0"/>
              </a:rPr>
              <a:t>Facilitator:	Josué Meléndez Rodríguez, MA, MSW</a:t>
            </a:r>
          </a:p>
          <a:p>
            <a:pPr marL="0" indent="0">
              <a:buNone/>
              <a:tabLst>
                <a:tab pos="1600200" algn="l"/>
              </a:tabLst>
            </a:pPr>
            <a:r>
              <a:rPr lang="en-US" sz="2800" dirty="0">
                <a:solidFill>
                  <a:schemeClr val="tx1"/>
                </a:solidFill>
                <a:latin typeface="Goudy Old Style" panose="02020502050305020303" pitchFamily="18" charset="0"/>
              </a:rPr>
              <a:t>	Doctoral Fellow, School of Social Welfare</a:t>
            </a:r>
          </a:p>
          <a:p>
            <a:pPr marL="0" indent="0">
              <a:buNone/>
              <a:tabLst>
                <a:tab pos="1600200" algn="l"/>
              </a:tabLst>
            </a:pPr>
            <a:r>
              <a:rPr lang="en-US" sz="2800" dirty="0">
                <a:solidFill>
                  <a:schemeClr val="tx1"/>
                </a:solidFill>
                <a:latin typeface="Goudy Old Style" panose="02020502050305020303" pitchFamily="18" charset="0"/>
              </a:rPr>
              <a:t>	Qualitative Research Lead, D-Lab</a:t>
            </a:r>
          </a:p>
          <a:p>
            <a:pPr marL="0" indent="0">
              <a:buNone/>
              <a:tabLst>
                <a:tab pos="1600200" algn="l"/>
              </a:tabLst>
            </a:pPr>
            <a:r>
              <a:rPr lang="en-US" sz="2800" dirty="0">
                <a:solidFill>
                  <a:schemeClr val="tx1"/>
                </a:solidFill>
                <a:latin typeface="Goudy Old Style" panose="02020502050305020303" pitchFamily="18" charset="0"/>
              </a:rPr>
              <a:t>	melendezrodriguez.com</a:t>
            </a:r>
          </a:p>
          <a:p>
            <a:pPr marL="0" indent="0">
              <a:buNone/>
              <a:tabLst>
                <a:tab pos="1600200" algn="l"/>
              </a:tabLst>
            </a:pPr>
            <a:endParaRPr lang="en-US" sz="2400" dirty="0">
              <a:solidFill>
                <a:schemeClr val="tx1"/>
              </a:solidFill>
              <a:latin typeface="Goudy Old Style" panose="02020502050305020303" pitchFamily="18" charset="0"/>
            </a:endParaRPr>
          </a:p>
          <a:p>
            <a:pPr marL="0" indent="0">
              <a:spcBef>
                <a:spcPts val="0"/>
              </a:spcBef>
              <a:buNone/>
              <a:tabLst>
                <a:tab pos="1600200" algn="l"/>
              </a:tabLst>
            </a:pPr>
            <a:r>
              <a:rPr lang="en-US" sz="2800" dirty="0">
                <a:solidFill>
                  <a:schemeClr val="tx1"/>
                </a:solidFill>
                <a:latin typeface="Goudy Old Style" panose="02020502050305020303" pitchFamily="18" charset="0"/>
              </a:rPr>
              <a:t>Attendees:	Name, Previous Education</a:t>
            </a:r>
          </a:p>
          <a:p>
            <a:pPr marL="0" indent="0">
              <a:buNone/>
              <a:tabLst>
                <a:tab pos="1600200" algn="l"/>
              </a:tabLst>
            </a:pPr>
            <a:r>
              <a:rPr lang="en-US" sz="2800" dirty="0">
                <a:solidFill>
                  <a:schemeClr val="tx1"/>
                </a:solidFill>
                <a:latin typeface="Goudy Old Style" panose="02020502050305020303" pitchFamily="18" charset="0"/>
              </a:rPr>
              <a:t>	Roles/Titles, Departments</a:t>
            </a:r>
          </a:p>
          <a:p>
            <a:pPr marL="0" indent="0">
              <a:buNone/>
              <a:tabLst>
                <a:tab pos="1600200" algn="l"/>
              </a:tabLst>
            </a:pPr>
            <a:r>
              <a:rPr lang="en-US" sz="2800" dirty="0">
                <a:solidFill>
                  <a:schemeClr val="tx1"/>
                </a:solidFill>
                <a:latin typeface="Goudy Old Style" panose="02020502050305020303" pitchFamily="18" charset="0"/>
              </a:rPr>
              <a:t>	Additional Information </a:t>
            </a: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(e.g., past &amp; future work)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817666E-DBDF-4971-B1B1-ABF846E41858}"/>
              </a:ext>
            </a:extLst>
          </p:cNvPr>
          <p:cNvCxnSpPr/>
          <p:nvPr/>
        </p:nvCxnSpPr>
        <p:spPr>
          <a:xfrm>
            <a:off x="457200" y="1431779"/>
            <a:ext cx="820322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8312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417844"/>
            <a:ext cx="8203223" cy="804366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Schedule</a:t>
            </a:r>
          </a:p>
        </p:txBody>
      </p:sp>
      <p:sp>
        <p:nvSpPr>
          <p:cNvPr id="8" name="Subtitle 7"/>
          <p:cNvSpPr>
            <a:spLocks noGrp="1"/>
          </p:cNvSpPr>
          <p:nvPr>
            <p:ph sz="half" idx="1"/>
          </p:nvPr>
        </p:nvSpPr>
        <p:spPr>
          <a:xfrm>
            <a:off x="457199" y="1329119"/>
            <a:ext cx="8203224" cy="4674116"/>
          </a:xfrm>
        </p:spPr>
        <p:txBody>
          <a:bodyPr>
            <a:noAutofit/>
          </a:bodyPr>
          <a:lstStyle/>
          <a:p>
            <a:pPr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</a:rPr>
              <a:t>Coding &amp; Analysis within the Research Process</a:t>
            </a:r>
          </a:p>
          <a:p>
            <a:pPr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</a:rPr>
              <a:t>QDA Software as a Tool for Coding &amp; Analysis</a:t>
            </a:r>
          </a:p>
          <a:p>
            <a:pPr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</a:rPr>
              <a:t>Overview of QDA Software Programs</a:t>
            </a:r>
          </a:p>
          <a:p>
            <a:pPr lvl="1"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</a:rPr>
              <a:t>MaxQDA</a:t>
            </a:r>
          </a:p>
          <a:p>
            <a:pPr lvl="1"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</a:rPr>
              <a:t>NVivo</a:t>
            </a:r>
          </a:p>
          <a:p>
            <a:pPr lvl="1"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</a:rPr>
              <a:t>Dedoose</a:t>
            </a:r>
          </a:p>
          <a:p>
            <a:pPr lvl="1"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</a:rPr>
              <a:t>ATLAS.ti</a:t>
            </a:r>
          </a:p>
          <a:p>
            <a:pPr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</a:rPr>
              <a:t>Q&amp;A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2F64C72-191B-4BCA-BBE4-11B808964572}"/>
              </a:ext>
            </a:extLst>
          </p:cNvPr>
          <p:cNvCxnSpPr/>
          <p:nvPr/>
        </p:nvCxnSpPr>
        <p:spPr>
          <a:xfrm>
            <a:off x="457200" y="1226829"/>
            <a:ext cx="820322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800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7"/>
          <p:cNvSpPr>
            <a:spLocks noGrp="1"/>
          </p:cNvSpPr>
          <p:nvPr>
            <p:ph sz="half" idx="1"/>
          </p:nvPr>
        </p:nvSpPr>
        <p:spPr>
          <a:xfrm>
            <a:off x="457200" y="1754979"/>
            <a:ext cx="8203223" cy="4282027"/>
          </a:xfrm>
        </p:spPr>
        <p:txBody>
          <a:bodyPr>
            <a:normAutofit/>
          </a:bodyPr>
          <a:lstStyle/>
          <a:p>
            <a:pPr indent="-173038">
              <a:tabLst>
                <a:tab pos="914400" algn="l"/>
                <a:tab pos="1828800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Philosophy, Theory, Framework, Conceptualization</a:t>
            </a:r>
          </a:p>
          <a:p>
            <a:pPr indent="-173038">
              <a:tabLst>
                <a:tab pos="2743200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Nonlinear Process:	Determine Question(s), Conduct Literature 	Review, Determine Methodology &amp; 	Methods, Collect Data, </a:t>
            </a:r>
            <a:r>
              <a:rPr lang="en-US" sz="2400" b="1" dirty="0">
                <a:solidFill>
                  <a:schemeClr val="tx1"/>
                </a:solidFill>
                <a:latin typeface="Goudy Old Style" panose="02020502050305020303" pitchFamily="18" charset="0"/>
              </a:rPr>
              <a:t>Code &amp; Analyze 	Data</a:t>
            </a: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, Write Findings, Discussion, &amp; 	Conclusion</a:t>
            </a:r>
          </a:p>
          <a:p>
            <a:pPr indent="-173038">
              <a:tabLst>
                <a:tab pos="2054225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Coding &amp; Analysis</a:t>
            </a:r>
          </a:p>
          <a:p>
            <a:pPr lvl="1" indent="-173038">
              <a:tabLst>
                <a:tab pos="2054225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Separate and Related</a:t>
            </a:r>
          </a:p>
          <a:p>
            <a:pPr lvl="1" indent="-173038">
              <a:tabLst>
                <a:tab pos="2054225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Inductive and Deductive</a:t>
            </a:r>
          </a:p>
          <a:p>
            <a:pPr lvl="1" indent="-173038">
              <a:tabLst>
                <a:tab pos="2054225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Remain True to Your Project, Not to the Software</a:t>
            </a:r>
          </a:p>
          <a:p>
            <a:pPr marL="0" indent="0">
              <a:buNone/>
              <a:tabLst>
                <a:tab pos="344488" algn="l"/>
              </a:tabLst>
            </a:pP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B5C52B88-68F7-4CC7-8558-62635D2D2B69}"/>
              </a:ext>
            </a:extLst>
          </p:cNvPr>
          <p:cNvSpPr txBox="1">
            <a:spLocks/>
          </p:cNvSpPr>
          <p:nvPr/>
        </p:nvSpPr>
        <p:spPr>
          <a:xfrm>
            <a:off x="457200" y="457173"/>
            <a:ext cx="8203223" cy="122414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1" i="0" kern="1200">
                <a:solidFill>
                  <a:srgbClr val="003262"/>
                </a:solidFill>
                <a:latin typeface="Lucida Grande"/>
                <a:ea typeface="+mj-ea"/>
                <a:cs typeface="Lucida Grande"/>
              </a:defRPr>
            </a:lvl1pPr>
          </a:lstStyle>
          <a:p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Coding &amp; Analysis within the</a:t>
            </a:r>
          </a:p>
          <a:p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Qualitative Research Process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441910F-96C9-4A53-A699-B637C569E76D}"/>
              </a:ext>
            </a:extLst>
          </p:cNvPr>
          <p:cNvCxnSpPr/>
          <p:nvPr/>
        </p:nvCxnSpPr>
        <p:spPr>
          <a:xfrm>
            <a:off x="457200" y="1684032"/>
            <a:ext cx="820322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99E5B48-789E-49EF-AF7D-2CB0CD0FFBAC}"/>
              </a:ext>
            </a:extLst>
          </p:cNvPr>
          <p:cNvCxnSpPr/>
          <p:nvPr/>
        </p:nvCxnSpPr>
        <p:spPr>
          <a:xfrm>
            <a:off x="457200" y="5893448"/>
            <a:ext cx="820322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2110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270360"/>
            <a:ext cx="8203223" cy="1224144"/>
          </a:xfrm>
        </p:spPr>
        <p:txBody>
          <a:bodyPr anchor="t">
            <a:no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QDA Software as a Tool for</a:t>
            </a:r>
            <a:b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</a:br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Coding &amp; Analysis</a:t>
            </a:r>
          </a:p>
        </p:txBody>
      </p:sp>
      <p:sp>
        <p:nvSpPr>
          <p:cNvPr id="8" name="Subtitle 7"/>
          <p:cNvSpPr>
            <a:spLocks noGrp="1"/>
          </p:cNvSpPr>
          <p:nvPr>
            <p:ph sz="half" idx="1"/>
          </p:nvPr>
        </p:nvSpPr>
        <p:spPr>
          <a:xfrm>
            <a:off x="4354717" y="1494504"/>
            <a:ext cx="4305705" cy="1794896"/>
          </a:xfrm>
          <a:ln>
            <a:noFill/>
          </a:ln>
        </p:spPr>
        <p:txBody>
          <a:bodyPr>
            <a:normAutofit/>
          </a:bodyPr>
          <a:lstStyle/>
          <a:p>
            <a:pPr marL="0" indent="0" algn="ctr">
              <a:buNone/>
              <a:tabLst>
                <a:tab pos="344488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What It Does Not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Analytic Thinking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Error-Free Auto Coding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Eliminate Bias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Advanced Quantitative Analysis</a:t>
            </a:r>
          </a:p>
        </p:txBody>
      </p:sp>
      <p:sp>
        <p:nvSpPr>
          <p:cNvPr id="4" name="Subtitle 7">
            <a:extLst>
              <a:ext uri="{FF2B5EF4-FFF2-40B4-BE49-F238E27FC236}">
                <a16:creationId xmlns:a16="http://schemas.microsoft.com/office/drawing/2014/main" id="{92FE397B-55DF-4C21-9897-8706BCA54DF2}"/>
              </a:ext>
            </a:extLst>
          </p:cNvPr>
          <p:cNvSpPr txBox="1">
            <a:spLocks/>
          </p:cNvSpPr>
          <p:nvPr/>
        </p:nvSpPr>
        <p:spPr>
          <a:xfrm>
            <a:off x="457200" y="1494504"/>
            <a:ext cx="3897518" cy="2423227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  <a:tabLst>
                <a:tab pos="344488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What It Does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Structure and Organize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Explore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Annotate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Memo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Code and Retrieve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Visualize</a:t>
            </a:r>
          </a:p>
          <a:p>
            <a:pPr>
              <a:tabLst>
                <a:tab pos="344488" algn="l"/>
              </a:tabLst>
            </a:pPr>
            <a:endParaRPr lang="en-US" sz="2400" dirty="0">
              <a:solidFill>
                <a:schemeClr val="tx1"/>
              </a:solidFill>
              <a:latin typeface="Goudy Old Style" panose="02020502050305020303" pitchFamily="18" charset="0"/>
            </a:endParaRPr>
          </a:p>
          <a:p>
            <a:pPr>
              <a:tabLst>
                <a:tab pos="344488" algn="l"/>
              </a:tabLst>
            </a:pPr>
            <a:endParaRPr lang="en-US" sz="2400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sp>
        <p:nvSpPr>
          <p:cNvPr id="5" name="Subtitle 7">
            <a:extLst>
              <a:ext uri="{FF2B5EF4-FFF2-40B4-BE49-F238E27FC236}">
                <a16:creationId xmlns:a16="http://schemas.microsoft.com/office/drawing/2014/main" id="{C3C8A24F-FBF8-46AF-930A-14F1B21A31F9}"/>
              </a:ext>
            </a:extLst>
          </p:cNvPr>
          <p:cNvSpPr txBox="1">
            <a:spLocks/>
          </p:cNvSpPr>
          <p:nvPr/>
        </p:nvSpPr>
        <p:spPr>
          <a:xfrm>
            <a:off x="4354717" y="3289400"/>
            <a:ext cx="4305705" cy="242322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  <a:tabLst>
                <a:tab pos="344488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Potential Drawbacks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Can Impose Deterministic Understandings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Can Produce Nonsensical Findings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May Create Pressure to Engage Excessive Features and Large Data Sets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Requires Learning the Software</a:t>
            </a:r>
            <a:endParaRPr lang="en-US" sz="2400" dirty="0">
              <a:solidFill>
                <a:schemeClr val="tx1"/>
              </a:solidFill>
              <a:latin typeface="Goudy Old Style" panose="02020502050305020303" pitchFamily="18" charset="0"/>
            </a:endParaRPr>
          </a:p>
          <a:p>
            <a:pPr>
              <a:tabLst>
                <a:tab pos="344488" algn="l"/>
              </a:tabLst>
            </a:pPr>
            <a:endParaRPr lang="en-US" sz="2400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sp>
        <p:nvSpPr>
          <p:cNvPr id="6" name="Subtitle 7">
            <a:extLst>
              <a:ext uri="{FF2B5EF4-FFF2-40B4-BE49-F238E27FC236}">
                <a16:creationId xmlns:a16="http://schemas.microsoft.com/office/drawing/2014/main" id="{756CC6BB-962B-4C6C-8C91-0021D07CCCC2}"/>
              </a:ext>
            </a:extLst>
          </p:cNvPr>
          <p:cNvSpPr txBox="1">
            <a:spLocks/>
          </p:cNvSpPr>
          <p:nvPr/>
        </p:nvSpPr>
        <p:spPr>
          <a:xfrm>
            <a:off x="457200" y="3917732"/>
            <a:ext cx="3897518" cy="17948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  <a:tabLst>
                <a:tab pos="344488" algn="l"/>
              </a:tabLst>
            </a:pP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Potential Benefits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Can Deal with Large Data Sets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Frees Time to Focus on Analysis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Improves Validity/Auditability</a:t>
            </a:r>
          </a:p>
          <a:p>
            <a:pPr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Improves Credibility </a:t>
            </a:r>
            <a:r>
              <a:rPr lang="en-US" sz="1200" dirty="0">
                <a:solidFill>
                  <a:schemeClr val="tx1"/>
                </a:solidFill>
                <a:latin typeface="Goudy Old Style" panose="02020502050305020303" pitchFamily="18" charset="0"/>
              </a:rPr>
              <a:t>(among some audiences)</a:t>
            </a:r>
          </a:p>
          <a:p>
            <a:pPr>
              <a:tabLst>
                <a:tab pos="344488" algn="l"/>
              </a:tabLst>
            </a:pPr>
            <a:endParaRPr lang="en-US" sz="1800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E82C5D8-D871-43D4-BEC0-84ECE1F8A70D}"/>
              </a:ext>
            </a:extLst>
          </p:cNvPr>
          <p:cNvCxnSpPr/>
          <p:nvPr/>
        </p:nvCxnSpPr>
        <p:spPr>
          <a:xfrm>
            <a:off x="457200" y="3917731"/>
            <a:ext cx="3897518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C5F6613-42BF-4243-80D0-E9E534FB9423}"/>
              </a:ext>
            </a:extLst>
          </p:cNvPr>
          <p:cNvCxnSpPr>
            <a:cxnSpLocks/>
          </p:cNvCxnSpPr>
          <p:nvPr/>
        </p:nvCxnSpPr>
        <p:spPr>
          <a:xfrm>
            <a:off x="4354718" y="3289400"/>
            <a:ext cx="4305705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BB7450-5B60-4B84-B83A-3C210E0CF3BE}"/>
              </a:ext>
            </a:extLst>
          </p:cNvPr>
          <p:cNvCxnSpPr/>
          <p:nvPr/>
        </p:nvCxnSpPr>
        <p:spPr>
          <a:xfrm>
            <a:off x="4354717" y="1494504"/>
            <a:ext cx="1" cy="4218124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5240190-BFBA-4D17-A7A3-EA228159E9C9}"/>
              </a:ext>
            </a:extLst>
          </p:cNvPr>
          <p:cNvCxnSpPr>
            <a:cxnSpLocks/>
          </p:cNvCxnSpPr>
          <p:nvPr/>
        </p:nvCxnSpPr>
        <p:spPr>
          <a:xfrm>
            <a:off x="457200" y="1489249"/>
            <a:ext cx="8203223" cy="5255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C9AFF6D-1C64-434F-99E6-69F98A6FBA78}"/>
              </a:ext>
            </a:extLst>
          </p:cNvPr>
          <p:cNvCxnSpPr>
            <a:cxnSpLocks/>
          </p:cNvCxnSpPr>
          <p:nvPr/>
        </p:nvCxnSpPr>
        <p:spPr>
          <a:xfrm>
            <a:off x="457199" y="5717883"/>
            <a:ext cx="8203223" cy="5255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8025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0" y="509649"/>
            <a:ext cx="9144000" cy="703033"/>
          </a:xfrm>
        </p:spPr>
        <p:txBody>
          <a:bodyPr anchor="t">
            <a:noAutofit/>
          </a:bodyPr>
          <a:lstStyle/>
          <a:p>
            <a:pPr algn="ctr"/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Overview of QDA Software Programs</a:t>
            </a:r>
          </a:p>
        </p:txBody>
      </p:sp>
      <p:sp>
        <p:nvSpPr>
          <p:cNvPr id="8" name="Subtitle 7"/>
          <p:cNvSpPr>
            <a:spLocks noGrp="1"/>
          </p:cNvSpPr>
          <p:nvPr>
            <p:ph sz="half" idx="1"/>
          </p:nvPr>
        </p:nvSpPr>
        <p:spPr>
          <a:xfrm>
            <a:off x="4369540" y="1362181"/>
            <a:ext cx="3624087" cy="4340859"/>
          </a:xfrm>
        </p:spPr>
        <p:txBody>
          <a:bodyPr anchor="ctr">
            <a:normAutofit/>
          </a:bodyPr>
          <a:lstStyle/>
          <a:p>
            <a:pPr marL="0" indent="0">
              <a:buNone/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  <a:hlinkClick r:id="rId3"/>
              </a:rPr>
              <a:t>QDA Miner</a:t>
            </a:r>
            <a:endParaRPr lang="en-US" sz="3200" dirty="0">
              <a:solidFill>
                <a:schemeClr val="tx1"/>
              </a:solidFill>
              <a:latin typeface="Goudy Old Style" panose="02020502050305020303" pitchFamily="18" charset="0"/>
            </a:endParaRPr>
          </a:p>
          <a:p>
            <a:pPr marL="0" indent="0">
              <a:buNone/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  <a:hlinkClick r:id="rId4"/>
              </a:rPr>
              <a:t>HyperResearch</a:t>
            </a:r>
            <a:endParaRPr lang="en-US" sz="3200" dirty="0">
              <a:solidFill>
                <a:schemeClr val="tx1"/>
              </a:solidFill>
              <a:latin typeface="Goudy Old Style" panose="02020502050305020303" pitchFamily="18" charset="0"/>
            </a:endParaRPr>
          </a:p>
          <a:p>
            <a:pPr marL="0" indent="0">
              <a:buNone/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  <a:hlinkClick r:id="rId5"/>
              </a:rPr>
              <a:t>ANSWR</a:t>
            </a:r>
            <a:endParaRPr lang="en-US" sz="3200" dirty="0">
              <a:solidFill>
                <a:schemeClr val="tx1"/>
              </a:solidFill>
              <a:latin typeface="Goudy Old Style" panose="02020502050305020303" pitchFamily="18" charset="0"/>
            </a:endParaRPr>
          </a:p>
          <a:p>
            <a:pPr marL="0" indent="0">
              <a:buNone/>
              <a:tabLst>
                <a:tab pos="344488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  <a:hlinkClick r:id="rId6"/>
              </a:rPr>
              <a:t>Transana</a:t>
            </a:r>
            <a:endParaRPr lang="en-US" sz="3200" dirty="0">
              <a:solidFill>
                <a:schemeClr val="tx1"/>
              </a:solidFill>
              <a:latin typeface="Goudy Old Style" panose="02020502050305020303" pitchFamily="18" charset="0"/>
            </a:endParaRPr>
          </a:p>
          <a:p>
            <a:pPr marL="0" indent="0">
              <a:buNone/>
              <a:tabLst>
                <a:tab pos="344488" algn="l"/>
                <a:tab pos="1603375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  <a:hlinkClick r:id="rId7"/>
              </a:rPr>
              <a:t>Aquad</a:t>
            </a: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	(open source)</a:t>
            </a:r>
          </a:p>
          <a:p>
            <a:pPr marL="0" indent="0">
              <a:buNone/>
              <a:tabLst>
                <a:tab pos="344488" algn="l"/>
                <a:tab pos="1603375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  <a:hlinkClick r:id="rId8"/>
              </a:rPr>
              <a:t>Quirkos</a:t>
            </a: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	(visual exports)</a:t>
            </a:r>
          </a:p>
          <a:p>
            <a:pPr marL="0" indent="0">
              <a:buNone/>
              <a:tabLst>
                <a:tab pos="344488" algn="l"/>
                <a:tab pos="1603375" algn="l"/>
              </a:tabLst>
            </a:pPr>
            <a:r>
              <a:rPr lang="en-US" sz="3200" dirty="0">
                <a:solidFill>
                  <a:schemeClr val="tx1"/>
                </a:solidFill>
                <a:latin typeface="Goudy Old Style" panose="02020502050305020303" pitchFamily="18" charset="0"/>
                <a:hlinkClick r:id="rId9"/>
              </a:rPr>
              <a:t>Saturate</a:t>
            </a:r>
            <a:r>
              <a:rPr lang="en-US" sz="2400" dirty="0">
                <a:solidFill>
                  <a:schemeClr val="tx1"/>
                </a:solidFill>
                <a:latin typeface="Goudy Old Style" panose="02020502050305020303" pitchFamily="18" charset="0"/>
              </a:rPr>
              <a:t>	(app-based)</a:t>
            </a:r>
          </a:p>
        </p:txBody>
      </p:sp>
      <p:pic>
        <p:nvPicPr>
          <p:cNvPr id="4" name="Picture 3">
            <a:hlinkClick r:id="rId10"/>
            <a:extLst>
              <a:ext uri="{FF2B5EF4-FFF2-40B4-BE49-F238E27FC236}">
                <a16:creationId xmlns:a16="http://schemas.microsoft.com/office/drawing/2014/main" id="{7018DF0E-0976-45DE-9FC4-A1891FFEA31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45232" y="4617454"/>
            <a:ext cx="1847849" cy="929772"/>
          </a:xfrm>
          <a:prstGeom prst="rect">
            <a:avLst/>
          </a:prstGeom>
        </p:spPr>
      </p:pic>
      <p:pic>
        <p:nvPicPr>
          <p:cNvPr id="5" name="Picture 4">
            <a:hlinkClick r:id="rId12"/>
            <a:extLst>
              <a:ext uri="{FF2B5EF4-FFF2-40B4-BE49-F238E27FC236}">
                <a16:creationId xmlns:a16="http://schemas.microsoft.com/office/drawing/2014/main" id="{CA603120-4C06-412C-9377-01CE28F9769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395024" y="1610492"/>
            <a:ext cx="1948268" cy="450563"/>
          </a:xfrm>
          <a:prstGeom prst="rect">
            <a:avLst/>
          </a:prstGeom>
        </p:spPr>
      </p:pic>
      <p:pic>
        <p:nvPicPr>
          <p:cNvPr id="6" name="Picture 5">
            <a:hlinkClick r:id="rId14"/>
            <a:extLst>
              <a:ext uri="{FF2B5EF4-FFF2-40B4-BE49-F238E27FC236}">
                <a16:creationId xmlns:a16="http://schemas.microsoft.com/office/drawing/2014/main" id="{3389F7F4-DD9C-457E-8BFC-09B9BB9DA5F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478710" y="2328556"/>
            <a:ext cx="1780896" cy="849351"/>
          </a:xfrm>
          <a:prstGeom prst="rect">
            <a:avLst/>
          </a:prstGeom>
        </p:spPr>
      </p:pic>
      <p:pic>
        <p:nvPicPr>
          <p:cNvPr id="9" name="Picture 8">
            <a:hlinkClick r:id="rId16"/>
            <a:extLst>
              <a:ext uri="{FF2B5EF4-FFF2-40B4-BE49-F238E27FC236}">
                <a16:creationId xmlns:a16="http://schemas.microsoft.com/office/drawing/2014/main" id="{4EC65AAE-2B6C-401A-A7B9-F6EDE7D448E3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206491" y="3591776"/>
            <a:ext cx="2325333" cy="651093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E15D10B-5623-4FCD-9D3B-7CF149554AA3}"/>
              </a:ext>
            </a:extLst>
          </p:cNvPr>
          <p:cNvCxnSpPr/>
          <p:nvPr/>
        </p:nvCxnSpPr>
        <p:spPr>
          <a:xfrm>
            <a:off x="457200" y="1282010"/>
            <a:ext cx="820322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8C7232-08DB-422A-A60A-227C82EA6757}"/>
              </a:ext>
            </a:extLst>
          </p:cNvPr>
          <p:cNvCxnSpPr/>
          <p:nvPr/>
        </p:nvCxnSpPr>
        <p:spPr>
          <a:xfrm>
            <a:off x="457200" y="5759431"/>
            <a:ext cx="820322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415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417844"/>
            <a:ext cx="8203223" cy="642471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MaxQDA</a:t>
            </a:r>
            <a:r>
              <a:rPr lang="en-US" sz="3600" dirty="0">
                <a:solidFill>
                  <a:prstClr val="black"/>
                </a:solidFill>
                <a:latin typeface="Goudy Old Style" panose="02020502050305020303" pitchFamily="18" charset="0"/>
              </a:rPr>
              <a:t> </a:t>
            </a:r>
            <a:r>
              <a:rPr lang="en-US" sz="1800" b="0" dirty="0">
                <a:solidFill>
                  <a:prstClr val="black"/>
                </a:solidFill>
                <a:latin typeface="Goudy Old Style" panose="02020502050305020303" pitchFamily="18" charset="0"/>
              </a:rPr>
              <a:t>–</a:t>
            </a:r>
            <a:r>
              <a:rPr lang="en-US" sz="3600" b="0" dirty="0">
                <a:solidFill>
                  <a:prstClr val="black"/>
                </a:solidFill>
                <a:latin typeface="Goudy Old Style" panose="02020502050305020303" pitchFamily="18" charset="0"/>
              </a:rPr>
              <a:t> </a:t>
            </a:r>
            <a:r>
              <a:rPr lang="en-US" sz="1800" b="0" dirty="0">
                <a:solidFill>
                  <a:prstClr val="black"/>
                </a:solidFill>
                <a:latin typeface="Goudy Old Style" panose="02020502050305020303" pitchFamily="18" charset="0"/>
                <a:hlinkClick r:id="rId3"/>
              </a:rPr>
              <a:t>sample video</a:t>
            </a:r>
            <a:endParaRPr lang="en-US" sz="3600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sp>
        <p:nvSpPr>
          <p:cNvPr id="8" name="Subtitle 7"/>
          <p:cNvSpPr>
            <a:spLocks noGrp="1"/>
          </p:cNvSpPr>
          <p:nvPr>
            <p:ph sz="half" idx="1"/>
          </p:nvPr>
        </p:nvSpPr>
        <p:spPr>
          <a:xfrm>
            <a:off x="4354718" y="1060315"/>
            <a:ext cx="4305705" cy="3038719"/>
          </a:xfrm>
          <a:ln w="19050">
            <a:solidFill>
              <a:schemeClr val="tx1"/>
            </a:solidFill>
            <a:prstDash val="solid"/>
          </a:ln>
        </p:spPr>
        <p:txBody>
          <a:bodyPr>
            <a:normAutofit/>
          </a:bodyPr>
          <a:lstStyle/>
          <a:p>
            <a:pPr marL="0" indent="0">
              <a:buNone/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Cons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Comparatively Few Users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Translates to Less User Support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Less Likely to Find Others Already Using the Program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Not as Advanced as NVivo</a:t>
            </a:r>
          </a:p>
          <a:p>
            <a:pPr>
              <a:tabLst>
                <a:tab pos="344488" algn="l"/>
              </a:tabLst>
            </a:pPr>
            <a:endParaRPr lang="en-US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sp>
        <p:nvSpPr>
          <p:cNvPr id="4" name="Subtitle 7">
            <a:extLst>
              <a:ext uri="{FF2B5EF4-FFF2-40B4-BE49-F238E27FC236}">
                <a16:creationId xmlns:a16="http://schemas.microsoft.com/office/drawing/2014/main" id="{92FE397B-55DF-4C21-9897-8706BCA54DF2}"/>
              </a:ext>
            </a:extLst>
          </p:cNvPr>
          <p:cNvSpPr txBox="1">
            <a:spLocks/>
          </p:cNvSpPr>
          <p:nvPr/>
        </p:nvSpPr>
        <p:spPr>
          <a:xfrm>
            <a:off x="457200" y="1060315"/>
            <a:ext cx="3897518" cy="4883285"/>
          </a:xfrm>
          <a:prstGeom prst="rect">
            <a:avLst/>
          </a:prstGeom>
          <a:ln w="19050">
            <a:solidFill>
              <a:schemeClr val="tx1"/>
            </a:solidFill>
            <a:prstDash val="solid"/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Pros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Intuitive Interface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Variety of Coding Color Options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Flexible Application for Different Methodologies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Accepts Most File Types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Great Automated Data Visualization Tools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Semi-Customizable Interface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Good Integration of Statistical Data for Mixed-Methods</a:t>
            </a:r>
          </a:p>
          <a:p>
            <a:pPr>
              <a:tabLst>
                <a:tab pos="344488" algn="l"/>
              </a:tabLst>
            </a:pPr>
            <a:endParaRPr lang="en-US" sz="1800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sp>
        <p:nvSpPr>
          <p:cNvPr id="5" name="Subtitle 7">
            <a:extLst>
              <a:ext uri="{FF2B5EF4-FFF2-40B4-BE49-F238E27FC236}">
                <a16:creationId xmlns:a16="http://schemas.microsoft.com/office/drawing/2014/main" id="{F659522B-BA22-439D-9636-E7EEF8605185}"/>
              </a:ext>
            </a:extLst>
          </p:cNvPr>
          <p:cNvSpPr txBox="1">
            <a:spLocks/>
          </p:cNvSpPr>
          <p:nvPr/>
        </p:nvSpPr>
        <p:spPr>
          <a:xfrm>
            <a:off x="4354718" y="4099034"/>
            <a:ext cx="4305705" cy="1844566"/>
          </a:xfrm>
          <a:prstGeom prst="rect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600"/>
              </a:spcAft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u="sng" dirty="0">
                <a:solidFill>
                  <a:schemeClr val="tx1"/>
                </a:solidFill>
                <a:latin typeface="Goudy Old Style" panose="02020502050305020303" pitchFamily="18" charset="0"/>
              </a:rPr>
              <a:t>D-Lab Workshop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Qualitative Data Coding with MaxQDA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Wednesday, November 15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2:30 – 4:30 p.m.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371 Barrows Hall</a:t>
            </a:r>
          </a:p>
        </p:txBody>
      </p:sp>
    </p:spTree>
    <p:extLst>
      <p:ext uri="{BB962C8B-B14F-4D97-AF65-F5344CB8AC3E}">
        <p14:creationId xmlns:p14="http://schemas.microsoft.com/office/powerpoint/2010/main" val="2267520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417844"/>
            <a:ext cx="8203223" cy="642471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NVivo</a:t>
            </a:r>
            <a:r>
              <a:rPr lang="en-US" sz="3600" dirty="0">
                <a:solidFill>
                  <a:prstClr val="black"/>
                </a:solidFill>
                <a:latin typeface="Goudy Old Style" panose="02020502050305020303" pitchFamily="18" charset="0"/>
              </a:rPr>
              <a:t> </a:t>
            </a:r>
            <a:r>
              <a:rPr lang="en-US" sz="1800" b="0" dirty="0">
                <a:solidFill>
                  <a:prstClr val="black"/>
                </a:solidFill>
                <a:latin typeface="Goudy Old Style" panose="02020502050305020303" pitchFamily="18" charset="0"/>
              </a:rPr>
              <a:t>–</a:t>
            </a:r>
            <a:r>
              <a:rPr lang="en-US" sz="3600" b="0" dirty="0">
                <a:solidFill>
                  <a:prstClr val="black"/>
                </a:solidFill>
                <a:latin typeface="Goudy Old Style" panose="02020502050305020303" pitchFamily="18" charset="0"/>
              </a:rPr>
              <a:t> </a:t>
            </a:r>
            <a:r>
              <a:rPr lang="en-US" sz="1800" b="0" dirty="0">
                <a:solidFill>
                  <a:prstClr val="black"/>
                </a:solidFill>
                <a:latin typeface="Goudy Old Style" panose="02020502050305020303" pitchFamily="18" charset="0"/>
                <a:hlinkClick r:id="rId3"/>
              </a:rPr>
              <a:t>sample video</a:t>
            </a:r>
            <a:endParaRPr lang="en-US" sz="3600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sp>
        <p:nvSpPr>
          <p:cNvPr id="8" name="Subtitle 7"/>
          <p:cNvSpPr>
            <a:spLocks noGrp="1"/>
          </p:cNvSpPr>
          <p:nvPr>
            <p:ph sz="half" idx="1"/>
          </p:nvPr>
        </p:nvSpPr>
        <p:spPr>
          <a:xfrm>
            <a:off x="4354718" y="1060315"/>
            <a:ext cx="4305705" cy="3038719"/>
          </a:xfrm>
          <a:ln w="19050">
            <a:solidFill>
              <a:schemeClr val="tx1"/>
            </a:solidFill>
            <a:prstDash val="solid"/>
          </a:ln>
        </p:spPr>
        <p:txBody>
          <a:bodyPr>
            <a:noAutofit/>
          </a:bodyPr>
          <a:lstStyle/>
          <a:p>
            <a:pPr marL="0" indent="0">
              <a:buNone/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Cons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Steep Learning Curve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Interface May Not Feel Intuitive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Reports of Crashing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Issue with Large Projects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Time-Consuming Coding Process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Focus on Depth, not Breadth</a:t>
            </a:r>
          </a:p>
        </p:txBody>
      </p:sp>
      <p:sp>
        <p:nvSpPr>
          <p:cNvPr id="4" name="Subtitle 7">
            <a:extLst>
              <a:ext uri="{FF2B5EF4-FFF2-40B4-BE49-F238E27FC236}">
                <a16:creationId xmlns:a16="http://schemas.microsoft.com/office/drawing/2014/main" id="{92FE397B-55DF-4C21-9897-8706BCA54DF2}"/>
              </a:ext>
            </a:extLst>
          </p:cNvPr>
          <p:cNvSpPr txBox="1">
            <a:spLocks/>
          </p:cNvSpPr>
          <p:nvPr/>
        </p:nvSpPr>
        <p:spPr>
          <a:xfrm>
            <a:off x="457200" y="1060315"/>
            <a:ext cx="3897518" cy="4883285"/>
          </a:xfrm>
          <a:prstGeom prst="rect">
            <a:avLst/>
          </a:prstGeom>
          <a:ln w="19050">
            <a:solidFill>
              <a:schemeClr val="tx1"/>
            </a:solidFill>
            <a:prstDash val="solid"/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Pros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Accepts Most File Types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Great Automated Data Visualization Tools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Most Advanced Visual Coding Abilities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Allows for Weighing Codes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Available in Several Languages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Can Import Social Media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Integrates EverNote, EndNote, Survey Monkey, and OneNote</a:t>
            </a:r>
          </a:p>
        </p:txBody>
      </p:sp>
      <p:sp>
        <p:nvSpPr>
          <p:cNvPr id="5" name="Subtitle 7">
            <a:extLst>
              <a:ext uri="{FF2B5EF4-FFF2-40B4-BE49-F238E27FC236}">
                <a16:creationId xmlns:a16="http://schemas.microsoft.com/office/drawing/2014/main" id="{F659522B-BA22-439D-9636-E7EEF8605185}"/>
              </a:ext>
            </a:extLst>
          </p:cNvPr>
          <p:cNvSpPr txBox="1">
            <a:spLocks/>
          </p:cNvSpPr>
          <p:nvPr/>
        </p:nvSpPr>
        <p:spPr>
          <a:xfrm>
            <a:off x="4354718" y="4099034"/>
            <a:ext cx="4305705" cy="1844566"/>
          </a:xfrm>
          <a:prstGeom prst="rect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600"/>
              </a:spcAft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u="sng" dirty="0">
                <a:solidFill>
                  <a:schemeClr val="tx1"/>
                </a:solidFill>
                <a:latin typeface="Goudy Old Style" panose="02020502050305020303" pitchFamily="18" charset="0"/>
              </a:rPr>
              <a:t>D-Lab Workshop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Qualitative Data Coding with NVivo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Tuesday, November 7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2:30 – 4:30 p.m.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64 Barrows Hall</a:t>
            </a:r>
          </a:p>
        </p:txBody>
      </p:sp>
    </p:spTree>
    <p:extLst>
      <p:ext uri="{BB962C8B-B14F-4D97-AF65-F5344CB8AC3E}">
        <p14:creationId xmlns:p14="http://schemas.microsoft.com/office/powerpoint/2010/main" val="2018424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417844"/>
            <a:ext cx="8203223" cy="642471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Dedoose</a:t>
            </a:r>
            <a:r>
              <a:rPr lang="en-US" sz="3600" dirty="0">
                <a:solidFill>
                  <a:prstClr val="black"/>
                </a:solidFill>
                <a:latin typeface="Goudy Old Style" panose="02020502050305020303" pitchFamily="18" charset="0"/>
              </a:rPr>
              <a:t> </a:t>
            </a:r>
            <a:r>
              <a:rPr lang="en-US" sz="1800" b="0" dirty="0">
                <a:solidFill>
                  <a:prstClr val="black"/>
                </a:solidFill>
                <a:latin typeface="Goudy Old Style" panose="02020502050305020303" pitchFamily="18" charset="0"/>
              </a:rPr>
              <a:t>–</a:t>
            </a:r>
            <a:r>
              <a:rPr lang="en-US" sz="3600" b="0" dirty="0">
                <a:solidFill>
                  <a:prstClr val="black"/>
                </a:solidFill>
                <a:latin typeface="Goudy Old Style" panose="02020502050305020303" pitchFamily="18" charset="0"/>
              </a:rPr>
              <a:t> </a:t>
            </a:r>
            <a:r>
              <a:rPr lang="en-US" sz="1800" b="0" dirty="0">
                <a:solidFill>
                  <a:prstClr val="black"/>
                </a:solidFill>
                <a:latin typeface="Goudy Old Style" panose="02020502050305020303" pitchFamily="18" charset="0"/>
                <a:hlinkClick r:id="rId3"/>
              </a:rPr>
              <a:t>sample video</a:t>
            </a:r>
            <a:endParaRPr lang="en-US" sz="3600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sp>
        <p:nvSpPr>
          <p:cNvPr id="8" name="Subtitle 7"/>
          <p:cNvSpPr>
            <a:spLocks noGrp="1"/>
          </p:cNvSpPr>
          <p:nvPr>
            <p:ph sz="half" idx="1"/>
          </p:nvPr>
        </p:nvSpPr>
        <p:spPr>
          <a:xfrm>
            <a:off x="4354718" y="1060315"/>
            <a:ext cx="4305705" cy="3038719"/>
          </a:xfrm>
          <a:ln w="19050">
            <a:solidFill>
              <a:schemeClr val="tx1"/>
            </a:solidFill>
            <a:prstDash val="solid"/>
          </a:ln>
        </p:spPr>
        <p:txBody>
          <a:bodyPr>
            <a:normAutofit/>
          </a:bodyPr>
          <a:lstStyle/>
          <a:p>
            <a:pPr marL="0" indent="0">
              <a:buNone/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Cons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Larger Projects = Lower Speeds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Overall Less Intuitive Process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No Auto-Coding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Limited Query Options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Cannot Merge Projects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Security Concerns</a:t>
            </a:r>
          </a:p>
          <a:p>
            <a:pPr>
              <a:tabLst>
                <a:tab pos="344488" algn="l"/>
              </a:tabLst>
            </a:pPr>
            <a:endParaRPr lang="en-US" sz="1800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sp>
        <p:nvSpPr>
          <p:cNvPr id="4" name="Subtitle 7">
            <a:extLst>
              <a:ext uri="{FF2B5EF4-FFF2-40B4-BE49-F238E27FC236}">
                <a16:creationId xmlns:a16="http://schemas.microsoft.com/office/drawing/2014/main" id="{92FE397B-55DF-4C21-9897-8706BCA54DF2}"/>
              </a:ext>
            </a:extLst>
          </p:cNvPr>
          <p:cNvSpPr txBox="1">
            <a:spLocks/>
          </p:cNvSpPr>
          <p:nvPr/>
        </p:nvSpPr>
        <p:spPr>
          <a:xfrm>
            <a:off x="457200" y="1060315"/>
            <a:ext cx="3897518" cy="4883285"/>
          </a:xfrm>
          <a:prstGeom prst="rect">
            <a:avLst/>
          </a:prstGeom>
          <a:ln w="19050">
            <a:solidFill>
              <a:schemeClr val="tx1"/>
            </a:solidFill>
            <a:prstDash val="solid"/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Pros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Intuitive Interface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Allows for Weighing Codes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Teamwork is Simple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Does Not Require Additional Infrastructure, Shared Location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Internet Based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Easy to Access from Any Computer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No Difference Across PC, Mac, or Chromebook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Monthly Access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No Charge when Not Active</a:t>
            </a:r>
          </a:p>
        </p:txBody>
      </p:sp>
      <p:sp>
        <p:nvSpPr>
          <p:cNvPr id="5" name="Subtitle 7">
            <a:extLst>
              <a:ext uri="{FF2B5EF4-FFF2-40B4-BE49-F238E27FC236}">
                <a16:creationId xmlns:a16="http://schemas.microsoft.com/office/drawing/2014/main" id="{F659522B-BA22-439D-9636-E7EEF8605185}"/>
              </a:ext>
            </a:extLst>
          </p:cNvPr>
          <p:cNvSpPr txBox="1">
            <a:spLocks/>
          </p:cNvSpPr>
          <p:nvPr/>
        </p:nvSpPr>
        <p:spPr>
          <a:xfrm>
            <a:off x="4354718" y="4099034"/>
            <a:ext cx="4305705" cy="1844566"/>
          </a:xfrm>
          <a:prstGeom prst="rect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600"/>
              </a:spcAft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u="sng" dirty="0">
                <a:solidFill>
                  <a:schemeClr val="tx1"/>
                </a:solidFill>
                <a:latin typeface="Goudy Old Style" panose="02020502050305020303" pitchFamily="18" charset="0"/>
              </a:rPr>
              <a:t>D-Lab Workshop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Qualitative Data Coding with Dedoose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Wednesday, October 25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2:30 – 4:30 p.m.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371 Barrows Hall</a:t>
            </a:r>
          </a:p>
        </p:txBody>
      </p:sp>
    </p:spTree>
    <p:extLst>
      <p:ext uri="{BB962C8B-B14F-4D97-AF65-F5344CB8AC3E}">
        <p14:creationId xmlns:p14="http://schemas.microsoft.com/office/powerpoint/2010/main" val="3247885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417844"/>
            <a:ext cx="8203223" cy="642471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Goudy Old Style" panose="02020502050305020303" pitchFamily="18" charset="0"/>
              </a:rPr>
              <a:t>ATLAS.ti </a:t>
            </a:r>
            <a:r>
              <a:rPr lang="en-US" sz="1800" b="0" dirty="0">
                <a:solidFill>
                  <a:schemeClr val="tx1"/>
                </a:solidFill>
                <a:latin typeface="Goudy Old Style" panose="02020502050305020303" pitchFamily="18" charset="0"/>
              </a:rPr>
              <a:t>–</a:t>
            </a:r>
            <a:r>
              <a:rPr lang="en-US" sz="3600" b="0" dirty="0">
                <a:solidFill>
                  <a:schemeClr val="tx1"/>
                </a:solidFill>
                <a:latin typeface="Goudy Old Style" panose="02020502050305020303" pitchFamily="18" charset="0"/>
              </a:rPr>
              <a:t> </a:t>
            </a:r>
            <a:r>
              <a:rPr lang="en-US" sz="1800" b="0" dirty="0">
                <a:solidFill>
                  <a:schemeClr val="tx1"/>
                </a:solidFill>
                <a:latin typeface="Goudy Old Style" panose="02020502050305020303" pitchFamily="18" charset="0"/>
                <a:hlinkClick r:id="rId3"/>
              </a:rPr>
              <a:t>sample video</a:t>
            </a:r>
            <a:endParaRPr lang="en-US" sz="1800" b="0" dirty="0">
              <a:solidFill>
                <a:schemeClr val="tx1"/>
              </a:solidFill>
              <a:latin typeface="Goudy Old Style" panose="02020502050305020303" pitchFamily="18" charset="0"/>
            </a:endParaRPr>
          </a:p>
        </p:txBody>
      </p:sp>
      <p:sp>
        <p:nvSpPr>
          <p:cNvPr id="8" name="Subtitle 7"/>
          <p:cNvSpPr>
            <a:spLocks noGrp="1"/>
          </p:cNvSpPr>
          <p:nvPr>
            <p:ph sz="half" idx="1"/>
          </p:nvPr>
        </p:nvSpPr>
        <p:spPr>
          <a:xfrm>
            <a:off x="4354718" y="1324303"/>
            <a:ext cx="4305705" cy="2766847"/>
          </a:xfrm>
          <a:ln w="19050">
            <a:solidFill>
              <a:schemeClr val="tx1"/>
            </a:solidFill>
            <a:prstDash val="solid"/>
          </a:ln>
        </p:spPr>
        <p:txBody>
          <a:bodyPr>
            <a:noAutofit/>
          </a:bodyPr>
          <a:lstStyle/>
          <a:p>
            <a:pPr marL="0" indent="0">
              <a:buNone/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Cons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Flat Coding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Some Data Sources Not in Project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risk of losing track of sources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No Automatically-Generated Codes for Inter-Coder Reliability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Not as Advanced as NVivo</a:t>
            </a:r>
          </a:p>
        </p:txBody>
      </p:sp>
      <p:sp>
        <p:nvSpPr>
          <p:cNvPr id="4" name="Subtitle 7">
            <a:extLst>
              <a:ext uri="{FF2B5EF4-FFF2-40B4-BE49-F238E27FC236}">
                <a16:creationId xmlns:a16="http://schemas.microsoft.com/office/drawing/2014/main" id="{92FE397B-55DF-4C21-9897-8706BCA54DF2}"/>
              </a:ext>
            </a:extLst>
          </p:cNvPr>
          <p:cNvSpPr txBox="1">
            <a:spLocks/>
          </p:cNvSpPr>
          <p:nvPr/>
        </p:nvSpPr>
        <p:spPr>
          <a:xfrm>
            <a:off x="457200" y="1324303"/>
            <a:ext cx="3897518" cy="4619297"/>
          </a:xfrm>
          <a:prstGeom prst="rect">
            <a:avLst/>
          </a:prstGeom>
          <a:ln w="19050">
            <a:solidFill>
              <a:schemeClr val="tx1"/>
            </a:solidFill>
            <a:prstDash val="solid"/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Pros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Can Retrieve Notes with Coded Segments of Data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Significant Manual Diagraming Options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Ability to Interlink Components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e.g., memos, comments, codes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Great Mapping Tool</a:t>
            </a:r>
          </a:p>
          <a:p>
            <a:pPr lvl="1">
              <a:tabLst>
                <a:tab pos="344488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Google Earth is Embedded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Customizable Interface</a:t>
            </a:r>
          </a:p>
          <a:p>
            <a:pPr>
              <a:tabLst>
                <a:tab pos="344488" algn="l"/>
              </a:tabLst>
            </a:pPr>
            <a:r>
              <a:rPr lang="en-US" dirty="0">
                <a:solidFill>
                  <a:schemeClr val="tx1"/>
                </a:solidFill>
                <a:latin typeface="Goudy Old Style" panose="02020502050305020303" pitchFamily="18" charset="0"/>
              </a:rPr>
              <a:t>Great User Support</a:t>
            </a:r>
          </a:p>
        </p:txBody>
      </p:sp>
      <p:sp>
        <p:nvSpPr>
          <p:cNvPr id="5" name="Subtitle 7">
            <a:extLst>
              <a:ext uri="{FF2B5EF4-FFF2-40B4-BE49-F238E27FC236}">
                <a16:creationId xmlns:a16="http://schemas.microsoft.com/office/drawing/2014/main" id="{F659522B-BA22-439D-9636-E7EEF8605185}"/>
              </a:ext>
            </a:extLst>
          </p:cNvPr>
          <p:cNvSpPr txBox="1">
            <a:spLocks/>
          </p:cNvSpPr>
          <p:nvPr/>
        </p:nvSpPr>
        <p:spPr>
          <a:xfrm>
            <a:off x="4354718" y="4091150"/>
            <a:ext cx="4305705" cy="1852449"/>
          </a:xfrm>
          <a:prstGeom prst="rect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2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400" kern="1200">
                <a:solidFill>
                  <a:srgbClr val="2D637F"/>
                </a:solidFill>
                <a:latin typeface="Lucida Grande"/>
                <a:ea typeface="+mn-ea"/>
                <a:cs typeface="Lucida Grande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600"/>
              </a:spcAft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u="sng" dirty="0">
                <a:solidFill>
                  <a:schemeClr val="tx1"/>
                </a:solidFill>
                <a:latin typeface="Goudy Old Style" panose="02020502050305020303" pitchFamily="18" charset="0"/>
              </a:rPr>
              <a:t>D-Lab Workshop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Qualitative Data Coding with ATLAS.ti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Wednesday, October 11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2:30 – 4:30 p.m.</a:t>
            </a:r>
          </a:p>
          <a:p>
            <a:pPr marL="0" indent="0" algn="ctr">
              <a:buFont typeface="Arial"/>
              <a:buNone/>
              <a:tabLst>
                <a:tab pos="344488" algn="l"/>
                <a:tab pos="2168525" algn="l"/>
              </a:tabLst>
            </a:pPr>
            <a:r>
              <a:rPr lang="en-US" sz="1800" dirty="0">
                <a:solidFill>
                  <a:schemeClr val="tx1"/>
                </a:solidFill>
                <a:latin typeface="Goudy Old Style" panose="02020502050305020303" pitchFamily="18" charset="0"/>
              </a:rPr>
              <a:t>371 Barrows Hall</a:t>
            </a:r>
          </a:p>
        </p:txBody>
      </p:sp>
    </p:spTree>
    <p:extLst>
      <p:ext uri="{BB962C8B-B14F-4D97-AF65-F5344CB8AC3E}">
        <p14:creationId xmlns:p14="http://schemas.microsoft.com/office/powerpoint/2010/main" val="3812759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076335"/>
          </a:xfrm>
        </p:spPr>
        <p:txBody>
          <a:bodyPr anchor="ctr">
            <a:normAutofit/>
          </a:bodyPr>
          <a:lstStyle/>
          <a:p>
            <a:pPr algn="ctr"/>
            <a:r>
              <a:rPr lang="en-US" sz="9600" dirty="0">
                <a:solidFill>
                  <a:schemeClr val="tx1"/>
                </a:solidFill>
                <a:latin typeface="Goudy Old Style" panose="02020502050305020303" pitchFamily="18" charset="0"/>
              </a:rPr>
              <a:t>Q &amp; A</a:t>
            </a:r>
          </a:p>
        </p:txBody>
      </p:sp>
    </p:spTree>
    <p:extLst>
      <p:ext uri="{BB962C8B-B14F-4D97-AF65-F5344CB8AC3E}">
        <p14:creationId xmlns:p14="http://schemas.microsoft.com/office/powerpoint/2010/main" val="166952181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2442</TotalTime>
  <Words>781</Words>
  <Application>Microsoft Office PowerPoint</Application>
  <PresentationFormat>On-screen Show (4:3)</PresentationFormat>
  <Paragraphs>170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FreightSans Pro Semibold</vt:lpstr>
      <vt:lpstr>Lucida Grande</vt:lpstr>
      <vt:lpstr>Arial</vt:lpstr>
      <vt:lpstr>Calibri</vt:lpstr>
      <vt:lpstr>Goudy Old Style</vt:lpstr>
      <vt:lpstr>Custom Design</vt:lpstr>
      <vt:lpstr>Introduction to Qualitative Data Analysis Software  MaxQDA, NVivo, Dedoose, &amp; ATLAS.ti</vt:lpstr>
      <vt:lpstr>Introductions</vt:lpstr>
      <vt:lpstr>Schedule</vt:lpstr>
      <vt:lpstr>PowerPoint Presentation</vt:lpstr>
      <vt:lpstr>QDA Software as a Tool for Coding &amp; Analysis</vt:lpstr>
      <vt:lpstr>Overview of QDA Software Programs</vt:lpstr>
      <vt:lpstr>MaxQDA – sample video</vt:lpstr>
      <vt:lpstr>NVivo – sample video</vt:lpstr>
      <vt:lpstr>Dedoose – sample video</vt:lpstr>
      <vt:lpstr>ATLAS.ti – sample video</vt:lpstr>
      <vt:lpstr>Q &amp; A</vt:lpstr>
    </vt:vector>
  </TitlesOfParts>
  <Company>UC Berkeley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Laurie Frasier</dc:creator>
  <cp:lastModifiedBy>Irina Neaga</cp:lastModifiedBy>
  <cp:revision>144</cp:revision>
  <cp:lastPrinted>2017-09-27T20:33:21Z</cp:lastPrinted>
  <dcterms:created xsi:type="dcterms:W3CDTF">2013-01-15T19:08:57Z</dcterms:created>
  <dcterms:modified xsi:type="dcterms:W3CDTF">2021-07-27T11:02:59Z</dcterms:modified>
</cp:coreProperties>
</file>