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951" autoAdjust="0"/>
  </p:normalViewPr>
  <p:slideViewPr>
    <p:cSldViewPr>
      <p:cViewPr>
        <p:scale>
          <a:sx n="61" d="100"/>
          <a:sy n="61" d="100"/>
        </p:scale>
        <p:origin x="144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k Shivangi" userId="b553afd3814b47cf" providerId="LiveId" clId="{6956035E-F467-4BC4-A6DB-81FAB0489982}"/>
    <pc:docChg chg="modSld">
      <pc:chgData name="Tank Shivangi" userId="b553afd3814b47cf" providerId="LiveId" clId="{6956035E-F467-4BC4-A6DB-81FAB0489982}" dt="2026-08-12T09:20:29.036" v="71" actId="6549"/>
      <pc:docMkLst>
        <pc:docMk/>
      </pc:docMkLst>
      <pc:sldChg chg="modNotesTx">
        <pc:chgData name="Tank Shivangi" userId="b553afd3814b47cf" providerId="LiveId" clId="{6956035E-F467-4BC4-A6DB-81FAB0489982}" dt="2026-08-12T09:19:32.809" v="62" actId="6549"/>
        <pc:sldMkLst>
          <pc:docMk/>
          <pc:sldMk cId="0" sldId="257"/>
        </pc:sldMkLst>
      </pc:sldChg>
      <pc:sldChg chg="modNotesTx">
        <pc:chgData name="Tank Shivangi" userId="b553afd3814b47cf" providerId="LiveId" clId="{6956035E-F467-4BC4-A6DB-81FAB0489982}" dt="2026-08-12T09:19:37.650" v="63" actId="6549"/>
        <pc:sldMkLst>
          <pc:docMk/>
          <pc:sldMk cId="0" sldId="258"/>
        </pc:sldMkLst>
      </pc:sldChg>
      <pc:sldChg chg="modNotesTx">
        <pc:chgData name="Tank Shivangi" userId="b553afd3814b47cf" providerId="LiveId" clId="{6956035E-F467-4BC4-A6DB-81FAB0489982}" dt="2026-08-12T09:19:43.351" v="64" actId="6549"/>
        <pc:sldMkLst>
          <pc:docMk/>
          <pc:sldMk cId="0" sldId="259"/>
        </pc:sldMkLst>
      </pc:sldChg>
      <pc:sldChg chg="modNotesTx">
        <pc:chgData name="Tank Shivangi" userId="b553afd3814b47cf" providerId="LiveId" clId="{6956035E-F467-4BC4-A6DB-81FAB0489982}" dt="2026-08-12T09:19:49.932" v="65" actId="6549"/>
        <pc:sldMkLst>
          <pc:docMk/>
          <pc:sldMk cId="0" sldId="260"/>
        </pc:sldMkLst>
      </pc:sldChg>
      <pc:sldChg chg="modNotesTx">
        <pc:chgData name="Tank Shivangi" userId="b553afd3814b47cf" providerId="LiveId" clId="{6956035E-F467-4BC4-A6DB-81FAB0489982}" dt="2026-08-12T09:19:56.933" v="66" actId="6549"/>
        <pc:sldMkLst>
          <pc:docMk/>
          <pc:sldMk cId="0" sldId="261"/>
        </pc:sldMkLst>
      </pc:sldChg>
      <pc:sldChg chg="modNotesTx">
        <pc:chgData name="Tank Shivangi" userId="b553afd3814b47cf" providerId="LiveId" clId="{6956035E-F467-4BC4-A6DB-81FAB0489982}" dt="2026-08-12T09:20:06.945" v="67" actId="6549"/>
        <pc:sldMkLst>
          <pc:docMk/>
          <pc:sldMk cId="0" sldId="262"/>
        </pc:sldMkLst>
      </pc:sldChg>
      <pc:sldChg chg="modNotesTx">
        <pc:chgData name="Tank Shivangi" userId="b553afd3814b47cf" providerId="LiveId" clId="{6956035E-F467-4BC4-A6DB-81FAB0489982}" dt="2026-08-12T09:20:12.747" v="68" actId="6549"/>
        <pc:sldMkLst>
          <pc:docMk/>
          <pc:sldMk cId="0" sldId="263"/>
        </pc:sldMkLst>
      </pc:sldChg>
      <pc:sldChg chg="modNotesTx">
        <pc:chgData name="Tank Shivangi" userId="b553afd3814b47cf" providerId="LiveId" clId="{6956035E-F467-4BC4-A6DB-81FAB0489982}" dt="2026-08-12T09:20:18.154" v="69" actId="6549"/>
        <pc:sldMkLst>
          <pc:docMk/>
          <pc:sldMk cId="0" sldId="264"/>
        </pc:sldMkLst>
      </pc:sldChg>
      <pc:sldChg chg="modNotesTx">
        <pc:chgData name="Tank Shivangi" userId="b553afd3814b47cf" providerId="LiveId" clId="{6956035E-F467-4BC4-A6DB-81FAB0489982}" dt="2026-08-12T09:20:23.723" v="70" actId="6549"/>
        <pc:sldMkLst>
          <pc:docMk/>
          <pc:sldMk cId="0" sldId="265"/>
        </pc:sldMkLst>
      </pc:sldChg>
      <pc:sldChg chg="modNotesTx">
        <pc:chgData name="Tank Shivangi" userId="b553afd3814b47cf" providerId="LiveId" clId="{6956035E-F467-4BC4-A6DB-81FAB0489982}" dt="2026-08-12T09:20:29.036" v="71" actId="6549"/>
        <pc:sldMkLst>
          <pc:docMk/>
          <pc:sldMk cId="0" sldId="266"/>
        </pc:sldMkLst>
      </pc:sldChg>
      <pc:sldChg chg="modNotesTx">
        <pc:chgData name="Tank Shivangi" userId="b553afd3814b47cf" providerId="LiveId" clId="{6956035E-F467-4BC4-A6DB-81FAB0489982}" dt="2026-08-12T09:18:15.858" v="53" actId="6549"/>
        <pc:sldMkLst>
          <pc:docMk/>
          <pc:sldMk cId="2096412049" sldId="268"/>
        </pc:sldMkLst>
      </pc:sldChg>
      <pc:sldChg chg="modNotesTx">
        <pc:chgData name="Tank Shivangi" userId="b553afd3814b47cf" providerId="LiveId" clId="{6956035E-F467-4BC4-A6DB-81FAB0489982}" dt="2026-08-12T09:18:24.593" v="54" actId="6549"/>
        <pc:sldMkLst>
          <pc:docMk/>
          <pc:sldMk cId="4165547120" sldId="269"/>
        </pc:sldMkLst>
      </pc:sldChg>
      <pc:sldChg chg="modNotesTx">
        <pc:chgData name="Tank Shivangi" userId="b553afd3814b47cf" providerId="LiveId" clId="{6956035E-F467-4BC4-A6DB-81FAB0489982}" dt="2026-08-12T09:18:30.317" v="55" actId="6549"/>
        <pc:sldMkLst>
          <pc:docMk/>
          <pc:sldMk cId="121296581" sldId="270"/>
        </pc:sldMkLst>
      </pc:sldChg>
      <pc:sldChg chg="modNotesTx">
        <pc:chgData name="Tank Shivangi" userId="b553afd3814b47cf" providerId="LiveId" clId="{6956035E-F467-4BC4-A6DB-81FAB0489982}" dt="2026-08-12T09:18:48.992" v="56" actId="6549"/>
        <pc:sldMkLst>
          <pc:docMk/>
          <pc:sldMk cId="1506056066" sldId="272"/>
        </pc:sldMkLst>
      </pc:sldChg>
      <pc:sldChg chg="modNotesTx">
        <pc:chgData name="Tank Shivangi" userId="b553afd3814b47cf" providerId="LiveId" clId="{6956035E-F467-4BC4-A6DB-81FAB0489982}" dt="2026-08-12T09:18:54.652" v="57" actId="6549"/>
        <pc:sldMkLst>
          <pc:docMk/>
          <pc:sldMk cId="3931754759" sldId="273"/>
        </pc:sldMkLst>
      </pc:sldChg>
      <pc:sldChg chg="modNotesTx">
        <pc:chgData name="Tank Shivangi" userId="b553afd3814b47cf" providerId="LiveId" clId="{6956035E-F467-4BC4-A6DB-81FAB0489982}" dt="2026-08-12T09:19:01.606" v="58" actId="6549"/>
        <pc:sldMkLst>
          <pc:docMk/>
          <pc:sldMk cId="2135133440" sldId="274"/>
        </pc:sldMkLst>
      </pc:sldChg>
      <pc:sldChg chg="modNotesTx">
        <pc:chgData name="Tank Shivangi" userId="b553afd3814b47cf" providerId="LiveId" clId="{6956035E-F467-4BC4-A6DB-81FAB0489982}" dt="2026-08-12T09:19:08.965" v="59" actId="6549"/>
        <pc:sldMkLst>
          <pc:docMk/>
          <pc:sldMk cId="1301788703" sldId="275"/>
        </pc:sldMkLst>
      </pc:sldChg>
      <pc:sldChg chg="modNotesTx">
        <pc:chgData name="Tank Shivangi" userId="b553afd3814b47cf" providerId="LiveId" clId="{6956035E-F467-4BC4-A6DB-81FAB0489982}" dt="2026-08-12T09:19:19.324" v="60" actId="6549"/>
        <pc:sldMkLst>
          <pc:docMk/>
          <pc:sldMk cId="594437481" sldId="276"/>
        </pc:sldMkLst>
      </pc:sldChg>
      <pc:sldChg chg="modNotesTx">
        <pc:chgData name="Tank Shivangi" userId="b553afd3814b47cf" providerId="LiveId" clId="{6956035E-F467-4BC4-A6DB-81FAB0489982}" dt="2026-08-12T09:19:27.042" v="61" actId="6549"/>
        <pc:sldMkLst>
          <pc:docMk/>
          <pc:sldMk cId="3723479663" sldId="2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53C1F-0234-4C77-B6C8-516C44ABFF70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FEFFF-FBDF-42D3-8FFC-A24FC89609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032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633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220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88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4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699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529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04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75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171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1444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EFFF-FBDF-42D3-8FFC-A24FC8960915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D2B7FB0-945F-45F2-82B8-97C77091ABEB}" type="datetimeFigureOut">
              <a:rPr lang="en-US" smtClean="0"/>
              <a:pPr/>
              <a:t>8/12/2026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E20493D-8722-4561-843B-825467D64375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ncer.org/content/dam/cancer-org/research/cancer-facts-and-statistics/annual-cancer-facts-and-figures/2026/2026-cancer-facts-and-figures.pdf" TargetMode="External"/><Relationship Id="rId2" Type="http://schemas.openxmlformats.org/officeDocument/2006/relationships/hyperlink" Target="https://www.cancer.org/cancer/types/acute-lymphocytic-leukemia/about/key-statistics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frontiersin.org/journals/oncology/articles/10.3389/fonc.2025.1691518/full" TargetMode="External"/><Relationship Id="rId4" Type="http://schemas.openxmlformats.org/officeDocument/2006/relationships/hyperlink" Target="https://www.cancer.org/research/cancer-facts-statistics/cancer-prevention-early-detection.html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reus.com/articles/350944-a-community-based-survivorship-model-for-individuals-with-orthopedic-disabilities-in-rural-areas" TargetMode="External"/><Relationship Id="rId2" Type="http://schemas.openxmlformats.org/officeDocument/2006/relationships/hyperlink" Target="https://www.intechopen.com/chapters/1236778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ruemeds.in/diseases/cancer/blood-cancer-49" TargetMode="External"/><Relationship Id="rId4" Type="http://schemas.openxmlformats.org/officeDocument/2006/relationships/hyperlink" Target="https://febs.onlinelibrary.wiley.com/doi/abs/10.1002/1878-0261.70177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wp-content/uploads/2026/03/26-27NHSPS-Annex-C-Best-practice-tariffs.pdf" TargetMode="External"/><Relationship Id="rId3" Type="http://schemas.openxmlformats.org/officeDocument/2006/relationships/hyperlink" Target="https://hsrc.himmelfarb.gwu.edu/smhs_crl_dissertations/42/" TargetMode="External"/><Relationship Id="rId7" Type="http://schemas.openxmlformats.org/officeDocument/2006/relationships/hyperlink" Target="https://www.england.nhs.uk/2026/07/cancer-patients-rate-nhs-care-highly-as-record-numbers-checked-and-treated/" TargetMode="External"/><Relationship Id="rId2" Type="http://schemas.openxmlformats.org/officeDocument/2006/relationships/hyperlink" Target="https://www.manipalhospitals.com/ranchi/blog/immunotherapy-treatmen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eer.cancer.gov/statfacts/html/alyl.html" TargetMode="External"/><Relationship Id="rId5" Type="http://schemas.openxmlformats.org/officeDocument/2006/relationships/hyperlink" Target="https://www.cancer.gov/" TargetMode="External"/><Relationship Id="rId4" Type="http://schemas.openxmlformats.org/officeDocument/2006/relationships/hyperlink" Target="https://www.cancer.gov/about-cancer/treatment/types/targeted-therapies/approved-drug-list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16632"/>
            <a:ext cx="7851648" cy="5544616"/>
          </a:xfrm>
        </p:spPr>
        <p:txBody>
          <a:bodyPr>
            <a:noAutofit/>
          </a:bodyPr>
          <a:lstStyle/>
          <a:p>
            <a:pPr algn="ctr"/>
            <a:r>
              <a:rPr lang="en-IN" sz="4400" i="1" dirty="0">
                <a:solidFill>
                  <a:srgbClr val="FFFF00"/>
                </a:solidFill>
                <a:effectLst/>
              </a:rPr>
              <a:t>Module: Community Care and Management of Longer-term Conditions</a:t>
            </a:r>
            <a:br>
              <a:rPr lang="en-IN" sz="4400" dirty="0">
                <a:solidFill>
                  <a:srgbClr val="FFFF00"/>
                </a:solidFill>
                <a:effectLst/>
              </a:rPr>
            </a:br>
            <a:r>
              <a:rPr lang="en-IN" sz="4400" i="1" dirty="0">
                <a:solidFill>
                  <a:srgbClr val="FFFF00"/>
                </a:solidFill>
                <a:effectLst/>
              </a:rPr>
              <a:t>Module code: LCHS7003</a:t>
            </a:r>
            <a:br>
              <a:rPr lang="en-IN" sz="4400" i="1" dirty="0">
                <a:solidFill>
                  <a:srgbClr val="FFFF00"/>
                </a:solidFill>
                <a:effectLst/>
              </a:rPr>
            </a:br>
            <a:r>
              <a:rPr lang="en-IN" sz="4400" i="1" dirty="0">
                <a:solidFill>
                  <a:srgbClr val="FFFF00"/>
                </a:solidFill>
                <a:effectLst/>
              </a:rPr>
              <a:t>Student Name: Shivangi Tank</a:t>
            </a:r>
            <a:br>
              <a:rPr lang="en-IN" sz="4400" i="1" dirty="0">
                <a:solidFill>
                  <a:srgbClr val="FFFF00"/>
                </a:solidFill>
                <a:effectLst/>
              </a:rPr>
            </a:br>
            <a:r>
              <a:rPr lang="en-IN" sz="4400" i="1" dirty="0">
                <a:solidFill>
                  <a:srgbClr val="FFFF00"/>
                </a:solidFill>
                <a:effectLst/>
              </a:rPr>
              <a:t>Student ID:2530748</a:t>
            </a:r>
            <a:br>
              <a:rPr lang="en-IN" sz="4400" i="1" dirty="0">
                <a:solidFill>
                  <a:srgbClr val="FFFF00"/>
                </a:solidFill>
                <a:effectLst/>
              </a:rPr>
            </a:br>
            <a:r>
              <a:rPr lang="en-IN" sz="4400" i="1" dirty="0">
                <a:solidFill>
                  <a:srgbClr val="FFFF00"/>
                </a:solidFill>
                <a:effectLst/>
              </a:rPr>
              <a:t>BLOOD CANCER</a:t>
            </a:r>
            <a:endParaRPr lang="en-US" sz="4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Introduction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4572000" cy="4922520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The presentation will focus on Blood Cancer the 5th most common cancer in the UK (Blood Cancer Alliance, 2024).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15,000 people in the UK die of blood cancer every year, with 40,000 people being diagnosed with it every year (Blood Cancer UK, 2026).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GPs, community nurses, haematology nurses, hospital-based haematology specialists, pharmacists, and social care professionals who provide person-centred care for cancer will be benefitted through this presentation.</a:t>
            </a:r>
          </a:p>
          <a:p>
            <a:pPr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In the presentation diagnosis, assessment, treatment, prevention, and also recommendations for personalised long-term management will be discussed.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716016" y="2060848"/>
            <a:ext cx="4203188" cy="392874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1602" y="6093295"/>
            <a:ext cx="2212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(Blood Cancer Alliance, 2024)</a:t>
            </a: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2096412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What is Blood Cancer?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984" y="2060848"/>
            <a:ext cx="4572000" cy="473388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Blood cancer affects blood cells, bone marrow or the lymphatic system.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The main symptoms are: 1) fatigue, 2) bruising/bleeding, 3) infections, 4) swollen lymph nodes, 5) weight loss, 6) night sweats, and 7) unexplained pain in stomach area and many more (Blood Cancer UK, 2025).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Types of blood cancer are leukaemia, lymphoma, myeloma, MDS and MPNs Chronic Obstructive (Blood Cancer UK, 2026).</a:t>
            </a:r>
          </a:p>
          <a:p>
            <a:pPr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Some types of blood cancer can be cured or controlled for long-term.</a:t>
            </a: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99201"/>
            <a:ext cx="4104456" cy="410445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2601" y="6381328"/>
            <a:ext cx="18982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(Blood Cancer UK, 2025)</a:t>
            </a: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4165547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Aetiology and risk factors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2420888"/>
            <a:ext cx="4320480" cy="4437112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The main cause of the disease may vary and often remain unclear.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Risk factors related to blood cancer include age, genetics, gender, chemical exposure, immune problems, lifestyle, and exposure to radiation (PACE Hospitals, 2026).</a:t>
            </a:r>
          </a:p>
          <a:p>
            <a:pPr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Additionally, other contributors of blood cancer are smoking, obesity, and consumption of alcohol.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644008" y="2132856"/>
            <a:ext cx="3951600" cy="40760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22863" y="6208921"/>
            <a:ext cx="17938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(PACE Hospitals, 2026)</a:t>
            </a: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121296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latin typeface="Arial" pitchFamily="34" charset="0"/>
                <a:cs typeface="Arial" pitchFamily="34" charset="0"/>
              </a:rPr>
              <a:t>Symptoms and disease progression</a:t>
            </a:r>
            <a:endParaRPr lang="en-IN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5976" y="2071957"/>
            <a:ext cx="4572000" cy="4581128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There are many symptoms of blood cancer like tiredness, lumps or swellings, bruising/bleeding, and infections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Ghanekar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, 2024).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Often the symptoms are vague, increasing the chances of delayed diagnosis. 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It is important to recognise early because some blood cancer like leukaemia and lymphoma progress rapidly if remain unchecked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Gulshan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, 2025).</a:t>
            </a:r>
          </a:p>
          <a:p>
            <a:pPr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Timely treatment can be ensured through early referral.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51520" y="2060848"/>
            <a:ext cx="3888432" cy="39693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06509" y="6053453"/>
            <a:ext cx="13784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Ghanekar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2024)</a:t>
            </a: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2673963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Prevalence: UK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04864"/>
            <a:ext cx="4499992" cy="4653136"/>
          </a:xfrm>
        </p:spPr>
        <p:txBody>
          <a:bodyPr>
            <a:normAutofit/>
          </a:bodyPr>
          <a:lstStyle/>
          <a:p>
            <a:pPr lvl="0"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Blood cancer is 5th most common cancer in the UK with patient with blood cancer is diagnosed every 14 minutes (Blood Cancer Alliance, 2026).</a:t>
            </a:r>
          </a:p>
          <a:p>
            <a:pPr lvl="0"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One in every 16 men as well as one in every 22 women has risk of developing the disease in their lifetime (ICR, 2025).</a:t>
            </a:r>
          </a:p>
          <a:p>
            <a:pPr lvl="0"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Almost 250,000 people in the UK are currently living with blood cancer (The 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christie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NHS Foundation Trust, 2026).</a:t>
            </a:r>
          </a:p>
          <a:p>
            <a:pPr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Almost 5,000 deaths each year due to leukaemia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Leukaemiauk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, 2026).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716455" y="2348880"/>
            <a:ext cx="4284102" cy="34283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52498" y="5777245"/>
            <a:ext cx="2212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(Blood Cancer Alliance, 2026)</a:t>
            </a:r>
          </a:p>
        </p:txBody>
      </p:sp>
    </p:spTree>
    <p:extLst>
      <p:ext uri="{BB962C8B-B14F-4D97-AF65-F5344CB8AC3E}">
        <p14:creationId xmlns:p14="http://schemas.microsoft.com/office/powerpoint/2010/main" val="1506056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Global Prevalence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0" y="2249488"/>
            <a:ext cx="3672408" cy="4608512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WHO estimates that blood cancer cause 10 million deaths globally which is one in six deaths (World Health Organization, 2026).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Blood cancers accounted 6.6% of total cancer cases and 7.2% of total cancer related deaths (AACR, 2025).</a:t>
            </a:r>
          </a:p>
          <a:p>
            <a:pPr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Early diagnosis is necessary to increase positive treatment outcomes.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160423" y="2276872"/>
            <a:ext cx="5066288" cy="349694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38832" y="5923839"/>
            <a:ext cx="25094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(World Health Organization, 2026)</a:t>
            </a: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3931754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Economic and social burden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132856"/>
            <a:ext cx="4032448" cy="4725144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Blood cancer requires high cost which includes consultation, scans, and the treatment may cost more than £10,000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Leroys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, 2025).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With an estimated annual cost of US$2,281,447, hematologic cancers are presenting a significant health burden for the National Health Service (NHS) (Patel et al., 2025).</a:t>
            </a:r>
          </a:p>
          <a:p>
            <a:pPr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Blood cancer significantly impacts independence, finance, and employment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Ohlsen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et al., 2024).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427984" y="2204864"/>
            <a:ext cx="4504349" cy="31254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12160" y="5330334"/>
            <a:ext cx="11737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Leroys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2025)</a:t>
            </a: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2135133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Diagnosis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9952" y="1992250"/>
            <a:ext cx="4788024" cy="4922520"/>
          </a:xfrm>
        </p:spPr>
        <p:txBody>
          <a:bodyPr>
            <a:normAutofit/>
          </a:bodyPr>
          <a:lstStyle/>
          <a:p>
            <a:pPr lvl="0"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Suspect blood cancer if patient reports abnormal blood counts, recurrent infections, lymphadenopathy, bruising/bleeding. </a:t>
            </a:r>
          </a:p>
          <a:p>
            <a:pPr lvl="0"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It is important to assess history, previous major treatments, and relevant symptoms.</a:t>
            </a:r>
          </a:p>
          <a:p>
            <a:pPr lvl="0"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Complete blood count is required to for diagnosis of leukaemia (American Society of 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Hematology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, 2021), where serum protein electrophoresis and serum-free light chains are needed for diagnosis of myeloma. </a:t>
            </a:r>
          </a:p>
          <a:p>
            <a:pPr algn="just">
              <a:lnSpc>
                <a:spcPct val="16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Other blood tests like tumour marker blood test and blood protein test can confirm blood cancer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Clevelandclinic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, 2024).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51520" y="1988840"/>
            <a:ext cx="3456384" cy="424847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13128" y="6311276"/>
            <a:ext cx="1733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Clevelandclinic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2024)</a:t>
            </a: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1301788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Initial assessment</a:t>
            </a:r>
            <a:endParaRPr lang="en-IN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204864"/>
            <a:ext cx="4392488" cy="4653136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It is important to assess physical symptoms, functions, activities, psychological wellbeing, nutrition, and treatment effects initially.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Comorbidities that have adverse impact on patients while treatment should be identified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Peng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et al., 2026).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For confirming the disease, several blood tests, biopsy, and also bone-marrow assessment are needed.</a:t>
            </a:r>
          </a:p>
          <a:p>
            <a:pPr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Support needs as well as stage of cancer should be reflected through the assessment.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995" y="2166108"/>
            <a:ext cx="3657109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881493" y="6054540"/>
            <a:ext cx="18101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(Cleveland Clinic, 2022)</a:t>
            </a:r>
          </a:p>
        </p:txBody>
      </p:sp>
    </p:spTree>
    <p:extLst>
      <p:ext uri="{BB962C8B-B14F-4D97-AF65-F5344CB8AC3E}">
        <p14:creationId xmlns:p14="http://schemas.microsoft.com/office/powerpoint/2010/main" val="594437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latin typeface="Arial" pitchFamily="34" charset="0"/>
                <a:cs typeface="Arial" pitchFamily="34" charset="0"/>
              </a:rPr>
              <a:t>NICE Guidelines for Blood Cancer</a:t>
            </a:r>
            <a:endParaRPr lang="en-IN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9992" y="2193831"/>
            <a:ext cx="4392488" cy="432048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England and Wales will have new initial treatment options for chronic lymphocytic leukaemia (CLL) and mantle cell lymphoma (MCL).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NICE has approved the combinations of two 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acalabrutinib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-based drugs (Pinching, 2026).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The guidelines support an approach to treatment that considers individual elements of patients' cases.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67544" y="2132856"/>
            <a:ext cx="3960440" cy="38164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92401" y="6237312"/>
            <a:ext cx="17107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1200" dirty="0">
                <a:latin typeface="Arial" pitchFamily="34" charset="0"/>
                <a:cs typeface="Arial" pitchFamily="34" charset="0"/>
              </a:rPr>
              <a:t>(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Chemoexperts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2026)</a:t>
            </a:r>
          </a:p>
        </p:txBody>
      </p:sp>
    </p:spTree>
    <p:extLst>
      <p:ext uri="{BB962C8B-B14F-4D97-AF65-F5344CB8AC3E}">
        <p14:creationId xmlns:p14="http://schemas.microsoft.com/office/powerpoint/2010/main" val="3723479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IN" sz="4500" b="1" dirty="0">
                <a:latin typeface="Arial" pitchFamily="34" charset="0"/>
                <a:cs typeface="Arial" pitchFamily="34" charset="0"/>
              </a:rPr>
              <a:t>Pharmacological treatment</a:t>
            </a:r>
            <a:endParaRPr lang="en-US" sz="45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Chemotherapy: May use drugs to destroy or stop the growth of the abnormal or rapidly growing cells in the blood, in combination with other therapy.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Targeted therapy: Acts on specific proteins found in cancer cells; examples include imagine, dasatinib and venetoclax (National Cancer Institute, 2025).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Immunotherapy: Enhances immune reactions towards cancer; In 2026, some types of ALL are treated with blinatumomab and CAR-T therapy (National Cancer Institute, 2026).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image7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643438" y="2285992"/>
            <a:ext cx="3829050" cy="2886072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786314" y="5500702"/>
            <a:ext cx="3571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Cancer Treatment Effectiveness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Author)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>
                <a:latin typeface="Times New Roman" pitchFamily="18" charset="0"/>
                <a:cs typeface="Times New Roman" pitchFamily="18" charset="0"/>
              </a:rPr>
              <a:t>Non-pharmacological treatment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Chemotherapy: Involves the use of drugs to kill dividing blood-cancer cells; will depend on the type and stage of cancer.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Targeted therapy: Targets proteins that are only found in cancer cells: 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imatinib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, dasatinib, and 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inotuzumab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were included in 2026 for selected ALL patients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Aqil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et al., 2026).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Immunotherapy supports the body's immune system in fighting leukaemia; 67,790 new cases of leukaemia are predicted in the US in 2026  (American Cancer Society, 2026a).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4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28596" y="2000240"/>
            <a:ext cx="4071966" cy="3057524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428596" y="5429264"/>
            <a:ext cx="42148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Leading Sites of New Cancer Cases and Deaths – 2026 Estimates 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rgbClr val="30303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American Cancer Society, 2026a)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latin typeface="Times New Roman" pitchFamily="18" charset="0"/>
                <a:cs typeface="Times New Roman" pitchFamily="18" charset="0"/>
              </a:rPr>
              <a:t>Exacerbation management</a:t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Treatment with chemotherapy- Both acute 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leukaemias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are most often treated with chemotherapy, which is a medication that kills quickly dividing cells (Cheng and Chen, 2025).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Tyrosine-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kinase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inhibitors, a form of targeted therapy, make a great difference in the outcome for people with CML as they target particular genetic abnormalities.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Immunotherapy: Activates an immune response against cancer; In 2026, there are expected to be 6,250 new cases of ALL (American Cancer Society, 2026b). 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8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643438" y="2000240"/>
            <a:ext cx="3873812" cy="3286148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786314" y="5500702"/>
            <a:ext cx="392909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Immunotherapy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</a:t>
            </a:r>
            <a:r>
              <a:rPr kumimoji="0" 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Manipal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Hospitals, 2026) 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 err="1">
                <a:latin typeface="Times New Roman" pitchFamily="18" charset="0"/>
                <a:cs typeface="Times New Roman" pitchFamily="18" charset="0"/>
              </a:rPr>
              <a:t>Comorbidities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Anaemia – A decrease in the number of red blood cells, which may lead to tiredness and shortness of breath and which may be caused by cancer or treatment.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Infections: Leukaemia is expected to represent 3.2% of all new cancer cases in the UK in 2026 (National Cancer Institute, 2026a). 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Kidney problems: Kidney problems may result from multiple myeloma and must be monitored in conjunction with multiple myeloma treatment and support.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2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572000" y="2143116"/>
            <a:ext cx="4159564" cy="2428892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5214942" y="4857760"/>
            <a:ext cx="3500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2026 New Cases Cancer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rgbClr val="30303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National Cancer Institute, 2026a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rgbClr val="3030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latin typeface="Times New Roman" pitchFamily="18" charset="0"/>
                <a:cs typeface="Times New Roman" pitchFamily="18" charset="0"/>
              </a:rPr>
              <a:t>Prevention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To quit smoking: cancer risk decreases after quitting tobacco and tobacco is a leading cause of preventable cancer in 2026 (</a:t>
            </a:r>
            <a:r>
              <a:rPr lang="en-IN" sz="1400" dirty="0" err="1">
                <a:latin typeface="Arial" pitchFamily="34" charset="0"/>
                <a:cs typeface="Arial" pitchFamily="34" charset="0"/>
              </a:rPr>
              <a:t>Feliu</a:t>
            </a:r>
            <a:r>
              <a:rPr lang="en-IN" sz="1400" dirty="0">
                <a:latin typeface="Arial" pitchFamily="34" charset="0"/>
                <a:cs typeface="Arial" pitchFamily="34" charset="0"/>
              </a:rPr>
              <a:t> et al., 2026).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Minimise exposure to harmful substances: Avoid carcinogens such as benzene, unnecessary radiation, etc., which increase blood-cancer risks.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The 2026 projected number of cancer deaths is 44 per cent preventable by maintaining healthy weight, physical activity, diet and drinking moderate amounts of alcohol (American Cancer Society, 2026c).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5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500034" y="1785926"/>
            <a:ext cx="4071966" cy="3214710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57158" y="5429264"/>
            <a:ext cx="435771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Healthy Habits Reduce Cancer Risks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Author)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latin typeface="Times New Roman" pitchFamily="18" charset="0"/>
                <a:cs typeface="Times New Roman" pitchFamily="18" charset="0"/>
              </a:rPr>
              <a:t>Models for improving outcomes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251520" y="1920085"/>
            <a:ext cx="4244280" cy="443484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Multidisciplinary care: Involves specialists, nurses, pharmacists and supportive services, and enhances coordinated decision-making along all blood-cancer treatment pathways.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Patient-centred care: They make shared decisions and provide education and personalised care; Survival rate for ALL (73.2% 5 year), there is a trend of improving survival over time (National Cancer Institute, 2026a).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Survivorship model: Offers rehab services, monitoring and psychosocial support; 70% five-year survival achieved throughout all cancers by 2026 (American Cancer Society, 2026c).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6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714876" y="2000240"/>
            <a:ext cx="4000528" cy="3349624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643438" y="5500702"/>
            <a:ext cx="400052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Survivorship model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</a:t>
            </a:r>
            <a:r>
              <a:rPr kumimoji="0" 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Cureus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2026)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IN" sz="4000" b="1" dirty="0">
                <a:latin typeface="Times New Roman" pitchFamily="18" charset="0"/>
                <a:cs typeface="Times New Roman" pitchFamily="18" charset="0"/>
              </a:rPr>
              <a:t>Co-productive care: skills, values and behaviours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Communication: During personalised blood-cancer treatment, patients and professionals collaborate to communicate information, decisions, responsibility and goals.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Respect: Collaborative planning of and during treatment is respectful of patients preferences, experiences, values, and cultural needs.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Shared decision-making – in 2026, 91.4% of people in hospitals across England for cancer had an NHS Cancer Specialist who they could speak to about their care (NHS England, 2026a).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1.png"/>
          <p:cNvPicPr/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00034" y="2000240"/>
            <a:ext cx="4143404" cy="3240086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71472" y="5572140"/>
            <a:ext cx="3500462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</a:t>
            </a: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Average daily referrals for first outpatient appointment, by month</a:t>
            </a:r>
            <a:endParaRPr kumimoji="0" lang="en-US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Welsh Government, 2026) 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latin typeface="Times New Roman" pitchFamily="18" charset="0"/>
                <a:cs typeface="Times New Roman" pitchFamily="18" charset="0"/>
              </a:rPr>
              <a:t>Six components of personalised care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Shared decision-making: Patients and professionals collaborate on decisions about treatment, making treatment for blood cancers reflect the person's goals, preferences and needs (Messina, 2025).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Personalised planning allows patients to have control over care and in 2026, 700,000 cancer treatments began under NHS England (NHS England 2026a).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Self-management and support: These community resources of social prescribing, self-management and personal budgets promote independence, confidence and comprehensive blood-cancer care.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image3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643438" y="2000240"/>
            <a:ext cx="4214842" cy="3143248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429124" y="5357826"/>
            <a:ext cx="442915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Enhancing Blood Cancer Care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Author)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IN" b="1" dirty="0">
                <a:latin typeface="Times New Roman" pitchFamily="18" charset="0"/>
                <a:cs typeface="Times New Roman" pitchFamily="18" charset="0"/>
              </a:rPr>
            </a:br>
            <a:r>
              <a:rPr lang="en-IN" sz="4000" b="1" dirty="0">
                <a:latin typeface="Times New Roman" pitchFamily="18" charset="0"/>
                <a:cs typeface="Times New Roman" pitchFamily="18" charset="0"/>
              </a:rPr>
              <a:t>Applying personalised Blood Cancer care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  <a:buNone/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Personalised assessment: Assess blood-cancer type, symptoms, effectiveness of treatment, co-occurring diseases and personalised goals to create suitable care plan(s).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  <a:buNone/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Self-management support: Deliver personalised education, inhaler optimisation, smoking cessation and pulmonary rehab; 90% of those completing rehab report improved quality of life (NHS England 2026b).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  <a:buNone/>
            </a:pPr>
            <a:r>
              <a:rPr lang="en-IN" sz="1400" dirty="0">
                <a:latin typeface="Arial" pitchFamily="34" charset="0"/>
                <a:cs typeface="Arial" pitchFamily="34" charset="0"/>
              </a:rPr>
              <a:t>Integrated care: Coordination of primary, specialist rehabilitation and community services; Specialist input to 65% within 24-hours of an emergency admission for Blood Cancer (NHS England 2026c).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9.png"/>
          <p:cNvPicPr/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42910" y="1500174"/>
            <a:ext cx="3714776" cy="4000528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71472" y="5643578"/>
            <a:ext cx="400052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Figure: Blood Cancer Care Plan</a:t>
            </a:r>
            <a:endParaRPr kumimoji="0" 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(Source: Author)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US" b="1" dirty="0"/>
            </a:br>
            <a:br>
              <a:rPr lang="en-US" dirty="0"/>
            </a:b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Conclusion</a:t>
            </a:r>
            <a:br>
              <a:rPr lang="en-US" dirty="0"/>
            </a:br>
            <a:endParaRPr lang="en-US" dirty="0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919418" y="2357430"/>
            <a:ext cx="3724548" cy="3104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4714876" y="5572141"/>
            <a:ext cx="4000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Figure: Blood Cancer Challenges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(Source: Author)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br>
              <a:rPr lang="en-US" b="0" dirty="0"/>
            </a:b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85720" y="2285992"/>
            <a:ext cx="4214842" cy="3284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Early diagnosis and treatment: It is vital to identify blood cancer early, to provide the right treatment and treat the patient individually.</a:t>
            </a:r>
          </a:p>
          <a:p>
            <a:pPr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Shared decision making, respect, communication, independence and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personalised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support are encouraged by the multidisciplinary, patient-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centred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approach to care.</a:t>
            </a:r>
          </a:p>
          <a:p>
            <a:pPr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Evidence build management, prevention, self management and integrated services lead to better outcomes.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4624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7504" y="764704"/>
            <a:ext cx="8784976" cy="5137180"/>
          </a:xfrm>
        </p:spPr>
        <p:txBody>
          <a:bodyPr>
            <a:noAutofit/>
          </a:bodyPr>
          <a:lstStyle/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AACR (2025).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A decade of progress: Transformative advances in blood cancer - CPR25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Cancer Progress Report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https://cancerprogressreport.aacr.org/progress/cpr25-contents/cpr25-transformative-advances-in-blood-cancer-research-and-treatment/.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American Cancer Society (2026b)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Key Statistics for Acute Lymphocytic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Leukemia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 (ALL)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2"/>
              </a:rPr>
              <a:t>https://www.cancer.org/cancer/types/acute-lymphocytic-leukemia/about/key-statistics.html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American Cancer Society (ACS) (2026a)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Cancer facts &amp; figures 2026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3"/>
              </a:rPr>
              <a:t>https://www.cancer.org/content/dam/cancer-org/research/cancer-facts-and-statistics/annual-cancer-facts-and-figures/2026/2026-cancer-facts-and-figures.pdf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American Cancer Society (ACS) (2026c)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Cancer Prevention &amp; Early Detection Facts &amp; Figures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4"/>
              </a:rPr>
              <a:t>https://www.cancer.org/research/cancer-facts-statistics/cancer-prevention-early-detection.html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American Society of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Hematology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(2021).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Leukemia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www.hematology.org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American Society of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Hematology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https://www.hematology.org/education/patients/blood-cancers/leukemia.</a:t>
            </a:r>
          </a:p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Aqil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M.S., Al-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Marrawi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Y.,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Yaldo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M., Abu-Mahfouz, A., Singh, L.,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Gopishetty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S.,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Idogun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P.,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Ezekwudo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D.,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Jaiyesimi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I. and Weiner, A.J. (2026) ‘Ocular toxicities of targeted therapies and immunotherapies in hematologic malignancies’,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Frontiers in Oncology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15, p. 1691518.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5"/>
              </a:rPr>
              <a:t>https://www.frontiersin.org/journals/oncology/articles/10.3389/fonc.2025.1691518/full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Blood Cancer Alliance (2024).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alliance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Blood Cancer Alliance. Available at: https://www.bloodcanceralliance.org/the-forgotten-fifth.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Blood Cancer Alliance (2024b).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alliance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Alliance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https://www.bloodcanceralliance.org/.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Blood Cancer Alliance (2026).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alliance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Blood Cancer Alliance. Available at: http://bloodcanceralliance.org/access.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Blood Cancer UK (2025).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UK | blood cancer symptoms and signs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UK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https://bloodcancer.org.uk/understanding-blood-cancer/about-blood-cancer/blood-cancer-signs-symptoms/.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Blood Cancer UK (2026a).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UK | blood cancer types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UK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https://bloodcancer.org.uk/understanding-blood-cancer/blood-cancer-types/.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Blood Cancer UK (2026b).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UK | facts and information about blood cancer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UK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https://bloodcancer.org.uk/news/blood-cancer-facts/.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Cancer Research UK (2025).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Non-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hodgkin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 lymphoma statistics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Cancer Research UK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https://www.cancerresearchuk.org/health-professional/cancer-statistics/statistics-by-cancer-type/non-hodgkin-lymphoma.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482A3-1DFB-4F3F-8D6E-42ED15837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1" y="764704"/>
            <a:ext cx="8589103" cy="5559896"/>
          </a:xfrm>
        </p:spPr>
        <p:txBody>
          <a:bodyPr>
            <a:normAutofit/>
          </a:bodyPr>
          <a:lstStyle/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Chemoexperts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(2026).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Acalabrutinib (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Calquence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®) + Obinutuzumab (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Gazyva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®) for CLL |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ChemoExperts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Che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acalabrutinib-calquence-obinutuzumab-gazyva-cll.html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moexperts.com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ChemoExperts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https://www.chemoexperts.com/.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Cheng, D.H. and Chen, W.L. (2025) ‘Treatment Modifications Due to Toxicities During Chemotherapy in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Leukemia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’, in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Leukaemia - Recent Advances in Diagnosis and Therapeutic Modalities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IntechOpen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2"/>
              </a:rPr>
              <a:t>https://www.intechopen.com/chapters/1236778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Cleveland Clinic (2022).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Bone marrow biopsy: What it is, procedure &amp; results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Cleveland Clinic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https://my.clevelandclinic.org/health/diagnostics/17735-bone-marrow-biopsy.</a:t>
            </a:r>
          </a:p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Clevelandclinic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(2024).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tests for cancer: Diagnosis &amp; treatment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Cleveland Clinic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https://my.clevelandclinic.org/health/diagnostics/22338-blood-tests-for-cancer.</a:t>
            </a:r>
          </a:p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Cureus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(2026)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A community-based survivorship model for individuals with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orthopedic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 disabilities in rural areas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3"/>
              </a:rPr>
              <a:t>https://www.cureus.com/articles/350944-a-community-based-survivorship-model-for-individuals-with-orthopedic-disabilities-in-rural-areas#!/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Feliu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A., Anderson, A.S., Bauld, L., Fernández, E.,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Leitzmann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M., Morris, S.,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Srour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B.,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Vardavas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C., Vlad, I.,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Vuik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S. and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Weijenberg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M. (2026) ‘European Code Against Cancer, –tobacco and nicotine containing products, second‐hand smoke, alcohol and cancer’,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Molecular Oncology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20(1), pp. 6-27.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4"/>
              </a:rPr>
              <a:t>https://febs.onlinelibrary.wiley.com/doi/abs/10.1002/1878-0261.70177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Ghanekar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V.D. (2024).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Truemeds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Truemeds.in. Available at: </a:t>
            </a:r>
            <a:r>
              <a:rPr lang="en-IN" sz="1200" dirty="0">
                <a:latin typeface="Arial" pitchFamily="34" charset="0"/>
                <a:cs typeface="Arial" pitchFamily="34" charset="0"/>
                <a:hlinkClick r:id="rId5"/>
              </a:rPr>
              <a:t>https://www.truemeds.in/diseases/cancer/blood-cancer-49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Gulshan, S. (2025).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early detection benefits &amp; treatment success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Peerlesshospital.com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https://www.peerlesshospital.com/blog-details.php?i=blood-cancer-the-importance-of-early-detection-in-fighting-blood-cancer.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ICR (2025).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What is blood cancer?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Icr.ac.uk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https://www.icr.ac.uk/research-and-discoveries/cancer-blogs/detail/science-talk/what-is-blood-cancer.</a:t>
            </a:r>
          </a:p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Leroys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V. (2025).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The real cost of private cancer treatment UK an honest guide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https://marcoscarci.co.uk/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London Leading Thoracic Surgeon | Mr. Marco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Scarci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https://marcoscarci.co.uk/cost-of-private-cancer-treatment-uk/.</a:t>
            </a:r>
          </a:p>
          <a:p>
            <a:pPr algn="just"/>
            <a:endParaRPr lang="en-IN" sz="1200" dirty="0">
              <a:latin typeface="Arial" pitchFamily="34" charset="0"/>
              <a:cs typeface="Arial" pitchFamily="34" charset="0"/>
            </a:endParaRPr>
          </a:p>
          <a:p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31473275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4D8A-1D6E-4590-BEFC-FE1C1788E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764704"/>
            <a:ext cx="8497844" cy="4389120"/>
          </a:xfrm>
        </p:spPr>
        <p:txBody>
          <a:bodyPr>
            <a:noAutofit/>
          </a:bodyPr>
          <a:lstStyle/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Leukaemiauk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(2026).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Securly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 - geolocation sharing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Leukaemiauk.org.uk. Available at: https://www.leukaemiauk.org.uk/research-and-advocacy/our-funded-research/.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Manipal Hospitals (2026)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Immunotherapy Treatment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2"/>
              </a:rPr>
              <a:t>https://www.manipalhospitals.com/ranchi/blog/immunotherapy-treatment/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Messina, A.J. (2025)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Measuring What Matters to Patients: A Multiple Methods Sequential Study of Disease Burden, Quality of Life, and the Alignment of Patient-Reported Outcome Measurements for High-Risk Myelodysplastic Syndrome and Acute Myelogenous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Leukemia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 Patients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PhD Dissertation. George Washington University.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3"/>
              </a:rPr>
              <a:t>https://hsrc.himmelfarb.gwu.edu/smhs_crl_dissertations/42/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National Cancer Institute (2025)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Targeted Cancer Therapies Approved Drug List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4"/>
              </a:rPr>
              <a:t>https://www.cancer.gov/about-cancer/treatment/types/targeted-therapies/approved-drug-list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National Cancer Institute (2026)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National Cancer Institute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5"/>
              </a:rPr>
              <a:t>https://www.cancer.gov/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National Cancer Institute (NCI) (2026a)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Cancer Stat Facts: Any Lymphocytic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Leukemia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6"/>
              </a:rPr>
              <a:t>https://seer.cancer.gov/statfacts/html/alyl.html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NHS England (2026a)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Cancer patients rate NHS care highly as record numbers checked and treated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7"/>
              </a:rPr>
              <a:t>https://www.england.nhs.uk/2026/07/cancer-patients-rate-nhs-care-highly-as-record-numbers-checked-and-treated/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NHS England (2026b)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Pulmonary rehabilitation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https://www.england.nhs.uk/ourwork/clinical-policy/respiratory-disease/pulmonary-rehabilitation/ 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NHS England (2026c)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26/27 NHS Payment Scheme Annex C: Best practice tariffs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</a:t>
            </a:r>
            <a:r>
              <a:rPr lang="en-IN" sz="1200" u="sng" dirty="0">
                <a:latin typeface="Arial" pitchFamily="34" charset="0"/>
                <a:cs typeface="Arial" pitchFamily="34" charset="0"/>
                <a:hlinkClick r:id="rId8"/>
              </a:rPr>
              <a:t>https://www.england.nhs.uk/wp-content/uploads/2026/03/26-27NHSPS-Annex-C-Best-practice-tariffs.pdf</a:t>
            </a:r>
            <a:endParaRPr lang="en-IN" sz="12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IN" sz="1200" dirty="0" err="1">
                <a:latin typeface="Arial" pitchFamily="34" charset="0"/>
                <a:cs typeface="Arial" pitchFamily="34" charset="0"/>
              </a:rPr>
              <a:t>Ohlsen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T.J.D., Murphy-Banks, R.,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Beauchemin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, M.P.,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Rodday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, A.M.,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Freyer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, D.R., Miller, K.A., Fleisher , E., Xiang , Q.,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Linendoll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 , N., Chan , R.Y.,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Crosswell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H.E., Roth, M.E. and Parsons , S.K. (2024).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Checking your browser - reCAPTCHA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Nih.gov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https://pmc.ncbi.nlm.nih.gov/articles/PMC12704815/.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PACE Hospitals (2026).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cancer: Types, symptoms, diagnosis &amp; treatment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Pacehospital.com. Available at: https://www.pacehospital.com/blood-cancer.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Patel, N., Farid, S. and Gomes, M. (2025). Cost-effectiveness of chimeric antigen receptor (CAR) T-cell therapy for BLOOD CANCERS: An updated systematic review.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PharmacoEconomics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 - Open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10(1), pp.35–51. doi:10.1007/s41669-025-00614-x.</a:t>
            </a:r>
          </a:p>
          <a:p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3388206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E8936-B4EF-47DD-A928-EE91950A6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8496944" cy="5631904"/>
          </a:xfrm>
        </p:spPr>
        <p:txBody>
          <a:bodyPr>
            <a:normAutofit/>
          </a:bodyPr>
          <a:lstStyle/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Peng, T., Chen, S., He, X., Yang, Y., Ren, Y., Sun, Y., Shi, F.,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Lv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Y., Wen, X., Wen, Y., Yu, P., Liu, W., Chen, Q., Yang, X., Xu, S. and Li, J. (2026). Cancer comorbidities: Clinical impacts, mechanistic insights, and management strategies.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MedComm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 – Oncology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, 5(1). doi:10.1002/mog2.70052.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Pinching, J. (2026).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NICE backs new blood cancer regimens - </a:t>
            </a:r>
            <a:r>
              <a:rPr lang="en-IN" sz="1200" i="1" dirty="0" err="1">
                <a:latin typeface="Arial" pitchFamily="34" charset="0"/>
                <a:cs typeface="Arial" pitchFamily="34" charset="0"/>
              </a:rPr>
              <a:t>PharmaTimes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dirty="0" err="1">
                <a:latin typeface="Arial" pitchFamily="34" charset="0"/>
                <a:cs typeface="Arial" pitchFamily="34" charset="0"/>
              </a:rPr>
              <a:t>PharmaTimes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https://pharmatimes.com/news/nice-backs-new-blood-cancer-regimens/.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The christie NHS Foundation Trust (2026).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Blood cancer awareness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The Christie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https://www.christie.nhs.uk/your-treatment-and-care/services/lymphoma/blood-cancer-awareness.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Welsh Government (2026)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NHS activity and performance summary: January and February 2026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Available at: https://www.gov.wales/nhs-activity-and-performance-summary-january-and-february-2026 </a:t>
            </a:r>
          </a:p>
          <a:p>
            <a:pPr algn="just"/>
            <a:r>
              <a:rPr lang="en-IN" sz="1200" dirty="0">
                <a:latin typeface="Arial" pitchFamily="34" charset="0"/>
                <a:cs typeface="Arial" pitchFamily="34" charset="0"/>
              </a:rPr>
              <a:t>World Health Organization (2026).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Cancer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[online] </a:t>
            </a:r>
            <a:r>
              <a:rPr lang="en-IN" sz="1200" i="1" dirty="0">
                <a:latin typeface="Arial" pitchFamily="34" charset="0"/>
                <a:cs typeface="Arial" pitchFamily="34" charset="0"/>
              </a:rPr>
              <a:t>World Health Organization</a:t>
            </a:r>
            <a:r>
              <a:rPr lang="en-IN" sz="1200" dirty="0">
                <a:latin typeface="Arial" pitchFamily="34" charset="0"/>
                <a:cs typeface="Arial" pitchFamily="34" charset="0"/>
              </a:rPr>
              <a:t>. World Health Organization. Available at: https://www.who.int/news-room/fact-sheets/detail/cancer.</a:t>
            </a:r>
          </a:p>
          <a:p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4292985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128</TotalTime>
  <Words>3652</Words>
  <Application>Microsoft Office PowerPoint</Application>
  <PresentationFormat>On-screen Show (4:3)</PresentationFormat>
  <Paragraphs>179</Paragraphs>
  <Slides>25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Constantia</vt:lpstr>
      <vt:lpstr>Times New Roman</vt:lpstr>
      <vt:lpstr>Wingdings 2</vt:lpstr>
      <vt:lpstr>Flow</vt:lpstr>
      <vt:lpstr>Module: Community Care and Management of Longer-term Conditions Module code: LCHS7003 Student Name: Shivangi Tank Student ID:2530748 BLOOD CANCER</vt:lpstr>
      <vt:lpstr>Introduction</vt:lpstr>
      <vt:lpstr>What is Blood Cancer?</vt:lpstr>
      <vt:lpstr>Aetiology and risk factors</vt:lpstr>
      <vt:lpstr>Symptoms and disease progression</vt:lpstr>
      <vt:lpstr>Prevalence: UK</vt:lpstr>
      <vt:lpstr>Global Prevalence</vt:lpstr>
      <vt:lpstr>Economic and social burden</vt:lpstr>
      <vt:lpstr>Diagnosis</vt:lpstr>
      <vt:lpstr>Initial assessment</vt:lpstr>
      <vt:lpstr>NICE Guidelines for Blood Cancer</vt:lpstr>
      <vt:lpstr>Pharmacological treatment</vt:lpstr>
      <vt:lpstr>Non-pharmacological treatment</vt:lpstr>
      <vt:lpstr>Exacerbation management </vt:lpstr>
      <vt:lpstr>Comorbidities</vt:lpstr>
      <vt:lpstr>Prevention </vt:lpstr>
      <vt:lpstr>Models for improving outcomes</vt:lpstr>
      <vt:lpstr>Co-productive care: skills, values and behaviours</vt:lpstr>
      <vt:lpstr>Six components of personalised care</vt:lpstr>
      <vt:lpstr> Applying personalised Blood Cancer care </vt:lpstr>
      <vt:lpstr>  Conclusion </vt:lpstr>
      <vt:lpstr>References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Programme: MSc Public Health and Social Care in Practice Module: Community Care and Management of Longer-term Conditions Module code: LCHS7003</dc:title>
  <dc:creator>user</dc:creator>
  <cp:lastModifiedBy>Tank Shivangi</cp:lastModifiedBy>
  <cp:revision>11</cp:revision>
  <dcterms:created xsi:type="dcterms:W3CDTF">2026-08-11T12:35:17Z</dcterms:created>
  <dcterms:modified xsi:type="dcterms:W3CDTF">2026-08-12T09:20:55Z</dcterms:modified>
</cp:coreProperties>
</file>