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4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5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6.xml" ContentType="application/vnd.openxmlformats-officedocument.theme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7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  <p:sldMasterId id="2147483713" r:id="rId5"/>
    <p:sldMasterId id="2147483743" r:id="rId6"/>
    <p:sldMasterId id="2147483779" r:id="rId7"/>
    <p:sldMasterId id="2147483796" r:id="rId8"/>
    <p:sldMasterId id="2147483814" r:id="rId9"/>
    <p:sldMasterId id="2147483833" r:id="rId10"/>
  </p:sldMasterIdLst>
  <p:sldIdLst>
    <p:sldId id="256" r:id="rId11"/>
    <p:sldId id="257" r:id="rId12"/>
    <p:sldId id="258" r:id="rId13"/>
    <p:sldId id="259" r:id="rId14"/>
    <p:sldId id="261" r:id="rId15"/>
    <p:sldId id="260" r:id="rId16"/>
    <p:sldId id="262" r:id="rId17"/>
    <p:sldId id="265" r:id="rId18"/>
    <p:sldId id="264" r:id="rId19"/>
    <p:sldId id="26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hammad Waheed Nadeem (2434525)" userId="3896db0d-21f2-4972-997e-b355f8ab1263" providerId="ADAL" clId="{3A944A15-7E35-4070-91C5-771DA2B8A625}"/>
    <pc:docChg chg="modSld">
      <pc:chgData name="Muhammad Waheed Nadeem (2434525)" userId="3896db0d-21f2-4972-997e-b355f8ab1263" providerId="ADAL" clId="{3A944A15-7E35-4070-91C5-771DA2B8A625}" dt="2026-03-15T12:57:43.126" v="0" actId="207"/>
      <pc:docMkLst>
        <pc:docMk/>
      </pc:docMkLst>
      <pc:sldChg chg="modSp mod">
        <pc:chgData name="Muhammad Waheed Nadeem (2434525)" userId="3896db0d-21f2-4972-997e-b355f8ab1263" providerId="ADAL" clId="{3A944A15-7E35-4070-91C5-771DA2B8A625}" dt="2026-03-15T12:57:43.126" v="0" actId="207"/>
        <pc:sldMkLst>
          <pc:docMk/>
          <pc:sldMk cId="2894908581" sldId="259"/>
        </pc:sldMkLst>
        <pc:spChg chg="mod">
          <ac:chgData name="Muhammad Waheed Nadeem (2434525)" userId="3896db0d-21f2-4972-997e-b355f8ab1263" providerId="ADAL" clId="{3A944A15-7E35-4070-91C5-771DA2B8A625}" dt="2026-03-15T12:57:43.126" v="0" actId="207"/>
          <ac:spMkLst>
            <pc:docMk/>
            <pc:sldMk cId="2894908581" sldId="259"/>
            <ac:spMk id="2" creationId="{7C808964-CD49-FB13-2350-2961B9807B8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692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29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216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656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080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794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540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443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974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62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500688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9406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7443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469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475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62238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46479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6362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30261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41488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07053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855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7903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8965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23252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34744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42323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5744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3210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327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0094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1750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1160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55418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10305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03777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7657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09300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373949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92535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40072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8075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5773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59663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36574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8286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55309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72364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33162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50261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31447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54010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84724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21530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342632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32953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341805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41756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478229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64457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2230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993851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81842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42860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794059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25743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6187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78431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19693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91135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08741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1649270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24938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495477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01376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57830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09881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106661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49959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50456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70165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8178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08757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820584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19504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11452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2631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55728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106735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90233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144091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91348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6787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66823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36055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BCE1C-756F-F617-2EC1-6C11FD61FA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7BC067-070D-736E-0734-164D516BCC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9E2D99-1F7B-B3B0-35FF-F941C0E66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A055CE-878C-BFFF-BA88-E0EC08889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576931-AADB-BE7D-A85A-6882CEDAA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09127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29AA6-5DB4-ABE2-1411-AEFF3650A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661EA4-1D0D-C414-1B08-8090A5C1DE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46DB3-64E3-2CB5-D99B-DA2D4D607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1A30B-37A2-0F19-5BB7-E6899D3D7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218CD-4F08-7549-CDDF-441728790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84901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61BB3-9A6F-3FA2-10D5-B0B3E1CD4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80D4F5-BBB0-5679-C32A-07D02612B0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7D5761-76C5-5C1B-35CB-DC1B83D0E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A710ED-AE20-3E21-B557-674A82D2D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14EA7-DC7D-1EFB-47FF-8DD18A0C5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35017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668D6-2F9A-288C-E246-1733F3394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D66036-20AE-6D06-570D-FC13DAE2C1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BEE3D5-41DB-51D4-4FC9-143B841C14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0F8EB7-AD25-67E6-AEEC-450E2DF94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073BC9-F441-5B9D-AF14-C219D62B6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5AA43C-368A-2C4A-0714-3DB0E87CD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04027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C9321-55E9-B6F6-6056-EF0BC0CC3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0D7DD6-F6E3-88A6-A5F2-E0EDAE5D32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678AF-0EB0-92FF-86E6-4B1B48ADA9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0ECCBD-88C7-9125-85CF-821F1B0A32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BB2862-1053-F225-20F5-6AC20E6B7A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4BF319-EBCD-BEC8-D8ED-F56DFD45E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249268-EEA0-1F5C-D047-B517D4EFB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26E0D2-B93A-6B35-9F8E-E80D1ECA5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87241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C8FE4-D524-B747-C61B-946FB8528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C54E2E-0C5D-DC71-91FE-529D6A7A9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211DEE-3B93-E917-F00F-D19F9B6B1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EAE28B-6635-B2FB-9A8B-6FC483F84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03779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6BA6A4-4C2D-F647-AB13-11A45675F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FC4D0B-A2B4-21AD-19BC-4671FE0A0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0C25BC-0665-E241-0327-4B6F9D2F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6712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45A61-E8D1-C6AC-D218-1E81C2228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CF93C-78D4-ADF7-3BB9-7ACCBFA46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D27CDC-A5C9-0D99-222D-24AE6BD43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3D0037-99C1-4EF0-2131-258051B11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93E79E-662B-BB07-0823-B102E2240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286E74-0AA2-BEF4-7B3D-0325CE5A4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47870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ADFDD-AC37-3EE8-927A-12C27D55D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0A1359-6B98-D148-7445-5787EFBBF6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AD09C2-7F75-9029-69CD-D453DA0ED8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04A598-8ADA-B4EB-A811-E32161D62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328E16-4219-AB12-5789-5470D15E0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12AD2-8BB1-78D2-2603-0B10436BF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32820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EB32C-4E57-7EC1-04E1-49BF2C3B2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ED3CA-70AA-DC26-55E3-3B2555C5FB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D2AD6-C78B-8815-4BAC-5FADF4CBF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299FE0-3C34-AD83-D2BD-2F8C777DF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D4898-DD53-04DA-4B3F-E141A1E5E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936232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443A3E-1EB8-055C-2561-3434C5F1C4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15FD96-2D20-1A8A-33B1-0BEBA0A9AA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8A7B67-02BA-77E6-7D91-8F9271A54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5A873-5BE0-8061-3E1C-E5E9D56AD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3C6A6B-F066-CEB8-1B85-C72577D70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569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slideLayout" Target="../slideLayouts/slideLayout44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37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slideLayout" Target="../slideLayouts/slideLayout57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46.xml"/><Relationship Id="rId16" Type="http://schemas.openxmlformats.org/officeDocument/2006/relationships/slideLayout" Target="../slideLayouts/slideLayout60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slideLayout" Target="../slideLayouts/slideLayout5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slideLayout" Target="../slideLayouts/slideLayout73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6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17" Type="http://schemas.openxmlformats.org/officeDocument/2006/relationships/slideLayout" Target="../slideLayouts/slideLayout77.xml"/><Relationship Id="rId2" Type="http://schemas.openxmlformats.org/officeDocument/2006/relationships/slideLayout" Target="../slideLayouts/slideLayout62.xml"/><Relationship Id="rId16" Type="http://schemas.openxmlformats.org/officeDocument/2006/relationships/slideLayout" Target="../slideLayouts/slideLayout76.xml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slideLayout" Target="../slideLayouts/slideLayout74.xml"/><Relationship Id="rId22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slideLayout" Target="../slideLayouts/slideLayout90.xml"/><Relationship Id="rId18" Type="http://schemas.openxmlformats.org/officeDocument/2006/relationships/slideLayout" Target="../slideLayouts/slideLayout9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17" Type="http://schemas.openxmlformats.org/officeDocument/2006/relationships/slideLayout" Target="../slideLayouts/slideLayout94.xml"/><Relationship Id="rId2" Type="http://schemas.openxmlformats.org/officeDocument/2006/relationships/slideLayout" Target="../slideLayouts/slideLayout79.xml"/><Relationship Id="rId16" Type="http://schemas.openxmlformats.org/officeDocument/2006/relationships/slideLayout" Target="../slideLayouts/slideLayout93.xml"/><Relationship Id="rId20" Type="http://schemas.openxmlformats.org/officeDocument/2006/relationships/image" Target="../media/image10.jpg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87.xml"/><Relationship Id="rId19" Type="http://schemas.openxmlformats.org/officeDocument/2006/relationships/theme" Target="../theme/theme6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slideLayout" Target="../slideLayouts/slideLayout9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3.xml"/><Relationship Id="rId3" Type="http://schemas.openxmlformats.org/officeDocument/2006/relationships/slideLayout" Target="../slideLayouts/slideLayout98.xml"/><Relationship Id="rId7" Type="http://schemas.openxmlformats.org/officeDocument/2006/relationships/slideLayout" Target="../slideLayouts/slideLayout102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97.xml"/><Relationship Id="rId1" Type="http://schemas.openxmlformats.org/officeDocument/2006/relationships/slideLayout" Target="../slideLayouts/slideLayout96.xml"/><Relationship Id="rId6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106.xml"/><Relationship Id="rId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105.xml"/><Relationship Id="rId4" Type="http://schemas.openxmlformats.org/officeDocument/2006/relationships/slideLayout" Target="../slideLayouts/slideLayout99.xml"/><Relationship Id="rId9" Type="http://schemas.openxmlformats.org/officeDocument/2006/relationships/slideLayout" Target="../slideLayouts/slideLayout10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001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2997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65307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5464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  <p:sldLayoutId id="2147483793" r:id="rId14"/>
    <p:sldLayoutId id="2147483794" r:id="rId15"/>
    <p:sldLayoutId id="21474837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4404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  <p:sldLayoutId id="21474838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905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  <p:sldLayoutId id="2147483826" r:id="rId12"/>
    <p:sldLayoutId id="2147483827" r:id="rId13"/>
    <p:sldLayoutId id="2147483828" r:id="rId14"/>
    <p:sldLayoutId id="2147483829" r:id="rId15"/>
    <p:sldLayoutId id="2147483830" r:id="rId16"/>
    <p:sldLayoutId id="2147483831" r:id="rId17"/>
    <p:sldLayoutId id="2147483832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63591C-2500-150F-1C67-17B00FB21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6CBB82-CE02-10C5-21DF-274A6F70B6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75BC58-6B4B-8F33-EBA6-B893174488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40A669-B049-2141-3694-913B41421F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019F57-7AC3-6E2C-FF1C-21D7BC5ADF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721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6.xml"/><Relationship Id="rId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mca.org.uk/media/hqknzg2j/evcats-erdington-cgi.jpg" TargetMode="External"/><Relationship Id="rId2" Type="http://schemas.openxmlformats.org/officeDocument/2006/relationships/hyperlink" Target="https://unsplash.com/s/photos/electric-vehicle-charging" TargetMode="External"/><Relationship Id="rId1" Type="http://schemas.openxmlformats.org/officeDocument/2006/relationships/slideLayout" Target="../slideLayouts/slideLayout6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4.xml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819" y="330198"/>
            <a:ext cx="9601196" cy="13038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b="1" spc="-60" dirty="0">
                <a:solidFill>
                  <a:srgbClr val="262626"/>
                </a:solidFill>
              </a:rPr>
              <a:t>Midlands EV Charging Solutions Ltd</a:t>
            </a:r>
            <a:br>
              <a:rPr lang="en-US" sz="4100" b="1" spc="-60" dirty="0">
                <a:solidFill>
                  <a:srgbClr val="262626"/>
                </a:solidFill>
              </a:rPr>
            </a:br>
            <a:r>
              <a:rPr lang="en-US" sz="4100" b="1" spc="-60" dirty="0">
                <a:solidFill>
                  <a:srgbClr val="262626"/>
                </a:solidFill>
              </a:rPr>
              <a:t>Business Plan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39732" y="2556932"/>
            <a:ext cx="6256863" cy="33189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b="1" dirty="0" err="1">
                <a:solidFill>
                  <a:srgbClr val="262626"/>
                </a:solidFill>
              </a:rPr>
              <a:t>Programme</a:t>
            </a:r>
            <a:r>
              <a:rPr lang="en-US" dirty="0">
                <a:solidFill>
                  <a:srgbClr val="262626"/>
                </a:solidFill>
              </a:rPr>
              <a:t>: </a:t>
            </a:r>
            <a:r>
              <a:rPr lang="en-US" dirty="0" err="1">
                <a:solidFill>
                  <a:srgbClr val="262626"/>
                </a:solidFill>
              </a:rPr>
              <a:t>CertHE</a:t>
            </a:r>
            <a:r>
              <a:rPr lang="en-US" dirty="0">
                <a:solidFill>
                  <a:srgbClr val="262626"/>
                </a:solidFill>
              </a:rPr>
              <a:t> Business Skills for the Workplace</a:t>
            </a:r>
            <a:br>
              <a:rPr lang="en-US" dirty="0">
                <a:solidFill>
                  <a:srgbClr val="262626"/>
                </a:solidFill>
              </a:rPr>
            </a:br>
            <a:r>
              <a:rPr lang="en-US" b="1" dirty="0">
                <a:solidFill>
                  <a:srgbClr val="262626"/>
                </a:solidFill>
              </a:rPr>
              <a:t> Module:</a:t>
            </a:r>
            <a:r>
              <a:rPr lang="en-US" dirty="0">
                <a:solidFill>
                  <a:srgbClr val="262626"/>
                </a:solidFill>
              </a:rPr>
              <a:t> LCLM4006 Enterprise and Entrepreneurship</a:t>
            </a:r>
            <a:br>
              <a:rPr lang="en-US" dirty="0">
                <a:solidFill>
                  <a:srgbClr val="262626"/>
                </a:solidFill>
              </a:rPr>
            </a:br>
            <a:r>
              <a:rPr lang="en-US" b="1" dirty="0">
                <a:solidFill>
                  <a:srgbClr val="262626"/>
                </a:solidFill>
              </a:rPr>
              <a:t> Student:</a:t>
            </a:r>
            <a:r>
              <a:rPr lang="en-US" dirty="0">
                <a:solidFill>
                  <a:srgbClr val="262626"/>
                </a:solidFill>
              </a:rPr>
              <a:t> Muhammad Waheed Nadeem</a:t>
            </a:r>
            <a:br>
              <a:rPr lang="en-US" dirty="0">
                <a:solidFill>
                  <a:srgbClr val="262626"/>
                </a:solidFill>
              </a:rPr>
            </a:br>
            <a:r>
              <a:rPr lang="en-US" b="1" dirty="0">
                <a:solidFill>
                  <a:srgbClr val="262626"/>
                </a:solidFill>
              </a:rPr>
              <a:t> Student ID:</a:t>
            </a:r>
            <a:r>
              <a:rPr lang="en-US" dirty="0">
                <a:solidFill>
                  <a:srgbClr val="262626"/>
                </a:solidFill>
              </a:rPr>
              <a:t> 2434525</a:t>
            </a:r>
            <a:br>
              <a:rPr lang="en-US" dirty="0">
                <a:solidFill>
                  <a:srgbClr val="262626"/>
                </a:solidFill>
              </a:rPr>
            </a:br>
            <a:r>
              <a:rPr lang="en-US" b="1" dirty="0">
                <a:solidFill>
                  <a:srgbClr val="262626"/>
                </a:solidFill>
              </a:rPr>
              <a:t> Lecturer:</a:t>
            </a:r>
            <a:r>
              <a:rPr lang="en-US" dirty="0">
                <a:solidFill>
                  <a:srgbClr val="262626"/>
                </a:solidFill>
              </a:rPr>
              <a:t> Stephen Malone</a:t>
            </a:r>
            <a:br>
              <a:rPr lang="en-US" dirty="0">
                <a:solidFill>
                  <a:srgbClr val="262626"/>
                </a:solidFill>
              </a:rPr>
            </a:br>
            <a:r>
              <a:rPr lang="en-US" b="1" dirty="0">
                <a:solidFill>
                  <a:srgbClr val="262626"/>
                </a:solidFill>
              </a:rPr>
              <a:t> Submission Date:</a:t>
            </a:r>
            <a:r>
              <a:rPr lang="en-US" dirty="0">
                <a:solidFill>
                  <a:srgbClr val="262626"/>
                </a:solidFill>
              </a:rPr>
              <a:t> 16th,March 2026</a:t>
            </a:r>
          </a:p>
        </p:txBody>
      </p:sp>
      <p:pic>
        <p:nvPicPr>
          <p:cNvPr id="20" name="Graphic 19" descr="Car">
            <a:extLst>
              <a:ext uri="{FF2B5EF4-FFF2-40B4-BE49-F238E27FC236}">
                <a16:creationId xmlns:a16="http://schemas.microsoft.com/office/drawing/2014/main" id="{2ADEEBF3-8632-45A1-F6AE-6585014879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4415" y="2556932"/>
            <a:ext cx="2739728" cy="2739728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09641-F9BC-A0CA-FDA1-265BCA214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en-GB">
                <a:ea typeface="+mj-lt"/>
                <a:cs typeface="+mj-lt"/>
              </a:rPr>
              <a:t>Business Idea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8E3814-E89F-0EFB-C09C-18D23E675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0786" y="408791"/>
            <a:ext cx="6927925" cy="5959736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sz="2000" b="1" dirty="0">
                <a:ea typeface="+mn-lt"/>
                <a:cs typeface="+mn-lt"/>
              </a:rPr>
              <a:t>Purpose</a:t>
            </a:r>
            <a:br>
              <a:rPr lang="en-GB" sz="2000" b="1" dirty="0">
                <a:ea typeface="+mn-lt"/>
                <a:cs typeface="+mn-lt"/>
              </a:rPr>
            </a:br>
            <a:r>
              <a:rPr lang="en-GB" sz="2000" dirty="0">
                <a:ea typeface="+mn-lt"/>
                <a:cs typeface="+mn-lt"/>
              </a:rPr>
              <a:t> Designed to meet the growing demand for reliable EV charging infrastructure in Birmingham.</a:t>
            </a: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b="1" dirty="0">
                <a:ea typeface="+mn-lt"/>
                <a:cs typeface="+mn-lt"/>
              </a:rPr>
              <a:t>Mission</a:t>
            </a:r>
            <a:br>
              <a:rPr lang="en-GB" sz="2000" dirty="0">
                <a:ea typeface="+mn-lt"/>
                <a:cs typeface="+mn-lt"/>
              </a:rPr>
            </a:br>
            <a:r>
              <a:rPr lang="en-GB" sz="2000" dirty="0">
                <a:ea typeface="+mn-lt"/>
                <a:cs typeface="+mn-lt"/>
              </a:rPr>
              <a:t> Provide fast, reliable, and affordable EV charger installation services</a:t>
            </a:r>
            <a:r>
              <a:rPr lang="en-GB" sz="2000" b="1" dirty="0">
                <a:ea typeface="+mn-lt"/>
                <a:cs typeface="+mn-lt"/>
              </a:rPr>
              <a:t>.</a:t>
            </a: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b="1" dirty="0">
                <a:ea typeface="+mn-lt"/>
                <a:cs typeface="+mn-lt"/>
              </a:rPr>
              <a:t>Problem</a:t>
            </a:r>
            <a:endParaRPr lang="en-GB" sz="20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>
                <a:ea typeface="+mn-lt"/>
                <a:cs typeface="+mn-lt"/>
              </a:rPr>
              <a:t>Limited home charging infrastructure</a:t>
            </a:r>
            <a:endParaRPr lang="en-GB" sz="20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>
                <a:ea typeface="+mn-lt"/>
                <a:cs typeface="+mn-lt"/>
              </a:rPr>
              <a:t>Long installation waiting times</a:t>
            </a:r>
            <a:endParaRPr lang="en-GB" sz="20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>
                <a:ea typeface="+mn-lt"/>
                <a:cs typeface="+mn-lt"/>
              </a:rPr>
              <a:t>Lack of transparent pricing</a:t>
            </a: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b="1" dirty="0">
                <a:ea typeface="+mn-lt"/>
                <a:cs typeface="+mn-lt"/>
              </a:rPr>
              <a:t>Services</a:t>
            </a:r>
            <a:endParaRPr lang="en-GB" sz="20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>
                <a:ea typeface="+mn-lt"/>
                <a:cs typeface="+mn-lt"/>
              </a:rPr>
              <a:t>EV charger installation (homes &amp; small businesses)</a:t>
            </a:r>
            <a:endParaRPr lang="en-GB" sz="20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>
                <a:ea typeface="+mn-lt"/>
                <a:cs typeface="+mn-lt"/>
              </a:rPr>
              <a:t>Site surveys and electrical testing</a:t>
            </a: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b="1" dirty="0">
                <a:ea typeface="+mn-lt"/>
                <a:cs typeface="+mn-lt"/>
              </a:rPr>
              <a:t>Goal</a:t>
            </a:r>
            <a:br>
              <a:rPr lang="en-GB" sz="2000" b="1" dirty="0">
                <a:ea typeface="+mn-lt"/>
                <a:cs typeface="+mn-lt"/>
              </a:rPr>
            </a:br>
            <a:r>
              <a:rPr lang="en-GB" sz="2000" b="1" dirty="0">
                <a:ea typeface="+mn-lt"/>
                <a:cs typeface="+mn-lt"/>
              </a:rPr>
              <a:t> </a:t>
            </a:r>
            <a:r>
              <a:rPr lang="en-GB" sz="2000" dirty="0">
                <a:ea typeface="+mn-lt"/>
                <a:cs typeface="+mn-lt"/>
              </a:rPr>
              <a:t>Become a trusted EV charger installer in Birmingham and expand across the West Midlands.</a:t>
            </a:r>
            <a:endParaRPr lang="en-GB" sz="20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>
                <a:ea typeface="+mn-lt"/>
                <a:cs typeface="+mn-lt"/>
              </a:rPr>
              <a:t>(Zap-Map, 2024)</a:t>
            </a:r>
            <a:endParaRPr lang="en-GB" sz="2000" dirty="0"/>
          </a:p>
          <a:p>
            <a:pPr>
              <a:lnSpc>
                <a:spcPct val="90000"/>
              </a:lnSpc>
            </a:pPr>
            <a:endParaRPr lang="en-GB" sz="1100" b="1" dirty="0"/>
          </a:p>
        </p:txBody>
      </p:sp>
      <p:pic>
        <p:nvPicPr>
          <p:cNvPr id="1026" name="Picture 2" descr="Electric Vehicle Charging Pictures ...">
            <a:extLst>
              <a:ext uri="{FF2B5EF4-FFF2-40B4-BE49-F238E27FC236}">
                <a16:creationId xmlns:a16="http://schemas.microsoft.com/office/drawing/2014/main" id="{D4C247BA-F552-4FE8-B815-AD2A58A33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4" r="16039" b="1"/>
          <a:stretch>
            <a:fillRect/>
          </a:stretch>
        </p:blipFill>
        <p:spPr bwMode="auto">
          <a:xfrm>
            <a:off x="550325" y="1447478"/>
            <a:ext cx="3144597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E04B6AC-FE89-F629-065D-77AA1CC34A43}"/>
              </a:ext>
            </a:extLst>
          </p:cNvPr>
          <p:cNvSpPr txBox="1"/>
          <p:nvPr/>
        </p:nvSpPr>
        <p:spPr>
          <a:xfrm>
            <a:off x="198237" y="5626359"/>
            <a:ext cx="3589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Electric vehicle charging station. Source: </a:t>
            </a:r>
            <a:r>
              <a:rPr lang="en-GB" dirty="0" err="1"/>
              <a:t>Unsplash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883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28AC827-DE41-4D3E-A58A-7459D979E6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37C85C-9749-39D5-50D0-E423D1B9A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74" y="0"/>
            <a:ext cx="3163122" cy="2453951"/>
          </a:xfrm>
        </p:spPr>
        <p:txBody>
          <a:bodyPr anchor="ctr">
            <a:normAutofit/>
          </a:bodyPr>
          <a:lstStyle/>
          <a:p>
            <a:r>
              <a:rPr lang="en-GB" dirty="0">
                <a:ea typeface="+mj-lt"/>
                <a:cs typeface="+mj-lt"/>
              </a:rPr>
              <a:t>Unique Selling Points and Business Structure</a:t>
            </a:r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FAD7B33-B27E-4BD4-BE9C-A3698E433C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80324" y="957031"/>
            <a:ext cx="6574529" cy="4943939"/>
            <a:chOff x="7807230" y="2012810"/>
            <a:chExt cx="3251252" cy="345986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1D039DC-5A65-400A-9CD6-F9725D1B6F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C3A47B2-ECD5-4DBE-A76C-FBFBFE1275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4197647C-4C56-4F84-ABC7-9E6F3E6783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360" y="1292111"/>
            <a:ext cx="5934456" cy="4279392"/>
          </a:xfrm>
          <a:prstGeom prst="rect">
            <a:avLst/>
          </a:prstGeom>
          <a:solidFill>
            <a:schemeClr val="bg2"/>
          </a:solidFill>
          <a:ln w="3175" cap="sq">
            <a:solidFill>
              <a:schemeClr val="bg1">
                <a:lumMod val="7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1D720-BBC7-D3DD-DF82-0401D2A995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358" y="1286497"/>
            <a:ext cx="5611877" cy="430405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endParaRPr lang="en-GB" sz="1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2EEBE0-F528-8FB6-9EB8-26E6381BBB23}"/>
              </a:ext>
            </a:extLst>
          </p:cNvPr>
          <p:cNvSpPr txBox="1"/>
          <p:nvPr/>
        </p:nvSpPr>
        <p:spPr>
          <a:xfrm>
            <a:off x="5409163" y="1986212"/>
            <a:ext cx="513333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b="1" dirty="0">
                <a:ea typeface="+mn-lt"/>
                <a:cs typeface="+mn-lt"/>
              </a:rPr>
              <a:t>Unique Selling Points</a:t>
            </a:r>
            <a:endParaRPr lang="en-GB" sz="2400" dirty="0"/>
          </a:p>
          <a:p>
            <a:pPr marL="0" indent="0">
              <a:buNone/>
            </a:pPr>
            <a:r>
              <a:rPr lang="en-GB" sz="2400" dirty="0">
                <a:ea typeface="+mn-lt"/>
                <a:cs typeface="+mn-lt"/>
              </a:rPr>
              <a:t>     Installation within </a:t>
            </a:r>
            <a:r>
              <a:rPr lang="en-GB" sz="2400" b="1" dirty="0">
                <a:ea typeface="+mn-lt"/>
                <a:cs typeface="+mn-lt"/>
              </a:rPr>
              <a:t>5 working days</a:t>
            </a:r>
            <a:endParaRPr lang="en-GB" sz="2400" dirty="0"/>
          </a:p>
          <a:p>
            <a:pPr marL="0" indent="0">
              <a:buNone/>
            </a:pPr>
            <a:r>
              <a:rPr lang="en-GB" sz="2400" b="1" dirty="0">
                <a:ea typeface="+mn-lt"/>
                <a:cs typeface="+mn-lt"/>
              </a:rPr>
              <a:t>Transparent fixed pricing</a:t>
            </a:r>
            <a:endParaRPr lang="en-GB" sz="2400" dirty="0"/>
          </a:p>
          <a:p>
            <a:pPr marL="0" indent="0">
              <a:buNone/>
            </a:pPr>
            <a:r>
              <a:rPr lang="en-GB" sz="2400" dirty="0">
                <a:ea typeface="+mn-lt"/>
                <a:cs typeface="+mn-lt"/>
              </a:rPr>
              <a:t>     Specialist EV installation service</a:t>
            </a:r>
            <a:endParaRPr lang="en-GB" sz="2400" dirty="0"/>
          </a:p>
          <a:p>
            <a:pPr marL="0" indent="0">
              <a:buNone/>
            </a:pPr>
            <a:r>
              <a:rPr lang="en-GB" sz="2400" b="1" dirty="0">
                <a:ea typeface="+mn-lt"/>
                <a:cs typeface="+mn-lt"/>
              </a:rPr>
              <a:t>Business Structure</a:t>
            </a:r>
            <a:endParaRPr lang="en-GB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ea typeface="+mn-lt"/>
                <a:cs typeface="+mn-lt"/>
              </a:rPr>
              <a:t>  Private Limited Company (Ltd)</a:t>
            </a:r>
            <a:endParaRPr lang="en-GB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ea typeface="+mn-lt"/>
                <a:cs typeface="+mn-lt"/>
              </a:rPr>
              <a:t>  Managing Director</a:t>
            </a:r>
            <a:endParaRPr lang="en-GB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ea typeface="+mn-lt"/>
                <a:cs typeface="+mn-lt"/>
              </a:rPr>
              <a:t>  Certified electrician (Burns, 2016)</a:t>
            </a:r>
            <a:endParaRPr lang="en-GB" sz="2400" dirty="0"/>
          </a:p>
        </p:txBody>
      </p:sp>
      <p:pic>
        <p:nvPicPr>
          <p:cNvPr id="2050" name="Picture 2" descr="A CGI of the electric vehicle charging station on Chester Road in Erdington. Image: West Midlands Combined Authority (WMCA).">
            <a:extLst>
              <a:ext uri="{FF2B5EF4-FFF2-40B4-BE49-F238E27FC236}">
                <a16:creationId xmlns:a16="http://schemas.microsoft.com/office/drawing/2014/main" id="{4024D05E-2361-CBA9-4D93-5877A4460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154" y="2666628"/>
            <a:ext cx="4434219" cy="216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27D74ED-B5B3-506D-BCDD-B52F2038FAB0}"/>
              </a:ext>
            </a:extLst>
          </p:cNvPr>
          <p:cNvSpPr txBox="1"/>
          <p:nvPr/>
        </p:nvSpPr>
        <p:spPr>
          <a:xfrm>
            <a:off x="839755" y="5150498"/>
            <a:ext cx="3247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 Image: West Midlands Combined Authority (WMCA).</a:t>
            </a:r>
          </a:p>
        </p:txBody>
      </p:sp>
    </p:spTree>
    <p:extLst>
      <p:ext uri="{BB962C8B-B14F-4D97-AF65-F5344CB8AC3E}">
        <p14:creationId xmlns:p14="http://schemas.microsoft.com/office/powerpoint/2010/main" val="894679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08964-CD49-FB13-2350-2961B9807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08" y="180191"/>
            <a:ext cx="4951408" cy="1151965"/>
          </a:xfrm>
        </p:spPr>
        <p:txBody>
          <a:bodyPr>
            <a:normAutofit/>
          </a:bodyPr>
          <a:lstStyle/>
          <a:p>
            <a:r>
              <a:rPr lang="en-GB" sz="3800" dirty="0">
                <a:solidFill>
                  <a:schemeClr val="tx2">
                    <a:lumMod val="75000"/>
                  </a:schemeClr>
                </a:solidFill>
                <a:ea typeface="+mj-lt"/>
                <a:cs typeface="+mj-lt"/>
              </a:rPr>
              <a:t>Legal Structure &amp; Management</a:t>
            </a:r>
            <a:endParaRPr lang="en-US" sz="3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D87C08-80C2-1D92-6494-7EDE5E877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072" y="1332157"/>
            <a:ext cx="4951410" cy="4069420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2300" b="1" dirty="0">
                <a:latin typeface="Arial Nova" panose="020B0504020202020204" pitchFamily="34" charset="0"/>
                <a:ea typeface="+mn-lt"/>
                <a:cs typeface="+mn-lt"/>
              </a:rPr>
              <a:t>Legal Structure</a:t>
            </a:r>
            <a:endParaRPr lang="en-GB" sz="2300" b="1" dirty="0">
              <a:latin typeface="Arial Nova" panose="020B05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2100" cap="none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Private limited company (ltd)</a:t>
            </a:r>
            <a:endParaRPr lang="en-GB" sz="21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2100" cap="none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Limited liability protection</a:t>
            </a:r>
            <a:endParaRPr lang="en-GB" sz="21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2100" cap="none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Increased business credibility </a:t>
            </a:r>
            <a:r>
              <a:rPr lang="en-GB" sz="21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(Burns, 2016)</a:t>
            </a: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2300" b="1" dirty="0">
                <a:latin typeface="Arial Nova" panose="020B0504020202020204" pitchFamily="34" charset="0"/>
                <a:ea typeface="+mn-lt"/>
                <a:cs typeface="+mn-lt"/>
              </a:rPr>
              <a:t>Management Structure</a:t>
            </a:r>
            <a:endParaRPr lang="en-GB" sz="2300" b="1" dirty="0">
              <a:latin typeface="Arial Nova" panose="020B05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900" cap="none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Managing director – business operations and strategy</a:t>
            </a:r>
            <a:endParaRPr lang="en-GB" sz="19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900" cap="none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Certified electrician – installation services</a:t>
            </a:r>
            <a:endParaRPr lang="en-GB" sz="19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900" cap="none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Outsourced admin and marketing initially (storey,2016)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GB" sz="1100" dirty="0"/>
          </a:p>
        </p:txBody>
      </p:sp>
      <p:pic>
        <p:nvPicPr>
          <p:cNvPr id="5" name="Picture 4" descr="Low angle view of building corner against the clear blue sky">
            <a:extLst>
              <a:ext uri="{FF2B5EF4-FFF2-40B4-BE49-F238E27FC236}">
                <a16:creationId xmlns:a16="http://schemas.microsoft.com/office/drawing/2014/main" id="{7696660A-B675-C0AA-29BB-EFCCCA21AF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4878"/>
          <a:stretch>
            <a:fillRect/>
          </a:stretch>
        </p:blipFill>
        <p:spPr>
          <a:xfrm>
            <a:off x="6094410" y="10"/>
            <a:ext cx="5310189" cy="5301586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894908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E2F92-78B7-E65A-2628-A4B219F36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1918" y="83371"/>
            <a:ext cx="6374097" cy="1151965"/>
          </a:xfrm>
        </p:spPr>
        <p:txBody>
          <a:bodyPr>
            <a:normAutofit/>
          </a:bodyPr>
          <a:lstStyle/>
          <a:p>
            <a:r>
              <a:rPr lang="en-GB" b="1" dirty="0"/>
              <a:t>Key PESTEL Factors</a:t>
            </a:r>
            <a:endParaRPr lang="en-US" b="1" dirty="0"/>
          </a:p>
        </p:txBody>
      </p:sp>
      <p:pic>
        <p:nvPicPr>
          <p:cNvPr id="6" name="Picture 5" descr="Large car car park from above">
            <a:extLst>
              <a:ext uri="{FF2B5EF4-FFF2-40B4-BE49-F238E27FC236}">
                <a16:creationId xmlns:a16="http://schemas.microsoft.com/office/drawing/2014/main" id="{E53EA16A-0F5C-BDF6-8B32-C61D6AFF7A9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842" r="41986" b="1"/>
          <a:stretch>
            <a:fillRect/>
          </a:stretch>
        </p:blipFill>
        <p:spPr>
          <a:xfrm>
            <a:off x="404226" y="10"/>
            <a:ext cx="3840480" cy="5301586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8B9A4-2818-135A-A420-E61020F7C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1906" y="1108038"/>
            <a:ext cx="6380777" cy="4266547"/>
          </a:xfr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b="1" dirty="0">
                <a:latin typeface="Aptos Black" panose="020B0004020202020204" pitchFamily="34" charset="0"/>
              </a:rPr>
              <a:t>Political</a:t>
            </a:r>
            <a:endParaRPr lang="en-US" b="1" dirty="0">
              <a:latin typeface="Aptos Black" panose="020B0004020202020204" pitchFamily="34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UK ban on petrol and diesel vehicles by 2035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Government policies supporting EV adoption</a:t>
            </a:r>
            <a:b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cap="none" dirty="0">
                <a:latin typeface="Arial" panose="020B0604020202020204" pitchFamily="34" charset="0"/>
                <a:cs typeface="Arial" panose="020B0604020202020204" pitchFamily="34" charset="0"/>
              </a:rPr>
              <a:t> (department for transport, 2023)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b="1" dirty="0">
                <a:latin typeface="Aptos Black" panose="020B0004020202020204" pitchFamily="34" charset="0"/>
              </a:rPr>
              <a:t>Economic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cap="none" dirty="0">
                <a:latin typeface="Arial Nova" panose="020B0504020202020204" pitchFamily="34" charset="0"/>
              </a:rPr>
              <a:t>Rising fuel prices increase EV demand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cap="none" dirty="0" err="1">
                <a:latin typeface="Arial Nova" panose="020B0504020202020204" pitchFamily="34" charset="0"/>
              </a:rPr>
              <a:t>Evs</a:t>
            </a:r>
            <a:r>
              <a:rPr lang="en-GB" cap="none" dirty="0">
                <a:latin typeface="Arial Nova" panose="020B0504020202020204" pitchFamily="34" charset="0"/>
              </a:rPr>
              <a:t> cheaper to run than petrol cars</a:t>
            </a:r>
            <a:br>
              <a:rPr lang="en-GB" cap="none" dirty="0">
                <a:latin typeface="Arial Nova" panose="020B0504020202020204" pitchFamily="34" charset="0"/>
              </a:rPr>
            </a:br>
            <a:r>
              <a:rPr lang="en-GB" cap="none" dirty="0">
                <a:latin typeface="Arial Nova" panose="020B0504020202020204" pitchFamily="34" charset="0"/>
              </a:rPr>
              <a:t> (office for national statistics, 2023)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b="1" dirty="0">
                <a:latin typeface="Aptos Black" panose="020B0004020202020204" pitchFamily="34" charset="0"/>
              </a:rPr>
              <a:t>Environmental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cap="none" dirty="0">
                <a:latin typeface="Arial Nova" panose="020B0504020202020204" pitchFamily="34" charset="0"/>
              </a:rPr>
              <a:t>UK net zero emissions target for 2050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cap="none" dirty="0">
                <a:latin typeface="Arial Nova" panose="020B0504020202020204" pitchFamily="34" charset="0"/>
              </a:rPr>
              <a:t>Increased focus on sustainable transport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dirty="0">
                <a:latin typeface="Arial Nova" panose="020B0504020202020204" pitchFamily="34" charset="0"/>
              </a:rPr>
              <a:t>(HM Government, 2021)</a:t>
            </a:r>
          </a:p>
          <a:p>
            <a:pPr>
              <a:lnSpc>
                <a:spcPct val="110000"/>
              </a:lnSpc>
            </a:pP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969724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2E246-3721-792F-FE29-A57EB4653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ea typeface="+mj-lt"/>
                <a:cs typeface="+mj-lt"/>
              </a:rPr>
              <a:t>Marketing Strategies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21D43F-9219-721A-8590-6EE1EF7D2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000" y="1432560"/>
            <a:ext cx="10233800" cy="506031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FFFF00"/>
                </a:solidFill>
                <a:ea typeface="+mn-lt"/>
                <a:cs typeface="+mn-lt"/>
              </a:rPr>
              <a:t>1. Digital Marketing</a:t>
            </a:r>
            <a:endParaRPr lang="en-GB" dirty="0">
              <a:solidFill>
                <a:srgbClr val="FFFF00"/>
              </a:solidFill>
            </a:endParaRPr>
          </a:p>
          <a:p>
            <a:r>
              <a:rPr lang="en-GB" dirty="0">
                <a:ea typeface="+mn-lt"/>
                <a:cs typeface="+mn-lt"/>
              </a:rPr>
              <a:t>SEO-optimised website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Google Business Profile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Google Ads &amp; Facebook Ads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Target customers searching for EV installers</a:t>
            </a:r>
            <a:br>
              <a:rPr lang="en-GB" dirty="0">
                <a:ea typeface="+mn-lt"/>
                <a:cs typeface="+mn-lt"/>
              </a:rPr>
            </a:br>
            <a:r>
              <a:rPr lang="en-GB" dirty="0">
                <a:ea typeface="+mn-lt"/>
                <a:cs typeface="+mn-lt"/>
              </a:rPr>
              <a:t> (Chaffey and Ellis-Chadwick, 2019)</a:t>
            </a:r>
            <a:endParaRPr lang="en-GB" dirty="0"/>
          </a:p>
          <a:p>
            <a:pPr marL="0" indent="0">
              <a:buNone/>
            </a:pPr>
            <a:r>
              <a:rPr lang="en-GB" b="1" dirty="0">
                <a:solidFill>
                  <a:srgbClr val="FFFF00"/>
                </a:solidFill>
                <a:ea typeface="+mn-lt"/>
                <a:cs typeface="+mn-lt"/>
              </a:rPr>
              <a:t>2. Strategic Partnerships</a:t>
            </a:r>
            <a:endParaRPr lang="en-GB" dirty="0">
              <a:solidFill>
                <a:srgbClr val="FFFF00"/>
              </a:solidFill>
            </a:endParaRPr>
          </a:p>
          <a:p>
            <a:r>
              <a:rPr lang="en-GB" dirty="0">
                <a:ea typeface="+mn-lt"/>
                <a:cs typeface="+mn-lt"/>
              </a:rPr>
              <a:t>Car dealerships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Estate agents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Solar panel companies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Customer referrals and reviews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6181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48DC2-F8F8-A926-F012-CFDF10C89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1160" y="137160"/>
            <a:ext cx="6374097" cy="1151965"/>
          </a:xfrm>
        </p:spPr>
        <p:txBody>
          <a:bodyPr>
            <a:normAutofit/>
          </a:bodyPr>
          <a:lstStyle/>
          <a:p>
            <a:r>
              <a:rPr lang="en-GB" sz="5000" dirty="0">
                <a:ea typeface="+mj-lt"/>
                <a:cs typeface="+mj-lt"/>
              </a:rPr>
              <a:t>Funding Requirements</a:t>
            </a:r>
            <a:endParaRPr lang="en-US" sz="5000" dirty="0"/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02A28DBC-46A0-9A71-99B7-1147CD01A5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289" r="26066" b="-1"/>
          <a:stretch>
            <a:fillRect/>
          </a:stretch>
        </p:blipFill>
        <p:spPr>
          <a:xfrm>
            <a:off x="404226" y="10"/>
            <a:ext cx="3840480" cy="5301586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01F242-3F10-0323-31F3-330D591497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2292" y="1065008"/>
            <a:ext cx="6380777" cy="398025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700" dirty="0">
                <a:latin typeface="Aptos Black" panose="020B0004020202020204" pitchFamily="34" charset="0"/>
                <a:ea typeface="+mn-lt"/>
                <a:cs typeface="+mn-lt"/>
              </a:rPr>
              <a:t>Total Startup Funding Required: £18,000</a:t>
            </a:r>
            <a:endParaRPr lang="en-GB" sz="1700" dirty="0">
              <a:latin typeface="Aptos Black" panose="020B00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700" dirty="0">
                <a:latin typeface="Aptos Black" panose="020B0004020202020204" pitchFamily="34" charset="0"/>
                <a:ea typeface="+mn-lt"/>
                <a:cs typeface="+mn-lt"/>
              </a:rPr>
              <a:t>Funding Sources</a:t>
            </a:r>
            <a:endParaRPr lang="en-GB" sz="1700" dirty="0">
              <a:latin typeface="Aptos Black" panose="020B00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GB" sz="1700" b="1" cap="none" dirty="0">
                <a:latin typeface="Aptos Display" panose="020B0004020202020204" pitchFamily="34" charset="0"/>
                <a:ea typeface="+mn-lt"/>
                <a:cs typeface="+mn-lt"/>
              </a:rPr>
              <a:t>Personal Funding start up: £18000</a:t>
            </a:r>
          </a:p>
          <a:p>
            <a:pPr>
              <a:lnSpc>
                <a:spcPct val="110000"/>
              </a:lnSpc>
            </a:pPr>
            <a:r>
              <a:rPr lang="en-GB" sz="1700" b="1" cap="none" dirty="0">
                <a:latin typeface="Aptos Display" panose="020B0004020202020204" pitchFamily="34" charset="0"/>
                <a:ea typeface="+mn-lt"/>
                <a:cs typeface="+mn-lt"/>
              </a:rPr>
              <a:t>Government start-up loan: £10,000</a:t>
            </a:r>
            <a:endParaRPr lang="en-GB" sz="1700" b="1" cap="none" dirty="0">
              <a:latin typeface="Aptos Display" panose="020B00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700" dirty="0">
                <a:latin typeface="Aptos Black" panose="020B0004020202020204" pitchFamily="34" charset="0"/>
                <a:ea typeface="+mn-lt"/>
                <a:cs typeface="+mn-lt"/>
              </a:rPr>
              <a:t>Purpose of Funding</a:t>
            </a:r>
            <a:endParaRPr lang="en-GB" sz="1700" dirty="0">
              <a:latin typeface="Aptos Black" panose="020B00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GB" sz="1700" b="1" cap="none" dirty="0">
                <a:latin typeface="Aptos Display" panose="020B0004020202020204" pitchFamily="34" charset="0"/>
                <a:ea typeface="+mn-lt"/>
                <a:cs typeface="+mn-lt"/>
              </a:rPr>
              <a:t>Cover initial setup costs</a:t>
            </a:r>
            <a:endParaRPr lang="en-GB" sz="1700" b="1" cap="none" dirty="0">
              <a:latin typeface="Aptos Display" panose="020B00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GB" sz="1700" b="1" cap="none" dirty="0">
                <a:latin typeface="Aptos Display" panose="020B0004020202020204" pitchFamily="34" charset="0"/>
                <a:ea typeface="+mn-lt"/>
                <a:cs typeface="+mn-lt"/>
              </a:rPr>
              <a:t>Support early operations and working capital </a:t>
            </a:r>
            <a:r>
              <a:rPr lang="en-GB" sz="1700" b="1" dirty="0">
                <a:latin typeface="Aptos Display" panose="020B0004020202020204" pitchFamily="34" charset="0"/>
                <a:ea typeface="+mn-lt"/>
                <a:cs typeface="+mn-lt"/>
              </a:rPr>
              <a:t>(Burns, 2016) </a:t>
            </a:r>
            <a:endParaRPr lang="en-GB" sz="1700" b="1" cap="none" normalizeH="1" dirty="0">
              <a:latin typeface="Aptos Black" panose="020B0004020202020204" pitchFamily="34" charset="0"/>
            </a:endParaRPr>
          </a:p>
          <a:p>
            <a:pPr>
              <a:lnSpc>
                <a:spcPct val="110000"/>
              </a:lnSpc>
            </a:pP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877810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esk with productivity items">
            <a:extLst>
              <a:ext uri="{FF2B5EF4-FFF2-40B4-BE49-F238E27FC236}">
                <a16:creationId xmlns:a16="http://schemas.microsoft.com/office/drawing/2014/main" id="{DEDF8AB9-0197-3373-9A64-143536D125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343" r="5648" b="-1"/>
          <a:stretch>
            <a:fillRect/>
          </a:stretch>
        </p:blipFill>
        <p:spPr>
          <a:xfrm>
            <a:off x="4485557" y="10"/>
            <a:ext cx="7706443" cy="6857990"/>
          </a:xfrm>
          <a:prstGeom prst="rect">
            <a:avLst/>
          </a:prstGeom>
        </p:spPr>
      </p:pic>
      <p:sp useBgFill="1">
        <p:nvSpPr>
          <p:cNvPr id="46" name="Freeform: Shape 45">
            <a:extLst>
              <a:ext uri="{FF2B5EF4-FFF2-40B4-BE49-F238E27FC236}">
                <a16:creationId xmlns:a16="http://schemas.microsoft.com/office/drawing/2014/main" id="{23C7736A-5A08-4021-9AB6-390DFF50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8170246" cy="6858000"/>
          </a:xfrm>
          <a:custGeom>
            <a:avLst/>
            <a:gdLst>
              <a:gd name="connsiteX0" fmla="*/ 4738960 w 8170246"/>
              <a:gd name="connsiteY0" fmla="*/ 0 h 6858000"/>
              <a:gd name="connsiteX1" fmla="*/ 4862151 w 8170246"/>
              <a:gd name="connsiteY1" fmla="*/ 0 h 6858000"/>
              <a:gd name="connsiteX2" fmla="*/ 8088169 w 8170246"/>
              <a:gd name="connsiteY2" fmla="*/ 3226735 h 6858000"/>
              <a:gd name="connsiteX3" fmla="*/ 8088169 w 8170246"/>
              <a:gd name="connsiteY3" fmla="*/ 3626507 h 6858000"/>
              <a:gd name="connsiteX4" fmla="*/ 4857393 w 8170246"/>
              <a:gd name="connsiteY4" fmla="*/ 6858000 h 6858000"/>
              <a:gd name="connsiteX5" fmla="*/ 4783581 w 8170246"/>
              <a:gd name="connsiteY5" fmla="*/ 6858000 h 6858000"/>
              <a:gd name="connsiteX6" fmla="*/ 4734202 w 8170246"/>
              <a:gd name="connsiteY6" fmla="*/ 6858000 h 6858000"/>
              <a:gd name="connsiteX7" fmla="*/ 7964978 w 8170246"/>
              <a:gd name="connsiteY7" fmla="*/ 3626507 h 6858000"/>
              <a:gd name="connsiteX8" fmla="*/ 7964978 w 8170246"/>
              <a:gd name="connsiteY8" fmla="*/ 3226735 h 6858000"/>
              <a:gd name="connsiteX9" fmla="*/ 4738960 w 8170246"/>
              <a:gd name="connsiteY9" fmla="*/ 0 h 6858000"/>
              <a:gd name="connsiteX10" fmla="*/ 0 w 8170246"/>
              <a:gd name="connsiteY10" fmla="*/ 0 h 6858000"/>
              <a:gd name="connsiteX11" fmla="*/ 98791 w 8170246"/>
              <a:gd name="connsiteY11" fmla="*/ 0 h 6858000"/>
              <a:gd name="connsiteX12" fmla="*/ 4456718 w 8170246"/>
              <a:gd name="connsiteY12" fmla="*/ 0 h 6858000"/>
              <a:gd name="connsiteX13" fmla="*/ 4603489 w 8170246"/>
              <a:gd name="connsiteY13" fmla="*/ 0 h 6858000"/>
              <a:gd name="connsiteX14" fmla="*/ 7829507 w 8170246"/>
              <a:gd name="connsiteY14" fmla="*/ 3226735 h 6858000"/>
              <a:gd name="connsiteX15" fmla="*/ 7829507 w 8170246"/>
              <a:gd name="connsiteY15" fmla="*/ 3626507 h 6858000"/>
              <a:gd name="connsiteX16" fmla="*/ 4598731 w 8170246"/>
              <a:gd name="connsiteY16" fmla="*/ 6858000 h 6858000"/>
              <a:gd name="connsiteX17" fmla="*/ 4540663 w 8170246"/>
              <a:gd name="connsiteY17" fmla="*/ 6858000 h 6858000"/>
              <a:gd name="connsiteX18" fmla="*/ 133398 w 8170246"/>
              <a:gd name="connsiteY18" fmla="*/ 6858000 h 6858000"/>
              <a:gd name="connsiteX19" fmla="*/ 0 w 8170246"/>
              <a:gd name="connsiteY1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8170246" h="6858000">
                <a:moveTo>
                  <a:pt x="4738960" y="0"/>
                </a:moveTo>
                <a:lnTo>
                  <a:pt x="4862151" y="0"/>
                </a:lnTo>
                <a:cubicBezTo>
                  <a:pt x="4862151" y="0"/>
                  <a:pt x="4862151" y="0"/>
                  <a:pt x="8088169" y="3226735"/>
                </a:cubicBezTo>
                <a:cubicBezTo>
                  <a:pt x="8197606" y="3336196"/>
                  <a:pt x="8197606" y="3517045"/>
                  <a:pt x="8088169" y="3626507"/>
                </a:cubicBezTo>
                <a:cubicBezTo>
                  <a:pt x="8088169" y="3626507"/>
                  <a:pt x="8088169" y="3626507"/>
                  <a:pt x="4857393" y="6858000"/>
                </a:cubicBezTo>
                <a:cubicBezTo>
                  <a:pt x="4857393" y="6858000"/>
                  <a:pt x="4857393" y="6858000"/>
                  <a:pt x="4783581" y="6858000"/>
                </a:cubicBezTo>
                <a:lnTo>
                  <a:pt x="4734202" y="6858000"/>
                </a:lnTo>
                <a:cubicBezTo>
                  <a:pt x="7964978" y="3626507"/>
                  <a:pt x="7964978" y="3626507"/>
                  <a:pt x="7964978" y="3626507"/>
                </a:cubicBezTo>
                <a:cubicBezTo>
                  <a:pt x="8074415" y="3517045"/>
                  <a:pt x="8074415" y="3336196"/>
                  <a:pt x="7964978" y="3226735"/>
                </a:cubicBezTo>
                <a:cubicBezTo>
                  <a:pt x="4738960" y="0"/>
                  <a:pt x="4738960" y="0"/>
                  <a:pt x="4738960" y="0"/>
                </a:cubicBezTo>
                <a:close/>
                <a:moveTo>
                  <a:pt x="0" y="0"/>
                </a:moveTo>
                <a:lnTo>
                  <a:pt x="98791" y="0"/>
                </a:lnTo>
                <a:cubicBezTo>
                  <a:pt x="1075904" y="0"/>
                  <a:pt x="2469401" y="0"/>
                  <a:pt x="4456718" y="0"/>
                </a:cubicBezTo>
                <a:lnTo>
                  <a:pt x="4603489" y="0"/>
                </a:lnTo>
                <a:cubicBezTo>
                  <a:pt x="4603489" y="0"/>
                  <a:pt x="4603489" y="0"/>
                  <a:pt x="7829507" y="3226735"/>
                </a:cubicBezTo>
                <a:cubicBezTo>
                  <a:pt x="7938944" y="3336196"/>
                  <a:pt x="7938944" y="3517045"/>
                  <a:pt x="7829507" y="3626507"/>
                </a:cubicBezTo>
                <a:cubicBezTo>
                  <a:pt x="7829507" y="3626507"/>
                  <a:pt x="7829507" y="3626507"/>
                  <a:pt x="4598731" y="6858000"/>
                </a:cubicBezTo>
                <a:lnTo>
                  <a:pt x="4540663" y="6858000"/>
                </a:lnTo>
                <a:cubicBezTo>
                  <a:pt x="4077749" y="6858000"/>
                  <a:pt x="2938270" y="6858000"/>
                  <a:pt x="133398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ACB289-90BA-EDF0-AF25-659519293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525" y="624110"/>
            <a:ext cx="4623955" cy="1280890"/>
          </a:xfrm>
        </p:spPr>
        <p:txBody>
          <a:bodyPr>
            <a:normAutofit/>
          </a:bodyPr>
          <a:lstStyle/>
          <a:p>
            <a:r>
              <a:rPr lang="en-GB" b="1" dirty="0"/>
              <a:t>Funding allocation 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33DF4D3-8A35-461A-ABE0-F56B78A1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7D7299-31D4-1A07-C039-4134155CA2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2" y="2133600"/>
            <a:ext cx="4625882" cy="377762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b="1">
                <a:ea typeface="+mn-lt"/>
                <a:cs typeface="+mn-lt"/>
              </a:rPr>
              <a:t>Breakdown of £18,000 Startup Capital</a:t>
            </a:r>
            <a:endParaRPr lang="en-GB"/>
          </a:p>
          <a:p>
            <a:r>
              <a:rPr lang="en-GB">
                <a:ea typeface="+mn-lt"/>
                <a:cs typeface="+mn-lt"/>
              </a:rPr>
              <a:t>Tools &amp; equipment – £6,000</a:t>
            </a:r>
            <a:endParaRPr lang="en-GB"/>
          </a:p>
          <a:p>
            <a:r>
              <a:rPr lang="en-GB">
                <a:ea typeface="+mn-lt"/>
                <a:cs typeface="+mn-lt"/>
              </a:rPr>
              <a:t>Certification &amp; registration – £3,000</a:t>
            </a:r>
            <a:endParaRPr lang="en-GB"/>
          </a:p>
          <a:p>
            <a:r>
              <a:rPr lang="en-GB">
                <a:ea typeface="+mn-lt"/>
                <a:cs typeface="+mn-lt"/>
              </a:rPr>
              <a:t>Insurance – £1,200</a:t>
            </a:r>
            <a:endParaRPr lang="en-GB"/>
          </a:p>
          <a:p>
            <a:r>
              <a:rPr lang="en-GB">
                <a:ea typeface="+mn-lt"/>
                <a:cs typeface="+mn-lt"/>
              </a:rPr>
              <a:t>Website &amp; branding – £1,000</a:t>
            </a:r>
            <a:endParaRPr lang="en-GB"/>
          </a:p>
          <a:p>
            <a:r>
              <a:rPr lang="en-GB">
                <a:ea typeface="+mn-lt"/>
                <a:cs typeface="+mn-lt"/>
              </a:rPr>
              <a:t>Marketing – £2,500</a:t>
            </a:r>
            <a:endParaRPr lang="en-GB"/>
          </a:p>
          <a:p>
            <a:r>
              <a:rPr lang="en-GB">
                <a:ea typeface="+mn-lt"/>
                <a:cs typeface="+mn-lt"/>
              </a:rPr>
              <a:t>Working capital – £4,300</a:t>
            </a:r>
            <a:endParaRPr lang="en-GB"/>
          </a:p>
          <a:p>
            <a:r>
              <a:rPr lang="en-GB">
                <a:ea typeface="+mn-lt"/>
                <a:cs typeface="+mn-lt"/>
              </a:rPr>
              <a:t>(Burns, 2016)</a:t>
            </a:r>
            <a:endParaRPr lang="en-GB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967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EB743-157D-E166-42BB-63134DE95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References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3EC696-B5CC-BB50-1F26-75BF05618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259634"/>
            <a:ext cx="8946541" cy="4988766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 dirty="0">
                <a:ea typeface="+mn-lt"/>
                <a:cs typeface="+mn-lt"/>
              </a:rPr>
              <a:t>Burns, P. (2016) </a:t>
            </a:r>
            <a:r>
              <a:rPr lang="en-GB" i="1" dirty="0">
                <a:ea typeface="+mn-lt"/>
                <a:cs typeface="+mn-lt"/>
              </a:rPr>
              <a:t>Entrepreneurship and Small Business</a:t>
            </a:r>
            <a:r>
              <a:rPr lang="en-GB" dirty="0">
                <a:ea typeface="+mn-lt"/>
                <a:cs typeface="+mn-lt"/>
              </a:rPr>
              <a:t>. London: Palgrave.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Chaffey, D. and Ellis-Chadwick, F. (2019) </a:t>
            </a:r>
            <a:r>
              <a:rPr lang="en-GB" i="1" dirty="0">
                <a:ea typeface="+mn-lt"/>
                <a:cs typeface="+mn-lt"/>
              </a:rPr>
              <a:t>Digital Marketing</a:t>
            </a:r>
            <a:r>
              <a:rPr lang="en-GB" dirty="0">
                <a:ea typeface="+mn-lt"/>
                <a:cs typeface="+mn-lt"/>
              </a:rPr>
              <a:t>. 7th </a:t>
            </a:r>
            <a:r>
              <a:rPr lang="en-GB" dirty="0" err="1">
                <a:ea typeface="+mn-lt"/>
                <a:cs typeface="+mn-lt"/>
              </a:rPr>
              <a:t>edn</a:t>
            </a:r>
            <a:r>
              <a:rPr lang="en-GB" dirty="0">
                <a:ea typeface="+mn-lt"/>
                <a:cs typeface="+mn-lt"/>
              </a:rPr>
              <a:t>. Harlow: Pearson.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Department for Transport (2023) </a:t>
            </a:r>
            <a:r>
              <a:rPr lang="en-GB" i="1" dirty="0">
                <a:ea typeface="+mn-lt"/>
                <a:cs typeface="+mn-lt"/>
              </a:rPr>
              <a:t>Zero Emission Vehicle Statistics</a:t>
            </a:r>
            <a:r>
              <a:rPr lang="en-GB" dirty="0">
                <a:ea typeface="+mn-lt"/>
                <a:cs typeface="+mn-lt"/>
              </a:rPr>
              <a:t>. Available at: GOV.UK.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HM Government (2021) </a:t>
            </a:r>
            <a:r>
              <a:rPr lang="en-GB" i="1" dirty="0">
                <a:ea typeface="+mn-lt"/>
                <a:cs typeface="+mn-lt"/>
              </a:rPr>
              <a:t>Net Zero Strategy: Build Back Greener</a:t>
            </a:r>
            <a:r>
              <a:rPr lang="en-GB" dirty="0">
                <a:ea typeface="+mn-lt"/>
                <a:cs typeface="+mn-lt"/>
              </a:rPr>
              <a:t>. London: HMSO.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Office for National Statistics (2023) </a:t>
            </a:r>
            <a:r>
              <a:rPr lang="en-GB" i="1" dirty="0">
                <a:ea typeface="+mn-lt"/>
                <a:cs typeface="+mn-lt"/>
              </a:rPr>
              <a:t>Environmental Sustainability Data</a:t>
            </a:r>
            <a:r>
              <a:rPr lang="en-GB" dirty="0">
                <a:ea typeface="+mn-lt"/>
                <a:cs typeface="+mn-lt"/>
              </a:rPr>
              <a:t>. Available at: ONS.</a:t>
            </a:r>
          </a:p>
          <a:p>
            <a:r>
              <a:rPr lang="en-GB" dirty="0" err="1"/>
              <a:t>Unsplash</a:t>
            </a:r>
            <a:r>
              <a:rPr lang="en-GB" dirty="0"/>
              <a:t> (n.d.) </a:t>
            </a:r>
            <a:r>
              <a:rPr lang="en-GB" i="1" dirty="0"/>
              <a:t>Electric vehicle charging station</a:t>
            </a:r>
            <a:r>
              <a:rPr lang="en-GB" dirty="0"/>
              <a:t>. Available at: </a:t>
            </a:r>
            <a:r>
              <a:rPr lang="en-GB" dirty="0">
                <a:hlinkClick r:id="rId2"/>
              </a:rPr>
              <a:t>https://unsplash.com/s/photos/electric-vehicle-charging</a:t>
            </a:r>
            <a:r>
              <a:rPr lang="en-GB" dirty="0"/>
              <a:t> (Accessed: 15 March 2026).</a:t>
            </a:r>
            <a:endParaRPr lang="en-GB" dirty="0">
              <a:ea typeface="+mn-lt"/>
              <a:cs typeface="+mn-lt"/>
            </a:endParaRPr>
          </a:p>
          <a:p>
            <a:r>
              <a:rPr lang="en-GB" dirty="0"/>
              <a:t>West Midlands Combined Authority (2025) </a:t>
            </a:r>
            <a:r>
              <a:rPr lang="en-GB" i="1" dirty="0"/>
              <a:t>CGI of electric vehicle charging station in Erdington</a:t>
            </a:r>
            <a:r>
              <a:rPr lang="en-GB" dirty="0"/>
              <a:t>. Available at: </a:t>
            </a:r>
            <a:r>
              <a:rPr lang="en-GB" dirty="0">
                <a:hlinkClick r:id="rId3"/>
              </a:rPr>
              <a:t>https://www.wmca.org.uk/media/hqknzg2j/evcats-erdington-cgi.jpg</a:t>
            </a:r>
            <a:r>
              <a:rPr lang="en-GB" dirty="0"/>
              <a:t> (Accessed: 15 March 2026).</a:t>
            </a:r>
          </a:p>
          <a:p>
            <a:r>
              <a:rPr lang="en-GB" dirty="0">
                <a:ea typeface="+mn-lt"/>
                <a:cs typeface="+mn-lt"/>
              </a:rPr>
              <a:t>Zap-Map (2024) </a:t>
            </a:r>
            <a:r>
              <a:rPr lang="en-GB" i="1" dirty="0">
                <a:ea typeface="+mn-lt"/>
                <a:cs typeface="+mn-lt"/>
              </a:rPr>
              <a:t>UK EV Infrastructure Report</a:t>
            </a:r>
            <a:r>
              <a:rPr lang="en-GB" dirty="0">
                <a:ea typeface="+mn-lt"/>
                <a:cs typeface="+mn-lt"/>
              </a:rPr>
              <a:t>. Available at: zap-map.com.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1805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76E8DBD-6DBD-4FCB-8FE8-8F0425C0B6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>
            <a:extLst>
              <a:ext uri="{FF2B5EF4-FFF2-40B4-BE49-F238E27FC236}">
                <a16:creationId xmlns:a16="http://schemas.microsoft.com/office/drawing/2014/main" id="{70BE0118-665B-49AC-8ED9-B29C009CED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DB8E4593-3024-4A7B-92FB-8114D72E5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F72029E6-113E-4A42-8D29-4B796B39B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Freeform 14">
            <a:extLst>
              <a:ext uri="{FF2B5EF4-FFF2-40B4-BE49-F238E27FC236}">
                <a16:creationId xmlns:a16="http://schemas.microsoft.com/office/drawing/2014/main" id="{FBAE6AE5-2B20-46E6-B338-A385BFF09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5-Point Star 24">
            <a:extLst>
              <a:ext uri="{FF2B5EF4-FFF2-40B4-BE49-F238E27FC236}">
                <a16:creationId xmlns:a16="http://schemas.microsoft.com/office/drawing/2014/main" id="{4555B12C-E2CF-448D-918F-96D0958DC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7458151-6535-4712-9D31-5BFEBD22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28F956D1-3AF5-47E1-BF12-D331E34AAA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6" y="0"/>
            <a:ext cx="4632997" cy="6858000"/>
          </a:xfrm>
          <a:prstGeom prst="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5">
            <a:extLst>
              <a:ext uri="{FF2B5EF4-FFF2-40B4-BE49-F238E27FC236}">
                <a16:creationId xmlns:a16="http://schemas.microsoft.com/office/drawing/2014/main" id="{4A5A7DD1-718C-42BE-9B90-4D960E22E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856" y="0"/>
            <a:ext cx="4293205" cy="6576643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5ACD65-8B79-4243-1359-66B74B057D64}"/>
              </a:ext>
            </a:extLst>
          </p:cNvPr>
          <p:cNvSpPr txBox="1"/>
          <p:nvPr/>
        </p:nvSpPr>
        <p:spPr>
          <a:xfrm>
            <a:off x="446663" y="1304458"/>
            <a:ext cx="3326650" cy="290178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cap="all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cap="all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DE02FF1-20BC-4306-B0FB-AE6D71D737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248871" cy="226225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9A8C427-1B47-42B2-9206-1F34BE757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52622"/>
            <a:ext cx="4250216" cy="780581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9864909-0F48-48BD-B525-B293738D4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1883" y="450792"/>
            <a:ext cx="6636823" cy="5950008"/>
          </a:xfrm>
          <a:prstGeom prst="rect">
            <a:avLst/>
          </a:prstGeom>
          <a:solidFill>
            <a:schemeClr val="bg1"/>
          </a:solidFill>
          <a:ln w="57150" cmpd="thinThick">
            <a:noFill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Smiling Face with No Fill">
            <a:extLst>
              <a:ext uri="{FF2B5EF4-FFF2-40B4-BE49-F238E27FC236}">
                <a16:creationId xmlns:a16="http://schemas.microsoft.com/office/drawing/2014/main" id="{82B03F59-7D27-4FF4-A1E7-0DC41F5324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67424" y="684680"/>
            <a:ext cx="5482657" cy="548265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4F87505-C638-D462-804A-B259D4F20084}"/>
              </a:ext>
            </a:extLst>
          </p:cNvPr>
          <p:cNvSpPr/>
          <p:nvPr/>
        </p:nvSpPr>
        <p:spPr>
          <a:xfrm>
            <a:off x="251927" y="1696590"/>
            <a:ext cx="375241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j-lt"/>
                <a:ea typeface="+mj-ea"/>
                <a:cs typeface="+mj-cs"/>
              </a:rPr>
              <a:t>THANK YOU</a:t>
            </a:r>
            <a:endParaRPr lang="en-GB" sz="6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8471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1_Depth">
  <a:themeElements>
    <a:clrScheme name="Depth">
      <a:dk1>
        <a:sysClr val="windowText" lastClr="000000"/>
      </a:dk1>
      <a:lt1>
        <a:sysClr val="window" lastClr="FFFFFF"/>
      </a:lt1>
      <a:dk2>
        <a:srgbClr val="454551"/>
      </a:dk2>
      <a:lt2>
        <a:srgbClr val="F2ACD2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3016C5A4-E631-4977-A608-ACFB47552625}"/>
    </a:ext>
  </a:extLst>
</a:theme>
</file>

<file path=ppt/theme/theme4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5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6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db24759-c936-4417-b43c-e7856b46dbf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D00E2095EE4341B6EDA34AD6B58574" ma:contentTypeVersion="5" ma:contentTypeDescription="Create a new document." ma:contentTypeScope="" ma:versionID="6337e7f7272d0e777bd39706c027849b">
  <xsd:schema xmlns:xsd="http://www.w3.org/2001/XMLSchema" xmlns:xs="http://www.w3.org/2001/XMLSchema" xmlns:p="http://schemas.microsoft.com/office/2006/metadata/properties" xmlns:ns3="1db24759-c936-4417-b43c-e7856b46dbfa" targetNamespace="http://schemas.microsoft.com/office/2006/metadata/properties" ma:root="true" ma:fieldsID="ce07f535e2dbeb85713c9453c8401f25" ns3:_="">
    <xsd:import namespace="1db24759-c936-4417-b43c-e7856b46dbfa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24759-c936-4417-b43c-e7856b46dbfa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54B8F7-2B48-423E-B074-58E6F06A830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168142A-673E-4150-A922-5400EE7B625E}">
  <ds:schemaRefs>
    <ds:schemaRef ds:uri="http://schemas.microsoft.com/office/2006/metadata/properties"/>
    <ds:schemaRef ds:uri="1db24759-c936-4417-b43c-e7856b46dbfa"/>
    <ds:schemaRef ds:uri="http://purl.org/dc/elements/1.1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7EFADC3-2943-49B4-A785-A165628154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24759-c936-4417-b43c-e7856b46dbf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127</TotalTime>
  <Words>632</Words>
  <Application>Microsoft Office PowerPoint</Application>
  <PresentationFormat>Widescreen</PresentationFormat>
  <Paragraphs>84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9" baseType="lpstr">
      <vt:lpstr>Aptos</vt:lpstr>
      <vt:lpstr>Aptos Black</vt:lpstr>
      <vt:lpstr>Aptos Display</vt:lpstr>
      <vt:lpstr>Arial</vt:lpstr>
      <vt:lpstr>Arial Nova</vt:lpstr>
      <vt:lpstr>Century Gothic</vt:lpstr>
      <vt:lpstr>Corbel</vt:lpstr>
      <vt:lpstr>Gill Sans MT</vt:lpstr>
      <vt:lpstr>Impact</vt:lpstr>
      <vt:lpstr>Trebuchet MS</vt:lpstr>
      <vt:lpstr>Wingdings</vt:lpstr>
      <vt:lpstr>Wingdings 3</vt:lpstr>
      <vt:lpstr>Facet</vt:lpstr>
      <vt:lpstr>Gallery</vt:lpstr>
      <vt:lpstr>1_Depth</vt:lpstr>
      <vt:lpstr>Wisp</vt:lpstr>
      <vt:lpstr>Ion</vt:lpstr>
      <vt:lpstr>Main Event</vt:lpstr>
      <vt:lpstr>Office Theme</vt:lpstr>
      <vt:lpstr>Midlands EV Charging Solutions Ltd Business Plan Presentation</vt:lpstr>
      <vt:lpstr>Business Idea</vt:lpstr>
      <vt:lpstr>Unique Selling Points and Business Structure</vt:lpstr>
      <vt:lpstr>Legal Structure &amp; Management</vt:lpstr>
      <vt:lpstr>Key PESTEL Factors</vt:lpstr>
      <vt:lpstr>Marketing Strategies</vt:lpstr>
      <vt:lpstr>Funding Requirements</vt:lpstr>
      <vt:lpstr>Funding allocation </vt:lpstr>
      <vt:lpstr>References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Muhammad Waheed Nadeem (2434525)</cp:lastModifiedBy>
  <cp:revision>103</cp:revision>
  <dcterms:created xsi:type="dcterms:W3CDTF">2026-03-15T03:41:45Z</dcterms:created>
  <dcterms:modified xsi:type="dcterms:W3CDTF">2026-03-15T12:57:51Z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0x010100BED00E2095EE4341B6EDA34AD6B58574</vt:lpwstr>
  </property>
</Properties>
</file>