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840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8" r:id="rId6"/>
    <p:sldId id="267" r:id="rId7"/>
    <p:sldId id="270" r:id="rId8"/>
    <p:sldId id="265" r:id="rId9"/>
    <p:sldId id="273" r:id="rId10"/>
    <p:sldId id="271" r:id="rId11"/>
    <p:sldId id="262" r:id="rId12"/>
    <p:sldId id="264" r:id="rId13"/>
    <p:sldId id="257" r:id="rId1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64" autoAdjust="0"/>
    <p:restoredTop sz="94660"/>
  </p:normalViewPr>
  <p:slideViewPr>
    <p:cSldViewPr snapToGrid="0">
      <p:cViewPr varScale="1">
        <p:scale>
          <a:sx n="63" d="100"/>
          <a:sy n="63" d="100"/>
        </p:scale>
        <p:origin x="7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00" d="100"/>
          <a:sy n="100" d="100"/>
        </p:scale>
        <p:origin x="355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088E63-D463-4A62-BD6B-2427648B36DE}" type="doc">
      <dgm:prSet loTypeId="urn:microsoft.com/office/officeart/2005/8/layout/vProcess5" loCatId="process" qsTypeId="urn:microsoft.com/office/officeart/2005/8/quickstyle/simple1" qsCatId="simple" csTypeId="urn:microsoft.com/office/officeart/2005/8/colors/accent2_2" csCatId="accent2" phldr="1"/>
      <dgm:spPr/>
      <dgm:t>
        <a:bodyPr rtlCol="0"/>
        <a:lstStyle/>
        <a:p>
          <a:pPr rtl="0"/>
          <a:endParaRPr lang="en-US"/>
        </a:p>
      </dgm:t>
    </dgm:pt>
    <dgm:pt modelId="{720B5A75-7E23-4E0D-A48D-7756362E5111}" type="pres">
      <dgm:prSet presAssocID="{6F088E63-D463-4A62-BD6B-2427648B36DE}" presName="outerComposite" presStyleCnt="0">
        <dgm:presLayoutVars>
          <dgm:chMax val="5"/>
          <dgm:dir/>
          <dgm:resizeHandles val="exact"/>
        </dgm:presLayoutVars>
      </dgm:prSet>
      <dgm:spPr/>
    </dgm:pt>
    <dgm:pt modelId="{3D79CE97-20CF-4500-93A1-0BE644A9B39A}" type="pres">
      <dgm:prSet presAssocID="{6F088E63-D463-4A62-BD6B-2427648B36DE}" presName="dummyMaxCanvas" presStyleCnt="0">
        <dgm:presLayoutVars/>
      </dgm:prSet>
      <dgm:spPr/>
    </dgm:pt>
  </dgm:ptLst>
  <dgm:cxnLst>
    <dgm:cxn modelId="{C7291AD0-E746-4362-BCF2-E1D2454DE291}" type="presOf" srcId="{6F088E63-D463-4A62-BD6B-2427648B36DE}" destId="{720B5A75-7E23-4E0D-A48D-7756362E5111}" srcOrd="0" destOrd="0" presId="urn:microsoft.com/office/officeart/2005/8/layout/vProcess5"/>
    <dgm:cxn modelId="{38B6A8D0-22E9-4068-9ED8-4767E2C8CC54}" type="presParOf" srcId="{720B5A75-7E23-4E0D-A48D-7756362E5111}" destId="{3D79CE97-20CF-4500-93A1-0BE644A9B39A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26C0D48-5544-4D1E-92ED-7D29602D5AD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546F38-6843-4BA4-9087-99FDAC13681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09CBA5D-70F1-42C2-A064-BF256FC2CCB6}" type="datetime1">
              <a:rPr lang="en-GB" smtClean="0"/>
              <a:t>12/11/2023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4D4C3A-831C-48BC-BBE8-779D1806979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8A2E2F-4EBC-4E26-BCA0-463636F0B34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ED2A560-1C91-4773-B7AC-4FDF7293DAA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5720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473A957-99AC-4F47-A55D-942844093EFA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3F167F0-0840-1348-BFE4-C6298BBC069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8990477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4573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0973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2861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7321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1605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8445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120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60048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A3F167F0-0840-1348-BFE4-C6298BBC0698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2000"/>
                  <a:hueMod val="108000"/>
                  <a:satMod val="164000"/>
                  <a:lumMod val="69000"/>
                </a:schemeClr>
                <a:schemeClr val="dk2">
                  <a:tint val="96000"/>
                  <a:hueMod val="90000"/>
                  <a:satMod val="130000"/>
                  <a:lumMod val="134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10"/>
          <p:cNvSpPr/>
          <p:nvPr/>
        </p:nvSpPr>
        <p:spPr>
          <a:xfrm>
            <a:off x="322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Oval 11"/>
          <p:cNvSpPr/>
          <p:nvPr/>
        </p:nvSpPr>
        <p:spPr>
          <a:xfrm>
            <a:off x="175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Oval 12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Oval 13"/>
          <p:cNvSpPr/>
          <p:nvPr/>
        </p:nvSpPr>
        <p:spPr>
          <a:xfrm>
            <a:off x="7999412" y="-2373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5" name="Oval 14"/>
          <p:cNvSpPr/>
          <p:nvPr/>
        </p:nvSpPr>
        <p:spPr>
          <a:xfrm>
            <a:off x="8609012" y="5874054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Freeform 5"/>
          <p:cNvSpPr>
            <a:spLocks noEditPoints="1"/>
          </p:cNvSpPr>
          <p:nvPr/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 userDrawn="1"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 userDrawn="1"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rtlCol="0"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pPr rtl="0"/>
            <a:fld id="{F4FEC28F-0206-4644-BE21-166E75B39299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 rtlCol="0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10" name="Rectangle 9"/>
          <p:cNvSpPr/>
          <p:nvPr userDrawn="1"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 rtlCol="0"/>
          <a:lstStyle>
            <a:lvl1pPr>
              <a:defRPr sz="2800" b="0" i="0">
                <a:latin typeface="+mj-lt"/>
              </a:defRPr>
            </a:lvl1pPr>
          </a:lstStyle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72730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F8C37AF-E5A7-4FCE-9806-1707768E81C6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7362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rtlCol="0" anchor="ctr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rtlCol="0"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17AF083-24A6-4622-8B81-3CECE9F27C90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08194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rtlCol="0" anchor="ctr"/>
          <a:lstStyle>
            <a:lvl1pPr algn="l">
              <a:defRPr sz="23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B35306A-DD2F-484A-B99D-9C3D5E6D9004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79578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ullets as Icons 5X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B480622-FB8F-493B-9965-971B07D752E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92913" y="1748812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1"/>
            </a:solidFill>
          </a:ln>
        </p:spPr>
        <p:txBody>
          <a:bodyPr rtlCol="0"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 dirty="0"/>
              <a:t>Text Item</a:t>
            </a:r>
          </a:p>
        </p:txBody>
      </p:sp>
      <p:sp>
        <p:nvSpPr>
          <p:cNvPr id="16" name="Text Placeholder 9">
            <a:extLst>
              <a:ext uri="{FF2B5EF4-FFF2-40B4-BE49-F238E27FC236}">
                <a16:creationId xmlns:a16="http://schemas.microsoft.com/office/drawing/2014/main" id="{2C5BC223-8B87-4685-A901-71B07847E4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92913" y="256115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2"/>
            </a:solidFill>
          </a:ln>
        </p:spPr>
        <p:txBody>
          <a:bodyPr rtlCol="0"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 dirty="0"/>
              <a:t>Text Item</a:t>
            </a:r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1AE3DDF2-FC22-4381-9763-408FEF9648B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92913" y="3373501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3"/>
            </a:solidFill>
          </a:ln>
        </p:spPr>
        <p:txBody>
          <a:bodyPr rtlCol="0"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 dirty="0"/>
              <a:t>Text Item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6170A2BF-28BF-4B27-B92D-B1423601B76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792913" y="4185846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4"/>
            </a:solidFill>
          </a:ln>
        </p:spPr>
        <p:txBody>
          <a:bodyPr rtlCol="0"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 dirty="0"/>
              <a:t>Text Item</a:t>
            </a:r>
          </a:p>
        </p:txBody>
      </p:sp>
      <p:sp>
        <p:nvSpPr>
          <p:cNvPr id="19" name="Text Placeholder 9">
            <a:extLst>
              <a:ext uri="{FF2B5EF4-FFF2-40B4-BE49-F238E27FC236}">
                <a16:creationId xmlns:a16="http://schemas.microsoft.com/office/drawing/2014/main" id="{2DB1D08C-9D26-4EC5-B935-D6A265A2A672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792913" y="4998190"/>
            <a:ext cx="3852000" cy="72000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0">
            <a:solidFill>
              <a:schemeClr val="accent6"/>
            </a:solidFill>
          </a:ln>
        </p:spPr>
        <p:txBody>
          <a:bodyPr rtlCol="0" anchor="ctr">
            <a:normAutofit/>
          </a:bodyPr>
          <a:lstStyle>
            <a:lvl1pPr marL="0" indent="0">
              <a:buNone/>
              <a:defRPr sz="21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 dirty="0"/>
              <a:t>Text Item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rtlCol="0" anchor="ctr"/>
          <a:lstStyle>
            <a:lvl1pPr algn="l">
              <a:defRPr sz="23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83EFD7F-F422-4E21-830F-77E43F146B3A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DDAF6ED-5E16-4D29-98B7-FB80DB3AAFEC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870575" y="1840504"/>
            <a:ext cx="536616" cy="536616"/>
          </a:xfrm>
        </p:spPr>
        <p:txBody>
          <a:bodyPr lIns="0" tIns="0" rIns="0" bIns="0" rtlCol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pPr rtl="0"/>
            <a:r>
              <a:rPr lang="en-GB" noProof="0" dirty="0"/>
              <a:t>Icon</a:t>
            </a:r>
          </a:p>
        </p:txBody>
      </p:sp>
      <p:sp>
        <p:nvSpPr>
          <p:cNvPr id="21" name="Picture Placeholder 13">
            <a:extLst>
              <a:ext uri="{FF2B5EF4-FFF2-40B4-BE49-F238E27FC236}">
                <a16:creationId xmlns:a16="http://schemas.microsoft.com/office/drawing/2014/main" id="{8C305CB7-F303-430E-951A-7FC6F97062AA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870575" y="2652849"/>
            <a:ext cx="536616" cy="536616"/>
          </a:xfrm>
        </p:spPr>
        <p:txBody>
          <a:bodyPr lIns="0" tIns="0" rIns="0" bIns="0" rtlCol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pPr rtl="0"/>
            <a:r>
              <a:rPr lang="en-GB" noProof="0" dirty="0"/>
              <a:t>Icon</a:t>
            </a:r>
          </a:p>
        </p:txBody>
      </p:sp>
      <p:sp>
        <p:nvSpPr>
          <p:cNvPr id="22" name="Picture Placeholder 13">
            <a:extLst>
              <a:ext uri="{FF2B5EF4-FFF2-40B4-BE49-F238E27FC236}">
                <a16:creationId xmlns:a16="http://schemas.microsoft.com/office/drawing/2014/main" id="{84D427E5-ED69-4A46-A9B7-F4DC4466F320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5870575" y="3465194"/>
            <a:ext cx="536616" cy="536616"/>
          </a:xfrm>
        </p:spPr>
        <p:txBody>
          <a:bodyPr lIns="0" tIns="0" rIns="0" bIns="0" rtlCol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pPr rtl="0"/>
            <a:r>
              <a:rPr lang="en-GB" noProof="0" dirty="0"/>
              <a:t>Icon</a:t>
            </a:r>
          </a:p>
        </p:txBody>
      </p:sp>
      <p:sp>
        <p:nvSpPr>
          <p:cNvPr id="24" name="Picture Placeholder 13">
            <a:extLst>
              <a:ext uri="{FF2B5EF4-FFF2-40B4-BE49-F238E27FC236}">
                <a16:creationId xmlns:a16="http://schemas.microsoft.com/office/drawing/2014/main" id="{3DDA902F-61D6-4F1C-86C6-D1F5584AE8B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870575" y="4277539"/>
            <a:ext cx="536616" cy="536616"/>
          </a:xfrm>
        </p:spPr>
        <p:txBody>
          <a:bodyPr lIns="0" tIns="0" rIns="0" bIns="0" rtlCol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pPr rtl="0"/>
            <a:r>
              <a:rPr lang="en-GB" noProof="0" dirty="0"/>
              <a:t>Icon</a:t>
            </a:r>
          </a:p>
        </p:txBody>
      </p:sp>
      <p:sp>
        <p:nvSpPr>
          <p:cNvPr id="26" name="Picture Placeholder 13">
            <a:extLst>
              <a:ext uri="{FF2B5EF4-FFF2-40B4-BE49-F238E27FC236}">
                <a16:creationId xmlns:a16="http://schemas.microsoft.com/office/drawing/2014/main" id="{D8B6871A-9C69-4437-A5AD-A0400BAF2C6D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870575" y="5089882"/>
            <a:ext cx="536616" cy="536616"/>
          </a:xfrm>
        </p:spPr>
        <p:txBody>
          <a:bodyPr lIns="0" tIns="0" rIns="0" bIns="0" rtlCol="0" anchor="ctr">
            <a:normAutofit/>
          </a:bodyPr>
          <a:lstStyle>
            <a:lvl1pPr marL="0" indent="0" algn="ctr">
              <a:buNone/>
              <a:defRPr sz="1100" i="1"/>
            </a:lvl1pPr>
          </a:lstStyle>
          <a:p>
            <a:pPr rtl="0"/>
            <a:r>
              <a:rPr lang="en-GB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296259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 L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>
            <a:extLst>
              <a:ext uri="{FF2B5EF4-FFF2-40B4-BE49-F238E27FC236}">
                <a16:creationId xmlns:a16="http://schemas.microsoft.com/office/drawing/2014/main" id="{B8ACAEC3-8D8C-3848-8630-7A0DFF3F6116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CC12BEA0-F502-0646-A370-7ECF194608D0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58C6160-632A-B540-A7E5-81F40CEC1FE7}"/>
              </a:ext>
            </a:extLst>
          </p:cNvPr>
          <p:cNvSpPr>
            <a:spLocks noChangeAspect="1"/>
          </p:cNvSpPr>
          <p:nvPr userDrawn="1"/>
        </p:nvSpPr>
        <p:spPr>
          <a:xfrm>
            <a:off x="6287247" y="370677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EB2FEBB6-C1E0-0D47-8CCC-05EE2F756590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2271" y="3873673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215E544-9553-AC42-B5C3-F7AE9AD6D815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76E934A-C634-DF4D-992A-6E01917693AD}"/>
              </a:ext>
            </a:extLst>
          </p:cNvPr>
          <p:cNvSpPr>
            <a:spLocks noChangeAspect="1"/>
          </p:cNvSpPr>
          <p:nvPr userDrawn="1"/>
        </p:nvSpPr>
        <p:spPr>
          <a:xfrm>
            <a:off x="6289119" y="799317"/>
            <a:ext cx="1261872" cy="1261872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rtlCol="0" anchor="ctr"/>
          <a:lstStyle>
            <a:lvl1pPr algn="l">
              <a:defRPr sz="23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40D9E6-CBFE-4FD9-B0EE-0E7C55B9CF72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8E97E18E-0E31-B542-9578-D6E4DCD84680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7602DDF7-46BD-6045-BDB0-45F47B0B6A9C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1820464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>
            <a:extLst>
              <a:ext uri="{FF2B5EF4-FFF2-40B4-BE49-F238E27FC236}">
                <a16:creationId xmlns:a16="http://schemas.microsoft.com/office/drawing/2014/main" id="{86F73ED6-3B3B-5A45-912C-FCFD7D53593C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3702940"/>
            <a:ext cx="1261872" cy="1261872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B5971407-B12A-EE45-895D-769807DFC767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865103" y="3869836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36215321-76D7-AD41-B779-DE347C617DB3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3706777"/>
            <a:ext cx="1261872" cy="126187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E61684B2-1403-BD44-80B1-6A5C0D0A3C67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6454143" y="3873673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799317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799317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966213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965277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rtlCol="0" anchor="ctr"/>
          <a:lstStyle>
            <a:lvl1pPr algn="l">
              <a:defRPr sz="23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FE39F36-2976-4FAE-B856-E6D74E59156A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2351088"/>
            <a:ext cx="2325688" cy="774700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2351088"/>
            <a:ext cx="2325688" cy="774700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6275" y="5258548"/>
            <a:ext cx="2325688" cy="774700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67235" y="5258548"/>
            <a:ext cx="2325688" cy="774700"/>
          </a:xfrm>
        </p:spPr>
        <p:txBody>
          <a:bodyPr rtlCol="0">
            <a:norm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325413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 Icon Bullets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val 28">
            <a:extLst>
              <a:ext uri="{FF2B5EF4-FFF2-40B4-BE49-F238E27FC236}">
                <a16:creationId xmlns:a16="http://schemas.microsoft.com/office/drawing/2014/main" id="{3B87B079-A5F0-D34B-90BD-17403B51EF47}"/>
              </a:ext>
            </a:extLst>
          </p:cNvPr>
          <p:cNvSpPr>
            <a:spLocks noChangeAspect="1"/>
          </p:cNvSpPr>
          <p:nvPr userDrawn="1"/>
        </p:nvSpPr>
        <p:spPr>
          <a:xfrm>
            <a:off x="8699143" y="2234226"/>
            <a:ext cx="1261872" cy="126187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7169BE7-153A-034D-B3C8-A226C22DE09C}"/>
              </a:ext>
            </a:extLst>
          </p:cNvPr>
          <p:cNvSpPr>
            <a:spLocks noChangeAspect="1"/>
          </p:cNvSpPr>
          <p:nvPr userDrawn="1"/>
        </p:nvSpPr>
        <p:spPr>
          <a:xfrm>
            <a:off x="6288183" y="2234226"/>
            <a:ext cx="1261872" cy="1261872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604C6493-8619-1749-A32C-8C1C4E875339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454143" y="2401122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EE25A905-577F-154D-BA89-4F485EEBC4BD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865103" y="2400186"/>
            <a:ext cx="929952" cy="929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rtlCol="0" anchor="ctr"/>
          <a:lstStyle>
            <a:lvl1pPr algn="l">
              <a:defRPr sz="23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0D9A7FA-800E-421A-A6B9-B611FE4F89C3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756275" y="3785996"/>
            <a:ext cx="2325688" cy="1503455"/>
          </a:xfrm>
        </p:spPr>
        <p:txBody>
          <a:bodyPr rtlCol="0"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67235" y="3785996"/>
            <a:ext cx="2325688" cy="1503455"/>
          </a:xfrm>
        </p:spPr>
        <p:txBody>
          <a:bodyPr rtlCol="0">
            <a:noAutofit/>
          </a:bodyPr>
          <a:lstStyle>
            <a:lvl1pPr marL="0" indent="0" algn="ctr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</p:spTree>
    <p:extLst>
      <p:ext uri="{BB962C8B-B14F-4D97-AF65-F5344CB8AC3E}">
        <p14:creationId xmlns:p14="http://schemas.microsoft.com/office/powerpoint/2010/main" val="246506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 Icon Bullets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val 31">
            <a:extLst>
              <a:ext uri="{FF2B5EF4-FFF2-40B4-BE49-F238E27FC236}">
                <a16:creationId xmlns:a16="http://schemas.microsoft.com/office/drawing/2014/main" id="{F625DE42-6A2A-D745-B1F8-2AF2793533BE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3981394"/>
            <a:ext cx="1042415" cy="1042415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A87D37E3-62A9-1F44-8520-EBED16BF1C0F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8535100" y="4123125"/>
            <a:ext cx="781417" cy="758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75F8797D-AFBD-534A-AC82-DE2B7BAECE83}"/>
              </a:ext>
            </a:extLst>
          </p:cNvPr>
          <p:cNvSpPr>
            <a:spLocks noChangeAspect="1"/>
          </p:cNvSpPr>
          <p:nvPr userDrawn="1"/>
        </p:nvSpPr>
        <p:spPr>
          <a:xfrm>
            <a:off x="8404601" y="1932281"/>
            <a:ext cx="1042415" cy="104241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EFE809D2-16A3-B143-BC10-FEC397E62C62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535100" y="2074012"/>
            <a:ext cx="781417" cy="758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9677FD5-9A91-4866-B075-6DDE16433AC7}"/>
              </a:ext>
            </a:extLst>
          </p:cNvPr>
          <p:cNvGrpSpPr/>
          <p:nvPr userDrawn="1"/>
        </p:nvGrpSpPr>
        <p:grpSpPr>
          <a:xfrm>
            <a:off x="16303" y="0"/>
            <a:ext cx="12192000" cy="6858000"/>
            <a:chOff x="16303" y="6430358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236937" y="6430358"/>
              <a:ext cx="507801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 r="-140094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3144589" y="8256436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2233481" y="9232079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16303" y="6431945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287088"/>
            <a:ext cx="3438881" cy="2283824"/>
          </a:xfrm>
        </p:spPr>
        <p:txBody>
          <a:bodyPr rtlCol="0" anchor="ctr"/>
          <a:lstStyle>
            <a:lvl1pPr algn="l">
              <a:defRPr sz="23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5AF2C0-B19B-4142-9DE4-D61693872F34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ADD13A9-A8EA-4B1C-AE31-FE189E0E8B8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89670" y="1840992"/>
            <a:ext cx="2095046" cy="1225056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2BAC124-81DA-4B8B-86CD-75C69A4D0DB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19533" y="1840992"/>
            <a:ext cx="2095046" cy="1225056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B493D355-B592-4395-8255-D1D4FB1CF1A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89670" y="3891529"/>
            <a:ext cx="2095046" cy="122214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D0A496BB-AA13-44AE-AFA6-30D4ED5099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519533" y="3891529"/>
            <a:ext cx="2095046" cy="122214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200"/>
            </a:lvl1pPr>
          </a:lstStyle>
          <a:p>
            <a:pPr lvl="0" rtl="0"/>
            <a:r>
              <a:rPr lang="en-GB" noProof="0" dirty="0"/>
              <a:t>Edit bullet description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3963115-25B3-494B-9A13-AC92EFE94C09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1932281"/>
            <a:ext cx="1042415" cy="104241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3C759269-D6E6-2B41-8BEE-8B5AFB809B6A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01494" y="2074012"/>
            <a:ext cx="781417" cy="758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3E569D5-DC38-7C46-95CD-ACFBFBF591A2}"/>
              </a:ext>
            </a:extLst>
          </p:cNvPr>
          <p:cNvSpPr>
            <a:spLocks noChangeAspect="1"/>
          </p:cNvSpPr>
          <p:nvPr userDrawn="1"/>
        </p:nvSpPr>
        <p:spPr>
          <a:xfrm>
            <a:off x="5070995" y="3981394"/>
            <a:ext cx="1042415" cy="104241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4" name="Picture Placeholder 9">
            <a:extLst>
              <a:ext uri="{FF2B5EF4-FFF2-40B4-BE49-F238E27FC236}">
                <a16:creationId xmlns:a16="http://schemas.microsoft.com/office/drawing/2014/main" id="{E8396DFD-D667-2648-9BE4-6237690F7999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201494" y="4123125"/>
            <a:ext cx="781417" cy="758952"/>
          </a:xfrm>
          <a:prstGeom prst="ellipse">
            <a:avLst/>
          </a:prstGeom>
          <a:noFill/>
          <a:effectLst/>
        </p:spPr>
        <p:txBody>
          <a:bodyPr rtlCol="0" anchor="ctr">
            <a:normAutofit/>
          </a:bodyPr>
          <a:lstStyle>
            <a:lvl1pPr marL="0" indent="0" algn="ctr">
              <a:buNone/>
              <a:defRPr sz="1200" i="1"/>
            </a:lvl1pPr>
          </a:lstStyle>
          <a:p>
            <a:pPr rtl="0"/>
            <a:r>
              <a:rPr lang="en-GB" noProof="0" dirty="0"/>
              <a:t>Select icon</a:t>
            </a:r>
          </a:p>
        </p:txBody>
      </p:sp>
    </p:spTree>
    <p:extLst>
      <p:ext uri="{BB962C8B-B14F-4D97-AF65-F5344CB8AC3E}">
        <p14:creationId xmlns:p14="http://schemas.microsoft.com/office/powerpoint/2010/main" val="2929901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rtlCol="0" anchor="b">
            <a:normAutofit/>
          </a:bodyPr>
          <a:lstStyle>
            <a:lvl1pPr algn="l">
              <a:defRPr sz="23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15A5A73-8E13-4E38-8362-0A09BA9441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58861" y="478881"/>
            <a:ext cx="5582675" cy="5908526"/>
          </a:xfrm>
          <a:custGeom>
            <a:avLst/>
            <a:gdLst>
              <a:gd name="connsiteX0" fmla="*/ 10816 w 5582675"/>
              <a:gd name="connsiteY0" fmla="*/ 0 h 5908526"/>
              <a:gd name="connsiteX1" fmla="*/ 5582675 w 5582675"/>
              <a:gd name="connsiteY1" fmla="*/ 0 h 5908526"/>
              <a:gd name="connsiteX2" fmla="*/ 5582675 w 5582675"/>
              <a:gd name="connsiteY2" fmla="*/ 5908526 h 5908526"/>
              <a:gd name="connsiteX3" fmla="*/ 0 w 5582675"/>
              <a:gd name="connsiteY3" fmla="*/ 5908526 h 5908526"/>
              <a:gd name="connsiteX4" fmla="*/ 30693 w 5582675"/>
              <a:gd name="connsiteY4" fmla="*/ 5722836 h 5908526"/>
              <a:gd name="connsiteX5" fmla="*/ 223682 w 5582675"/>
              <a:gd name="connsiteY5" fmla="*/ 2921544 h 5908526"/>
              <a:gd name="connsiteX6" fmla="*/ 30693 w 5582675"/>
              <a:gd name="connsiteY6" fmla="*/ 120253 h 5908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2675" h="5908526">
                <a:moveTo>
                  <a:pt x="10816" y="0"/>
                </a:moveTo>
                <a:lnTo>
                  <a:pt x="5582675" y="0"/>
                </a:lnTo>
                <a:lnTo>
                  <a:pt x="5582675" y="5908526"/>
                </a:lnTo>
                <a:lnTo>
                  <a:pt x="0" y="5908526"/>
                </a:lnTo>
                <a:lnTo>
                  <a:pt x="30693" y="5722836"/>
                </a:lnTo>
                <a:cubicBezTo>
                  <a:pt x="153771" y="4890115"/>
                  <a:pt x="223682" y="3935837"/>
                  <a:pt x="223682" y="2921544"/>
                </a:cubicBezTo>
                <a:cubicBezTo>
                  <a:pt x="223682" y="1907252"/>
                  <a:pt x="153771" y="952973"/>
                  <a:pt x="30693" y="120253"/>
                </a:cubicBezTo>
                <a:close/>
              </a:path>
            </a:pathLst>
          </a:custGeom>
          <a:effectLst/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E416078-4A46-4D08-BD33-A6AF1D46E250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183431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0BDD93-02DA-4B21-9556-FA8B9894F90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8861" y="478880"/>
            <a:ext cx="5582675" cy="5900239"/>
          </a:xfrm>
          <a:custGeom>
            <a:avLst/>
            <a:gdLst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0 w 5582675"/>
              <a:gd name="connsiteY4" fmla="*/ 0 h 5900239"/>
              <a:gd name="connsiteX0" fmla="*/ 3501 w 5586176"/>
              <a:gd name="connsiteY0" fmla="*/ 0 h 5900239"/>
              <a:gd name="connsiteX1" fmla="*/ 5586176 w 5586176"/>
              <a:gd name="connsiteY1" fmla="*/ 0 h 5900239"/>
              <a:gd name="connsiteX2" fmla="*/ 5586176 w 5586176"/>
              <a:gd name="connsiteY2" fmla="*/ 5900239 h 5900239"/>
              <a:gd name="connsiteX3" fmla="*/ 3501 w 5586176"/>
              <a:gd name="connsiteY3" fmla="*/ 5900239 h 5900239"/>
              <a:gd name="connsiteX4" fmla="*/ 0 w 5586176"/>
              <a:gd name="connsiteY4" fmla="*/ 3615600 h 5900239"/>
              <a:gd name="connsiteX5" fmla="*/ 3501 w 5586176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0 w 5582675"/>
              <a:gd name="connsiteY5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117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62539 w 5582675"/>
              <a:gd name="connsiteY5" fmla="*/ 23740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220019 w 5582675"/>
              <a:gd name="connsiteY4" fmla="*/ 3442880 h 5900239"/>
              <a:gd name="connsiteX5" fmla="*/ 47299 w 5582675"/>
              <a:gd name="connsiteY5" fmla="*/ 247560 h 5900239"/>
              <a:gd name="connsiteX6" fmla="*/ 0 w 5582675"/>
              <a:gd name="connsiteY6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1173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52379 w 5582675"/>
              <a:gd name="connsiteY4" fmla="*/ 5647600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  <a:gd name="connsiteX0" fmla="*/ 0 w 5582675"/>
              <a:gd name="connsiteY0" fmla="*/ 0 h 5900239"/>
              <a:gd name="connsiteX1" fmla="*/ 5582675 w 5582675"/>
              <a:gd name="connsiteY1" fmla="*/ 0 h 5900239"/>
              <a:gd name="connsiteX2" fmla="*/ 5582675 w 5582675"/>
              <a:gd name="connsiteY2" fmla="*/ 5900239 h 5900239"/>
              <a:gd name="connsiteX3" fmla="*/ 0 w 5582675"/>
              <a:gd name="connsiteY3" fmla="*/ 5900239 h 5900239"/>
              <a:gd name="connsiteX4" fmla="*/ 42854 w 5582675"/>
              <a:gd name="connsiteY4" fmla="*/ 5653315 h 5900239"/>
              <a:gd name="connsiteX5" fmla="*/ 220019 w 5582675"/>
              <a:gd name="connsiteY5" fmla="*/ 3442880 h 5900239"/>
              <a:gd name="connsiteX6" fmla="*/ 47299 w 5582675"/>
              <a:gd name="connsiteY6" fmla="*/ 247560 h 5900239"/>
              <a:gd name="connsiteX7" fmla="*/ 0 w 5582675"/>
              <a:gd name="connsiteY7" fmla="*/ 0 h 5900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82675" h="5900239">
                <a:moveTo>
                  <a:pt x="0" y="0"/>
                </a:moveTo>
                <a:lnTo>
                  <a:pt x="5582675" y="0"/>
                </a:lnTo>
                <a:lnTo>
                  <a:pt x="5582675" y="5900239"/>
                </a:lnTo>
                <a:lnTo>
                  <a:pt x="0" y="5900239"/>
                </a:lnTo>
                <a:cubicBezTo>
                  <a:pt x="14285" y="5817931"/>
                  <a:pt x="34284" y="5741338"/>
                  <a:pt x="42854" y="5653315"/>
                </a:cubicBezTo>
                <a:cubicBezTo>
                  <a:pt x="145724" y="4908883"/>
                  <a:pt x="181919" y="4332092"/>
                  <a:pt x="220019" y="3442880"/>
                </a:cubicBezTo>
                <a:cubicBezTo>
                  <a:pt x="221712" y="2333747"/>
                  <a:pt x="182766" y="1285573"/>
                  <a:pt x="47299" y="247560"/>
                </a:cubicBezTo>
                <a:lnTo>
                  <a:pt x="0" y="0"/>
                </a:lnTo>
                <a:close/>
              </a:path>
            </a:pathLst>
          </a:custGeo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rtlCol="0" anchor="b">
            <a:normAutofit/>
          </a:bodyPr>
          <a:lstStyle>
            <a:lvl1pPr algn="l">
              <a:defRPr sz="23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552DDEF-9D8B-408E-BADE-EC221AA20940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97730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592B87-39E7-496E-A8FC-43C3A958AC1B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77171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E2A203-2E25-4604-90BA-CC457ED7BDCE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5993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B64900-8877-41BB-8615-9BE5269FD876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26480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8C3D072-F03E-459C-ADE7-3AFE5F8D421E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19229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7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0DCB0C88-FDE0-412E-9A8A-D2BEBF1E2A8C}" type="datetime1">
              <a:rPr lang="en-GB" noProof="0" smtClean="0"/>
              <a:t>12/11/2023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9FF96B15-8338-45D5-A943-561235072D66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6391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59" r:id="rId4"/>
    <p:sldLayoutId id="2147483860" r:id="rId5"/>
    <p:sldLayoutId id="2147483861" r:id="rId6"/>
    <p:sldLayoutId id="2147483862" r:id="rId7"/>
    <p:sldLayoutId id="2147483864" r:id="rId8"/>
    <p:sldLayoutId id="2147483863" r:id="rId9"/>
    <p:sldLayoutId id="2147483858" r:id="rId10"/>
    <p:sldLayoutId id="2147483865" r:id="rId11"/>
    <p:sldLayoutId id="2147483844" r:id="rId12"/>
    <p:sldLayoutId id="2147483845" r:id="rId13"/>
    <p:sldLayoutId id="2147483846" r:id="rId14"/>
    <p:sldLayoutId id="2147483847" r:id="rId15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hilton.com/en/hotels/lonpdhi-hilton-london-paddington/?WT.mc_id=zINDA0EMEA1MB2PSH3GGL4INTBPP5dkt6MULTIBR7_121127567_1003528_p35234276771&amp;gclsrc=3p.ds&amp;&amp;&amp;&amp;&amp;&amp;gclid=ae1c1a43d697148e3dc77f0c78716deb&amp;gclsrc=3p.ds&amp;msclkid=ae1c1a43d697148e3dc77f0c78716deb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ing.com/hotel/gb/hilton-london-paddington.en-gb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enbuild.2006.05.005" TargetMode="External"/><Relationship Id="rId3" Type="http://schemas.openxmlformats.org/officeDocument/2006/relationships/hyperlink" Target="https://doi.org/10.1002/hrm.20131" TargetMode="External"/><Relationship Id="rId7" Type="http://schemas.openxmlformats.org/officeDocument/2006/relationships/hyperlink" Target="https://doi.org/10.1007/978-1-137-28926-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i.nii.ac.jp/ncid/BA65898168" TargetMode="External"/><Relationship Id="rId11" Type="http://schemas.openxmlformats.org/officeDocument/2006/relationships/hyperlink" Target="https://doi.org/10.1080/09585190600697638" TargetMode="External"/><Relationship Id="rId5" Type="http://schemas.openxmlformats.org/officeDocument/2006/relationships/hyperlink" Target="https://doi.org/10.1108/09596110610665302" TargetMode="External"/><Relationship Id="rId10" Type="http://schemas.openxmlformats.org/officeDocument/2006/relationships/hyperlink" Target="https://doi.org/10.1016/j.ijinfomgt.2017.11.001" TargetMode="External"/><Relationship Id="rId4" Type="http://schemas.openxmlformats.org/officeDocument/2006/relationships/hyperlink" Target="https://doi.org/10.1080/13562517.2010.507311" TargetMode="External"/><Relationship Id="rId9" Type="http://schemas.openxmlformats.org/officeDocument/2006/relationships/hyperlink" Target="https://doi.org/10.1177/0010880499040004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9B41E-FC51-4047-9C2D-7FA6782DAF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2164080"/>
            <a:ext cx="9767045" cy="3870960"/>
          </a:xfrm>
        </p:spPr>
        <p:txBody>
          <a:bodyPr rtlCol="0"/>
          <a:lstStyle/>
          <a:p>
            <a:pPr algn="ctr" rtl="0">
              <a:lnSpc>
                <a:spcPct val="150000"/>
              </a:lnSpc>
            </a:pP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OF THE NEW HOUSEKEEPING CHECKLIST AT  HILTON LONDON PADDINGTON </a:t>
            </a: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 OF THE HOUSEKEEPING TEAM :ADRIANA BALICA NO. 2232252</a:t>
            </a: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DAN PAYNE </a:t>
            </a: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 4006</a:t>
            </a: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00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buses on a street">
            <a:extLst>
              <a:ext uri="{FF2B5EF4-FFF2-40B4-BE49-F238E27FC236}">
                <a16:creationId xmlns:a16="http://schemas.microsoft.com/office/drawing/2014/main" id="{C741F7EA-DD37-3939-C09D-45FD7E4DE3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200" y="535605"/>
            <a:ext cx="6074861" cy="586414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36469F-A292-4492-BAAB-2F581AD4AC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08000" y="1320800"/>
            <a:ext cx="4856480" cy="3810000"/>
          </a:xfrm>
        </p:spPr>
        <p:txBody>
          <a:bodyPr rtlCol="0">
            <a:normAutofit/>
          </a:bodyPr>
          <a:lstStyle/>
          <a:p>
            <a:pPr>
              <a:buClr>
                <a:schemeClr val="tx1"/>
              </a:buClr>
              <a:buSzPct val="91000"/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chemeClr val="tx1"/>
              </a:buClr>
              <a:buSzPct val="91000"/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OF HILTON LONDON PADDINGTON </a:t>
            </a:r>
          </a:p>
          <a:p>
            <a:pPr>
              <a:buClr>
                <a:schemeClr val="tx1"/>
              </a:buClr>
              <a:buSzPct val="91000"/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TO MY NEW CHECKLIST </a:t>
            </a:r>
          </a:p>
          <a:p>
            <a:pPr>
              <a:buClr>
                <a:schemeClr val="tx1"/>
              </a:buClr>
              <a:buSzPct val="91000"/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CHECKLIST </a:t>
            </a:r>
          </a:p>
          <a:p>
            <a:pPr>
              <a:buClr>
                <a:schemeClr val="tx1"/>
              </a:buClr>
              <a:buSzPct val="91000"/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MEASURES TO BE INTRODUCED </a:t>
            </a:r>
          </a:p>
          <a:p>
            <a:pPr>
              <a:buClr>
                <a:schemeClr val="tx1"/>
              </a:buClr>
              <a:buSzPct val="91000"/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REASONS TO BELIEVE THE CHECKLIST IS EFFECTIVE  </a:t>
            </a:r>
          </a:p>
          <a:p>
            <a:pPr>
              <a:buClr>
                <a:schemeClr val="tx1"/>
              </a:buClr>
              <a:buSzPct val="91000"/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pPr rtl="0">
              <a:buFont typeface="Wingdings" panose="05000000000000000000" pitchFamily="2" charset="2"/>
              <a:buChar char="q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rtl="0">
              <a:buNone/>
            </a:pPr>
            <a:endParaRPr lang="en-GB" dirty="0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64BD14C2-1912-5A9D-ABF2-FE4C5340E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280" y="1063416"/>
            <a:ext cx="5008880" cy="48090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CONTENT TABLE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5514BC9-62DD-DE1B-49CB-B6FBD3AF19C9}"/>
              </a:ext>
            </a:extLst>
          </p:cNvPr>
          <p:cNvSpPr txBox="1"/>
          <p:nvPr/>
        </p:nvSpPr>
        <p:spPr>
          <a:xfrm>
            <a:off x="670560" y="6045396"/>
            <a:ext cx="50901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Paddington Hotels | Hilton London Paddington | London, UK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051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88723-F88E-4F02-B1A9-D1224233B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0473" y="927263"/>
            <a:ext cx="8761413" cy="706964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SMALL INTRODUTION TO HILTON LONDON PADDINGTON 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033E00-5119-4205-BD29-9D1A753BE3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2265761"/>
            <a:ext cx="6248401" cy="4074079"/>
          </a:xfrm>
        </p:spPr>
        <p:txBody>
          <a:bodyPr rtlCol="0">
            <a:normAutofit fontScale="25000" lnSpcReduction="20000"/>
          </a:bodyPr>
          <a:lstStyle/>
          <a:p>
            <a:pPr rtl="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HILTON LONDON PADDINGTON , LOCATED IN THE HEART OF LONDON, SEAMLESSLY COMBINES VICTORIAN ELEGANCE WITH MODERN COMFORT THIS ICONIC HOTEL, SITUATED JUST NEAR PADDINGTON STATION , OFFERS A CONVENIENT GATEWAY TO THE CITY’S ATTRACTIONS .</a:t>
            </a:r>
          </a:p>
          <a:p>
            <a:pPr rtl="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WITH IT’S SOPHISTICATED ACCOMODATIONS, FINE DINING OPTIONS, AND IMPECABLE SERVICE , HILTON LONDON PADDINGTON PROVIDES A MEMORABLE STAY FOR  BOTH BUSSINESS AND LEISURE TRAVELLERS. (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Bohdanowicz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Martinac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2007)</a:t>
            </a:r>
          </a:p>
          <a:p>
            <a:pPr rtl="0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OUR HOTEL IS DIRECTLY CONNECTED TO THE PADDINGTON STATION AND THE FOUR UNDERGROUND LINES,  ELIZABETH LINE, HEATHROW EXPRESS THAT CAN  TAKE YOU TO THE AIRPORT IN 15 MINUTES, HYDE PARK , OXFORD STREET, PORTOBELLO ROAD AND LITTLE VENICE ARE ALL AROUND A MILE AWAY .</a:t>
            </a:r>
          </a:p>
          <a:p>
            <a:pPr marL="0" indent="0" rtl="0">
              <a:buNone/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sz="36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rtl="0"/>
            <a:endParaRPr lang="en-GB" sz="36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rtl="0"/>
            <a:endParaRPr lang="en-GB" sz="36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rtl="0"/>
            <a:endParaRPr lang="en-GB" sz="36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 rtl="0">
              <a:buNone/>
            </a:pP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Hilton London Paddington, London – Updated 2023 Prices (booking.com)</a:t>
            </a:r>
            <a:endParaRPr lang="en-GB" sz="4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rtl="0"/>
            <a:endParaRPr lang="en-GB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rtl="0"/>
            <a:endParaRPr lang="en-GB" sz="36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rtl="0"/>
            <a:endParaRPr lang="en-GB" sz="36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rtl="0"/>
            <a:endParaRPr lang="en-GB" sz="36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rtl="0"/>
            <a:r>
              <a:rPr lang="en-GB" sz="36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Hilton London Paddington, London – Updated 2023 Prices (booking.com)</a:t>
            </a:r>
            <a:endParaRPr lang="en-GB" sz="3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dirty="0">
              <a:solidFill>
                <a:schemeClr val="tx1"/>
              </a:solidFill>
            </a:endParaRPr>
          </a:p>
          <a:p>
            <a:pPr rtl="0"/>
            <a:endParaRPr lang="en-GB" dirty="0"/>
          </a:p>
        </p:txBody>
      </p:sp>
      <p:pic>
        <p:nvPicPr>
          <p:cNvPr id="13" name="Content Placeholder 12" descr="A high angle view of a city&#10;&#10;Description automatically generated">
            <a:extLst>
              <a:ext uri="{FF2B5EF4-FFF2-40B4-BE49-F238E27FC236}">
                <a16:creationId xmlns:a16="http://schemas.microsoft.com/office/drawing/2014/main" id="{2E44A492-48A4-034A-C464-6B35F01A568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248401" y="2265762"/>
            <a:ext cx="5887322" cy="4296510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48CA6F-C72D-F944-B10D-0504BB669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rtlCol="0" anchor="b">
            <a:normAutofit/>
          </a:bodyPr>
          <a:lstStyle/>
          <a:p>
            <a:pPr rtl="0">
              <a:spcAft>
                <a:spcPts val="600"/>
              </a:spcAft>
            </a:pPr>
            <a:fld id="{9FF96B15-8338-45D5-A943-561235072D66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875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7BB6A-049C-45E8-AC09-2F0B9BB2F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 rtlCol="0" anchor="ctr">
            <a:normAutofit/>
          </a:bodyPr>
          <a:lstStyle/>
          <a:p>
            <a:pPr rtl="0"/>
            <a:r>
              <a:rPr lang="en-GB"/>
              <a:t>Introduction of my new checklist 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B88F35EB-A98E-FE8F-D295-AC16618B25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Housekeeping checklist serve as crucial tool in maintaining our  hotel’s cleanliness ,and meeting the high standards set by our  brand. (Chang et al., 2019)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checklist outlined specific tasks and procedures, essential for ensuring each room meets our  brand's expectations .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Implementing such a checklist involves numerous measures to guarantee effectiveness and ensure that our brand’s  standards are consistently met</a:t>
            </a:r>
            <a:r>
              <a:rPr lang="en-GB" sz="1700" dirty="0"/>
              <a:t>.</a:t>
            </a:r>
            <a:endParaRPr lang="en-US" sz="1700" dirty="0"/>
          </a:p>
        </p:txBody>
      </p:sp>
      <p:pic>
        <p:nvPicPr>
          <p:cNvPr id="13" name="Picture 12" descr="A blue pen next to a checklist">
            <a:extLst>
              <a:ext uri="{FF2B5EF4-FFF2-40B4-BE49-F238E27FC236}">
                <a16:creationId xmlns:a16="http://schemas.microsoft.com/office/drawing/2014/main" id="{C4771E9E-5FBD-7977-29E8-D2106C8D65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611" r="1" b="27129"/>
          <a:stretch/>
        </p:blipFill>
        <p:spPr>
          <a:xfrm>
            <a:off x="6208712" y="2603500"/>
            <a:ext cx="4825159" cy="3416300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C2495D-630A-AF42-97CB-9B1D6372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rtlCol="0" anchor="b">
            <a:normAutofit/>
          </a:bodyPr>
          <a:lstStyle/>
          <a:p>
            <a:pPr rtl="0">
              <a:spcAft>
                <a:spcPts val="600"/>
              </a:spcAft>
            </a:pPr>
            <a:fld id="{9FF96B15-8338-45D5-A943-561235072D66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768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4D910-12C6-474C-AE9A-EBF2857CD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/>
              <a:t>CHECKLIST TO BE FOLLOWED BY THE HOUSEKEEPING TEAM </a:t>
            </a:r>
          </a:p>
        </p:txBody>
      </p:sp>
      <p:pic>
        <p:nvPicPr>
          <p:cNvPr id="127" name="Picture 126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F0078142-18E5-E334-D6FB-03131E5B75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595" y="2369820"/>
            <a:ext cx="2837286" cy="3416301"/>
          </a:xfrm>
          <a:prstGeom prst="rect">
            <a:avLst/>
          </a:prstGeom>
          <a:noFill/>
        </p:spPr>
      </p:pic>
      <p:sp>
        <p:nvSpPr>
          <p:cNvPr id="123" name="TextBox 122">
            <a:extLst>
              <a:ext uri="{FF2B5EF4-FFF2-40B4-BE49-F238E27FC236}">
                <a16:creationId xmlns:a16="http://schemas.microsoft.com/office/drawing/2014/main" id="{1B2B1286-B67A-6F9C-0881-5891DAD95488}"/>
              </a:ext>
            </a:extLst>
          </p:cNvPr>
          <p:cNvSpPr txBox="1"/>
          <p:nvPr/>
        </p:nvSpPr>
        <p:spPr>
          <a:xfrm>
            <a:off x="3318962" y="2143760"/>
            <a:ext cx="8761413" cy="47472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Preparations:</a:t>
            </a:r>
            <a:endParaRPr lang="en-GB" sz="1400" u="sng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gather all necessary cleaning supplies, including disinfectants, cleaning cloths, mops, vacuum cleaners, and trash bags. 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 personal protective equipment, like gloves and masks, is worn.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check for any maintenance issues in the room, such as malfunctioning lights, faucets, or broken furniture. 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Dusting and surface cleaning: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GB" sz="1400" u="sng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dust and wipe all surfaces, including countertops, nightstands, desks, and TV stands</a:t>
            </a: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pay special attention to high-touch areas like remote controls, light switches, and door handles.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 mirrors and glass surfaces with streak-free glass cleaner.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Bed making:</a:t>
            </a:r>
            <a:endParaRPr lang="en-GB" sz="1400" u="sng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strip the bed of all linens and pillowcases.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replace with fresh, clean sheets and pillowcases.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ensure the bed is neatly made with hospital corners.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9DD2B4-B372-0144-9E8A-188A2C9B2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9FF96B15-8338-45D5-A943-561235072D66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439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29FA8C-382B-36B5-2971-DC5082F0A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FF96B15-8338-45D5-A943-561235072D66}" type="slidenum">
              <a:rPr lang="en-GB" noProof="0" smtClean="0"/>
              <a:t>6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167161-0E3C-52DB-AFDD-B7A551576F4F}"/>
              </a:ext>
            </a:extLst>
          </p:cNvPr>
          <p:cNvSpPr txBox="1"/>
          <p:nvPr/>
        </p:nvSpPr>
        <p:spPr>
          <a:xfrm>
            <a:off x="1102861" y="0"/>
            <a:ext cx="10306819" cy="59104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Vacuuming and carpet cleaning:</a:t>
            </a:r>
            <a:endParaRPr lang="en-GB" sz="14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vacuum all carpeted areas, paying attention to corners and under furniture.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 a carpet cleaner for any stains or spills.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shake out and vacuum area rugs.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Bathroom cleaning</a:t>
            </a:r>
            <a:r>
              <a:rPr lang="en-US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14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scrub and disinfect the toilet, shower, and sink.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wipe down all bathroom surfaces, including mirrors, countertops, and fixtures.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replace used towels and refill toiletries. 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Trash removal:</a:t>
            </a:r>
            <a:endParaRPr lang="en-GB" sz="14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empty all trash cans and replace them with clean liners.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ensure proper disposal of trash in designated areas.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4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Restocking amenities:</a:t>
            </a:r>
            <a:endParaRPr lang="en-GB" sz="14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ensure the room is stocked with fresh towels, linens, and amenities like shampoo, soap, and toilet paper. 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check that all amenities are in good condition. </a:t>
            </a: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C18D72EB-E162-A830-F467-87D02AC03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6620" y="1359145"/>
            <a:ext cx="4045380" cy="3656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136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F6B52-A20E-426B-B7E0-1B6AAB46C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420" y="594313"/>
            <a:ext cx="4351023" cy="2283824"/>
          </a:xfrm>
        </p:spPr>
        <p:txBody>
          <a:bodyPr rtlCol="0"/>
          <a:lstStyle/>
          <a:p>
            <a:pPr rt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MEASURES TO BE INTRODUCED </a:t>
            </a:r>
          </a:p>
        </p:txBody>
      </p:sp>
      <p:pic>
        <p:nvPicPr>
          <p:cNvPr id="40" name="Picture Placeholder 39" descr="Share">
            <a:extLst>
              <a:ext uri="{FF2B5EF4-FFF2-40B4-BE49-F238E27FC236}">
                <a16:creationId xmlns:a16="http://schemas.microsoft.com/office/drawing/2014/main" id="{6DAD0805-FCC0-46BE-8281-FAE74450C713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-41595" t="-41595" r="-41595" b="-41595"/>
          <a:stretch/>
        </p:blipFill>
        <p:spPr>
          <a:xfrm>
            <a:off x="11150600" y="1931988"/>
            <a:ext cx="1041400" cy="1041400"/>
          </a:xfrm>
        </p:spPr>
      </p:pic>
      <p:pic>
        <p:nvPicPr>
          <p:cNvPr id="44" name="Picture Placeholder 43" descr="Open book">
            <a:extLst>
              <a:ext uri="{FF2B5EF4-FFF2-40B4-BE49-F238E27FC236}">
                <a16:creationId xmlns:a16="http://schemas.microsoft.com/office/drawing/2014/main" id="{A09A9329-706D-48C2-B319-28C120B9368D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-36147" t="-41161" r="-46175" b="-41161"/>
          <a:stretch/>
        </p:blipFill>
        <p:spPr>
          <a:xfrm>
            <a:off x="11150600" y="3979863"/>
            <a:ext cx="1041400" cy="10414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36469F-A292-4492-BAAB-2F581AD4A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823" y="375920"/>
            <a:ext cx="5669280" cy="6037059"/>
          </a:xfrm>
        </p:spPr>
        <p:txBody>
          <a:bodyPr rtlCol="0">
            <a:normAutofit fontScale="700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</a:pP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enhance the room cleaning checklist, WILL consider THE FOLLOWING MEASURES: :</a:t>
            </a:r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training</a:t>
            </a: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regularly train housekeepers in the latest cleaning techniques and best practices to maintain high standards.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quality control inspections</a:t>
            </a: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implement periodic quality control inspections to ensure the checklist is followed consistently.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eco-friendly cleaning</a:t>
            </a: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incorporate environmentally friendly cleaning products and practices to reduce the environmental impact of cleaning. -feedback mechanism: encourage guests to provide feedback on room cleanliness, which can be used to continuously improve the cleaning process.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automation</a:t>
            </a:r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invest in automation and technology to assist housekeepers in their tasks, such as robotic vacuum cleaner and smart cleaning tools. </a:t>
            </a:r>
            <a:endParaRPr lang="en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rt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hand drawing a graph">
            <a:extLst>
              <a:ext uri="{FF2B5EF4-FFF2-40B4-BE49-F238E27FC236}">
                <a16:creationId xmlns:a16="http://schemas.microsoft.com/office/drawing/2014/main" id="{2BA0ABFE-A199-69D7-A16B-2FF984A8DB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" y="2147888"/>
            <a:ext cx="5144137" cy="3094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049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5B441-CEE7-4B03-83E6-D9CE5466E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</a:pPr>
            <a:r>
              <a:rPr lang="en-GB" sz="2500"/>
              <a:t>Reasons to be believe that the checklist is effective </a:t>
            </a:r>
          </a:p>
        </p:txBody>
      </p:sp>
      <p:graphicFrame>
        <p:nvGraphicFramePr>
          <p:cNvPr id="5" name="Content Placeholder 2" descr="Three numbered bullets in a row&#10;">
            <a:extLst>
              <a:ext uri="{FF2B5EF4-FFF2-40B4-BE49-F238E27FC236}">
                <a16:creationId xmlns:a16="http://schemas.microsoft.com/office/drawing/2014/main" id="{98A38006-F5DD-4447-B2BD-295B48BD10E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71781022"/>
              </p:ext>
            </p:extLst>
          </p:nvPr>
        </p:nvGraphicFramePr>
        <p:xfrm>
          <a:off x="1155700" y="2603500"/>
          <a:ext cx="48244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BACCB-4793-4B6E-A511-6C6EAFA1A5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4400" y="2603500"/>
            <a:ext cx="10119471" cy="3716020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Guest satisfaction: a clean and well-maintained room is a fundamental expectation of guests. Meeting these expectations directly impacts guest satisfaction and reviews.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and safety: proper cleaning and sanitation reduces the risk of infections and illness, which is especially important in a post-pandemic world.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Reputation: consistently high cleaning standards enhance the reputation of the hotel, leading to increased bookings and positive word-of-mouth recommendations.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Cost efficiency: a well-organized checklist ensures that housekeepers work efficiently and effectively, reducing operational costs.</a:t>
            </a:r>
            <a:endParaRPr lang="en-GB" sz="17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4018E4B-A0D3-6B4E-B245-90AFCE920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b">
            <a:normAutofit/>
          </a:bodyPr>
          <a:lstStyle/>
          <a:p>
            <a:pPr rtl="0">
              <a:spcAft>
                <a:spcPts val="600"/>
              </a:spcAft>
            </a:pPr>
            <a:fld id="{9FF96B15-8338-45D5-A943-561235072D66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637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8877019-C845-229B-B3C9-D2408EF88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 anchor="ctr">
            <a:normAutofit/>
          </a:bodyPr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B7484-60EC-A213-5F28-B52BD5C26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8761412" cy="3416300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In conclusion, a well-structured room cleaning checklist is indispensable for maintaining high standards of cleanliness and ensuring the satisfaction of guests. Regularly improving the checklist, training staff, and embracing eco-friendly practices will contribute to the overall success and reputation. Clean rooms not only guarantee guest comfort but also provide peace of mind in terms of health and safety. 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dirty="0">
              <a:effectLst/>
            </a:endParaRPr>
          </a:p>
          <a:p>
            <a:pPr marL="0" indent="0">
              <a:spcAft>
                <a:spcPts val="800"/>
              </a:spcAft>
              <a:buNone/>
            </a:pP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E59E7-4ACA-354D-B7B9-2DF31F546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rtlCol="0" anchor="b">
            <a:normAutofit/>
          </a:bodyPr>
          <a:lstStyle/>
          <a:p>
            <a:pPr rtl="0">
              <a:spcAft>
                <a:spcPts val="600"/>
              </a:spcAft>
            </a:pPr>
            <a:fld id="{9FF96B15-8338-45D5-A943-561235072D66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523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080" y="614684"/>
            <a:ext cx="8639287" cy="448732"/>
          </a:xfrm>
        </p:spPr>
        <p:txBody>
          <a:bodyPr rtlCol="0"/>
          <a:lstStyle/>
          <a:p>
            <a:pPr rtl="0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6D63F-6B86-FAE7-8F1A-F8B0ECD6A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1063416"/>
            <a:ext cx="8761412" cy="713570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1..</a:t>
            </a: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Deckop</a:t>
            </a: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 R., Konrad, A. M., Perlmutter, F. D., &amp; Freely, J. (2006). The effect of human resource management practices on the job retention of former welfare clients. </a:t>
            </a:r>
            <a:r>
              <a:rPr lang="en-US" sz="40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 Resource Management</a:t>
            </a: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US" sz="40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45</a:t>
            </a: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(4), 539–559. </a:t>
            </a:r>
            <a:r>
              <a:rPr lang="en-US" sz="4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https://doi.org/10.1002/hrm.20131</a:t>
            </a:r>
            <a:endParaRPr lang="en-GB" sz="4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2.Ryan, M. (2011). Improving reflective writing in higher education: a social semiotic perspective. Teaching in Higher Education, 16(1), 99–111. </a:t>
            </a:r>
            <a:r>
              <a:rPr lang="en-US" sz="4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https://doi.org/10.1080/13562517.2010.507311</a:t>
            </a:r>
            <a:endParaRPr lang="en-GB" sz="4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3.Torres, E. N., &amp; Kline, S. F. (2006). From satisfaction to delight: a model for the hotel industry. International Journal of Contemporary Hospitality Management, 18(4), 290–301. </a:t>
            </a:r>
            <a:r>
              <a:rPr lang="en-US" sz="4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https://doi.org/10.1108/09596110610665302</a:t>
            </a:r>
            <a:endParaRPr lang="en-GB" sz="4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4.Rutherford, D. G. (2006). Hotel Management and Operations. </a:t>
            </a:r>
            <a:r>
              <a:rPr lang="en-US" sz="40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http://ci.nii.ac.jp/ncid/BA65898168</a:t>
            </a:r>
            <a:endParaRPr lang="en-GB" sz="4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algn="just">
              <a:lnSpc>
                <a:spcPct val="150000"/>
              </a:lnSpc>
              <a:buNone/>
            </a:pP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5.Cottrell, S. (2013). The Study Skills Handbook. </a:t>
            </a:r>
            <a:r>
              <a:rPr lang="en-US" sz="40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https://doi.org/10.1007/978-1-137-28926-1</a:t>
            </a:r>
            <a:r>
              <a:rPr lang="en-US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6..</a:t>
            </a:r>
            <a:r>
              <a:rPr lang="en-GB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Bohdanowicz</a:t>
            </a:r>
            <a:r>
              <a:rPr lang="en-GB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&amp; </a:t>
            </a:r>
            <a:r>
              <a:rPr lang="en-GB" sz="4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Martinac</a:t>
            </a:r>
            <a:r>
              <a:rPr lang="en-GB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I. (2007). Determinants and benchmarking of resource consumption in hotels—Case study of Hilton International and Scandic in Europe. </a:t>
            </a:r>
            <a:r>
              <a:rPr lang="en-GB" sz="4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Energy and Buildings</a:t>
            </a:r>
            <a:r>
              <a:rPr lang="en-GB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39</a:t>
            </a:r>
            <a:r>
              <a:rPr lang="en-GB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(1), 82–95. </a:t>
            </a:r>
            <a:r>
              <a:rPr lang="en-GB" sz="40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https://doi.org/10.1016/j.enbuild.2006.05.005</a:t>
            </a:r>
            <a:endParaRPr lang="en-GB" sz="4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Huckestein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D., &amp;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Duboff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R. S. (1999). Hilton Hotels. Cornell Hotel and Restaurant Administration Quarterly, 40(4), 28–38.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https://doi.org/10.1177/001088049904000411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8. Chang, Y. C., Ku, C. H., &amp; Chen, C. (2019). Social media analytics: Extracting and visualizing Hilton hotel ratings and reviews from TripAdvisor. International Journal of Information Management, 48, 263–279.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https://doi.org/10.1016/j.ijinfomgt.2017.11.001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9. Maxwell, G. A., &amp; Watson, S. (2006). Perspectives on line managers in human resource management: Hilton International’s UK hotels. International Journal of Human Resource Management, 17(6), 1152–1170.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https://doi.org/10.1080/09585190600697638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10. Balmer, J. M., &amp; Thomson, I. (2009). The shared management and ownership of corporate brands: the case of Hilton. Journal of General Management, 34(4), 15–37. https://doi.org/10.1177/030630700903400402</a:t>
            </a:r>
          </a:p>
          <a:p>
            <a:pPr marL="0" indent="0">
              <a:lnSpc>
                <a:spcPct val="200000"/>
              </a:lnSpc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en-GB" sz="3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</a:pPr>
            <a:endParaRPr lang="en-GB" sz="3600" dirty="0">
              <a:effectLst/>
              <a:latin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</a:pPr>
            <a:endParaRPr lang="en-GB" sz="3600" dirty="0"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9FF96B15-8338-45D5-A943-561235072D66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104695_TF66741836" id="{D3782EBF-5869-4EBC-BDE1-4F8FBF1C5973}" vid="{D330FE90-7EA5-4191-B7AF-60868A50F2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1" ma:contentTypeDescription="Create a new document." ma:contentTypeScope="" ma:versionID="2b3ba94ea77123cecd18a84fc97dfbdb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43e707d8430dc186b0ca45872f80973b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83E0B16-80BF-4868-8813-6B17170D72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A1C8E2-513F-4C9C-99C7-9AE0E7429B06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04c7059f-bde8-4ce9-bb0f-e52888740953"/>
    <ds:schemaRef ds:uri="d8e79d84-78fb-44a9-92e9-d04bdd8f0359"/>
  </ds:schemaRefs>
</ds:datastoreItem>
</file>

<file path=customXml/itemProps3.xml><?xml version="1.0" encoding="utf-8"?>
<ds:datastoreItem xmlns:ds="http://schemas.openxmlformats.org/officeDocument/2006/customXml" ds:itemID="{963186CA-4E69-4A88-B1B9-EF286E4E5A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Beginning of the year procedures</Template>
  <TotalTime>1420</TotalTime>
  <Words>1323</Words>
  <Application>Microsoft Office PowerPoint</Application>
  <PresentationFormat>Widescreen</PresentationFormat>
  <Paragraphs>104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Wingdings</vt:lpstr>
      <vt:lpstr>Wingdings 3</vt:lpstr>
      <vt:lpstr>Ion Boardroom</vt:lpstr>
      <vt:lpstr>     INTRODUCTION OF THE NEW HOUSEKEEPING CHECKLIST AT  HILTON LONDON PADDINGTON    MANAGER OF THE HOUSEKEEPING TEAM :ADRIANA BALICA NO. 2232252  LECTURER: DAN PAYNE   BMIH 4006     </vt:lpstr>
      <vt:lpstr>CONTENT TABLE </vt:lpstr>
      <vt:lpstr>A SMALL INTRODUTION TO HILTON LONDON PADDINGTON  </vt:lpstr>
      <vt:lpstr>Introduction of my new checklist </vt:lpstr>
      <vt:lpstr>CHECKLIST TO BE FOLLOWED BY THE HOUSEKEEPING TEAM </vt:lpstr>
      <vt:lpstr>PowerPoint Presentation</vt:lpstr>
      <vt:lpstr>MEASURES TO BE INTRODUCED </vt:lpstr>
      <vt:lpstr>Reasons to be believe that the checklist is effective </vt:lpstr>
      <vt:lpstr>CONCLUSIONS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INTRODUCTION OF THE NEW HOUSEKEEPING CHECKLIST AT  HILTON LONDON PADDINGTON    MANAGER OF THE HOUSEKEEPING TEAM :ADRIANA BALICA NO. 2232252  LECTURER: DAN PAYNE   BMIH 4006     </dc:title>
  <dc:creator>Adriana Balica (2232252)</dc:creator>
  <cp:lastModifiedBy>Adriana Balica (2232252)</cp:lastModifiedBy>
  <cp:revision>3</cp:revision>
  <dcterms:created xsi:type="dcterms:W3CDTF">2023-11-11T16:24:49Z</dcterms:created>
  <dcterms:modified xsi:type="dcterms:W3CDTF">2023-11-12T16:10:26Z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