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5"/>
  </p:notesMasterIdLst>
  <p:handoutMasterIdLst>
    <p:handoutMasterId r:id="rId36"/>
  </p:handoutMasterIdLst>
  <p:sldIdLst>
    <p:sldId id="277" r:id="rId2"/>
    <p:sldId id="380" r:id="rId3"/>
    <p:sldId id="399" r:id="rId4"/>
    <p:sldId id="400" r:id="rId5"/>
    <p:sldId id="611" r:id="rId6"/>
    <p:sldId id="401" r:id="rId7"/>
    <p:sldId id="406" r:id="rId8"/>
    <p:sldId id="408" r:id="rId9"/>
    <p:sldId id="410" r:id="rId10"/>
    <p:sldId id="413" r:id="rId11"/>
    <p:sldId id="612" r:id="rId12"/>
    <p:sldId id="613" r:id="rId13"/>
    <p:sldId id="614" r:id="rId14"/>
    <p:sldId id="615" r:id="rId15"/>
    <p:sldId id="616" r:id="rId16"/>
    <p:sldId id="617" r:id="rId17"/>
    <p:sldId id="618" r:id="rId18"/>
    <p:sldId id="619" r:id="rId19"/>
    <p:sldId id="620" r:id="rId20"/>
    <p:sldId id="621" r:id="rId21"/>
    <p:sldId id="321" r:id="rId22"/>
    <p:sldId id="622" r:id="rId23"/>
    <p:sldId id="623" r:id="rId24"/>
    <p:sldId id="624" r:id="rId25"/>
    <p:sldId id="626" r:id="rId26"/>
    <p:sldId id="627" r:id="rId27"/>
    <p:sldId id="628" r:id="rId28"/>
    <p:sldId id="318" r:id="rId29"/>
    <p:sldId id="631" r:id="rId30"/>
    <p:sldId id="632" r:id="rId31"/>
    <p:sldId id="633" r:id="rId32"/>
    <p:sldId id="634" r:id="rId33"/>
    <p:sldId id="502" r:id="rId34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780" autoAdjust="0"/>
    <p:restoredTop sz="93258" autoAdjust="0"/>
  </p:normalViewPr>
  <p:slideViewPr>
    <p:cSldViewPr>
      <p:cViewPr varScale="1">
        <p:scale>
          <a:sx n="77" d="100"/>
          <a:sy n="77" d="100"/>
        </p:scale>
        <p:origin x="830" y="5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2550" y="730250"/>
            <a:ext cx="6503988" cy="36591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 dirty="0">
              <a:solidFill>
                <a:schemeClr val="tx1">
                  <a:lumMod val="75000"/>
                  <a:lumOff val="25000"/>
                </a:schemeClr>
              </a:solidFill>
              <a:ea typeface="ＭＳ Ｐゴシック" pitchFamily="34" charset="-128"/>
              <a:cs typeface="Lucida Sans Unicode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3D6722-9B4D-4E29-B226-C325925A8118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47142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D8C91AC0-412E-42F4-8C7B-615F0D5552D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857250"/>
            <a:ext cx="4556125" cy="3416300"/>
          </a:xfrm>
          <a:ln/>
        </p:spPr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7CE3A30E-518D-4F1E-9DC4-022A03D5F3A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3636FBFF-25E9-47F2-AA13-6EA928CA4B0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857250"/>
            <a:ext cx="4556125" cy="3416300"/>
          </a:xfrm>
          <a:ln/>
        </p:spPr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957BBA03-ED66-4DCD-845C-F1105B9FAB9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F844D929-29D2-4A96-836D-93BBF5FA4AB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857250"/>
            <a:ext cx="4556125" cy="3416300"/>
          </a:xfrm>
          <a:ln/>
        </p:spPr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A3052A0D-D2F6-452F-BB8B-E2200125567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F1FB813E-9053-47F7-8FF2-008254C6CC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857250"/>
            <a:ext cx="6070600" cy="3416300"/>
          </a:xfrm>
          <a:ln/>
        </p:spPr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B7952898-87B5-46B4-B360-AAD8A3DDB29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72CAE7C9-D2B6-41C0-8D8A-88A096968AC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857250"/>
            <a:ext cx="4556125" cy="3416300"/>
          </a:xfrm>
          <a:ln/>
        </p:spPr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B1B9AA59-25A1-4BE4-B588-84EDC50721D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046E9B06-89D6-49AF-A9C2-1BC468392CF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857250"/>
            <a:ext cx="6070600" cy="3416300"/>
          </a:xfrm>
          <a:ln/>
        </p:spPr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7F098CB8-1697-4177-90AA-0AB9A0CDF9B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2550" y="730250"/>
            <a:ext cx="6503988" cy="36591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3D6722-9B4D-4E29-B226-C325925A8118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216910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2550" y="730250"/>
            <a:ext cx="6503988" cy="36591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3D6722-9B4D-4E29-B226-C325925A8118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25178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11/02/2022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11/02/2022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11/02/2022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11/02/2022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11/02/2022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11/02/2022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11/02/2022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11/02/2022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11/02/2022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11/02/2022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11/02/2022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earning Objectiv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118872" indent="-118872">
              <a:buClr>
                <a:srgbClr val="007FA3"/>
              </a:buClr>
              <a:buSzPct val="25000"/>
              <a:defRPr sz="2400"/>
            </a:lvl1pPr>
            <a:lvl2pPr marL="569913" indent="-285750">
              <a:buClr>
                <a:srgbClr val="007FA3"/>
              </a:buClr>
              <a:defRPr sz="2400"/>
            </a:lvl2pPr>
            <a:lvl3pPr>
              <a:buClr>
                <a:srgbClr val="007FA3"/>
              </a:buClr>
              <a:defRPr sz="2400"/>
            </a:lvl3pPr>
            <a:lvl4pPr>
              <a:buClr>
                <a:srgbClr val="007FA3"/>
              </a:buClr>
              <a:defRPr sz="2400"/>
            </a:lvl4pPr>
            <a:lvl5pPr>
              <a:buClr>
                <a:srgbClr val="007FA3"/>
              </a:buClr>
              <a:defRPr sz="2400"/>
            </a:lvl5pPr>
            <a:lvl6pPr>
              <a:buClr>
                <a:srgbClr val="007FA3"/>
              </a:buClr>
              <a:defRPr sz="2400"/>
            </a:lvl6pPr>
            <a:lvl7pPr>
              <a:buClr>
                <a:srgbClr val="007FA3"/>
              </a:buClr>
              <a:defRPr sz="2400"/>
            </a:lvl7pPr>
            <a:lvl8pPr>
              <a:buClr>
                <a:srgbClr val="007FA3"/>
              </a:buClr>
              <a:defRPr sz="2400"/>
            </a:lvl8pPr>
            <a:lvl9pPr>
              <a:buClr>
                <a:srgbClr val="007FA3"/>
              </a:buClr>
              <a:defRPr sz="2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Sixth</a:t>
            </a:r>
          </a:p>
          <a:p>
            <a:pPr lvl="6"/>
            <a:r>
              <a:rPr lang="en-US" dirty="0"/>
              <a:t>Seventh</a:t>
            </a:r>
          </a:p>
          <a:p>
            <a:pPr lvl="7"/>
            <a:r>
              <a:rPr lang="en-US" dirty="0"/>
              <a:t>Eighth</a:t>
            </a:r>
          </a:p>
          <a:p>
            <a:pPr lvl="8"/>
            <a:r>
              <a:rPr lang="en-US" dirty="0"/>
              <a:t>Ninth</a:t>
            </a:r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54880" y="6421876"/>
            <a:ext cx="11460480" cy="235463"/>
          </a:xfrm>
        </p:spPr>
        <p:txBody>
          <a:bodyPr/>
          <a:lstStyle/>
          <a:p>
            <a:r>
              <a:rPr lang="en-US" dirty="0"/>
              <a:t>                                                                                                   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DF6EFB-3F44-496C-A842-1E0B3D3B975A}" type="datetimeFigureOut">
              <a:rPr lang="en-US" smtClean="0"/>
              <a:pPr/>
              <a:t>2/11/2022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B2350-5261-4F5C-9DF5-EF0D264FC8D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70795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762000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3"/>
          </p:nvPr>
        </p:nvSpPr>
        <p:spPr>
          <a:xfrm>
            <a:off x="609600" y="2649751"/>
            <a:ext cx="4368800" cy="3476413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25292" y="6172201"/>
            <a:ext cx="11460480" cy="235463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DF6EFB-3F44-496C-A842-1E0B3D3B975A}" type="datetimeFigureOut">
              <a:rPr lang="en-US" smtClean="0"/>
              <a:pPr/>
              <a:t>2/11/2022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B2350-5261-4F5C-9DF5-EF0D264FC8D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>
          <a:xfrm>
            <a:off x="5892800" y="2649539"/>
            <a:ext cx="5588000" cy="34766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436235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fld id="{A9DF6EFB-3F44-496C-A842-1E0B3D3B975A}" type="datetimeFigureOut">
              <a:rPr lang="en-US" smtClean="0"/>
              <a:pPr/>
              <a:t>2/11/2022</a:t>
            </a:fld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B2350-5261-4F5C-9DF5-EF0D264FC8D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Title 7"/>
          <p:cNvSpPr>
            <a:spLocks noGrp="1"/>
          </p:cNvSpPr>
          <p:nvPr>
            <p:ph type="title"/>
          </p:nvPr>
        </p:nvSpPr>
        <p:spPr>
          <a:xfrm>
            <a:off x="609600" y="215372"/>
            <a:ext cx="10972800" cy="109728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914400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Content Placeholder 2"/>
          <p:cNvSpPr>
            <a:spLocks noGrp="1"/>
          </p:cNvSpPr>
          <p:nvPr>
            <p:ph idx="13"/>
          </p:nvPr>
        </p:nvSpPr>
        <p:spPr>
          <a:xfrm>
            <a:off x="609600" y="2667000"/>
            <a:ext cx="5181600" cy="2438400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5892800" y="2667000"/>
            <a:ext cx="5689600" cy="24384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2948587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6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11/02/2022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9" r:id="rId12"/>
    <p:sldLayoutId id="2147483790" r:id="rId13"/>
    <p:sldLayoutId id="2147483791" r:id="rId14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UNCnHlljuXI" TargetMode="External"/><Relationship Id="rId2" Type="http://schemas.openxmlformats.org/officeDocument/2006/relationships/hyperlink" Target="https://youtu.be/69ULtcwTLaY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atimes.com/business/technology/la-fi-tn-uber-ipo-travis-kalanick-cloudkitchens-20190509-story.html" TargetMode="External"/><Relationship Id="rId2" Type="http://schemas.openxmlformats.org/officeDocument/2006/relationships/hyperlink" Target="https://www.tenentrepreneurs.org/research/management-matter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﻿LCBB5001 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575456" y="2223813"/>
            <a:ext cx="9041088" cy="338437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﻿Entrepreneurship</a:t>
            </a:r>
          </a:p>
          <a:p>
            <a:pPr eaLnBrk="1" hangingPunct="1"/>
            <a:r>
              <a:rPr lang="en-GB" altLang="en-US" sz="3600" dirty="0">
                <a:solidFill>
                  <a:schemeClr val="accent2"/>
                </a:solidFill>
              </a:rPr>
              <a:t>Week 1</a:t>
            </a:r>
          </a:p>
          <a:p>
            <a:pPr eaLnBrk="1" hangingPunct="1"/>
            <a:endParaRPr lang="en-GB" altLang="en-US" sz="3600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Introduction to Entrepreneurship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/>
              <a:t>Learning Objectives</a:t>
            </a:r>
            <a:endParaRPr lang="en-IN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5400" y="1417638"/>
            <a:ext cx="10585176" cy="3955578"/>
          </a:xfrm>
        </p:spPr>
        <p:txBody>
          <a:bodyPr/>
          <a:lstStyle/>
          <a:p>
            <a:pPr eaLnBrk="1" hangingPunct="1"/>
            <a:r>
              <a:rPr lang="en-US" b="1" dirty="0">
                <a:solidFill>
                  <a:srgbClr val="007FA3"/>
                </a:solidFill>
              </a:rPr>
              <a:t>1.1</a:t>
            </a:r>
            <a:r>
              <a:rPr lang="en-GB" altLang="en-US" dirty="0"/>
              <a:t>Definitions of SMEs, its significance of the SME sector in the economy, as well as how it has evolved since the Corona virus pandemic. </a:t>
            </a:r>
          </a:p>
          <a:p>
            <a:pPr marL="514350" indent="-514350">
              <a:buSzPct val="100000"/>
              <a:buNone/>
            </a:pPr>
            <a:r>
              <a:rPr lang="en-US" b="1" dirty="0">
                <a:solidFill>
                  <a:srgbClr val="007FA3"/>
                </a:solidFill>
              </a:rPr>
              <a:t>1.2</a:t>
            </a:r>
            <a:r>
              <a:rPr lang="en-US" dirty="0"/>
              <a:t> Describe Entrepreneurship, the characteristics of entrepreneurial firms as well as the discuss three main reasons people decide to become entrepreneurs.</a:t>
            </a:r>
          </a:p>
          <a:p>
            <a:pPr marL="514350" indent="-514350">
              <a:buSzPct val="100000"/>
              <a:buNone/>
            </a:pPr>
            <a:r>
              <a:rPr lang="en-US" b="1" dirty="0">
                <a:solidFill>
                  <a:srgbClr val="007FA3"/>
                </a:solidFill>
              </a:rPr>
              <a:t>1.3</a:t>
            </a:r>
            <a:r>
              <a:rPr lang="en-US" dirty="0"/>
              <a:t> Identify four main characteristics of successful entrepreneurs.</a:t>
            </a:r>
          </a:p>
          <a:p>
            <a:pPr marL="571500" indent="-571500">
              <a:buSzPct val="100000"/>
              <a:buNone/>
            </a:pPr>
            <a:r>
              <a:rPr lang="en-US" b="1" dirty="0">
                <a:solidFill>
                  <a:srgbClr val="007FA3"/>
                </a:solidFill>
              </a:rPr>
              <a:t>1.4</a:t>
            </a:r>
            <a:r>
              <a:rPr lang="en-US" dirty="0"/>
              <a:t> Explain five common myths regarding entrepreneurship.</a:t>
            </a:r>
          </a:p>
          <a:p>
            <a:pPr marL="0" indent="0">
              <a:buSzPct val="100000"/>
              <a:buNone/>
            </a:pPr>
            <a:r>
              <a:rPr lang="en-US" b="1" dirty="0">
                <a:solidFill>
                  <a:srgbClr val="007FA3"/>
                </a:solidFill>
              </a:rPr>
              <a:t>1.5</a:t>
            </a:r>
            <a:r>
              <a:rPr lang="en-US" dirty="0"/>
              <a:t> Describe three types of start-up firms.</a:t>
            </a:r>
          </a:p>
        </p:txBody>
      </p:sp>
    </p:spTree>
    <p:extLst>
      <p:ext uri="{BB962C8B-B14F-4D97-AF65-F5344CB8AC3E}">
        <p14:creationId xmlns:p14="http://schemas.microsoft.com/office/powerpoint/2010/main" val="3925979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AF147FD7-A4F5-41CE-9786-73939C3A22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55839" y="2205039"/>
            <a:ext cx="7678737" cy="314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en-US" sz="2000" b="1">
                <a:solidFill>
                  <a:srgbClr val="0033CC"/>
                </a:solidFill>
                <a:latin typeface="Arial" panose="020B0604020202020204" pitchFamily="34" charset="0"/>
                <a:ea typeface="MS PGothic" panose="020B0600070205080204" pitchFamily="34" charset="-128"/>
              </a:rPr>
              <a:t>		Headcount	</a:t>
            </a:r>
            <a:r>
              <a:rPr lang="en-US" altLang="en-US" sz="2000" b="1">
                <a:solidFill>
                  <a:srgbClr val="FF3300"/>
                </a:solidFill>
                <a:latin typeface="Arial" panose="020B0604020202020204" pitchFamily="34" charset="0"/>
                <a:ea typeface="MS PGothic" panose="020B0600070205080204" pitchFamily="34" charset="-128"/>
              </a:rPr>
              <a:t>Turnover	</a:t>
            </a:r>
            <a:r>
              <a:rPr lang="en-US" altLang="en-US" sz="2000" b="1" u="sng">
                <a:solidFill>
                  <a:srgbClr val="FF3300"/>
                </a:solidFill>
                <a:latin typeface="Arial" panose="020B0604020202020204" pitchFamily="34" charset="0"/>
                <a:ea typeface="MS PGothic" panose="020B0600070205080204" pitchFamily="34" charset="-128"/>
              </a:rPr>
              <a:t>OR</a:t>
            </a:r>
            <a:r>
              <a:rPr lang="en-US" altLang="en-US" sz="2000" b="1">
                <a:solidFill>
                  <a:srgbClr val="FF3300"/>
                </a:solidFill>
                <a:latin typeface="Arial" panose="020B0604020202020204" pitchFamily="34" charset="0"/>
                <a:ea typeface="MS PGothic" panose="020B0600070205080204" pitchFamily="34" charset="-128"/>
              </a:rPr>
              <a:t>	B/Sheet Total</a:t>
            </a:r>
            <a:endParaRPr lang="en-GB" altLang="en-US" sz="2000">
              <a:solidFill>
                <a:srgbClr val="FF3300"/>
              </a:solidFill>
              <a:latin typeface="Arial" panose="020B0604020202020204" pitchFamily="34" charset="0"/>
              <a:ea typeface="MS PGothic" panose="020B0600070205080204" pitchFamily="34" charset="-128"/>
            </a:endParaRPr>
          </a:p>
          <a:p>
            <a:pPr eaLnBrk="1" hangingPunct="1"/>
            <a:endParaRPr lang="en-US" altLang="en-US" sz="2000">
              <a:solidFill>
                <a:srgbClr val="0033CC"/>
              </a:solidFill>
              <a:latin typeface="Arial" panose="020B0604020202020204" pitchFamily="34" charset="0"/>
              <a:ea typeface="MS PGothic" panose="020B0600070205080204" pitchFamily="34" charset="-128"/>
            </a:endParaRPr>
          </a:p>
          <a:p>
            <a:pPr eaLnBrk="1" hangingPunct="1"/>
            <a:r>
              <a:rPr lang="en-US" altLang="en-US" sz="2000">
                <a:solidFill>
                  <a:srgbClr val="0033CC"/>
                </a:solidFill>
                <a:latin typeface="Arial" panose="020B0604020202020204" pitchFamily="34" charset="0"/>
                <a:ea typeface="MS PGothic" panose="020B0600070205080204" pitchFamily="34" charset="-128"/>
              </a:rPr>
              <a:t>Medium		50-249		</a:t>
            </a:r>
            <a:r>
              <a:rPr lang="en-US" altLang="en-US" sz="2000">
                <a:solidFill>
                  <a:srgbClr val="FF3300"/>
                </a:solidFill>
                <a:latin typeface="Arial" panose="020B0604020202020204" pitchFamily="34" charset="0"/>
                <a:ea typeface="MS PGothic" panose="020B0600070205080204" pitchFamily="34" charset="-128"/>
              </a:rPr>
              <a:t>&lt; €50m			&lt; €43m</a:t>
            </a:r>
            <a:endParaRPr lang="en-GB" altLang="en-US" sz="2000">
              <a:solidFill>
                <a:srgbClr val="FF3300"/>
              </a:solidFill>
              <a:latin typeface="Arial" panose="020B0604020202020204" pitchFamily="34" charset="0"/>
              <a:ea typeface="MS PGothic" panose="020B0600070205080204" pitchFamily="34" charset="-128"/>
            </a:endParaRPr>
          </a:p>
          <a:p>
            <a:pPr eaLnBrk="1" hangingPunct="1"/>
            <a:endParaRPr lang="en-US" altLang="en-US" sz="2000">
              <a:solidFill>
                <a:srgbClr val="0033CC"/>
              </a:solidFill>
              <a:latin typeface="Arial" panose="020B0604020202020204" pitchFamily="34" charset="0"/>
              <a:ea typeface="MS PGothic" panose="020B0600070205080204" pitchFamily="34" charset="-128"/>
            </a:endParaRPr>
          </a:p>
          <a:p>
            <a:pPr eaLnBrk="1" hangingPunct="1"/>
            <a:r>
              <a:rPr lang="en-US" altLang="en-US" sz="2000">
                <a:solidFill>
                  <a:srgbClr val="0033CC"/>
                </a:solidFill>
                <a:latin typeface="Arial" panose="020B0604020202020204" pitchFamily="34" charset="0"/>
                <a:ea typeface="MS PGothic" panose="020B0600070205080204" pitchFamily="34" charset="-128"/>
              </a:rPr>
              <a:t>Small		10-49		</a:t>
            </a:r>
            <a:r>
              <a:rPr lang="en-US" altLang="en-US" sz="2000">
                <a:solidFill>
                  <a:srgbClr val="FF3300"/>
                </a:solidFill>
                <a:latin typeface="Arial" panose="020B0604020202020204" pitchFamily="34" charset="0"/>
                <a:ea typeface="MS PGothic" panose="020B0600070205080204" pitchFamily="34" charset="-128"/>
              </a:rPr>
              <a:t>&lt; €10m			&lt; €10m</a:t>
            </a:r>
            <a:endParaRPr lang="en-GB" altLang="en-US" sz="2000">
              <a:solidFill>
                <a:srgbClr val="FF3300"/>
              </a:solidFill>
              <a:latin typeface="Arial" panose="020B0604020202020204" pitchFamily="34" charset="0"/>
              <a:ea typeface="MS PGothic" panose="020B0600070205080204" pitchFamily="34" charset="-128"/>
            </a:endParaRPr>
          </a:p>
          <a:p>
            <a:pPr eaLnBrk="1" hangingPunct="1"/>
            <a:endParaRPr lang="en-US" altLang="en-US" sz="2000">
              <a:solidFill>
                <a:srgbClr val="0033CC"/>
              </a:solidFill>
              <a:latin typeface="Arial" panose="020B0604020202020204" pitchFamily="34" charset="0"/>
              <a:ea typeface="MS PGothic" panose="020B0600070205080204" pitchFamily="34" charset="-128"/>
            </a:endParaRPr>
          </a:p>
          <a:p>
            <a:pPr eaLnBrk="1" hangingPunct="1"/>
            <a:r>
              <a:rPr lang="en-US" altLang="en-US" sz="2000">
                <a:solidFill>
                  <a:srgbClr val="0033CC"/>
                </a:solidFill>
                <a:latin typeface="Arial" panose="020B0604020202020204" pitchFamily="34" charset="0"/>
                <a:ea typeface="MS PGothic" panose="020B0600070205080204" pitchFamily="34" charset="-128"/>
              </a:rPr>
              <a:t>Micro		 0-9		  </a:t>
            </a:r>
            <a:r>
              <a:rPr lang="en-US" altLang="en-US" sz="2000">
                <a:solidFill>
                  <a:srgbClr val="FF3300"/>
                </a:solidFill>
                <a:latin typeface="Arial" panose="020B0604020202020204" pitchFamily="34" charset="0"/>
                <a:ea typeface="MS PGothic" panose="020B0600070205080204" pitchFamily="34" charset="-128"/>
              </a:rPr>
              <a:t>&lt; €2m			  &lt; €2m</a:t>
            </a:r>
            <a:endParaRPr lang="en-GB" altLang="en-US" sz="2000">
              <a:solidFill>
                <a:srgbClr val="FF3300"/>
              </a:solidFill>
              <a:latin typeface="Arial" panose="020B0604020202020204" pitchFamily="34" charset="0"/>
              <a:ea typeface="MS PGothic" panose="020B0600070205080204" pitchFamily="34" charset="-128"/>
            </a:endParaRPr>
          </a:p>
          <a:p>
            <a:pPr algn="ctr" eaLnBrk="1" hangingPunct="1"/>
            <a:endParaRPr lang="en-GB" altLang="en-US" sz="2000" i="1">
              <a:solidFill>
                <a:srgbClr val="0033CC"/>
              </a:solidFill>
              <a:latin typeface="Arial" panose="020B0604020202020204" pitchFamily="34" charset="0"/>
              <a:ea typeface="MS PGothic" panose="020B0600070205080204" pitchFamily="34" charset="-128"/>
            </a:endParaRPr>
          </a:p>
          <a:p>
            <a:pPr eaLnBrk="1" hangingPunct="1"/>
            <a:r>
              <a:rPr lang="en-GB" altLang="en-US" sz="2000" i="1">
                <a:latin typeface="Arial" panose="020B0604020202020204" pitchFamily="34" charset="0"/>
                <a:ea typeface="MS PGothic" panose="020B0600070205080204" pitchFamily="34" charset="-128"/>
              </a:rPr>
              <a:t>Source</a:t>
            </a:r>
            <a:r>
              <a:rPr lang="en-GB" altLang="en-US" sz="2000" b="1">
                <a:latin typeface="Arial" panose="020B0604020202020204" pitchFamily="34" charset="0"/>
                <a:ea typeface="MS PGothic" panose="020B0600070205080204" pitchFamily="34" charset="-128"/>
              </a:rPr>
              <a:t>: </a:t>
            </a:r>
            <a:r>
              <a:rPr lang="en-GB" altLang="en-US" sz="2000">
                <a:latin typeface="Arial" panose="020B0604020202020204" pitchFamily="34" charset="0"/>
                <a:ea typeface="MS PGothic" panose="020B0600070205080204" pitchFamily="34" charset="-128"/>
              </a:rPr>
              <a:t>The European Union, ec.europa.eu</a:t>
            </a:r>
          </a:p>
        </p:txBody>
      </p:sp>
      <p:sp>
        <p:nvSpPr>
          <p:cNvPr id="7171" name="Text Box 3">
            <a:extLst>
              <a:ext uri="{FF2B5EF4-FFF2-40B4-BE49-F238E27FC236}">
                <a16:creationId xmlns:a16="http://schemas.microsoft.com/office/drawing/2014/main" id="{F3D23B7F-2B99-465D-A8C2-C97EAC8B97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46376" y="260350"/>
            <a:ext cx="6697663" cy="1570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GB" altLang="en-US" sz="3200">
                <a:latin typeface="Arial" panose="020B0604020202020204" pitchFamily="34" charset="0"/>
                <a:ea typeface="MS PGothic" panose="020B0600070205080204" pitchFamily="34" charset="-128"/>
              </a:rPr>
              <a:t>What is an SME? </a:t>
            </a:r>
          </a:p>
          <a:p>
            <a:pPr algn="ctr" eaLnBrk="1" hangingPunct="1"/>
            <a:r>
              <a:rPr lang="en-GB" altLang="en-US" sz="3200">
                <a:latin typeface="Arial" panose="020B0604020202020204" pitchFamily="34" charset="0"/>
                <a:ea typeface="MS PGothic" panose="020B0600070205080204" pitchFamily="34" charset="-128"/>
              </a:rPr>
              <a:t>Small and medium sized enterprise </a:t>
            </a:r>
          </a:p>
          <a:p>
            <a:pPr algn="ctr" eaLnBrk="1" hangingPunct="1"/>
            <a:r>
              <a:rPr lang="en-GB" altLang="en-US" sz="3200">
                <a:latin typeface="Arial" panose="020B0604020202020204" pitchFamily="34" charset="0"/>
                <a:ea typeface="MS PGothic" panose="020B0600070205080204" pitchFamily="34" charset="-128"/>
              </a:rPr>
              <a:t>EC thresholds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>
            <a:extLst>
              <a:ext uri="{FF2B5EF4-FFF2-40B4-BE49-F238E27FC236}">
                <a16:creationId xmlns:a16="http://schemas.microsoft.com/office/drawing/2014/main" id="{B0D725CD-B3E7-49C7-A7A3-F6DFE4D9CF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116" t="30051" r="23770" b="14301"/>
          <a:stretch>
            <a:fillRect/>
          </a:stretch>
        </p:blipFill>
        <p:spPr bwMode="auto">
          <a:xfrm>
            <a:off x="2135188" y="476251"/>
            <a:ext cx="6762750" cy="4970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/>
              <a:t>Introduction to Entrepreneurship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981200" y="1600202"/>
            <a:ext cx="7848600" cy="2514599"/>
          </a:xfrm>
        </p:spPr>
        <p:txBody>
          <a:bodyPr/>
          <a:lstStyle/>
          <a:p>
            <a:pPr marL="0">
              <a:buNone/>
            </a:pPr>
            <a:r>
              <a:rPr lang="en-US" sz="2400" b="1" dirty="0"/>
              <a:t>There is tremendous interest in entrepreneurship in the U.S. and around the world.</a:t>
            </a:r>
          </a:p>
          <a:p>
            <a:r>
              <a:rPr lang="en-US" sz="2400" dirty="0"/>
              <a:t>According to the 2015/2016 G</a:t>
            </a:r>
            <a:r>
              <a:rPr lang="en-US" sz="100" dirty="0"/>
              <a:t> </a:t>
            </a:r>
            <a:r>
              <a:rPr lang="en-US" sz="2400" dirty="0"/>
              <a:t>E</a:t>
            </a:r>
            <a:r>
              <a:rPr lang="en-US" sz="100" dirty="0"/>
              <a:t> </a:t>
            </a:r>
            <a:r>
              <a:rPr lang="en-US" sz="2400" dirty="0"/>
              <a:t>M study, 11.9% of Americans are actively engaged in starting a business or are the owner/manager of a business that is less than three years old.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AutoShape 4">
            <a:extLst>
              <a:ext uri="{FF2B5EF4-FFF2-40B4-BE49-F238E27FC236}">
                <a16:creationId xmlns:a16="http://schemas.microsoft.com/office/drawing/2014/main" id="{D3157D5A-6DAB-4101-9D27-21068664548C}"/>
              </a:ext>
            </a:extLst>
          </p:cNvPr>
          <p:cNvSpPr>
            <a:spLocks noChangeAspect="1" noChangeArrowheads="1" noTextEdit="1"/>
          </p:cNvSpPr>
          <p:nvPr/>
        </p:nvSpPr>
        <p:spPr bwMode="auto">
          <a:xfrm>
            <a:off x="3000376" y="1196976"/>
            <a:ext cx="6397625" cy="3154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pic>
        <p:nvPicPr>
          <p:cNvPr id="11267" name="Picture 4">
            <a:extLst>
              <a:ext uri="{FF2B5EF4-FFF2-40B4-BE49-F238E27FC236}">
                <a16:creationId xmlns:a16="http://schemas.microsoft.com/office/drawing/2014/main" id="{ABA8C347-79C1-4B9E-9371-BA738C02F9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4050" y="836613"/>
            <a:ext cx="8343900" cy="3067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883" name="Text Box 3">
            <a:extLst>
              <a:ext uri="{FF2B5EF4-FFF2-40B4-BE49-F238E27FC236}">
                <a16:creationId xmlns:a16="http://schemas.microsoft.com/office/drawing/2014/main" id="{B52895ED-C695-427C-A37D-6DBE16B8C5E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1424" y="476250"/>
            <a:ext cx="10441160" cy="541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/>
            <a:endParaRPr lang="en-GB" altLang="en-US" sz="2000" dirty="0">
              <a:solidFill>
                <a:schemeClr val="accent2"/>
              </a:solidFill>
              <a:latin typeface="Arial" panose="020B0604020202020204" pitchFamily="34" charset="0"/>
              <a:ea typeface="MS PGothic" panose="020B0600070205080204" pitchFamily="34" charset="-128"/>
            </a:endParaRPr>
          </a:p>
          <a:p>
            <a:pPr algn="ctr"/>
            <a:r>
              <a:rPr lang="en-GB" altLang="en-US" sz="2000" dirty="0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rPr>
              <a:t> </a:t>
            </a:r>
          </a:p>
          <a:p>
            <a:pPr>
              <a:buFontTx/>
              <a:buChar char="•"/>
            </a:pPr>
            <a:r>
              <a:rPr lang="en-GB" altLang="en-US" sz="2000" dirty="0">
                <a:latin typeface="Arial" panose="020B0604020202020204" pitchFamily="34" charset="0"/>
                <a:ea typeface="MS PGothic" panose="020B0600070205080204" pitchFamily="34" charset="-128"/>
              </a:rPr>
              <a:t>1980 - 2000 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  <a:ea typeface="MS PGothic" panose="020B0600070205080204" pitchFamily="34" charset="-128"/>
              </a:rPr>
              <a:t>jump in business stock </a:t>
            </a:r>
            <a:r>
              <a:rPr lang="en-GB" altLang="en-US" sz="2000" dirty="0">
                <a:latin typeface="Arial" panose="020B0604020202020204" pitchFamily="34" charset="0"/>
                <a:ea typeface="MS PGothic" panose="020B0600070205080204" pitchFamily="34" charset="-128"/>
              </a:rPr>
              <a:t>from 2.5 to 3.5M </a:t>
            </a:r>
          </a:p>
          <a:p>
            <a:pPr>
              <a:buFontTx/>
              <a:buChar char="•"/>
            </a:pPr>
            <a:r>
              <a:rPr lang="en-GB" altLang="en-US" sz="2000" dirty="0">
                <a:latin typeface="Arial" panose="020B0604020202020204" pitchFamily="34" charset="0"/>
                <a:ea typeface="MS PGothic" panose="020B0600070205080204" pitchFamily="34" charset="-128"/>
              </a:rPr>
              <a:t> By 2018 increased to 5.7M </a:t>
            </a:r>
          </a:p>
          <a:p>
            <a:pPr>
              <a:buFontTx/>
              <a:buChar char="•"/>
            </a:pPr>
            <a:r>
              <a:rPr lang="en-GB" altLang="en-US" sz="2000" dirty="0">
                <a:latin typeface="Arial" panose="020B0604020202020204" pitchFamily="34" charset="0"/>
                <a:ea typeface="MS PGothic" panose="020B0600070205080204" pitchFamily="34" charset="-128"/>
              </a:rPr>
              <a:t> Three quarters are one person bands</a:t>
            </a:r>
          </a:p>
          <a:p>
            <a:pPr>
              <a:lnSpc>
                <a:spcPct val="150000"/>
              </a:lnSpc>
              <a:buFontTx/>
              <a:buChar char="•"/>
            </a:pPr>
            <a:r>
              <a:rPr lang="en-GB" altLang="en-US" sz="2000" dirty="0">
                <a:latin typeface="Arial" panose="020B0604020202020204" pitchFamily="34" charset="0"/>
                <a:ea typeface="MS PGothic" panose="020B0600070205080204" pitchFamily="34" charset="-128"/>
              </a:rPr>
              <a:t> Around 48% employ between 1 and 50 people</a:t>
            </a:r>
          </a:p>
          <a:p>
            <a:pPr>
              <a:lnSpc>
                <a:spcPct val="150000"/>
              </a:lnSpc>
              <a:buFontTx/>
              <a:buChar char="•"/>
            </a:pPr>
            <a:r>
              <a:rPr lang="en-GB" altLang="en-US" sz="2000" dirty="0">
                <a:latin typeface="Arial" panose="020B0604020202020204" pitchFamily="34" charset="0"/>
                <a:ea typeface="MS PGothic" panose="020B0600070205080204" pitchFamily="34" charset="-128"/>
              </a:rPr>
              <a:t> 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  <a:ea typeface="MS PGothic" panose="020B0600070205080204" pitchFamily="34" charset="-128"/>
              </a:rPr>
              <a:t>Less than 0.7% of firms are medium/large </a:t>
            </a:r>
            <a:r>
              <a:rPr lang="en-GB" altLang="en-US" sz="2000" dirty="0">
                <a:latin typeface="Arial" panose="020B0604020202020204" pitchFamily="34" charset="0"/>
                <a:ea typeface="MS PGothic" panose="020B0600070205080204" pitchFamily="34" charset="-128"/>
              </a:rPr>
              <a:t>(&gt;50 employees) </a:t>
            </a:r>
          </a:p>
          <a:p>
            <a:pPr>
              <a:lnSpc>
                <a:spcPct val="150000"/>
              </a:lnSpc>
              <a:buFontTx/>
              <a:buChar char="•"/>
            </a:pPr>
            <a:r>
              <a:rPr lang="en-GB" altLang="en-US" sz="2000" dirty="0">
                <a:latin typeface="Arial" panose="020B0604020202020204" pitchFamily="34" charset="0"/>
                <a:ea typeface="MS PGothic" panose="020B0600070205080204" pitchFamily="34" charset="-128"/>
              </a:rPr>
              <a:t> Only 7,500 are large (&gt;250 employees)</a:t>
            </a:r>
          </a:p>
          <a:p>
            <a:pPr>
              <a:lnSpc>
                <a:spcPct val="150000"/>
              </a:lnSpc>
              <a:buFontTx/>
              <a:buChar char="•"/>
            </a:pPr>
            <a:r>
              <a:rPr lang="en-GB" altLang="en-US" sz="2000" dirty="0">
                <a:latin typeface="Arial" panose="020B0604020202020204" pitchFamily="34" charset="0"/>
                <a:ea typeface="MS PGothic" panose="020B0600070205080204" pitchFamily="34" charset="-128"/>
              </a:rPr>
              <a:t> Small businesses (&lt; 50 employees) represent over </a:t>
            </a: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  <a:ea typeface="MS PGothic" panose="020B0600070205080204" pitchFamily="34" charset="-128"/>
              </a:rPr>
              <a:t>half of national employment and of turnover</a:t>
            </a:r>
          </a:p>
          <a:p>
            <a:pPr>
              <a:lnSpc>
                <a:spcPct val="150000"/>
              </a:lnSpc>
              <a:buFontTx/>
              <a:buChar char="•"/>
            </a:pPr>
            <a:r>
              <a:rPr lang="en-GB" altLang="en-US" sz="2000" b="1" dirty="0">
                <a:solidFill>
                  <a:srgbClr val="FF0000"/>
                </a:solidFill>
                <a:latin typeface="Arial" panose="020B0604020202020204" pitchFamily="34" charset="0"/>
                <a:ea typeface="MS PGothic" panose="020B0600070205080204" pitchFamily="34" charset="-128"/>
              </a:rPr>
              <a:t> High churn rate </a:t>
            </a:r>
            <a:r>
              <a:rPr lang="en-GB" altLang="en-US" sz="2000" dirty="0">
                <a:latin typeface="Arial" panose="020B0604020202020204" pitchFamily="34" charset="0"/>
                <a:ea typeface="MS PGothic" panose="020B0600070205080204" pitchFamily="34" charset="-128"/>
              </a:rPr>
              <a:t>- 10% of population start and </a:t>
            </a:r>
          </a:p>
          <a:p>
            <a:pPr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ea typeface="MS PGothic" panose="020B0600070205080204" pitchFamily="34" charset="-128"/>
              </a:rPr>
              <a:t>    close each year</a:t>
            </a:r>
          </a:p>
          <a:p>
            <a:pPr algn="ctr">
              <a:spcBef>
                <a:spcPct val="50000"/>
              </a:spcBef>
            </a:pPr>
            <a:endParaRPr lang="en-US" altLang="en-US" sz="2400" dirty="0">
              <a:latin typeface="Times New Roman" panose="02020603050405020304" pitchFamily="18" charset="0"/>
              <a:ea typeface="MS PGothic" panose="020B0600070205080204" pitchFamily="34" charset="-128"/>
            </a:endParaRPr>
          </a:p>
        </p:txBody>
      </p:sp>
      <p:sp>
        <p:nvSpPr>
          <p:cNvPr id="19459" name="Text Box 4">
            <a:extLst>
              <a:ext uri="{FF2B5EF4-FFF2-40B4-BE49-F238E27FC236}">
                <a16:creationId xmlns:a16="http://schemas.microsoft.com/office/drawing/2014/main" id="{E62FFF38-98C0-464D-996A-8F07DCCCEB5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87687" y="186531"/>
            <a:ext cx="5888633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r>
              <a:rPr lang="en-GB" altLang="en-US" sz="3200">
                <a:latin typeface="Arial" panose="020B0604020202020204" pitchFamily="34" charset="0"/>
                <a:ea typeface="MS PGothic" panose="020B0600070205080204" pitchFamily="34" charset="-128"/>
              </a:rPr>
              <a:t>SME population: key data</a:t>
            </a:r>
            <a:endParaRPr lang="en-GB" altLang="en-US" sz="3200">
              <a:latin typeface="Times New Roman" panose="02020603050405020304" pitchFamily="18" charset="0"/>
              <a:ea typeface="MS PGothic" panose="020B0600070205080204" pitchFamily="34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08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08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08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08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08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08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08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088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088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088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0883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089A4013-12BA-4559-BA41-2BE9E8719D62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800"/>
              <a:t>Services growth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800"/>
              <a:t>Technology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800"/>
              <a:t>Specialization and networks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800"/>
              <a:t>Sub contracting and fragmentation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800"/>
              <a:t>Deregulation and privatisation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800"/>
              <a:t>Unemployment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800"/>
              <a:t>Enterprise culture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800"/>
              <a:t>Environmental and alternative movements 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endParaRPr lang="en-GB" altLang="en-US"/>
          </a:p>
        </p:txBody>
      </p:sp>
      <p:sp>
        <p:nvSpPr>
          <p:cNvPr id="21507" name="Text Box 3">
            <a:extLst>
              <a:ext uri="{FF2B5EF4-FFF2-40B4-BE49-F238E27FC236}">
                <a16:creationId xmlns:a16="http://schemas.microsoft.com/office/drawing/2014/main" id="{B8C55429-02BA-46EA-9176-CAE9505C112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92539" y="188913"/>
            <a:ext cx="4941887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GB" altLang="en-US" sz="3200">
                <a:latin typeface="Arial" panose="020B0604020202020204" pitchFamily="34" charset="0"/>
                <a:ea typeface="MS PGothic" panose="020B0600070205080204" pitchFamily="34" charset="-128"/>
              </a:rPr>
              <a:t>Reasons for the growth of </a:t>
            </a:r>
          </a:p>
          <a:p>
            <a:pPr eaLnBrk="1" hangingPunct="1"/>
            <a:r>
              <a:rPr lang="en-GB" altLang="en-US" sz="3200">
                <a:latin typeface="Arial" panose="020B0604020202020204" pitchFamily="34" charset="0"/>
                <a:ea typeface="MS PGothic" panose="020B0600070205080204" pitchFamily="34" charset="-128"/>
              </a:rPr>
              <a:t>the small business sector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1C0B0494-0D3D-4AB0-91DC-5DBDF6E01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3250" y="44450"/>
            <a:ext cx="7067550" cy="1143000"/>
          </a:xfrm>
        </p:spPr>
        <p:txBody>
          <a:bodyPr/>
          <a:lstStyle/>
          <a:p>
            <a:pPr eaLnBrk="1" hangingPunct="1"/>
            <a:r>
              <a:rPr lang="en-GB" altLang="en-US" dirty="0"/>
              <a:t>BUSINESS CHURN</a:t>
            </a:r>
            <a:endParaRPr lang="en-US" altLang="en-US" dirty="0"/>
          </a:p>
        </p:txBody>
      </p:sp>
      <p:sp>
        <p:nvSpPr>
          <p:cNvPr id="23555" name="Content Placeholder 2">
            <a:extLst>
              <a:ext uri="{FF2B5EF4-FFF2-40B4-BE49-F238E27FC236}">
                <a16:creationId xmlns:a16="http://schemas.microsoft.com/office/drawing/2014/main" id="{445C858E-8B87-40C7-8747-1D561D29B95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83432" y="1052513"/>
            <a:ext cx="9505056" cy="4591050"/>
          </a:xfrm>
        </p:spPr>
        <p:txBody>
          <a:bodyPr/>
          <a:lstStyle/>
          <a:p>
            <a:pPr eaLnBrk="1" hangingPunct="1"/>
            <a:r>
              <a:rPr lang="en-GB" altLang="en-US" dirty="0"/>
              <a:t>Churn – movement in business population caused by:</a:t>
            </a:r>
          </a:p>
          <a:p>
            <a:pPr lvl="1" eaLnBrk="1" hangingPunct="1"/>
            <a:r>
              <a:rPr lang="en-GB" altLang="en-US" dirty="0"/>
              <a:t> new venture start ups and </a:t>
            </a:r>
          </a:p>
          <a:p>
            <a:pPr lvl="1" eaLnBrk="1" hangingPunct="1"/>
            <a:r>
              <a:rPr lang="en-GB" altLang="en-US" dirty="0"/>
              <a:t>business closure</a:t>
            </a:r>
          </a:p>
          <a:p>
            <a:pPr eaLnBrk="1" hangingPunct="1"/>
            <a:r>
              <a:rPr lang="en-GB" altLang="en-US" dirty="0"/>
              <a:t>Start up and Closure rates typically 10% of total population</a:t>
            </a:r>
          </a:p>
          <a:p>
            <a:pPr eaLnBrk="1" hangingPunct="1"/>
            <a:r>
              <a:rPr lang="en-GB" altLang="en-US" dirty="0"/>
              <a:t>Positive effect on innovation</a:t>
            </a:r>
          </a:p>
          <a:p>
            <a:pPr eaLnBrk="1" hangingPunct="1"/>
            <a:r>
              <a:rPr lang="en-GB" altLang="en-US" dirty="0"/>
              <a:t>But disruption of micro economy</a:t>
            </a:r>
            <a:endParaRPr lang="en-US" alt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B6DDEEEB-EBDD-4EFB-841D-0D44F42C11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2650" y="188913"/>
            <a:ext cx="7886700" cy="719807"/>
          </a:xfrm>
        </p:spPr>
        <p:txBody>
          <a:bodyPr/>
          <a:lstStyle/>
          <a:p>
            <a:r>
              <a:rPr lang="en-GB" altLang="en-US" sz="2400" b="1" dirty="0"/>
              <a:t>SMALL BUSINESS AND THE CORONAVIRUS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ADDED9-BCAD-4B2A-B0BA-E274099DCC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1384" y="764705"/>
            <a:ext cx="11017224" cy="5112222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sz="2400" dirty="0"/>
              <a:t>Pandemic underlined vital role of SMEs</a:t>
            </a:r>
          </a:p>
          <a:p>
            <a:pPr marL="447675">
              <a:defRPr/>
            </a:pPr>
            <a:r>
              <a:rPr lang="en-GB" sz="2400" dirty="0"/>
              <a:t>SMEs continued to serve local communities throughout crisis</a:t>
            </a:r>
          </a:p>
          <a:p>
            <a:pPr marL="447675">
              <a:defRPr/>
            </a:pPr>
            <a:r>
              <a:rPr lang="en-GB" sz="2400" dirty="0"/>
              <a:t>SMEs most affected. High numbers in hospitality and cultural sectors – ‘gig economy’</a:t>
            </a:r>
          </a:p>
          <a:p>
            <a:pPr marL="447675">
              <a:defRPr/>
            </a:pPr>
            <a:r>
              <a:rPr lang="en-GB" sz="2400" dirty="0"/>
              <a:t>Vital support for larger companies to produce vaccine (e.g. Oxford </a:t>
            </a:r>
            <a:r>
              <a:rPr lang="en-GB" sz="2400" dirty="0" err="1"/>
              <a:t>Biomedica</a:t>
            </a:r>
            <a:r>
              <a:rPr lang="en-GB" sz="2400" dirty="0"/>
              <a:t>, BIONTECH)</a:t>
            </a:r>
          </a:p>
          <a:p>
            <a:pPr marL="0" indent="0">
              <a:buNone/>
              <a:defRPr/>
            </a:pPr>
            <a:r>
              <a:rPr lang="en-GB" sz="2400" dirty="0"/>
              <a:t>How will they adapt to post-COVID world and cope with next major crisis (climate change)?</a:t>
            </a:r>
          </a:p>
          <a:p>
            <a:pPr marL="447675">
              <a:defRPr/>
            </a:pPr>
            <a:r>
              <a:rPr lang="en-GB" sz="2400" dirty="0"/>
              <a:t>Entrepreneurs part of the problem (e.g. Henry Ford &amp; mass production of petrol cars)</a:t>
            </a:r>
          </a:p>
          <a:p>
            <a:pPr marL="447675">
              <a:defRPr/>
            </a:pPr>
            <a:r>
              <a:rPr lang="en-GB" sz="2400" dirty="0"/>
              <a:t>Entrepreneurs part of the solution (e.g. Elon Musk &amp; rebirth of electric cars)</a:t>
            </a:r>
          </a:p>
          <a:p>
            <a:pPr marL="447675">
              <a:defRPr/>
            </a:pPr>
            <a:r>
              <a:rPr lang="en-GB" sz="2400" dirty="0"/>
              <a:t>Innovations of SMEs needed to tackle future crises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/>
              <a:t>Indications of Increased Interest in Entrepreneurship</a:t>
            </a:r>
            <a:endParaRPr lang="en-US" sz="2600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981200" y="1600201"/>
            <a:ext cx="8077200" cy="4525963"/>
          </a:xfrm>
        </p:spPr>
        <p:txBody>
          <a:bodyPr/>
          <a:lstStyle/>
          <a:p>
            <a:r>
              <a:rPr lang="en-US" sz="2400" dirty="0"/>
              <a:t>Books</a:t>
            </a:r>
          </a:p>
          <a:p>
            <a:pPr lvl="1" indent="-283464"/>
            <a:r>
              <a:rPr lang="en-US" sz="2400" dirty="0"/>
              <a:t>Amazon.com lists over 58,510 books dealing with entrepreneurship and 80,686 focused on small business.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/>
              <a:t>What Is Entrepreneurship?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71464" y="1399124"/>
            <a:ext cx="9649072" cy="4059751"/>
          </a:xfrm>
        </p:spPr>
        <p:txBody>
          <a:bodyPr/>
          <a:lstStyle/>
          <a:p>
            <a:r>
              <a:rPr lang="en-US" sz="2200" dirty="0"/>
              <a:t>Academic Definition (Stevenson and Jarillo)</a:t>
            </a:r>
          </a:p>
          <a:p>
            <a:pPr lvl="1"/>
            <a:r>
              <a:rPr lang="en-US" sz="2200" dirty="0"/>
              <a:t>Entrepreneurship is the process by which individuals pursue opportunities without regard to resources they currently control.</a:t>
            </a:r>
          </a:p>
          <a:p>
            <a:r>
              <a:rPr lang="en-US" sz="2200" dirty="0"/>
              <a:t>Alternative View</a:t>
            </a:r>
          </a:p>
          <a:p>
            <a:pPr lvl="1"/>
            <a:r>
              <a:rPr lang="en-US" sz="2200" dirty="0"/>
              <a:t>Entrepreneurship is the art of turning an idea into a business.</a:t>
            </a:r>
          </a:p>
          <a:p>
            <a:r>
              <a:rPr lang="en-US" sz="2200" dirty="0"/>
              <a:t>Explanation of What Entrepreneurs Do</a:t>
            </a:r>
          </a:p>
          <a:p>
            <a:pPr lvl="1"/>
            <a:r>
              <a:rPr lang="en-US" sz="2200" dirty="0"/>
              <a:t>Entrepreneurs assemble and then integrate all the resources needed – the money, the people, the business model, the strategy – to transform an invention or an idea into a viable business.</a:t>
            </a:r>
          </a:p>
          <a:p>
            <a:pPr lvl="1"/>
            <a:r>
              <a:rPr lang="en-US" altLang="en-US" sz="2000" dirty="0">
                <a:solidFill>
                  <a:srgbClr val="FF0000"/>
                </a:solidFill>
                <a:latin typeface="Times New Roman" panose="02020603050405020304" pitchFamily="18" charset="0"/>
              </a:rPr>
              <a:t>Any other explanations?</a:t>
            </a:r>
          </a:p>
          <a:p>
            <a:pPr lvl="1"/>
            <a:endParaRPr lang="en-US" sz="2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/>
              <a:t>Corporate Entrepreneurship </a:t>
            </a:r>
            <a:r>
              <a:rPr lang="en-US" sz="2000" dirty="0"/>
              <a:t>(1 of 2)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00201"/>
            <a:ext cx="8077200" cy="3733800"/>
          </a:xfrm>
        </p:spPr>
        <p:txBody>
          <a:bodyPr/>
          <a:lstStyle/>
          <a:p>
            <a:r>
              <a:rPr lang="en-US" sz="2400" dirty="0"/>
              <a:t>Corporate Entrepreneurship</a:t>
            </a:r>
          </a:p>
          <a:p>
            <a:pPr lvl="1">
              <a:buFont typeface="Arial" panose="020B0604020202020204" pitchFamily="34" charset="0"/>
              <a:buChar char="‒"/>
            </a:pPr>
            <a:r>
              <a:rPr lang="en-US" sz="2400" dirty="0"/>
              <a:t>Is the conceptualization of entrepreneurship at the firm level.</a:t>
            </a:r>
          </a:p>
          <a:p>
            <a:pPr lvl="1">
              <a:buFont typeface="Arial" panose="020B0604020202020204" pitchFamily="34" charset="0"/>
              <a:buChar char="‒"/>
            </a:pPr>
            <a:r>
              <a:rPr lang="en-US" sz="2400" dirty="0"/>
              <a:t>All firms fall along a conceptual continuum that ranges from highly conservative to highly entrepreneurial.</a:t>
            </a:r>
          </a:p>
          <a:p>
            <a:pPr lvl="1">
              <a:buFont typeface="Arial" panose="020B0604020202020204" pitchFamily="34" charset="0"/>
              <a:buChar char="‒"/>
            </a:pPr>
            <a:r>
              <a:rPr lang="en-US" sz="2400" dirty="0"/>
              <a:t>The position of a firm on this continuum is referred to as its entrepreneurial intensity.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/>
              <a:t>Corporate Entrepreneurship </a:t>
            </a:r>
            <a:r>
              <a:rPr lang="en-US" sz="2000" dirty="0"/>
              <a:t>(2 of 2)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3"/>
          </p:nvPr>
        </p:nvSpPr>
        <p:spPr>
          <a:xfrm>
            <a:off x="1981200" y="1676400"/>
            <a:ext cx="3581400" cy="2743200"/>
          </a:xfrm>
        </p:spPr>
        <p:txBody>
          <a:bodyPr/>
          <a:lstStyle/>
          <a:p>
            <a:pPr>
              <a:buNone/>
            </a:pPr>
            <a:r>
              <a:rPr lang="en-US" sz="2400" b="1" dirty="0"/>
              <a:t>Entrepreneurial Firms</a:t>
            </a:r>
          </a:p>
          <a:p>
            <a:pPr>
              <a:buFontTx/>
              <a:buChar char="•"/>
            </a:pPr>
            <a:r>
              <a:rPr lang="en-US" sz="2400" dirty="0"/>
              <a:t>Proactive</a:t>
            </a:r>
          </a:p>
          <a:p>
            <a:pPr>
              <a:buFontTx/>
              <a:buChar char="•"/>
            </a:pPr>
            <a:r>
              <a:rPr lang="en-US" sz="2400" dirty="0"/>
              <a:t>Innovative</a:t>
            </a:r>
          </a:p>
          <a:p>
            <a:pPr>
              <a:buFontTx/>
              <a:buChar char="•"/>
            </a:pPr>
            <a:r>
              <a:rPr lang="en-US" sz="2400" dirty="0"/>
              <a:t>Risk taking</a:t>
            </a:r>
          </a:p>
          <a:p>
            <a:pPr>
              <a:buFontTx/>
              <a:buChar char="•"/>
            </a:pPr>
            <a:r>
              <a:rPr lang="en-US" altLang="en-US" sz="2400" dirty="0"/>
              <a:t>E.g., tech companies like Uber</a:t>
            </a:r>
          </a:p>
          <a:p>
            <a:pPr>
              <a:buFontTx/>
              <a:buChar char="•"/>
            </a:pPr>
            <a:endParaRPr lang="en-US" sz="2400" dirty="0"/>
          </a:p>
        </p:txBody>
      </p:sp>
      <p:sp>
        <p:nvSpPr>
          <p:cNvPr id="6" name="Content Placeholder 5"/>
          <p:cNvSpPr>
            <a:spLocks noGrp="1"/>
          </p:cNvSpPr>
          <p:nvPr>
            <p:ph type="body" sz="quarter" idx="14"/>
          </p:nvPr>
        </p:nvSpPr>
        <p:spPr>
          <a:xfrm>
            <a:off x="6019800" y="1676400"/>
            <a:ext cx="4191000" cy="2743200"/>
          </a:xfrm>
        </p:spPr>
        <p:txBody>
          <a:bodyPr/>
          <a:lstStyle/>
          <a:p>
            <a:pPr>
              <a:buNone/>
            </a:pPr>
            <a:r>
              <a:rPr lang="en-US" sz="2400" b="1" dirty="0"/>
              <a:t>Conservative Firms</a:t>
            </a:r>
          </a:p>
          <a:p>
            <a:pPr>
              <a:buFontTx/>
              <a:buChar char="•"/>
            </a:pPr>
            <a:r>
              <a:rPr lang="en-US" sz="2400" dirty="0"/>
              <a:t>Take a more </a:t>
            </a:r>
            <a:r>
              <a:rPr lang="en-US" altLang="en-US" sz="2400" dirty="0"/>
              <a:t>“</a:t>
            </a:r>
            <a:r>
              <a:rPr lang="en-US" sz="2400" dirty="0"/>
              <a:t>wait and see</a:t>
            </a:r>
            <a:r>
              <a:rPr lang="en-US" altLang="en-US" sz="2400" dirty="0"/>
              <a:t>” </a:t>
            </a:r>
            <a:r>
              <a:rPr lang="en-US" sz="2400" dirty="0"/>
              <a:t>posture </a:t>
            </a:r>
          </a:p>
          <a:p>
            <a:pPr>
              <a:buFontTx/>
              <a:buChar char="•"/>
            </a:pPr>
            <a:r>
              <a:rPr lang="en-US" sz="2400" dirty="0"/>
              <a:t>Less innovative</a:t>
            </a:r>
          </a:p>
          <a:p>
            <a:pPr>
              <a:buFontTx/>
              <a:buChar char="•"/>
            </a:pPr>
            <a:r>
              <a:rPr lang="en-US" sz="2400" dirty="0"/>
              <a:t>Risk averse</a:t>
            </a:r>
          </a:p>
          <a:p>
            <a:pPr>
              <a:buFontTx/>
              <a:buChar char="•"/>
            </a:pPr>
            <a:r>
              <a:rPr lang="en-US" altLang="en-US" sz="2400" dirty="0"/>
              <a:t>E.g., hairdressers </a:t>
            </a:r>
          </a:p>
          <a:p>
            <a:pPr>
              <a:buFontTx/>
              <a:buChar char="•"/>
            </a:pP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Become an Entrepreneur?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three primary reasons that people become entrepreneurs and start their own firms.</a:t>
            </a:r>
          </a:p>
          <a:p>
            <a:pPr lvl="1"/>
            <a:r>
              <a:rPr lang="en-US" dirty="0"/>
              <a:t>Desire to be their own boss</a:t>
            </a:r>
          </a:p>
          <a:p>
            <a:pPr lvl="1"/>
            <a:r>
              <a:rPr lang="en-US" dirty="0"/>
              <a:t>Desire to pursue their own ideas</a:t>
            </a:r>
          </a:p>
          <a:p>
            <a:pPr lvl="1"/>
            <a:r>
              <a:rPr lang="en-US" dirty="0"/>
              <a:t>Financial rewards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/>
              <a:t>Characteristics of Successful Entrepreneurs </a:t>
            </a:r>
            <a:r>
              <a:rPr lang="en-US" sz="2000" dirty="0"/>
              <a:t>(1 of 3)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304800"/>
          </a:xfrm>
        </p:spPr>
        <p:txBody>
          <a:bodyPr/>
          <a:lstStyle/>
          <a:p>
            <a:pPr marL="0" indent="0">
              <a:buNone/>
            </a:pPr>
            <a:r>
              <a:rPr lang="en-US" sz="2000" b="1" dirty="0"/>
              <a:t>Figure 1.1 </a:t>
            </a:r>
            <a:r>
              <a:rPr lang="en-US" sz="2000" dirty="0"/>
              <a:t>Four Primary Characteristics of Successful Entrepreneurs</a:t>
            </a:r>
          </a:p>
        </p:txBody>
      </p:sp>
      <p:pic>
        <p:nvPicPr>
          <p:cNvPr id="6" name="Picture 5" descr="The characteristics for a successful entrepreneur are passion for the business, product and customer focus, tenacity despite failure, and execution intelligence.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5045" y="2204864"/>
            <a:ext cx="5521910" cy="394992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A675DA5-75EF-D146-8E53-954359B5E724}"/>
              </a:ext>
            </a:extLst>
          </p:cNvPr>
          <p:cNvSpPr txBox="1"/>
          <p:nvPr/>
        </p:nvSpPr>
        <p:spPr>
          <a:xfrm>
            <a:off x="8040216" y="2617298"/>
            <a:ext cx="392710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Traits relate to the natural abilities</a:t>
            </a:r>
          </a:p>
          <a:p>
            <a:endParaRPr lang="en-US" dirty="0"/>
          </a:p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Skills relate to what you learn as </a:t>
            </a:r>
          </a:p>
          <a:p>
            <a:r>
              <a:rPr lang="en-US" dirty="0"/>
              <a:t>you go through life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/>
              <a:t>Characteristics of Successful Entrepreneurs </a:t>
            </a:r>
            <a:r>
              <a:rPr lang="en-US" sz="2000" dirty="0"/>
              <a:t>(2 of 3)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09937" y="1470484"/>
            <a:ext cx="10972800" cy="4262772"/>
          </a:xfrm>
        </p:spPr>
        <p:txBody>
          <a:bodyPr/>
          <a:lstStyle/>
          <a:p>
            <a:pPr marL="256032" indent="-256032">
              <a:buSzPct val="100000"/>
            </a:pPr>
            <a:r>
              <a:rPr lang="en-US" sz="2200" dirty="0"/>
              <a:t>Passion for the Business</a:t>
            </a:r>
          </a:p>
          <a:p>
            <a:pPr marL="740664" lvl="1"/>
            <a:r>
              <a:rPr lang="en-US" sz="2200" dirty="0"/>
              <a:t>The number one characteristic shared by successful entrepreneurs is a passion for the business.</a:t>
            </a:r>
          </a:p>
          <a:p>
            <a:pPr marL="740664" lvl="1"/>
            <a:r>
              <a:rPr lang="en-US" sz="2200" dirty="0"/>
              <a:t>This passion typically stems from the entrepreneur</a:t>
            </a:r>
            <a:r>
              <a:rPr lang="en-US" altLang="en-US" sz="2200" dirty="0"/>
              <a:t>’</a:t>
            </a:r>
            <a:r>
              <a:rPr lang="en-US" sz="2200" dirty="0"/>
              <a:t>s belief that the business will positively influence people</a:t>
            </a:r>
            <a:r>
              <a:rPr lang="en-US" altLang="en-US" sz="2200" dirty="0"/>
              <a:t>’</a:t>
            </a:r>
            <a:r>
              <a:rPr lang="en-US" sz="2200" dirty="0"/>
              <a:t>s lives - </a:t>
            </a:r>
            <a:r>
              <a:rPr lang="en-US" altLang="en-US" sz="2000" dirty="0">
                <a:solidFill>
                  <a:srgbClr val="FF0000"/>
                </a:solidFill>
                <a:latin typeface="Times New Roman" panose="02020603050405020304" pitchFamily="18" charset="0"/>
              </a:rPr>
              <a:t>Be realistic</a:t>
            </a:r>
          </a:p>
          <a:p>
            <a:pPr marL="740664" lvl="1"/>
            <a:endParaRPr lang="en-US" sz="2200" dirty="0"/>
          </a:p>
          <a:p>
            <a:pPr marL="256032" indent="-256032">
              <a:spcBef>
                <a:spcPts val="1200"/>
              </a:spcBef>
              <a:buSzPct val="100000"/>
            </a:pPr>
            <a:r>
              <a:rPr lang="en-US" sz="2200" dirty="0"/>
              <a:t>Product/Customer Focus</a:t>
            </a:r>
          </a:p>
          <a:p>
            <a:pPr marL="740664" lvl="1"/>
            <a:r>
              <a:rPr lang="en-US" sz="2200" dirty="0"/>
              <a:t>A second defining characteristic of successful entrepreneurs is a product/customer focus.</a:t>
            </a:r>
          </a:p>
          <a:p>
            <a:pPr marL="740664" lvl="1"/>
            <a:r>
              <a:rPr lang="en-US" sz="2200" dirty="0"/>
              <a:t>An entrepreneur</a:t>
            </a:r>
            <a:r>
              <a:rPr lang="en-US" altLang="en-US" sz="2200" dirty="0"/>
              <a:t>’</a:t>
            </a:r>
            <a:r>
              <a:rPr lang="en-US" sz="2200" dirty="0"/>
              <a:t>s keen focus on products and customers typically stems from the fact that most entrepreneurs are, at heart, craftspeople.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/>
              <a:t>Characteristics of Successful Entrepreneurs </a:t>
            </a:r>
            <a:r>
              <a:rPr lang="en-US" sz="2000" dirty="0"/>
              <a:t>(3 of 3)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Tenacity Despite Failure</a:t>
            </a:r>
          </a:p>
          <a:p>
            <a:pPr lvl="1"/>
            <a:r>
              <a:rPr lang="en-US" sz="2400" dirty="0"/>
              <a:t>Because entrepreneurs are typically trying something new, the failure rate is naturally high. </a:t>
            </a:r>
            <a:r>
              <a:rPr lang="en-US" altLang="en-US" sz="2400" dirty="0">
                <a:solidFill>
                  <a:srgbClr val="FF0000"/>
                </a:solidFill>
                <a:latin typeface="Times New Roman" panose="02020603050405020304" pitchFamily="18" charset="0"/>
              </a:rPr>
              <a:t>56.8% of start-up entrepreneurial firms in the UK fail within the first five years of their existence (</a:t>
            </a:r>
            <a:r>
              <a:rPr lang="en-US" altLang="en-US" sz="2400" dirty="0" err="1">
                <a:solidFill>
                  <a:srgbClr val="FF0000"/>
                </a:solidFill>
                <a:latin typeface="Times New Roman" panose="02020603050405020304" pitchFamily="18" charset="0"/>
              </a:rPr>
              <a:t>Dumintriu</a:t>
            </a:r>
            <a:r>
              <a:rPr lang="en-US" altLang="en-US" sz="2400" dirty="0">
                <a:solidFill>
                  <a:srgbClr val="FF0000"/>
                </a:solidFill>
                <a:latin typeface="Times New Roman" panose="02020603050405020304" pitchFamily="18" charset="0"/>
              </a:rPr>
              <a:t>, 2019)</a:t>
            </a:r>
            <a:endParaRPr lang="en-US" sz="2400" dirty="0"/>
          </a:p>
          <a:p>
            <a:pPr lvl="1"/>
            <a:r>
              <a:rPr lang="en-US" sz="2400" dirty="0"/>
              <a:t>A defining characteristic for successful entrepreneurs is their ability to persevere through setbacks and failures.</a:t>
            </a:r>
          </a:p>
          <a:p>
            <a:r>
              <a:rPr lang="en-US" sz="2400" dirty="0"/>
              <a:t>Execution Intelligence</a:t>
            </a:r>
          </a:p>
          <a:p>
            <a:pPr lvl="1"/>
            <a:r>
              <a:rPr lang="en-US" sz="2400" dirty="0"/>
              <a:t>The ability to fashion a solid business idea into a viable business is a key characteristic of successful entrepreneurs.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15372"/>
            <a:ext cx="8458200" cy="1097280"/>
          </a:xfrm>
        </p:spPr>
        <p:txBody>
          <a:bodyPr/>
          <a:lstStyle/>
          <a:p>
            <a:r>
              <a:rPr lang="en-US" sz="3600" dirty="0"/>
              <a:t>Common Myths About Entrepreneurs </a:t>
            </a:r>
            <a:r>
              <a:rPr lang="en-US" sz="2000" dirty="0"/>
              <a:t>(1 of 6)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27448" y="1628801"/>
            <a:ext cx="9937104" cy="3600400"/>
          </a:xfrm>
        </p:spPr>
        <p:txBody>
          <a:bodyPr/>
          <a:lstStyle/>
          <a:p>
            <a:r>
              <a:rPr lang="en-US" sz="2400" b="1" dirty="0"/>
              <a:t>Myth 1:</a:t>
            </a:r>
            <a:r>
              <a:rPr lang="en-US" sz="2400" dirty="0"/>
              <a:t> Entrepreneurs Are Born, Not Made</a:t>
            </a:r>
          </a:p>
          <a:p>
            <a:pPr lvl="1"/>
            <a:r>
              <a:rPr lang="en-US" sz="2400" dirty="0"/>
              <a:t>This myth is based on the mistaken belief that some people are genetically predisposed to be entrepreneurs.</a:t>
            </a:r>
          </a:p>
          <a:p>
            <a:pPr lvl="1"/>
            <a:r>
              <a:rPr lang="en-US" sz="2400" dirty="0"/>
              <a:t>The consensus of many studies is that no one is </a:t>
            </a:r>
            <a:r>
              <a:rPr lang="en-US" altLang="en-US" sz="2400" dirty="0"/>
              <a:t>“</a:t>
            </a:r>
            <a:r>
              <a:rPr lang="en-US" sz="2400" dirty="0"/>
              <a:t>born</a:t>
            </a:r>
            <a:r>
              <a:rPr lang="en-US" altLang="en-US" sz="2400" dirty="0"/>
              <a:t>”</a:t>
            </a:r>
            <a:r>
              <a:rPr lang="en-US" sz="2400" dirty="0"/>
              <a:t> to be an entrepreneur; everyone has the potential to become one.</a:t>
            </a:r>
          </a:p>
          <a:p>
            <a:pPr lvl="1"/>
            <a:r>
              <a:rPr lang="en-US" sz="2400" dirty="0"/>
              <a:t>Whether someone does or doesn</a:t>
            </a:r>
            <a:r>
              <a:rPr lang="en-US" altLang="en-US" sz="2400" dirty="0"/>
              <a:t>’</a:t>
            </a:r>
            <a:r>
              <a:rPr lang="en-US" sz="2400" dirty="0"/>
              <a:t>t become an entrepreneur is a function of their environment, life experiences, and personal choices.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66156" y="188640"/>
            <a:ext cx="8659688" cy="864096"/>
          </a:xfrm>
        </p:spPr>
        <p:txBody>
          <a:bodyPr/>
          <a:lstStyle/>
          <a:p>
            <a:r>
              <a:rPr lang="en-US" sz="3600" dirty="0"/>
              <a:t>Common Myths About Entrepreneurs </a:t>
            </a:r>
            <a:r>
              <a:rPr lang="en-US" sz="2000" dirty="0"/>
              <a:t>(2 of 6)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117105"/>
            <a:ext cx="10972800" cy="762000"/>
          </a:xfrm>
        </p:spPr>
        <p:txBody>
          <a:bodyPr/>
          <a:lstStyle/>
          <a:p>
            <a:pPr marL="0" indent="0">
              <a:spcBef>
                <a:spcPct val="50000"/>
              </a:spcBef>
              <a:buNone/>
            </a:pPr>
            <a:r>
              <a:rPr lang="en-US" sz="2200" dirty="0"/>
              <a:t>Although no one is </a:t>
            </a:r>
            <a:r>
              <a:rPr lang="en-US" altLang="en-US" sz="2200" dirty="0"/>
              <a:t>“</a:t>
            </a:r>
            <a:r>
              <a:rPr lang="en-US" sz="2200" dirty="0"/>
              <a:t>born</a:t>
            </a:r>
            <a:r>
              <a:rPr lang="en-US" altLang="en-US" sz="2200" dirty="0"/>
              <a:t>”</a:t>
            </a:r>
            <a:r>
              <a:rPr lang="en-US" sz="2200" dirty="0"/>
              <a:t> to be an entrepreneur, there are common traits and skills of successful entrepreneurs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3"/>
          </p:nvPr>
        </p:nvSpPr>
        <p:spPr>
          <a:xfrm>
            <a:off x="1766156" y="1879105"/>
            <a:ext cx="4191000" cy="3763962"/>
          </a:xfrm>
        </p:spPr>
        <p:txBody>
          <a:bodyPr/>
          <a:lstStyle/>
          <a:p>
            <a:pPr>
              <a:spcBef>
                <a:spcPts val="600"/>
              </a:spcBef>
              <a:buFontTx/>
              <a:buChar char="•"/>
            </a:pPr>
            <a:r>
              <a:rPr lang="en-US" sz="2200" b="1" dirty="0">
                <a:solidFill>
                  <a:srgbClr val="FF0000"/>
                </a:solidFill>
              </a:rPr>
              <a:t>Traits: </a:t>
            </a:r>
            <a:r>
              <a:rPr lang="en-US" sz="2200" dirty="0"/>
              <a:t>Creative </a:t>
            </a:r>
          </a:p>
          <a:p>
            <a:pPr>
              <a:spcBef>
                <a:spcPts val="600"/>
              </a:spcBef>
              <a:buFontTx/>
              <a:buChar char="•"/>
            </a:pPr>
            <a:r>
              <a:rPr lang="en-US" sz="2200" dirty="0"/>
              <a:t>Need for achievement </a:t>
            </a:r>
          </a:p>
          <a:p>
            <a:pPr>
              <a:spcBef>
                <a:spcPts val="600"/>
              </a:spcBef>
              <a:buFontTx/>
              <a:buChar char="•"/>
            </a:pPr>
            <a:r>
              <a:rPr lang="en-US" sz="2200" dirty="0"/>
              <a:t>Self-confidence </a:t>
            </a:r>
          </a:p>
          <a:p>
            <a:pPr>
              <a:spcBef>
                <a:spcPts val="600"/>
              </a:spcBef>
              <a:buFontTx/>
              <a:buChar char="•"/>
            </a:pPr>
            <a:r>
              <a:rPr lang="en-US" sz="2200" dirty="0"/>
              <a:t>Innovativeness </a:t>
            </a:r>
          </a:p>
          <a:p>
            <a:pPr>
              <a:spcBef>
                <a:spcPts val="600"/>
              </a:spcBef>
              <a:buFontTx/>
              <a:buChar char="•"/>
            </a:pPr>
            <a:r>
              <a:rPr lang="en-US" sz="2200" dirty="0"/>
              <a:t>Stress tolerance </a:t>
            </a:r>
          </a:p>
          <a:p>
            <a:pPr>
              <a:spcBef>
                <a:spcPts val="600"/>
              </a:spcBef>
              <a:buFontTx/>
              <a:buChar char="•"/>
            </a:pPr>
            <a:r>
              <a:rPr lang="en-US" sz="2200" dirty="0"/>
              <a:t>Need for autonomy</a:t>
            </a:r>
          </a:p>
          <a:p>
            <a:pPr>
              <a:spcBef>
                <a:spcPts val="600"/>
              </a:spcBef>
              <a:buFontTx/>
              <a:buChar char="•"/>
            </a:pPr>
            <a:r>
              <a:rPr lang="en-US" sz="2200" dirty="0"/>
              <a:t>Proactive personality </a:t>
            </a:r>
          </a:p>
          <a:p>
            <a:pPr>
              <a:spcBef>
                <a:spcPts val="600"/>
              </a:spcBef>
              <a:buFontTx/>
              <a:buChar char="•"/>
            </a:pPr>
            <a:r>
              <a:rPr lang="en-US" sz="2200" dirty="0"/>
              <a:t>Persuasive</a:t>
            </a:r>
          </a:p>
          <a:p>
            <a:pPr>
              <a:spcBef>
                <a:spcPts val="600"/>
              </a:spcBef>
              <a:buFontTx/>
              <a:buChar char="•"/>
            </a:pPr>
            <a:r>
              <a:rPr lang="en-US" sz="2200" dirty="0"/>
              <a:t>Perseverance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14"/>
          </p:nvPr>
        </p:nvSpPr>
        <p:spPr>
          <a:xfrm>
            <a:off x="6482128" y="1746444"/>
            <a:ext cx="3969804" cy="4274843"/>
          </a:xfrm>
        </p:spPr>
        <p:txBody>
          <a:bodyPr/>
          <a:lstStyle/>
          <a:p>
            <a:pPr>
              <a:spcBef>
                <a:spcPts val="600"/>
              </a:spcBef>
              <a:buFontTx/>
              <a:buChar char="•"/>
            </a:pPr>
            <a:r>
              <a:rPr lang="en-US" sz="2200" b="1" dirty="0">
                <a:solidFill>
                  <a:srgbClr val="FF0000"/>
                </a:solidFill>
              </a:rPr>
              <a:t>Skills: </a:t>
            </a:r>
            <a:r>
              <a:rPr lang="en-US" sz="2200" dirty="0"/>
              <a:t>Promoter and  networker</a:t>
            </a:r>
          </a:p>
          <a:p>
            <a:pPr>
              <a:spcBef>
                <a:spcPts val="600"/>
              </a:spcBef>
              <a:buFontTx/>
              <a:buChar char="•"/>
            </a:pPr>
            <a:r>
              <a:rPr lang="en-US" sz="2200" dirty="0"/>
              <a:t> Resource assembler/leverager</a:t>
            </a:r>
          </a:p>
          <a:p>
            <a:pPr>
              <a:spcBef>
                <a:spcPts val="600"/>
              </a:spcBef>
              <a:buFontTx/>
              <a:buChar char="•"/>
            </a:pPr>
            <a:r>
              <a:rPr lang="en-US" sz="2200" dirty="0"/>
              <a:t>Self-starter</a:t>
            </a:r>
          </a:p>
          <a:p>
            <a:pPr>
              <a:spcBef>
                <a:spcPts val="600"/>
              </a:spcBef>
              <a:buFontTx/>
              <a:buChar char="•"/>
            </a:pPr>
            <a:r>
              <a:rPr lang="en-US" sz="2200" dirty="0"/>
              <a:t>Decision making,   </a:t>
            </a:r>
          </a:p>
          <a:p>
            <a:pPr>
              <a:spcBef>
                <a:spcPts val="600"/>
              </a:spcBef>
              <a:buFontTx/>
              <a:buChar char="•"/>
            </a:pPr>
            <a:r>
              <a:rPr lang="en-US" sz="2200" dirty="0"/>
              <a:t>HR management, </a:t>
            </a:r>
          </a:p>
          <a:p>
            <a:pPr>
              <a:spcBef>
                <a:spcPts val="600"/>
              </a:spcBef>
              <a:buFontTx/>
              <a:buChar char="•"/>
            </a:pPr>
            <a:r>
              <a:rPr lang="en-US" sz="2200" dirty="0"/>
              <a:t>Marketing, </a:t>
            </a:r>
          </a:p>
          <a:p>
            <a:pPr>
              <a:spcBef>
                <a:spcPts val="600"/>
              </a:spcBef>
              <a:buFontTx/>
              <a:buChar char="•"/>
            </a:pPr>
            <a:r>
              <a:rPr lang="en-US" sz="2200" dirty="0"/>
              <a:t>Finance </a:t>
            </a:r>
          </a:p>
          <a:p>
            <a:pPr>
              <a:spcBef>
                <a:spcPts val="600"/>
              </a:spcBef>
              <a:buFontTx/>
              <a:buChar char="•"/>
            </a:pPr>
            <a:r>
              <a:rPr lang="en-US" sz="2200" dirty="0"/>
              <a:t> Tenacious and Visionary</a:t>
            </a:r>
          </a:p>
          <a:p>
            <a:pPr>
              <a:spcBef>
                <a:spcPts val="600"/>
              </a:spcBef>
              <a:buFontTx/>
              <a:buChar char="•"/>
            </a:pPr>
            <a:r>
              <a:rPr lang="en-US" sz="2200" dirty="0"/>
              <a:t>span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B39E6-CCAA-B441-8350-A9D42360D6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/>
              <a:t>Watch the videos below and discuss additional traits and skills</a:t>
            </a: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5F8398C5-5F13-F140-B569-16913DBB88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8040236"/>
              </p:ext>
            </p:extLst>
          </p:nvPr>
        </p:nvGraphicFramePr>
        <p:xfrm>
          <a:off x="609600" y="2348880"/>
          <a:ext cx="10972800" cy="25958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86400">
                  <a:extLst>
                    <a:ext uri="{9D8B030D-6E8A-4147-A177-3AD203B41FA5}">
                      <a16:colId xmlns:a16="http://schemas.microsoft.com/office/drawing/2014/main" val="676614666"/>
                    </a:ext>
                  </a:extLst>
                </a:gridCol>
                <a:gridCol w="5486400">
                  <a:extLst>
                    <a:ext uri="{9D8B030D-6E8A-4147-A177-3AD203B41FA5}">
                      <a16:colId xmlns:a16="http://schemas.microsoft.com/office/drawing/2014/main" val="390184311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Traits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Skills – Things you need to learn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699866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920270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88487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53372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74044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89579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896489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489AB8-CF43-A54F-A0A6-C33E1D23FB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11/02/2022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CB06F4-30F0-5744-BE63-A3AA91DC44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B39EDE2-F77B-1545-A88F-36C1E9A2BE5A}"/>
              </a:ext>
            </a:extLst>
          </p:cNvPr>
          <p:cNvSpPr txBox="1"/>
          <p:nvPr/>
        </p:nvSpPr>
        <p:spPr>
          <a:xfrm>
            <a:off x="809469" y="1618938"/>
            <a:ext cx="32968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hlinkClick r:id="rId2"/>
              </a:rPr>
              <a:t>Video 1: Entrepreneurial skills</a:t>
            </a:r>
            <a:endParaRPr lang="en-US" dirty="0"/>
          </a:p>
          <a:p>
            <a:r>
              <a:rPr lang="en-US" dirty="0">
                <a:hlinkClick r:id="rId3"/>
              </a:rPr>
              <a:t>Video 2: Entrepreneurial Traits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421093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15372"/>
            <a:ext cx="8382000" cy="1097280"/>
          </a:xfrm>
        </p:spPr>
        <p:txBody>
          <a:bodyPr/>
          <a:lstStyle/>
          <a:p>
            <a:r>
              <a:rPr lang="en-US" sz="3600" dirty="0"/>
              <a:t>Common Myths About Entrepreneurs </a:t>
            </a:r>
            <a:r>
              <a:rPr lang="en-US" sz="2000" dirty="0"/>
              <a:t>(3 of 6)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27448" y="1600201"/>
            <a:ext cx="9721080" cy="4061047"/>
          </a:xfrm>
        </p:spPr>
        <p:txBody>
          <a:bodyPr/>
          <a:lstStyle/>
          <a:p>
            <a:r>
              <a:rPr lang="en-US" sz="2400" b="1" dirty="0"/>
              <a:t>Myth 2:</a:t>
            </a:r>
            <a:r>
              <a:rPr lang="en-US" sz="2400" dirty="0"/>
              <a:t> Entrepreneurs Are Gamblers</a:t>
            </a:r>
          </a:p>
          <a:p>
            <a:pPr lvl="1"/>
            <a:r>
              <a:rPr lang="en-US" sz="2400" dirty="0"/>
              <a:t>Most entrepreneurs are moderate risk takers.</a:t>
            </a:r>
          </a:p>
          <a:p>
            <a:pPr lvl="1"/>
            <a:r>
              <a:rPr lang="en-US" sz="2400" dirty="0"/>
              <a:t>The idea that entrepreneurs are gamblers originates from two sources:</a:t>
            </a:r>
          </a:p>
          <a:p>
            <a:pPr lvl="2"/>
            <a:r>
              <a:rPr lang="en-US" dirty="0"/>
              <a:t>Entrepreneurs typically have jobs that are less structured, and so they face a more uncertain set of possibilities than people in traditional jobs.</a:t>
            </a:r>
          </a:p>
          <a:p>
            <a:pPr lvl="2"/>
            <a:r>
              <a:rPr lang="en-US" dirty="0"/>
              <a:t>Many entrepreneurs have a strong need to achieve and set challenging goals, a behavior that is often equated with risk taking.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15372"/>
            <a:ext cx="8382000" cy="1097280"/>
          </a:xfrm>
        </p:spPr>
        <p:txBody>
          <a:bodyPr/>
          <a:lstStyle/>
          <a:p>
            <a:r>
              <a:rPr lang="en-US" sz="3600" dirty="0"/>
              <a:t>Common Myths About Entrepreneurs </a:t>
            </a:r>
            <a:r>
              <a:rPr lang="en-US" sz="2000" dirty="0"/>
              <a:t>(4 of 6)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43472" y="1600201"/>
            <a:ext cx="9505056" cy="3276600"/>
          </a:xfrm>
        </p:spPr>
        <p:txBody>
          <a:bodyPr/>
          <a:lstStyle/>
          <a:p>
            <a:r>
              <a:rPr lang="en-US" sz="2400" b="1" dirty="0">
                <a:cs typeface="Sakkal Majalla" panose="02000000000000000000" pitchFamily="2" charset="-78"/>
              </a:rPr>
              <a:t>Myth 3:</a:t>
            </a:r>
            <a:r>
              <a:rPr lang="en-US" sz="2400" dirty="0">
                <a:cs typeface="Sakkal Majalla" panose="02000000000000000000" pitchFamily="2" charset="-78"/>
              </a:rPr>
              <a:t> Entrepreneurs Are Motivated Primarily by Money</a:t>
            </a:r>
          </a:p>
          <a:p>
            <a:pPr lvl="1"/>
            <a:r>
              <a:rPr lang="en-US" sz="2400" dirty="0">
                <a:cs typeface="Sakkal Majalla" panose="02000000000000000000" pitchFamily="2" charset="-78"/>
              </a:rPr>
              <a:t>While it is naïve to think that entrepreneurs don</a:t>
            </a:r>
            <a:r>
              <a:rPr lang="en-US" altLang="en-US" sz="2400" dirty="0">
                <a:cs typeface="Sakkal Majalla" panose="02000000000000000000" pitchFamily="2" charset="-78"/>
              </a:rPr>
              <a:t>’</a:t>
            </a:r>
            <a:r>
              <a:rPr lang="en-US" sz="2400" dirty="0">
                <a:cs typeface="Sakkal Majalla" panose="02000000000000000000" pitchFamily="2" charset="-78"/>
              </a:rPr>
              <a:t>t seek financial rewards, money is rarely the reason entrepreneurs start new firms.</a:t>
            </a:r>
          </a:p>
          <a:p>
            <a:pPr lvl="1"/>
            <a:r>
              <a:rPr lang="en-US" sz="2400" dirty="0">
                <a:cs typeface="Sakkal Majalla" panose="02000000000000000000" pitchFamily="2" charset="-78"/>
              </a:rPr>
              <a:t>In fact, some entrepreneurs warn that the pursuit of money can be distracting.</a:t>
            </a:r>
          </a:p>
          <a:p>
            <a:pPr lvl="1"/>
            <a:r>
              <a:rPr lang="en-US" altLang="en-US" sz="2400" dirty="0">
                <a:solidFill>
                  <a:srgbClr val="FF0000"/>
                </a:solidFill>
                <a:latin typeface="Times New Roman" panose="02020603050405020304" pitchFamily="18" charset="0"/>
              </a:rPr>
              <a:t>Money is only a measure of their success and hard work, most cases, the passion to solve a problem brings about the money.</a:t>
            </a:r>
          </a:p>
          <a:p>
            <a:pPr lvl="1"/>
            <a:endParaRPr lang="en-US" sz="2400" dirty="0">
              <a:cs typeface="Sakkal Majalla" panose="02000000000000000000" pitchFamily="2" charset="-78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15372"/>
            <a:ext cx="8382000" cy="1097280"/>
          </a:xfrm>
        </p:spPr>
        <p:txBody>
          <a:bodyPr/>
          <a:lstStyle/>
          <a:p>
            <a:r>
              <a:rPr lang="en-US" sz="3600" dirty="0"/>
              <a:t>Common Myths About Entrepreneurs </a:t>
            </a:r>
            <a:r>
              <a:rPr lang="en-US" sz="2000" dirty="0"/>
              <a:t>(5 of 6)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19436" y="1312652"/>
            <a:ext cx="10153128" cy="4343400"/>
          </a:xfrm>
        </p:spPr>
        <p:txBody>
          <a:bodyPr/>
          <a:lstStyle/>
          <a:p>
            <a:r>
              <a:rPr lang="en-US" sz="2400" b="1" dirty="0"/>
              <a:t>Myth 4:</a:t>
            </a:r>
            <a:r>
              <a:rPr lang="en-US" sz="2400" dirty="0"/>
              <a:t> Entrepreneurs Should Be Young and Energetic</a:t>
            </a:r>
          </a:p>
          <a:p>
            <a:pPr lvl="1"/>
            <a:r>
              <a:rPr lang="en-US" sz="2400" dirty="0"/>
              <a:t>Entrepreneurial activity is evenly spread out over age ranges.</a:t>
            </a:r>
          </a:p>
          <a:p>
            <a:pPr lvl="1"/>
            <a:r>
              <a:rPr lang="en-US" sz="2400" dirty="0"/>
              <a:t>While it is important to be energetic, investors often cite the strength of the entrepreneur as their most important criterion in making investment decisions.</a:t>
            </a:r>
          </a:p>
          <a:p>
            <a:pPr lvl="2"/>
            <a:r>
              <a:rPr lang="en-US" dirty="0"/>
              <a:t>What makes an entrepreneur </a:t>
            </a:r>
            <a:r>
              <a:rPr lang="en-US" altLang="en-US" dirty="0"/>
              <a:t>“</a:t>
            </a:r>
            <a:r>
              <a:rPr lang="en-US" dirty="0"/>
              <a:t>strong</a:t>
            </a:r>
            <a:r>
              <a:rPr lang="en-US" altLang="en-US" dirty="0"/>
              <a:t>”</a:t>
            </a:r>
            <a:r>
              <a:rPr lang="en-US" dirty="0"/>
              <a:t> in the eyes of an investor is experience, maturity, a solid reputation, and a track record of success.</a:t>
            </a:r>
          </a:p>
          <a:p>
            <a:pPr lvl="2"/>
            <a:r>
              <a:rPr lang="en-US" dirty="0"/>
              <a:t>These criteria favor older rather than younger entrepreneurs.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48036" y="260648"/>
            <a:ext cx="9095928" cy="1097280"/>
          </a:xfrm>
        </p:spPr>
        <p:txBody>
          <a:bodyPr/>
          <a:lstStyle/>
          <a:p>
            <a:r>
              <a:rPr lang="en-US" sz="3600" dirty="0"/>
              <a:t>Common Myths About Entrepreneurs </a:t>
            </a:r>
            <a:r>
              <a:rPr lang="en-US" sz="2000" dirty="0"/>
              <a:t>(7 of 7)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65176" y="1382780"/>
            <a:ext cx="9661648" cy="4206460"/>
          </a:xfrm>
        </p:spPr>
        <p:txBody>
          <a:bodyPr/>
          <a:lstStyle/>
          <a:p>
            <a:r>
              <a:rPr lang="en-US" sz="2400" b="1" dirty="0"/>
              <a:t>Myth 5: </a:t>
            </a:r>
            <a:r>
              <a:rPr lang="en-US" sz="2400" dirty="0"/>
              <a:t>Entrepreneurs Love the Spotlight</a:t>
            </a:r>
          </a:p>
          <a:p>
            <a:pPr lvl="1"/>
            <a:r>
              <a:rPr lang="en-US" sz="2400" dirty="0"/>
              <a:t>While some entrepreneurs are flamboyant, most of them do not attract public attention.</a:t>
            </a:r>
          </a:p>
          <a:p>
            <a:pPr lvl="1"/>
            <a:r>
              <a:rPr lang="en-US" sz="2400" dirty="0"/>
              <a:t>As evidence of this, consider the following question: </a:t>
            </a:r>
            <a:r>
              <a:rPr lang="en-US" altLang="en-US" sz="2400" dirty="0"/>
              <a:t>“</a:t>
            </a:r>
            <a:r>
              <a:rPr lang="en-US" sz="2400" dirty="0"/>
              <a:t>How many entrepreneurs could you name?</a:t>
            </a:r>
            <a:r>
              <a:rPr lang="en-US" altLang="en-US" sz="2400" dirty="0"/>
              <a:t>”</a:t>
            </a:r>
            <a:endParaRPr lang="en-US" sz="2400" dirty="0"/>
          </a:p>
          <a:p>
            <a:pPr lvl="2"/>
            <a:r>
              <a:rPr lang="en-US" dirty="0"/>
              <a:t>Most of us could produce Jeff Bezos of Amazon.com, Mark Zuckerberg of Facebook, Larry Page and Sergey Brin of Google or maybe Elon Musk of Tesla and SpaceX. </a:t>
            </a:r>
          </a:p>
          <a:p>
            <a:pPr lvl="2"/>
            <a:r>
              <a:rPr lang="en-US" dirty="0"/>
              <a:t>But few could name the founders of Netflix, YouTube, or DIRECTV, even though we frequently use those firms</a:t>
            </a:r>
            <a:r>
              <a:rPr lang="en-US" altLang="en-US" dirty="0"/>
              <a:t>’</a:t>
            </a:r>
            <a:r>
              <a:rPr lang="en-US" dirty="0"/>
              <a:t> services.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/>
              <a:t>Figure 1.2 Types of Start-Up Firms</a:t>
            </a:r>
          </a:p>
        </p:txBody>
      </p:sp>
      <p:pic>
        <p:nvPicPr>
          <p:cNvPr id="5" name="Picture 4" descr="There are three basic types of firms and they are Salary substitute firms, Lifestyle firms, and Entrepreneurial firms. Salary substitute firms provide their owner of owners a similar level of income to what they would be able to earn in a conventional job. Lifestyle firms provide the owner or owners the opportunity to pursue a particular lifestyle, and make a living at it. Entrepreneurial firms bring new products and services to the market by creating and seizing opportunities regardless of the resources they currently control.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0" y="2209800"/>
            <a:ext cx="7419718" cy="2326338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15372"/>
            <a:ext cx="8458200" cy="1097280"/>
          </a:xfrm>
        </p:spPr>
        <p:txBody>
          <a:bodyPr/>
          <a:lstStyle/>
          <a:p>
            <a:r>
              <a:rPr lang="en-US" sz="3600" dirty="0"/>
              <a:t>Changing Demographics </a:t>
            </a:r>
            <a:br>
              <a:rPr lang="en-US" sz="3600" dirty="0"/>
            </a:br>
            <a:r>
              <a:rPr lang="en-US" sz="3600" dirty="0"/>
              <a:t>of Entrepreneurs </a:t>
            </a:r>
            <a:r>
              <a:rPr lang="en-US" sz="2000" dirty="0"/>
              <a:t>(1 of 3)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Women Entrepreneurs</a:t>
            </a:r>
          </a:p>
          <a:p>
            <a:pPr eaLnBrk="1" hangingPunct="1"/>
            <a:r>
              <a:rPr lang="en-US" altLang="en-US" sz="2400" dirty="0"/>
              <a:t> There were 22,257 women- owned businesses in the UK in 2020 (according to Correa, 2020) </a:t>
            </a:r>
          </a:p>
          <a:p>
            <a:pPr eaLnBrk="1" hangingPunct="1"/>
            <a:r>
              <a:rPr lang="en-US" altLang="en-US" sz="2400" dirty="0"/>
              <a:t> This number was up 15% from  2016.</a:t>
            </a:r>
          </a:p>
          <a:p>
            <a:pPr eaLnBrk="1" hangingPunct="1"/>
            <a:r>
              <a:rPr lang="en-US" altLang="en-US" sz="2400" dirty="0"/>
              <a:t> There are a growing number of organizations that support and advocate for women-owned businesses. 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>
            <a:extLst>
              <a:ext uri="{FF2B5EF4-FFF2-40B4-BE49-F238E27FC236}">
                <a16:creationId xmlns:a16="http://schemas.microsoft.com/office/drawing/2014/main" id="{9483F0FC-C42D-D048-9418-D731F6DC6E4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152400"/>
            <a:ext cx="8153400" cy="1143000"/>
          </a:xfrm>
        </p:spPr>
        <p:txBody>
          <a:bodyPr/>
          <a:lstStyle/>
          <a:p>
            <a:pPr eaLnBrk="1" hangingPunct="1"/>
            <a:r>
              <a:rPr lang="en-US" altLang="en-US" sz="3600">
                <a:latin typeface="Times New Roman" panose="02020603050405020304" pitchFamily="18" charset="0"/>
              </a:rPr>
              <a:t>Changing Demographics of Entrepreneurs</a:t>
            </a:r>
            <a:br>
              <a:rPr lang="en-US" altLang="en-US" sz="3600">
                <a:latin typeface="Times New Roman" panose="02020603050405020304" pitchFamily="18" charset="0"/>
              </a:rPr>
            </a:br>
            <a:r>
              <a:rPr lang="en-US" altLang="en-US" sz="2000">
                <a:latin typeface="Times New Roman" panose="02020603050405020304" pitchFamily="18" charset="0"/>
              </a:rPr>
              <a:t>2 of 3</a:t>
            </a:r>
            <a:endParaRPr lang="en-US" altLang="en-US" sz="3600">
              <a:latin typeface="Times New Roman" panose="02020603050405020304" pitchFamily="18" charset="0"/>
            </a:endParaRPr>
          </a:p>
        </p:txBody>
      </p:sp>
      <p:sp>
        <p:nvSpPr>
          <p:cNvPr id="32772" name="TextBox 10">
            <a:extLst>
              <a:ext uri="{FF2B5EF4-FFF2-40B4-BE49-F238E27FC236}">
                <a16:creationId xmlns:a16="http://schemas.microsoft.com/office/drawing/2014/main" id="{A5AD32EA-3D68-3F43-B401-15C83274E34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8957" y="1875292"/>
            <a:ext cx="40386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US" altLang="en-US" sz="2800" dirty="0"/>
              <a:t>Minority Entrepreneurs</a:t>
            </a:r>
          </a:p>
        </p:txBody>
      </p:sp>
      <p:sp>
        <p:nvSpPr>
          <p:cNvPr id="32773" name="TextBox 10">
            <a:extLst>
              <a:ext uri="{FF2B5EF4-FFF2-40B4-BE49-F238E27FC236}">
                <a16:creationId xmlns:a16="http://schemas.microsoft.com/office/drawing/2014/main" id="{CA5329B8-CCCC-AC43-8C3A-E439B32E74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75784" y="1589201"/>
            <a:ext cx="40386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US" altLang="en-US" sz="2800" dirty="0"/>
              <a:t>Senior Entrepreneurs</a:t>
            </a:r>
          </a:p>
        </p:txBody>
      </p:sp>
      <p:sp>
        <p:nvSpPr>
          <p:cNvPr id="32774" name="TextBox 11">
            <a:extLst>
              <a:ext uri="{FF2B5EF4-FFF2-40B4-BE49-F238E27FC236}">
                <a16:creationId xmlns:a16="http://schemas.microsoft.com/office/drawing/2014/main" id="{FB8F58F6-AC73-754A-B9C4-40B094E3437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0403" y="2413228"/>
            <a:ext cx="4572000" cy="3046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buFont typeface="Arial" panose="020B0604020202020204" pitchFamily="34" charset="0"/>
              <a:buChar char="•"/>
            </a:pPr>
            <a:r>
              <a:rPr lang="en-US" altLang="en-US" sz="2400" dirty="0"/>
              <a:t> There has been a substantial </a:t>
            </a:r>
          </a:p>
          <a:p>
            <a:pPr eaLnBrk="1" hangingPunct="1"/>
            <a:r>
              <a:rPr lang="en-US" altLang="en-US" sz="2400" dirty="0"/>
              <a:t>   increase in minority </a:t>
            </a:r>
          </a:p>
          <a:p>
            <a:pPr eaLnBrk="1" hangingPunct="1"/>
            <a:r>
              <a:rPr lang="en-US" altLang="en-US" sz="2400" dirty="0"/>
              <a:t>   entrepreneurs in the U.S. from</a:t>
            </a:r>
            <a:br>
              <a:rPr lang="en-US" altLang="en-US" sz="2400" dirty="0"/>
            </a:br>
            <a:r>
              <a:rPr lang="en-US" altLang="en-US" sz="2400" dirty="0"/>
              <a:t>   1996 to 2010.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US" altLang="en-US" sz="2400" dirty="0"/>
              <a:t> The biggest jump has come in </a:t>
            </a:r>
            <a:br>
              <a:rPr lang="en-US" altLang="en-US" sz="2400" dirty="0"/>
            </a:br>
            <a:r>
              <a:rPr lang="en-US" altLang="en-US" sz="2400" dirty="0"/>
              <a:t>   Latino entrepreneurs, which </a:t>
            </a:r>
          </a:p>
          <a:p>
            <a:pPr eaLnBrk="1" hangingPunct="1"/>
            <a:r>
              <a:rPr lang="en-US" altLang="en-US" sz="2400" dirty="0"/>
              <a:t>   increased from 11% to 23% </a:t>
            </a:r>
          </a:p>
          <a:p>
            <a:pPr eaLnBrk="1" hangingPunct="1"/>
            <a:r>
              <a:rPr lang="en-US" altLang="en-US" sz="2400" dirty="0"/>
              <a:t>   from 1996 to 2010.</a:t>
            </a:r>
          </a:p>
        </p:txBody>
      </p:sp>
      <p:sp>
        <p:nvSpPr>
          <p:cNvPr id="32775" name="TextBox 11">
            <a:extLst>
              <a:ext uri="{FF2B5EF4-FFF2-40B4-BE49-F238E27FC236}">
                <a16:creationId xmlns:a16="http://schemas.microsoft.com/office/drawing/2014/main" id="{451FD2B9-B9CA-A64E-9099-1F4BC3A20F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2403" y="2047762"/>
            <a:ext cx="6984237" cy="304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just" eaLnBrk="1" hangingPunct="1">
              <a:buFont typeface="Arial" panose="020B0604020202020204" pitchFamily="34" charset="0"/>
              <a:buChar char="•"/>
            </a:pPr>
            <a:r>
              <a:rPr lang="en-US" altLang="en-US" sz="2400" dirty="0"/>
              <a:t> The percentage of U.K.</a:t>
            </a:r>
          </a:p>
          <a:p>
            <a:pPr algn="just" eaLnBrk="1" hangingPunct="1"/>
            <a:r>
              <a:rPr lang="en-US" altLang="en-US" sz="2400" dirty="0"/>
              <a:t>   entrepreneurs who are seniors (over 55’s) increased by 63% from 2008 – 2018 (research conducted by Barclays).</a:t>
            </a:r>
          </a:p>
          <a:p>
            <a:pPr algn="just" eaLnBrk="1" hangingPunct="1">
              <a:buFont typeface="Arial" panose="020B0604020202020204" pitchFamily="34" charset="0"/>
              <a:buChar char="•"/>
            </a:pPr>
            <a:r>
              <a:rPr lang="en-US" altLang="en-US" sz="2400" dirty="0"/>
              <a:t> The increase is attributed to corporate downsizing, a desire among older workers for more fulfillment in their lives, a need for additional income, and </a:t>
            </a:r>
          </a:p>
          <a:p>
            <a:pPr algn="just" eaLnBrk="1" hangingPunct="1"/>
            <a:r>
              <a:rPr lang="en-US" altLang="en-US" sz="2400" dirty="0"/>
              <a:t> similar factors.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47C0B97-3FD7-3F4B-B021-7A42020CF5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US" altLang="en-US" sz="1400">
                <a:latin typeface="Arial" panose="020B0604020202020204" pitchFamily="34" charset="0"/>
              </a:rPr>
              <a:t>1-</a:t>
            </a:r>
            <a:fld id="{EDE85CC2-7142-2D4F-BF71-160113FC06A1}" type="slidenum">
              <a:rPr lang="en-US" altLang="en-US" sz="1400">
                <a:latin typeface="Arial" panose="020B0604020202020204" pitchFamily="34" charset="0"/>
              </a:rPr>
              <a:pPr eaLnBrk="1" hangingPunct="1"/>
              <a:t>28</a:t>
            </a:fld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7A4EC88-4D09-4F43-BD34-CFDA199AAE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/>
              <a:t>Copyright ©2012 Pearson Education, Inc. publishing as Prentice Hall</a:t>
            </a:r>
          </a:p>
        </p:txBody>
      </p:sp>
    </p:spTree>
    <p:extLst>
      <p:ext uri="{BB962C8B-B14F-4D97-AF65-F5344CB8AC3E}">
        <p14:creationId xmlns:p14="http://schemas.microsoft.com/office/powerpoint/2010/main" val="45189363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/>
              <a:t>Changing Demographics </a:t>
            </a:r>
            <a:br>
              <a:rPr lang="en-US" sz="3600" dirty="0"/>
            </a:br>
            <a:r>
              <a:rPr lang="en-US" sz="3600" dirty="0"/>
              <a:t> of Entrepreneurs </a:t>
            </a:r>
            <a:r>
              <a:rPr lang="en-US" sz="2000" dirty="0"/>
              <a:t>(3 of 3)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094912" cy="3556991"/>
          </a:xfrm>
        </p:spPr>
        <p:txBody>
          <a:bodyPr/>
          <a:lstStyle/>
          <a:p>
            <a:r>
              <a:rPr lang="en-US" sz="2400" dirty="0"/>
              <a:t>Millennial Entrepreneurs</a:t>
            </a:r>
          </a:p>
          <a:p>
            <a:pPr eaLnBrk="1" hangingPunct="1">
              <a:lnSpc>
                <a:spcPts val="3200"/>
              </a:lnSpc>
            </a:pPr>
            <a:r>
              <a:rPr lang="en-US" altLang="en-US" sz="2400" dirty="0"/>
              <a:t>Interest among young people in entrepreneurial careers is high.</a:t>
            </a:r>
          </a:p>
          <a:p>
            <a:pPr eaLnBrk="1" hangingPunct="1">
              <a:lnSpc>
                <a:spcPts val="3200"/>
              </a:lnSpc>
            </a:pPr>
            <a:r>
              <a:rPr lang="en-US" altLang="en-US" sz="2400" dirty="0"/>
              <a:t> According to a Harris Interactive survey, 40% of people eight to 21 years old said they’d like to start their own business</a:t>
            </a:r>
          </a:p>
          <a:p>
            <a:pPr eaLnBrk="1" hangingPunct="1">
              <a:lnSpc>
                <a:spcPts val="3200"/>
              </a:lnSpc>
            </a:pPr>
            <a:r>
              <a:rPr lang="en-US" altLang="en-US" sz="2400" dirty="0"/>
              <a:t>  someday.  </a:t>
            </a:r>
          </a:p>
          <a:p>
            <a:pPr eaLnBrk="1" hangingPunct="1">
              <a:lnSpc>
                <a:spcPts val="3200"/>
              </a:lnSpc>
            </a:pPr>
            <a:r>
              <a:rPr lang="en-US" altLang="en-US" sz="2400" dirty="0"/>
              <a:t> A total of 59% of the 8- to 21-year-olds said they know someone who has started their own business. 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/>
              <a:t>Economic Impact of Entrepreneurial Firms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1444" y="1351250"/>
            <a:ext cx="10009112" cy="4309998"/>
          </a:xfrm>
        </p:spPr>
        <p:txBody>
          <a:bodyPr/>
          <a:lstStyle/>
          <a:p>
            <a:r>
              <a:rPr lang="en-US" sz="2400" dirty="0"/>
              <a:t>Innovation</a:t>
            </a:r>
          </a:p>
          <a:p>
            <a:pPr lvl="1"/>
            <a:r>
              <a:rPr lang="en-US" sz="2400" dirty="0"/>
              <a:t>Is the process of creating something new, which is central to the entrepreneurial process.</a:t>
            </a:r>
          </a:p>
          <a:p>
            <a:pPr lvl="1"/>
            <a:r>
              <a:rPr lang="en-US" sz="2400" dirty="0"/>
              <a:t>Small innovative firms are 16 times more productive than larger innovative firms in terms of patents per employee.</a:t>
            </a:r>
          </a:p>
          <a:p>
            <a:r>
              <a:rPr lang="en-US" sz="2400" dirty="0"/>
              <a:t>Job Creation</a:t>
            </a:r>
          </a:p>
          <a:p>
            <a:pPr lvl="1"/>
            <a:r>
              <a:rPr lang="en-US" sz="2400" dirty="0"/>
              <a:t>Small businesses create a substantial number of net new jobs in the United States.</a:t>
            </a:r>
          </a:p>
          <a:p>
            <a:pPr lvl="1"/>
            <a:r>
              <a:rPr lang="en-US" sz="2400" dirty="0"/>
              <a:t>Firms with 500 or fewer employees created two million of the roughly three million private sector jobs in 2014.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/>
              <a:t>Entrepreneurial Firms</a:t>
            </a:r>
            <a:r>
              <a:rPr lang="en-US" altLang="en-US" sz="3600" dirty="0"/>
              <a:t>’</a:t>
            </a:r>
            <a:r>
              <a:rPr lang="en-US" sz="3600" dirty="0"/>
              <a:t> Impact on Society and Larger Firms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133055"/>
          </a:xfrm>
        </p:spPr>
        <p:txBody>
          <a:bodyPr/>
          <a:lstStyle/>
          <a:p>
            <a:r>
              <a:rPr lang="en-US" sz="2400" dirty="0"/>
              <a:t>Impact on Society</a:t>
            </a:r>
          </a:p>
          <a:p>
            <a:pPr lvl="1"/>
            <a:r>
              <a:rPr lang="en-US" sz="2400" dirty="0"/>
              <a:t>The innovations of entrepreneurial firms have a dramatic impact on society.</a:t>
            </a:r>
          </a:p>
          <a:p>
            <a:pPr lvl="1"/>
            <a:r>
              <a:rPr lang="en-US" sz="2400" dirty="0"/>
              <a:t>Think of all the new products and services that make our lives easier, enhance our productivity at work, improve our health, and entertain us.</a:t>
            </a:r>
          </a:p>
          <a:p>
            <a:pPr lvl="1"/>
            <a:r>
              <a:rPr lang="en-US" altLang="en-US" sz="2400" dirty="0">
                <a:solidFill>
                  <a:srgbClr val="FF0000"/>
                </a:solidFill>
                <a:latin typeface="Times New Roman" panose="02020603050405020304" pitchFamily="18" charset="0"/>
              </a:rPr>
              <a:t>Any examples ?</a:t>
            </a:r>
            <a:endParaRPr lang="en-US" sz="2400" dirty="0"/>
          </a:p>
          <a:p>
            <a:r>
              <a:rPr lang="en-US" sz="2400" dirty="0"/>
              <a:t>Impact on Larger Firms</a:t>
            </a:r>
          </a:p>
          <a:p>
            <a:pPr lvl="1"/>
            <a:r>
              <a:rPr lang="en-US" sz="2400" dirty="0"/>
              <a:t>Many entrepreneurial firms have built their entire business models around producing products and services that help larger firms become more efficient and effective.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/>
              <a:t>The Entrepreneurial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2971800"/>
          </a:xfrm>
        </p:spPr>
        <p:txBody>
          <a:bodyPr/>
          <a:lstStyle/>
          <a:p>
            <a:pPr marL="0" indent="0">
              <a:spcBef>
                <a:spcPct val="50000"/>
              </a:spcBef>
              <a:buNone/>
            </a:pPr>
            <a:r>
              <a:rPr lang="en-US" sz="2400" dirty="0"/>
              <a:t>The Entrepreneurial Process Consists of Four Steps</a:t>
            </a:r>
          </a:p>
          <a:p>
            <a:pPr marL="0" indent="0">
              <a:spcBef>
                <a:spcPct val="50000"/>
              </a:spcBef>
              <a:buNone/>
            </a:pPr>
            <a:r>
              <a:rPr lang="en-US" sz="2400" b="1" dirty="0"/>
              <a:t>Step 1: </a:t>
            </a:r>
            <a:r>
              <a:rPr lang="en-US" sz="2400" dirty="0"/>
              <a:t>Deciding to become an entrepreneur.</a:t>
            </a:r>
          </a:p>
          <a:p>
            <a:pPr marL="0" indent="0">
              <a:spcBef>
                <a:spcPct val="50000"/>
              </a:spcBef>
              <a:buNone/>
            </a:pPr>
            <a:r>
              <a:rPr lang="en-US" sz="2400" b="1" dirty="0"/>
              <a:t>Step 2: </a:t>
            </a:r>
            <a:r>
              <a:rPr lang="en-US" sz="2400" dirty="0"/>
              <a:t>Developing successful business ideas.</a:t>
            </a:r>
          </a:p>
          <a:p>
            <a:pPr marL="0" indent="0">
              <a:spcBef>
                <a:spcPct val="50000"/>
              </a:spcBef>
              <a:buNone/>
            </a:pPr>
            <a:r>
              <a:rPr lang="en-US" sz="2400" b="1" dirty="0"/>
              <a:t>Step 3: </a:t>
            </a:r>
            <a:r>
              <a:rPr lang="en-US" sz="2400" dirty="0"/>
              <a:t>Moving from an idea to an entrepreneurial firm.</a:t>
            </a:r>
          </a:p>
          <a:p>
            <a:pPr marL="0" indent="0">
              <a:spcBef>
                <a:spcPct val="50000"/>
              </a:spcBef>
              <a:buNone/>
            </a:pPr>
            <a:r>
              <a:rPr lang="en-US" sz="2400" b="1" dirty="0"/>
              <a:t>Step 4: </a:t>
            </a:r>
            <a:r>
              <a:rPr lang="en-US" sz="2400" dirty="0"/>
              <a:t>Managing and growing the entrepreneurial firm.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F43ECF-2C0D-C44A-B0D5-285FA50D09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490066"/>
          </a:xfrm>
        </p:spPr>
        <p:txBody>
          <a:bodyPr/>
          <a:lstStyle/>
          <a:p>
            <a:pPr algn="ctr"/>
            <a:r>
              <a:rPr lang="en-US" sz="4000" dirty="0"/>
              <a:t>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30CBEC-48EB-9A4C-8E35-A939DD061F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857027"/>
            <a:ext cx="10972800" cy="4372174"/>
          </a:xfrm>
        </p:spPr>
        <p:txBody>
          <a:bodyPr/>
          <a:lstStyle/>
          <a:p>
            <a:r>
              <a:rPr lang="en-US" sz="2200" dirty="0"/>
              <a:t>Barringer, B., Ireland, D., (2019) Entrepreneurship: Successfully Launching New Ventures. Sixth edition; Global edition. Harlow, England: Pearson.</a:t>
            </a:r>
          </a:p>
          <a:p>
            <a:r>
              <a:rPr lang="en-US" sz="2200" dirty="0" err="1"/>
              <a:t>Dumitriu</a:t>
            </a:r>
            <a:r>
              <a:rPr lang="en-US" sz="2200" dirty="0"/>
              <a:t>, S., (2019) ‘</a:t>
            </a:r>
            <a:r>
              <a:rPr lang="en-US" sz="2200" dirty="0" err="1"/>
              <a:t>Managemant</a:t>
            </a:r>
            <a:r>
              <a:rPr lang="en-US" sz="2200" dirty="0"/>
              <a:t> matters’ The entrepreneurs network. Available at: </a:t>
            </a:r>
            <a:r>
              <a:rPr lang="en-US" sz="2200" dirty="0">
                <a:hlinkClick r:id="rId2"/>
              </a:rPr>
              <a:t>https://www.tenentrepreneurs.org/research/management-matters</a:t>
            </a:r>
            <a:r>
              <a:rPr lang="en-US" sz="2200" dirty="0"/>
              <a:t> Accessed: 12th May 2020</a:t>
            </a:r>
          </a:p>
          <a:p>
            <a:r>
              <a:rPr lang="en-US" sz="2200" dirty="0"/>
              <a:t>Hisrich, R.D., Peters, M.P., Shepherd, D.A., (2020) Entrepreneurship. Eleventh edition, New York: McGraw-Hill </a:t>
            </a:r>
          </a:p>
          <a:p>
            <a:r>
              <a:rPr lang="en-US" altLang="en-US" sz="2000" dirty="0"/>
              <a:t>Correa</a:t>
            </a:r>
            <a:r>
              <a:rPr lang="en-US" sz="2200" dirty="0"/>
              <a:t>, G., (2020) ‘</a:t>
            </a:r>
            <a:r>
              <a:rPr lang="en-US" sz="2200" i="1" dirty="0"/>
              <a:t>UENI’s 2020 Report on Gender and Small Business’ </a:t>
            </a:r>
            <a:r>
              <a:rPr lang="en-US" sz="2200" dirty="0"/>
              <a:t>Available at </a:t>
            </a:r>
            <a:r>
              <a:rPr lang="en-US" sz="2200" dirty="0">
                <a:hlinkClick r:id="rId3"/>
              </a:rPr>
              <a:t>https://www.latimes.com/business/technology/la-fi-tn-uber-ipo-travis-kalanick-cloudkitchens-20190509-story.html</a:t>
            </a:r>
            <a:r>
              <a:rPr lang="en-US" sz="2200" dirty="0"/>
              <a:t> Accessed: 20</a:t>
            </a:r>
            <a:r>
              <a:rPr lang="en-US" sz="2200" baseline="30000" dirty="0"/>
              <a:t>th</a:t>
            </a:r>
            <a:r>
              <a:rPr lang="en-US" sz="2200" dirty="0"/>
              <a:t> October </a:t>
            </a:r>
            <a:endParaRPr lang="en-US" sz="2400" dirty="0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01FEDD-8017-7948-BA1A-CFD4EA8755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11/02/2022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DB4245-D4B4-6C43-8515-8867C5F4EC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9326045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2276</TotalTime>
  <Words>2122</Words>
  <Application>Microsoft Office PowerPoint</Application>
  <PresentationFormat>Widescreen</PresentationFormat>
  <Paragraphs>229</Paragraphs>
  <Slides>33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9" baseType="lpstr">
      <vt:lpstr>Arial</vt:lpstr>
      <vt:lpstr>Myriad Pro</vt:lpstr>
      <vt:lpstr>Times New Roman</vt:lpstr>
      <vt:lpstr>Verdana</vt:lpstr>
      <vt:lpstr>Wingdings</vt:lpstr>
      <vt:lpstr>20140311PresentationUWTSDTemplate</vt:lpstr>
      <vt:lpstr>﻿LCBB5001 </vt:lpstr>
      <vt:lpstr>Learning Objectives</vt:lpstr>
      <vt:lpstr>PowerPoint Presentation</vt:lpstr>
      <vt:lpstr>PowerPoint Presentation</vt:lpstr>
      <vt:lpstr>Introduction to Entrepreneurship</vt:lpstr>
      <vt:lpstr>PowerPoint Presentation</vt:lpstr>
      <vt:lpstr>PowerPoint Presentation</vt:lpstr>
      <vt:lpstr>PowerPoint Presentation</vt:lpstr>
      <vt:lpstr>BUSINESS CHURN</vt:lpstr>
      <vt:lpstr>SMALL BUSINESS AND THE CORONAVIRUS</vt:lpstr>
      <vt:lpstr>Indications of Increased Interest in Entrepreneurship</vt:lpstr>
      <vt:lpstr>What Is Entrepreneurship?</vt:lpstr>
      <vt:lpstr>Corporate Entrepreneurship (1 of 2)</vt:lpstr>
      <vt:lpstr>Corporate Entrepreneurship (2 of 2)</vt:lpstr>
      <vt:lpstr>Why Become an Entrepreneur?</vt:lpstr>
      <vt:lpstr>Characteristics of Successful Entrepreneurs (1 of 3)</vt:lpstr>
      <vt:lpstr>Characteristics of Successful Entrepreneurs (2 of 3)</vt:lpstr>
      <vt:lpstr>Characteristics of Successful Entrepreneurs (3 of 3)</vt:lpstr>
      <vt:lpstr>Common Myths About Entrepreneurs (1 of 6)</vt:lpstr>
      <vt:lpstr>Common Myths About Entrepreneurs (2 of 6)</vt:lpstr>
      <vt:lpstr>Watch the videos below and discuss additional traits and skills</vt:lpstr>
      <vt:lpstr>Common Myths About Entrepreneurs (3 of 6)</vt:lpstr>
      <vt:lpstr>Common Myths About Entrepreneurs (4 of 6)</vt:lpstr>
      <vt:lpstr>Common Myths About Entrepreneurs (5 of 6)</vt:lpstr>
      <vt:lpstr>Common Myths About Entrepreneurs (7 of 7)</vt:lpstr>
      <vt:lpstr>Figure 1.2 Types of Start-Up Firms</vt:lpstr>
      <vt:lpstr>Changing Demographics  of Entrepreneurs (1 of 3)</vt:lpstr>
      <vt:lpstr>Changing Demographics of Entrepreneurs 2 of 3</vt:lpstr>
      <vt:lpstr>Changing Demographics   of Entrepreneurs (3 of 3)</vt:lpstr>
      <vt:lpstr>Economic Impact of Entrepreneurial Firms</vt:lpstr>
      <vt:lpstr>Entrepreneurial Firms’ Impact on Society and Larger Firms</vt:lpstr>
      <vt:lpstr>The Entrepreneurial Process</vt:lpstr>
      <vt:lpstr>Sources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Okeoma John-Paul OKEKE</cp:lastModifiedBy>
  <cp:revision>135</cp:revision>
  <cp:lastPrinted>2018-07-09T15:27:01Z</cp:lastPrinted>
  <dcterms:created xsi:type="dcterms:W3CDTF">2002-10-07T19:43:58Z</dcterms:created>
  <dcterms:modified xsi:type="dcterms:W3CDTF">2022-02-11T14:11:32Z</dcterms:modified>
</cp:coreProperties>
</file>