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FE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498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45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86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32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72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30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706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232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62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97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036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62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D0652-1768-400E-A9DD-9E6BA21F349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04412-CD93-4645-9F5B-AFB661C56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242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69528" y="677757"/>
            <a:ext cx="317601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" dirty="0"/>
          </a:p>
        </p:txBody>
      </p:sp>
      <p:sp>
        <p:nvSpPr>
          <p:cNvPr id="6" name="TextBox 5"/>
          <p:cNvSpPr txBox="1"/>
          <p:nvPr/>
        </p:nvSpPr>
        <p:spPr>
          <a:xfrm>
            <a:off x="8337984" y="2073070"/>
            <a:ext cx="372410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Acts. disability act 2010</a:t>
            </a:r>
          </a:p>
          <a:p>
            <a:pPr marL="285750" indent="-285750">
              <a:lnSpc>
                <a:spcPct val="150000"/>
              </a:lnSpc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Education act 1993</a:t>
            </a:r>
          </a:p>
          <a:p>
            <a:pPr marL="285750" indent="-285750" algn="just">
              <a:lnSpc>
                <a:spcPct val="150000"/>
              </a:lnSpc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Disability discrimination act 1995</a:t>
            </a:r>
          </a:p>
          <a:p>
            <a:pPr marL="285750" indent="-285750">
              <a:lnSpc>
                <a:spcPct val="150000"/>
              </a:lnSpc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Special educational needs and disability act 			</a:t>
            </a:r>
            <a:r>
              <a:rPr lang="en-GB" sz="1000" dirty="0"/>
              <a:t>(SENDA, 2001)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915151" y="4161566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AFEF8"/>
                </a:solidFill>
              </a:rPr>
              <a:t>Traid of impairments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1256" y="2342375"/>
            <a:ext cx="3123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What are the Benefits of Physical education to students with ASD</a:t>
            </a:r>
            <a:r>
              <a:rPr lang="en-GB" sz="1600" dirty="0"/>
              <a:t>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8936" y="4602832"/>
            <a:ext cx="2762763" cy="1844812"/>
          </a:xfrm>
          <a:prstGeom prst="rect">
            <a:avLst/>
          </a:prstGeom>
          <a:ln>
            <a:solidFill>
              <a:srgbClr val="0AFEF8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0829628" y="6444329"/>
            <a:ext cx="189530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(Wall, K. 2010).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8805333" y="336454"/>
            <a:ext cx="3648332" cy="1483041"/>
            <a:chOff x="8331530" y="220548"/>
            <a:chExt cx="4579519" cy="1876182"/>
          </a:xfrm>
        </p:grpSpPr>
        <p:pic>
          <p:nvPicPr>
            <p:cNvPr id="24" name="picture" descr="News article image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331530" y="220548"/>
              <a:ext cx="3330633" cy="1560104"/>
            </a:xfrm>
            <a:prstGeom prst="rect">
              <a:avLst/>
            </a:prstGeom>
            <a:noFill/>
            <a:ln>
              <a:solidFill>
                <a:srgbClr val="0AFEF8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10802387" y="1775503"/>
              <a:ext cx="2108662" cy="3212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50" dirty="0"/>
                <a:t>(tes.com, </a:t>
              </a:r>
              <a:r>
                <a:rPr lang="en-GB" sz="1000" dirty="0"/>
                <a:t>2018</a:t>
              </a:r>
              <a:r>
                <a:rPr lang="en-GB" sz="1050" dirty="0"/>
                <a:t>)</a:t>
              </a:r>
            </a:p>
          </p:txBody>
        </p:sp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89" y="4602832"/>
            <a:ext cx="3459000" cy="1729198"/>
          </a:xfrm>
          <a:prstGeom prst="rect">
            <a:avLst/>
          </a:prstGeom>
          <a:ln>
            <a:solidFill>
              <a:srgbClr val="0AFEF8"/>
            </a:solidFill>
          </a:ln>
        </p:spPr>
      </p:pic>
      <p:grpSp>
        <p:nvGrpSpPr>
          <p:cNvPr id="13" name="Group 12"/>
          <p:cNvGrpSpPr/>
          <p:nvPr/>
        </p:nvGrpSpPr>
        <p:grpSpPr>
          <a:xfrm>
            <a:off x="682307" y="291265"/>
            <a:ext cx="1837175" cy="1837391"/>
            <a:chOff x="-91441" y="16158"/>
            <a:chExt cx="2422939" cy="2423221"/>
          </a:xfrm>
        </p:grpSpPr>
        <p:sp>
          <p:nvSpPr>
            <p:cNvPr id="27" name="TextBox 26"/>
            <p:cNvSpPr txBox="1"/>
            <p:nvPr/>
          </p:nvSpPr>
          <p:spPr>
            <a:xfrm>
              <a:off x="-91441" y="2114653"/>
              <a:ext cx="2422939" cy="3247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(Inclusionworks.com.au, 2018)</a:t>
              </a:r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0" y="16158"/>
              <a:ext cx="2161309" cy="2175814"/>
            </a:xfrm>
            <a:prstGeom prst="rect">
              <a:avLst/>
            </a:prstGeom>
            <a:ln>
              <a:solidFill>
                <a:srgbClr val="0AFEF8"/>
              </a:solidFill>
            </a:ln>
          </p:spPr>
        </p:pic>
      </p:grpSp>
      <p:sp>
        <p:nvSpPr>
          <p:cNvPr id="8" name="Rectangle 7"/>
          <p:cNvSpPr/>
          <p:nvPr/>
        </p:nvSpPr>
        <p:spPr>
          <a:xfrm>
            <a:off x="2349063" y="248834"/>
            <a:ext cx="67421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AFEF8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Inclusion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17466" y="1741967"/>
            <a:ext cx="2015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AFEF8"/>
                </a:solidFill>
              </a:rPr>
              <a:t>Legislation/Acts</a:t>
            </a:r>
            <a:r>
              <a:rPr lang="en-GB" dirty="0"/>
              <a:t>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181105" y="2495750"/>
            <a:ext cx="342063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Setting suitable learning challenges;</a:t>
            </a:r>
          </a:p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 Responding to learners’ diverse learning needs;</a:t>
            </a:r>
          </a:p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 Listening to learners, parents and carers; </a:t>
            </a:r>
          </a:p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 Responding to learners’ interests and talents; </a:t>
            </a:r>
          </a:p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 Overcoming potential barriers to learning and assessment for individuals and groups of pupils; </a:t>
            </a:r>
          </a:p>
          <a:p>
            <a:pPr marL="171450" indent="-171450">
              <a:buClr>
                <a:srgbClr val="0AFEF8"/>
              </a:buClr>
              <a:buFont typeface="Arial" panose="020B0604020202020204" pitchFamily="34" charset="0"/>
              <a:buChar char="•"/>
            </a:pPr>
            <a:r>
              <a:rPr lang="en-GB" sz="1200" dirty="0"/>
              <a:t> Providing other curricular opportunities outside the National Curriculum to meet the needs of individuals or groups of learners.</a:t>
            </a:r>
          </a:p>
          <a:p>
            <a:pPr>
              <a:buClr>
                <a:srgbClr val="0AFEF8"/>
              </a:buClr>
            </a:pPr>
            <a:r>
              <a:rPr lang="en-GB" sz="1200" dirty="0"/>
              <a:t>                                   (Greenhill Special School, 2016)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09819" y="1310703"/>
            <a:ext cx="36745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“Inclusive education means education that is non-discriminatory in terms of disability, culture or gender.”	</a:t>
            </a:r>
            <a:endParaRPr lang="en-GB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5798733" y="2004256"/>
            <a:ext cx="1117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 (Ballard, 1997)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6513" y="3140929"/>
            <a:ext cx="4567848" cy="1280602"/>
            <a:chOff x="0" y="3620881"/>
            <a:chExt cx="4567848" cy="1280602"/>
          </a:xfrm>
        </p:grpSpPr>
        <p:sp>
          <p:nvSpPr>
            <p:cNvPr id="14" name="TextBox 13"/>
            <p:cNvSpPr txBox="1"/>
            <p:nvPr/>
          </p:nvSpPr>
          <p:spPr>
            <a:xfrm>
              <a:off x="0" y="3620881"/>
              <a:ext cx="355297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“Autism is a lifelong developmental disability that prevents individuals from properly understanding what they see, hear and otherwise sense”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317802" y="4439818"/>
              <a:ext cx="22500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 (Wall, 2010)</a:t>
              </a:r>
            </a:p>
            <a:p>
              <a:endParaRPr lang="en-GB" sz="1400" dirty="0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9000831" y="6486055"/>
            <a:ext cx="11992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Figure 1.0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17570" y="6408330"/>
            <a:ext cx="12635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1.1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758669" y="55527"/>
            <a:ext cx="12635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1.2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0458164" y="92200"/>
            <a:ext cx="12635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1.3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328833" y="610954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Do’s &amp; don'ts?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4F98EE-D3F8-422D-96EF-5D5F54FEB309}"/>
              </a:ext>
            </a:extLst>
          </p:cNvPr>
          <p:cNvSpPr txBox="1"/>
          <p:nvPr/>
        </p:nvSpPr>
        <p:spPr>
          <a:xfrm>
            <a:off x="3736999" y="4733532"/>
            <a:ext cx="479551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“Disability stems from the failure of structured social environment to adjust to the needs and aspirations of citizens with disabilities rather than from inability of a disabled individual to adapt the demands of society” </a:t>
            </a:r>
          </a:p>
          <a:p>
            <a:pPr algn="ctr"/>
            <a:r>
              <a:rPr lang="en-GB" sz="1400" dirty="0"/>
              <a:t>(Hahn, p.128, 1986)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428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5360"/>
            <a:ext cx="10515600" cy="4921741"/>
          </a:xfrm>
        </p:spPr>
        <p:txBody>
          <a:bodyPr>
            <a:normAutofit fontScale="25000" lnSpcReduction="20000"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Anthony John Maher (2018) ‘Disable them all’: SENCO and LSA conceptualisations of inclusion in physical education, Sport, Education and Society, 23:2, 149-161</a:t>
            </a:r>
          </a:p>
          <a:p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Celiberti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Bobo, Kelley, Harris, &amp;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Handleman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1997; Petrus et al., 2008; Rosenthal- Malek &amp; Mitchell, 1997; Oriel, George,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Peckus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&amp;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Semon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2011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CSIE (2003) centre for studies on inclusive education 2003 reasons against segregated schooling. Bristol: centre for studies on inclusive education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Education and Science/Welsh Office (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DtES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/WO) (1991) Physical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Educationfor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ages 5 to 16: Proposals of the Secretary of State for Education and Science and the Secretary of State for Wales, London: DES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•Edenfutures.org. (2018). [online] Available at: https://www.edenfutures.org/wp-content/uploads/2016/09/autistic-spectrum.png [Accessed 31 Oct. 2018].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Education, O. (2018). Our principles - The Alliance for Inclusive Education. [online]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Allfie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https://www.allfie.org.uk/about-us/our-principles/?gclid=CjwKCAjwpeXeBRA6EiwAyoJPKudNzr1OdS3-RgRTckNyexxzs_iEvejphxK4YJBI0lBT1evLBZmJrRoCKzYQAvD_BwE [Accessed 31 Oct. 2018]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Goodwin, M. S.,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Groden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Velicer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F.,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Lipsitt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P., Baron, M. G., Hofmann, S. G., &amp;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Groden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(2006). Cardiovascular arousal in individuals with autism. Focus on Autism and Other Developmental Disabilities, 21, 100–123.</a:t>
            </a:r>
          </a:p>
          <a:p>
            <a:pPr lvl="0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Greenhill Special school, (2016) , 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policies. </a:t>
            </a:r>
          </a:p>
          <a:p>
            <a:pPr lvl="0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GOV.UK. (2018). 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disability under the Equality Act 2010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https://www.gov.uk/definition-of-disability-under-equality-act-2010 [Accessed 26 Oct. 2018].</a:t>
            </a:r>
          </a:p>
          <a:p>
            <a:pPr lvl="0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Hahn, H. (1986). Disability and the urban environment: a perspective on Los Angeles. 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and Planning D: Society and Space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4(3), pp.273-288.</a:t>
            </a:r>
          </a:p>
          <a:p>
            <a:pPr lvl="0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quality physical education for pupils with autism. (2008). Loughborough University: The Youth Sport Trust, pp.1-48.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Inclusionworks.com.au. (2018). Educational Resources and Services. [online] Available at: http://www.inclusionworks.com.au/ [Accessed 26 Oct. 2018].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Kristi S.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Menear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William H. Neumeier (2015) Promoting Physical Activity for Students with Autism Spectrum Disorder: Barriers, Benefits, and Strategies for Success, Journal of Physical Education, Recreation &amp; Dance, 86:3, 43-48, DOI: 10.1080/07303084.2014.998395  </a:t>
            </a:r>
          </a:p>
          <a:p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Menear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Smith, S. (2008). Physical Education for Students with Autism. TEACHING Exceptional Children, 40(5), pp.32-37. 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Menear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Smith, &amp; Lanier, 2006; Fournier, Hass, Naik,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Lodha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&amp;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Cauraugh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2010; Pan, 2014; Provost, Lopez, &amp;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Heimerl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2007; Srinivasan et al., 2014).</a:t>
            </a:r>
          </a:p>
          <a:p>
            <a:pPr lvl="0"/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Plimley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Bowen, M. and Morgan, H. (2007). 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Autistic spectrum disorders in the early years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Thosand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Oaks, Calif.: Sage.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Shakespeare, T. (2005). The disability reader. London: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Continuu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Stevenson, P. (2008). 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quality physical education for pupils with autism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1st ed.   Book see Page 9: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Tes.com. (2018). Inclusion hasn't 'failed' – but we can do better |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News. [online] Available at: https://www.tes.com/news/inclusion-hasnt-failed-we-can-do-better [Accessed 26 Oct. 2018].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Wall, K. (2010). </a:t>
            </a:r>
            <a:r>
              <a:rPr lang="en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Autism and early years practice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SAGE, pp.1-25.    </a:t>
            </a:r>
          </a:p>
          <a:p>
            <a:endParaRPr lang="en-GB" sz="100" dirty="0"/>
          </a:p>
        </p:txBody>
      </p:sp>
    </p:spTree>
    <p:extLst>
      <p:ext uri="{BB962C8B-B14F-4D97-AF65-F5344CB8AC3E}">
        <p14:creationId xmlns:p14="http://schemas.microsoft.com/office/powerpoint/2010/main" val="894375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814</TotalTime>
  <Words>844</Words>
  <Application>Microsoft Office PowerPoint</Application>
  <PresentationFormat>Widescreen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Liam Kissick (1703114)</dc:creator>
  <cp:lastModifiedBy>Liam Kissick</cp:lastModifiedBy>
  <cp:revision>52</cp:revision>
  <dcterms:created xsi:type="dcterms:W3CDTF">2018-10-26T08:10:50Z</dcterms:created>
  <dcterms:modified xsi:type="dcterms:W3CDTF">2018-11-02T10:43:54Z</dcterms:modified>
</cp:coreProperties>
</file>