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9" r:id="rId4"/>
    <p:sldId id="263" r:id="rId5"/>
    <p:sldId id="260" r:id="rId6"/>
    <p:sldId id="261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94"/>
    <p:restoredTop sz="94719"/>
  </p:normalViewPr>
  <p:slideViewPr>
    <p:cSldViewPr snapToGrid="0" snapToObjects="1">
      <p:cViewPr varScale="1">
        <p:scale>
          <a:sx n="87" d="100"/>
          <a:sy n="87" d="100"/>
        </p:scale>
        <p:origin x="904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0E8A3B-E66E-7A47-97E0-704070CD12F4}" type="datetimeFigureOut">
              <a:rPr lang="en-US" smtClean="0"/>
              <a:t>9/21/17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F8ABAE-7EF3-CC4B-A3DC-382A56E476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564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690A403-819A-42F9-917B-ED404F39A731}" type="slidenum">
              <a:rPr lang="en-GB"/>
              <a:pPr/>
              <a:t>2</a:t>
            </a:fld>
            <a:endParaRPr lang="en-GB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Trainer Notes</a:t>
            </a:r>
          </a:p>
          <a:p>
            <a:endParaRPr lang="en-GB" b="1" dirty="0"/>
          </a:p>
          <a:p>
            <a:r>
              <a:rPr lang="en-GB" dirty="0"/>
              <a:t>These are the seven Areas of </a:t>
            </a:r>
            <a:r>
              <a:rPr lang="en-GB" dirty="0" smtClean="0"/>
              <a:t>Learning. Stress </a:t>
            </a:r>
            <a:r>
              <a:rPr lang="en-GB" dirty="0"/>
              <a:t>that they are not subjects and they all interrelate.</a:t>
            </a:r>
          </a:p>
          <a:p>
            <a:endParaRPr lang="en-GB" dirty="0"/>
          </a:p>
          <a:p>
            <a:r>
              <a:rPr lang="en-GB" dirty="0"/>
              <a:t>Reference to range </a:t>
            </a:r>
            <a:r>
              <a:rPr lang="en-GB" dirty="0" smtClean="0"/>
              <a:t>of </a:t>
            </a:r>
            <a:r>
              <a:rPr lang="en-GB" dirty="0"/>
              <a:t>supplementary support and guidance www.learning.wales.gov.uk</a:t>
            </a:r>
          </a:p>
          <a:p>
            <a:endParaRPr lang="en-GB" dirty="0"/>
          </a:p>
          <a:p>
            <a:r>
              <a:rPr lang="en-GB" dirty="0"/>
              <a:t>Physical Development includes  gross and fine motor skills – movement is essential to learning. </a:t>
            </a:r>
            <a:endParaRPr lang="en-US" dirty="0"/>
          </a:p>
          <a:p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1900279-6249-49F4-BB78-2679D60D0B03}" type="slidenum">
              <a:rPr lang="en-GB"/>
              <a:pPr/>
              <a:t>3</a:t>
            </a:fld>
            <a:endParaRPr lang="en-GB"/>
          </a:p>
        </p:txBody>
      </p:sp>
      <p:sp>
        <p:nvSpPr>
          <p:cNvPr id="219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70412" cy="3427412"/>
          </a:xfrm>
          <a:ln/>
        </p:spPr>
      </p:sp>
      <p:sp>
        <p:nvSpPr>
          <p:cNvPr id="219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1814"/>
            <a:ext cx="54864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690A403-819A-42F9-917B-ED404F39A731}" type="slidenum">
              <a:rPr lang="en-GB"/>
              <a:pPr/>
              <a:t>4</a:t>
            </a:fld>
            <a:endParaRPr lang="en-GB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Trainer Notes</a:t>
            </a:r>
          </a:p>
          <a:p>
            <a:endParaRPr lang="en-GB" b="1" dirty="0"/>
          </a:p>
          <a:p>
            <a:r>
              <a:rPr lang="en-GB" dirty="0"/>
              <a:t>These are the seven Areas of </a:t>
            </a:r>
            <a:r>
              <a:rPr lang="en-GB" dirty="0" smtClean="0"/>
              <a:t>Learning. Stress </a:t>
            </a:r>
            <a:r>
              <a:rPr lang="en-GB" dirty="0"/>
              <a:t>that they are not subjects and they all interrelate.</a:t>
            </a:r>
          </a:p>
          <a:p>
            <a:endParaRPr lang="en-GB" dirty="0"/>
          </a:p>
          <a:p>
            <a:r>
              <a:rPr lang="en-GB" dirty="0"/>
              <a:t>Reference to range </a:t>
            </a:r>
            <a:r>
              <a:rPr lang="en-GB" dirty="0" smtClean="0"/>
              <a:t>of </a:t>
            </a:r>
            <a:r>
              <a:rPr lang="en-GB" dirty="0"/>
              <a:t>supplementary support and guidance www.learning.wales.gov.uk</a:t>
            </a:r>
          </a:p>
          <a:p>
            <a:endParaRPr lang="en-GB" dirty="0"/>
          </a:p>
          <a:p>
            <a:r>
              <a:rPr lang="en-GB" dirty="0"/>
              <a:t>Physical Development includes  gross and fine motor skills – movement is essential to learning. </a:t>
            </a:r>
            <a:endParaRPr lang="en-US" dirty="0"/>
          </a:p>
          <a:p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92BE1B8-B9AB-4C25-888A-9FB14794AE49}" type="slidenum">
              <a:rPr lang="en-GB"/>
              <a:pPr/>
              <a:t>5</a:t>
            </a:fld>
            <a:endParaRPr lang="en-GB"/>
          </a:p>
        </p:txBody>
      </p:sp>
      <p:sp>
        <p:nvSpPr>
          <p:cNvPr id="221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70412" cy="3427412"/>
          </a:xfrm>
          <a:ln/>
        </p:spPr>
      </p:sp>
      <p:sp>
        <p:nvSpPr>
          <p:cNvPr id="2211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1814"/>
            <a:ext cx="5486400" cy="4114800"/>
          </a:xfrm>
        </p:spPr>
        <p:txBody>
          <a:bodyPr/>
          <a:lstStyle/>
          <a:p>
            <a:r>
              <a:rPr lang="en-GB" b="1" dirty="0"/>
              <a:t>Trainer Notes</a:t>
            </a:r>
          </a:p>
          <a:p>
            <a:endParaRPr lang="en-GB" b="1" dirty="0"/>
          </a:p>
          <a:p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690A403-819A-42F9-917B-ED404F39A731}" type="slidenum">
              <a:rPr lang="en-GB"/>
              <a:pPr/>
              <a:t>6</a:t>
            </a:fld>
            <a:endParaRPr lang="en-GB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Trainer Notes</a:t>
            </a:r>
          </a:p>
          <a:p>
            <a:endParaRPr lang="en-GB" b="1" dirty="0"/>
          </a:p>
          <a:p>
            <a:r>
              <a:rPr lang="en-GB" dirty="0"/>
              <a:t>These are the seven Areas of </a:t>
            </a:r>
            <a:r>
              <a:rPr lang="en-GB" dirty="0" smtClean="0"/>
              <a:t>Learning. Stress </a:t>
            </a:r>
            <a:r>
              <a:rPr lang="en-GB" dirty="0"/>
              <a:t>that they are not subjects and they all interrelate.</a:t>
            </a:r>
          </a:p>
          <a:p>
            <a:endParaRPr lang="en-GB" dirty="0"/>
          </a:p>
          <a:p>
            <a:r>
              <a:rPr lang="en-GB" dirty="0"/>
              <a:t>Reference to range </a:t>
            </a:r>
            <a:r>
              <a:rPr lang="en-GB" dirty="0" smtClean="0"/>
              <a:t>of </a:t>
            </a:r>
            <a:r>
              <a:rPr lang="en-GB" dirty="0"/>
              <a:t>supplementary support and guidance www.learning.wales.gov.uk</a:t>
            </a:r>
          </a:p>
          <a:p>
            <a:endParaRPr lang="en-GB" dirty="0"/>
          </a:p>
          <a:p>
            <a:r>
              <a:rPr lang="en-GB" dirty="0"/>
              <a:t>Physical Development includes  gross and fine motor skills – movement is essential to learning. </a:t>
            </a:r>
            <a:endParaRPr lang="en-US" dirty="0"/>
          </a:p>
          <a:p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CC5F658-787B-4ED3-9F45-21ADDD3AD7CD}" type="slidenum">
              <a:rPr lang="en-GB"/>
              <a:pPr/>
              <a:t>7</a:t>
            </a:fld>
            <a:endParaRPr lang="en-GB"/>
          </a:p>
        </p:txBody>
      </p:sp>
      <p:sp>
        <p:nvSpPr>
          <p:cNvPr id="223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70412" cy="3427412"/>
          </a:xfrm>
          <a:ln/>
        </p:spPr>
      </p:sp>
      <p:sp>
        <p:nvSpPr>
          <p:cNvPr id="2232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1814"/>
            <a:ext cx="5486400" cy="4114800"/>
          </a:xfrm>
        </p:spPr>
        <p:txBody>
          <a:bodyPr/>
          <a:lstStyle/>
          <a:p>
            <a:r>
              <a:rPr lang="en-GB" b="1" dirty="0"/>
              <a:t>Trainer Notes</a:t>
            </a:r>
          </a:p>
          <a:p>
            <a:endParaRPr lang="en-GB" b="1" dirty="0"/>
          </a:p>
          <a:p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690A403-819A-42F9-917B-ED404F39A731}" type="slidenum">
              <a:rPr lang="en-GB"/>
              <a:pPr/>
              <a:t>8</a:t>
            </a:fld>
            <a:endParaRPr lang="en-GB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Trainer Notes</a:t>
            </a:r>
          </a:p>
          <a:p>
            <a:endParaRPr lang="en-GB" b="1" dirty="0"/>
          </a:p>
          <a:p>
            <a:r>
              <a:rPr lang="en-GB" dirty="0"/>
              <a:t>These are the seven Areas of </a:t>
            </a:r>
            <a:r>
              <a:rPr lang="en-GB" dirty="0" smtClean="0"/>
              <a:t>Learning. Stress </a:t>
            </a:r>
            <a:r>
              <a:rPr lang="en-GB" dirty="0"/>
              <a:t>that they are not subjects and they all interrelate.</a:t>
            </a:r>
          </a:p>
          <a:p>
            <a:endParaRPr lang="en-GB" dirty="0"/>
          </a:p>
          <a:p>
            <a:r>
              <a:rPr lang="en-GB" dirty="0"/>
              <a:t>Reference to range </a:t>
            </a:r>
            <a:r>
              <a:rPr lang="en-GB" dirty="0" smtClean="0"/>
              <a:t>of </a:t>
            </a:r>
            <a:r>
              <a:rPr lang="en-GB" dirty="0"/>
              <a:t>supplementary support and guidance www.learning.wales.gov.uk</a:t>
            </a:r>
          </a:p>
          <a:p>
            <a:endParaRPr lang="en-GB" dirty="0"/>
          </a:p>
          <a:p>
            <a:r>
              <a:rPr lang="en-GB" dirty="0"/>
              <a:t>Physical Development includes  gross and fine motor skills – movement is essential to learning. </a:t>
            </a:r>
            <a:endParaRPr lang="en-US" dirty="0"/>
          </a:p>
          <a:p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2E6B31-6D62-4C3D-93ED-6E6B5C624F6C}" type="slidenum">
              <a:rPr lang="en-GB"/>
              <a:pPr/>
              <a:t>9</a:t>
            </a:fld>
            <a:endParaRPr lang="en-GB"/>
          </a:p>
        </p:txBody>
      </p:sp>
      <p:sp>
        <p:nvSpPr>
          <p:cNvPr id="231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70412" cy="3427412"/>
          </a:xfrm>
          <a:ln/>
        </p:spPr>
      </p:sp>
      <p:sp>
        <p:nvSpPr>
          <p:cNvPr id="2314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1814"/>
            <a:ext cx="5486400" cy="4114800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690A403-819A-42F9-917B-ED404F39A731}" type="slidenum">
              <a:rPr lang="en-GB"/>
              <a:pPr/>
              <a:t>10</a:t>
            </a:fld>
            <a:endParaRPr lang="en-GB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Trainer Notes</a:t>
            </a:r>
          </a:p>
          <a:p>
            <a:endParaRPr lang="en-GB" b="1" dirty="0"/>
          </a:p>
          <a:p>
            <a:r>
              <a:rPr lang="en-GB" dirty="0"/>
              <a:t>These are the seven Areas of </a:t>
            </a:r>
            <a:r>
              <a:rPr lang="en-GB" dirty="0" smtClean="0"/>
              <a:t>Learning. Stress </a:t>
            </a:r>
            <a:r>
              <a:rPr lang="en-GB" dirty="0"/>
              <a:t>that they are not subjects and they all interrelate.</a:t>
            </a:r>
          </a:p>
          <a:p>
            <a:endParaRPr lang="en-GB" dirty="0"/>
          </a:p>
          <a:p>
            <a:r>
              <a:rPr lang="en-GB" dirty="0"/>
              <a:t>Reference to range </a:t>
            </a:r>
            <a:r>
              <a:rPr lang="en-GB" dirty="0" smtClean="0"/>
              <a:t>of </a:t>
            </a:r>
            <a:r>
              <a:rPr lang="en-GB" dirty="0"/>
              <a:t>supplementary support and guidance www.learning.wales.gov.uk</a:t>
            </a:r>
          </a:p>
          <a:p>
            <a:endParaRPr lang="en-GB" dirty="0"/>
          </a:p>
          <a:p>
            <a:r>
              <a:rPr lang="en-GB" dirty="0"/>
              <a:t>Physical Development includes  gross and fine motor skills – movement is essential to learning. </a:t>
            </a:r>
            <a:endParaRPr lang="en-US" dirty="0"/>
          </a:p>
          <a:p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ABADB30-ED96-4445-B1AF-3CC944C84BC5}" type="slidenum">
              <a:rPr lang="en-GB"/>
              <a:pPr/>
              <a:t>11</a:t>
            </a:fld>
            <a:endParaRPr lang="en-GB"/>
          </a:p>
        </p:txBody>
      </p:sp>
      <p:sp>
        <p:nvSpPr>
          <p:cNvPr id="227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70412" cy="3427412"/>
          </a:xfrm>
          <a:ln/>
        </p:spPr>
      </p:sp>
      <p:sp>
        <p:nvSpPr>
          <p:cNvPr id="2273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1814"/>
            <a:ext cx="5486400" cy="4114800"/>
          </a:xfrm>
        </p:spPr>
        <p:txBody>
          <a:bodyPr/>
          <a:lstStyle/>
          <a:p>
            <a:r>
              <a:rPr lang="en-GB" dirty="0" smtClean="0"/>
              <a:t> </a:t>
            </a:r>
            <a:endParaRPr lang="en-US" dirty="0"/>
          </a:p>
          <a:p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Refer to Framework.</a:t>
            </a:r>
          </a:p>
          <a:p>
            <a:r>
              <a:rPr lang="en-GB" dirty="0" smtClean="0"/>
              <a:t>7 areas of learning.  Within each area, we</a:t>
            </a:r>
            <a:r>
              <a:rPr lang="en-GB" baseline="0" dirty="0" smtClean="0"/>
              <a:t> must cover the skills and range.  The outcomes provide the basis of a continuum for planning and assessing learning.</a:t>
            </a:r>
          </a:p>
          <a:p>
            <a:r>
              <a:rPr lang="en-GB" dirty="0" smtClean="0"/>
              <a:t>PSE, Language and Maths assessed using outcomes at end of Phase</a:t>
            </a:r>
          </a:p>
          <a:p>
            <a:endParaRPr lang="en-US" dirty="0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807A66A-FD71-4699-89AA-318EF781D399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116F91-88FF-4AFC-BF46-87944C2BC422}" type="slidenum">
              <a:rPr lang="en-GB"/>
              <a:pPr/>
              <a:t>13</a:t>
            </a:fld>
            <a:endParaRPr lang="en-GB"/>
          </a:p>
        </p:txBody>
      </p:sp>
      <p:sp>
        <p:nvSpPr>
          <p:cNvPr id="229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70412" cy="3427412"/>
          </a:xfrm>
          <a:ln/>
        </p:spPr>
      </p:sp>
      <p:sp>
        <p:nvSpPr>
          <p:cNvPr id="2293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1814"/>
            <a:ext cx="5486400" cy="4114800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Refer to Framework.</a:t>
            </a:r>
          </a:p>
          <a:p>
            <a:r>
              <a:rPr lang="en-GB" dirty="0" smtClean="0"/>
              <a:t>7 areas of learning.  Within each area, we</a:t>
            </a:r>
            <a:r>
              <a:rPr lang="en-GB" baseline="0" dirty="0" smtClean="0"/>
              <a:t> must cover the skills and range.  The outcomes provide the basis of a continuum for planning and assessing learning.</a:t>
            </a:r>
          </a:p>
          <a:p>
            <a:r>
              <a:rPr lang="en-GB" dirty="0" smtClean="0"/>
              <a:t>PSE, Language and Maths assessed using outcomes at end of Phase</a:t>
            </a:r>
          </a:p>
          <a:p>
            <a:endParaRPr lang="en-US" dirty="0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807A66A-FD71-4699-89AA-318EF781D399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03F2F2-1C15-4248-9BB1-35CA925B2EC3}" type="slidenum">
              <a:rPr lang="en-GB"/>
              <a:pPr/>
              <a:t>15</a:t>
            </a:fld>
            <a:endParaRPr lang="en-GB"/>
          </a:p>
        </p:txBody>
      </p:sp>
      <p:sp>
        <p:nvSpPr>
          <p:cNvPr id="225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70412" cy="3427412"/>
          </a:xfrm>
          <a:ln/>
        </p:spPr>
      </p:sp>
      <p:sp>
        <p:nvSpPr>
          <p:cNvPr id="2252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1814"/>
            <a:ext cx="5486400" cy="4114800"/>
          </a:xfrm>
        </p:spPr>
        <p:txBody>
          <a:bodyPr/>
          <a:lstStyle/>
          <a:p>
            <a:endParaRPr lang="en-US" dirty="0"/>
          </a:p>
          <a:p>
            <a:endParaRPr lang="en-GB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Refer to Framework.</a:t>
            </a:r>
          </a:p>
          <a:p>
            <a:r>
              <a:rPr lang="en-GB" dirty="0" smtClean="0"/>
              <a:t>7 areas of learning.  Within each area, we</a:t>
            </a:r>
            <a:r>
              <a:rPr lang="en-GB" baseline="0" dirty="0" smtClean="0"/>
              <a:t> must cover the skills and range.  The outcomes provide the basis of a continuum for planning and assessing learning.</a:t>
            </a:r>
          </a:p>
          <a:p>
            <a:r>
              <a:rPr lang="en-GB" dirty="0" smtClean="0"/>
              <a:t>PSE, Language and Maths assessed using outcomes at end of Phase</a:t>
            </a:r>
          </a:p>
          <a:p>
            <a:endParaRPr lang="en-US" dirty="0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807A66A-FD71-4699-89AA-318EF781D399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A6DB2-7903-7B43-B935-EDFA369DFAAF}" type="datetimeFigureOut">
              <a:rPr lang="en-US" smtClean="0"/>
              <a:t>9/21/17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7D089-1E99-8049-874A-E3BC253CD6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79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A6DB2-7903-7B43-B935-EDFA369DFAAF}" type="datetimeFigureOut">
              <a:rPr lang="en-US" smtClean="0"/>
              <a:t>9/21/17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7D089-1E99-8049-874A-E3BC253CD6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934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A6DB2-7903-7B43-B935-EDFA369DFAAF}" type="datetimeFigureOut">
              <a:rPr lang="en-US" smtClean="0"/>
              <a:t>9/21/17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7D089-1E99-8049-874A-E3BC253CD6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854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A6DB2-7903-7B43-B935-EDFA369DFAAF}" type="datetimeFigureOut">
              <a:rPr lang="en-US" smtClean="0"/>
              <a:t>9/21/17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7D089-1E99-8049-874A-E3BC253CD6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477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A6DB2-7903-7B43-B935-EDFA369DFAAF}" type="datetimeFigureOut">
              <a:rPr lang="en-US" smtClean="0"/>
              <a:t>9/21/17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7D089-1E99-8049-874A-E3BC253CD6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667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A6DB2-7903-7B43-B935-EDFA369DFAAF}" type="datetimeFigureOut">
              <a:rPr lang="en-US" smtClean="0"/>
              <a:t>9/21/17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7D089-1E99-8049-874A-E3BC253CD6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360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A6DB2-7903-7B43-B935-EDFA369DFAAF}" type="datetimeFigureOut">
              <a:rPr lang="en-US" smtClean="0"/>
              <a:t>9/21/17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7D089-1E99-8049-874A-E3BC253CD6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896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A6DB2-7903-7B43-B935-EDFA369DFAAF}" type="datetimeFigureOut">
              <a:rPr lang="en-US" smtClean="0"/>
              <a:t>9/21/17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7D089-1E99-8049-874A-E3BC253CD6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205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A6DB2-7903-7B43-B935-EDFA369DFAAF}" type="datetimeFigureOut">
              <a:rPr lang="en-US" smtClean="0"/>
              <a:t>9/21/17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7D089-1E99-8049-874A-E3BC253CD6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7848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A6DB2-7903-7B43-B935-EDFA369DFAAF}" type="datetimeFigureOut">
              <a:rPr lang="en-US" smtClean="0"/>
              <a:t>9/21/17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7D089-1E99-8049-874A-E3BC253CD6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50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A6DB2-7903-7B43-B935-EDFA369DFAAF}" type="datetimeFigureOut">
              <a:rPr lang="en-US" smtClean="0"/>
              <a:t>9/21/17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7D089-1E99-8049-874A-E3BC253CD6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286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BA6DB2-7903-7B43-B935-EDFA369DFAAF}" type="datetimeFigureOut">
              <a:rPr lang="en-US" smtClean="0"/>
              <a:t>9/21/17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97D089-1E99-8049-874A-E3BC253CD6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729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4" Type="http://schemas.openxmlformats.org/officeDocument/2006/relationships/image" Target="../media/image3.JPG"/><Relationship Id="rId5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4" Type="http://schemas.openxmlformats.org/officeDocument/2006/relationships/image" Target="../media/image6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4" Type="http://schemas.openxmlformats.org/officeDocument/2006/relationships/image" Target="../media/image8.JPG"/><Relationship Id="rId5" Type="http://schemas.openxmlformats.org/officeDocument/2006/relationships/image" Target="../media/image9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4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4" Type="http://schemas.openxmlformats.org/officeDocument/2006/relationships/image" Target="../media/image13.JPG"/><Relationship Id="rId5" Type="http://schemas.openxmlformats.org/officeDocument/2006/relationships/image" Target="../media/image14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4" Type="http://schemas.openxmlformats.org/officeDocument/2006/relationships/image" Target="../media/image6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4" Type="http://schemas.openxmlformats.org/officeDocument/2006/relationships/image" Target="../media/image17.JPG"/><Relationship Id="rId5" Type="http://schemas.openxmlformats.org/officeDocument/2006/relationships/image" Target="../media/image18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1579"/>
            <a:ext cx="7772400" cy="1844841"/>
          </a:xfrm>
        </p:spPr>
        <p:txBody>
          <a:bodyPr/>
          <a:lstStyle/>
          <a:p>
            <a:r>
              <a:rPr lang="en-US" dirty="0" smtClean="0"/>
              <a:t>The Foundation Phase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039894"/>
            <a:ext cx="6400800" cy="598905"/>
          </a:xfrm>
        </p:spPr>
        <p:txBody>
          <a:bodyPr/>
          <a:lstStyle/>
          <a:p>
            <a:r>
              <a:rPr lang="en-US" dirty="0" smtClean="0"/>
              <a:t>7 Areas of Learning</a:t>
            </a:r>
            <a:endParaRPr lang="en-US" dirty="0"/>
          </a:p>
        </p:txBody>
      </p:sp>
      <p:pic>
        <p:nvPicPr>
          <p:cNvPr id="5" name="Picture 23" descr="puddles 03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93999" y="1941439"/>
            <a:ext cx="3946183" cy="2970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7915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77" name="Rectangle 21"/>
          <p:cNvSpPr>
            <a:spLocks noChangeArrowheads="1"/>
          </p:cNvSpPr>
          <p:nvPr/>
        </p:nvSpPr>
        <p:spPr bwMode="auto">
          <a:xfrm>
            <a:off x="519113" y="360414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en-GB" sz="4400" b="1" dirty="0" smtClean="0">
                <a:solidFill>
                  <a:srgbClr val="0066FF"/>
                </a:solidFill>
              </a:rPr>
              <a:t>7 areas </a:t>
            </a:r>
            <a:r>
              <a:rPr lang="en-GB" sz="4400" b="1" dirty="0">
                <a:solidFill>
                  <a:srgbClr val="0066FF"/>
                </a:solidFill>
              </a:rPr>
              <a:t>of </a:t>
            </a:r>
            <a:r>
              <a:rPr lang="en-GB" sz="4400" b="1" dirty="0" smtClean="0">
                <a:solidFill>
                  <a:srgbClr val="0066FF"/>
                </a:solidFill>
              </a:rPr>
              <a:t>learning</a:t>
            </a:r>
            <a:endParaRPr lang="en-US" sz="4400" b="1" dirty="0">
              <a:solidFill>
                <a:srgbClr val="0066FF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539750" y="5518150"/>
            <a:ext cx="8208963" cy="5032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Personal and Social Development, Well-being and Cultural Diversity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370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131" name="Text Box 19"/>
          <p:cNvSpPr txBox="1">
            <a:spLocks noChangeArrowheads="1"/>
          </p:cNvSpPr>
          <p:nvPr/>
        </p:nvSpPr>
        <p:spPr bwMode="auto">
          <a:xfrm>
            <a:off x="221226" y="130578"/>
            <a:ext cx="8922774" cy="52475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dirty="0">
                <a:solidFill>
                  <a:srgbClr val="0066FF"/>
                </a:solidFill>
                <a:latin typeface="Arial" charset="0"/>
                <a:ea typeface="Arial" charset="0"/>
                <a:cs typeface="Arial" charset="0"/>
              </a:rPr>
              <a:t>Personal and Social Development, Well-Being and Cultural Diversity</a:t>
            </a:r>
          </a:p>
          <a:p>
            <a:pPr marL="285750" indent="-285750">
              <a:spcBef>
                <a:spcPct val="50000"/>
              </a:spcBef>
              <a:buFont typeface="Arial" charset="0"/>
              <a:buChar char="•"/>
            </a:pPr>
            <a:r>
              <a:rPr lang="en-GB" sz="2400" dirty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Children learn about themselves and experience </a:t>
            </a:r>
            <a:r>
              <a:rPr lang="en-GB" sz="2400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challenge about relationships </a:t>
            </a:r>
            <a:r>
              <a:rPr lang="en-GB" sz="2400" dirty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with other children and adults</a:t>
            </a:r>
          </a:p>
          <a:p>
            <a:pPr marL="285750" indent="-285750">
              <a:spcBef>
                <a:spcPct val="50000"/>
              </a:spcBef>
              <a:buFont typeface="Arial" charset="0"/>
              <a:buChar char="•"/>
            </a:pP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Children develop self –esteem, personal beliefs, moral </a:t>
            </a:r>
            <a:r>
              <a:rPr lang="en-GB" sz="2400" dirty="0" smtClean="0">
                <a:latin typeface="Arial" charset="0"/>
                <a:ea typeface="Arial" charset="0"/>
                <a:cs typeface="Arial" charset="0"/>
              </a:rPr>
              <a:t>values. They recognise we are all different</a:t>
            </a:r>
            <a:endParaRPr lang="en-GB" sz="2400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spcBef>
                <a:spcPct val="50000"/>
              </a:spcBef>
              <a:buFont typeface="Arial" charset="0"/>
              <a:buChar char="•"/>
            </a:pPr>
            <a:r>
              <a:rPr lang="en-GB" sz="2400" dirty="0" smtClean="0">
                <a:latin typeface="Arial" charset="0"/>
                <a:ea typeface="Arial" charset="0"/>
                <a:cs typeface="Arial" charset="0"/>
              </a:rPr>
              <a:t>Children </a:t>
            </a: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know that they live in Wales</a:t>
            </a:r>
            <a:r>
              <a:rPr lang="en-GB" sz="2400" dirty="0" smtClean="0">
                <a:latin typeface="Arial" charset="0"/>
                <a:ea typeface="Arial" charset="0"/>
                <a:cs typeface="Arial" charset="0"/>
              </a:rPr>
              <a:t>.</a:t>
            </a:r>
            <a:endParaRPr lang="en-GB" sz="2400" dirty="0"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spcBef>
                <a:spcPct val="50000"/>
              </a:spcBef>
              <a:buFont typeface="Arial" charset="0"/>
              <a:buChar char="•"/>
            </a:pP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Children become motivated, committed, </a:t>
            </a:r>
            <a:r>
              <a:rPr lang="en-GB" sz="2400" dirty="0" smtClean="0">
                <a:latin typeface="Arial" charset="0"/>
                <a:ea typeface="Arial" charset="0"/>
                <a:cs typeface="Arial" charset="0"/>
              </a:rPr>
              <a:t>encouraged</a:t>
            </a: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, independent, confident, </a:t>
            </a:r>
            <a:r>
              <a:rPr lang="en-GB" sz="2400" dirty="0" smtClean="0">
                <a:latin typeface="Arial" charset="0"/>
                <a:ea typeface="Arial" charset="0"/>
                <a:cs typeface="Arial" charset="0"/>
              </a:rPr>
              <a:t>competent</a:t>
            </a: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, </a:t>
            </a:r>
            <a:r>
              <a:rPr lang="en-GB" sz="2400" dirty="0" smtClean="0">
                <a:latin typeface="Arial" charset="0"/>
                <a:ea typeface="Arial" charset="0"/>
                <a:cs typeface="Arial" charset="0"/>
              </a:rPr>
              <a:t>thinkers and learners</a:t>
            </a: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marL="285750" indent="-285750">
              <a:spcBef>
                <a:spcPct val="50000"/>
              </a:spcBef>
              <a:buFont typeface="Arial" charset="0"/>
              <a:buChar char="•"/>
            </a:pP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They care for themselves, others and </a:t>
            </a:r>
            <a:r>
              <a:rPr lang="en-GB" sz="2400" dirty="0" smtClean="0">
                <a:latin typeface="Arial" charset="0"/>
                <a:ea typeface="Arial" charset="0"/>
                <a:cs typeface="Arial" charset="0"/>
              </a:rPr>
              <a:t>their </a:t>
            </a: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environments.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287" y="5007477"/>
            <a:ext cx="1234415" cy="164588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1762" y="4967641"/>
            <a:ext cx="2300747" cy="172556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4373" y="4967641"/>
            <a:ext cx="2343497" cy="1757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141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77" name="Rectangle 21"/>
          <p:cNvSpPr>
            <a:spLocks noChangeArrowheads="1"/>
          </p:cNvSpPr>
          <p:nvPr/>
        </p:nvSpPr>
        <p:spPr bwMode="auto">
          <a:xfrm>
            <a:off x="395288" y="1628775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en-GB" sz="4400" b="1" dirty="0" smtClean="0">
                <a:solidFill>
                  <a:srgbClr val="0066FF"/>
                </a:solidFill>
              </a:rPr>
              <a:t>7 areas </a:t>
            </a:r>
            <a:r>
              <a:rPr lang="en-GB" sz="4400" b="1" dirty="0">
                <a:solidFill>
                  <a:srgbClr val="0066FF"/>
                </a:solidFill>
              </a:rPr>
              <a:t>of </a:t>
            </a:r>
            <a:r>
              <a:rPr lang="en-GB" sz="4400" b="1" dirty="0" smtClean="0">
                <a:solidFill>
                  <a:srgbClr val="0066FF"/>
                </a:solidFill>
              </a:rPr>
              <a:t>learning</a:t>
            </a:r>
            <a:endParaRPr lang="en-US" sz="4400" b="1" dirty="0">
              <a:solidFill>
                <a:srgbClr val="0066FF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539750" y="5518150"/>
            <a:ext cx="8208963" cy="5032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Personal and Social Development, Well-being and Cultural Diversity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539750" y="5086350"/>
            <a:ext cx="8208963" cy="43021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Language, Literacy and Communication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48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177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0" y="519625"/>
            <a:ext cx="9144000" cy="1584325"/>
          </a:xfrm>
          <a:noFill/>
          <a:ln/>
        </p:spPr>
        <p:txBody>
          <a:bodyPr/>
          <a:lstStyle/>
          <a:p>
            <a:r>
              <a:rPr lang="en-US" sz="4000" b="1" dirty="0">
                <a:solidFill>
                  <a:srgbClr val="0066FF"/>
                </a:solidFill>
              </a:rPr>
              <a:t>Language, Literacy and Communication</a:t>
            </a:r>
            <a:br>
              <a:rPr lang="en-US" sz="4000" b="1" dirty="0">
                <a:solidFill>
                  <a:srgbClr val="0066FF"/>
                </a:solidFill>
              </a:rPr>
            </a:br>
            <a:endParaRPr lang="en-US" sz="4000" b="1" dirty="0">
              <a:solidFill>
                <a:srgbClr val="0066FF"/>
              </a:solidFill>
            </a:endParaRPr>
          </a:p>
        </p:txBody>
      </p:sp>
      <p:sp>
        <p:nvSpPr>
          <p:cNvPr id="220180" name="Text Box 20"/>
          <p:cNvSpPr txBox="1">
            <a:spLocks noChangeArrowheads="1"/>
          </p:cNvSpPr>
          <p:nvPr/>
        </p:nvSpPr>
        <p:spPr bwMode="auto">
          <a:xfrm>
            <a:off x="486697" y="1445342"/>
            <a:ext cx="8188991" cy="45704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285750" indent="-285750">
              <a:spcBef>
                <a:spcPct val="50000"/>
              </a:spcBef>
              <a:buFont typeface="Arial" charset="0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Skills develop through talking, signing/communicating and listening.</a:t>
            </a:r>
          </a:p>
          <a:p>
            <a:pPr marL="285750" indent="-285750">
              <a:spcBef>
                <a:spcPct val="50000"/>
              </a:spcBef>
              <a:buFont typeface="Arial" charset="0"/>
              <a:buChar char="•"/>
            </a:pPr>
            <a:r>
              <a:rPr lang="en-GB" sz="2400" b="1" dirty="0">
                <a:solidFill>
                  <a:srgbClr val="00B050"/>
                </a:solidFill>
                <a:latin typeface="Arial" charset="0"/>
                <a:ea typeface="Arial" charset="0"/>
                <a:cs typeface="Arial" charset="0"/>
              </a:rPr>
              <a:t>Prewriting/ mark making – </a:t>
            </a:r>
            <a:r>
              <a:rPr lang="en-GB" sz="2400" b="1" dirty="0" smtClean="0">
                <a:solidFill>
                  <a:srgbClr val="00B050"/>
                </a:solidFill>
                <a:latin typeface="Arial" charset="0"/>
                <a:ea typeface="Arial" charset="0"/>
                <a:cs typeface="Arial" charset="0"/>
              </a:rPr>
              <a:t>writing </a:t>
            </a:r>
            <a:r>
              <a:rPr lang="en-GB" sz="2400" b="1" dirty="0">
                <a:solidFill>
                  <a:srgbClr val="00B050"/>
                </a:solidFill>
                <a:latin typeface="Arial" charset="0"/>
                <a:ea typeface="Arial" charset="0"/>
                <a:cs typeface="Arial" charset="0"/>
              </a:rPr>
              <a:t>skills</a:t>
            </a:r>
          </a:p>
          <a:p>
            <a:pPr marL="285750" indent="-285750">
              <a:spcBef>
                <a:spcPct val="50000"/>
              </a:spcBef>
              <a:buFont typeface="Arial" charset="0"/>
              <a:buChar char="•"/>
            </a:pPr>
            <a:r>
              <a:rPr lang="en-GB" sz="2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charset="0"/>
                <a:ea typeface="Arial" charset="0"/>
                <a:cs typeface="Arial" charset="0"/>
              </a:rPr>
              <a:t>Pre-reading – reading skills</a:t>
            </a:r>
          </a:p>
          <a:p>
            <a:pPr marL="285750" indent="-285750">
              <a:spcBef>
                <a:spcPct val="50000"/>
              </a:spcBef>
              <a:buFont typeface="Arial" charset="0"/>
              <a:buChar char="•"/>
            </a:pPr>
            <a:r>
              <a:rPr lang="en-GB" sz="2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charset="0"/>
                <a:ea typeface="Arial" charset="0"/>
                <a:cs typeface="Arial" charset="0"/>
              </a:rPr>
              <a:t>Role Play</a:t>
            </a:r>
          </a:p>
          <a:p>
            <a:pPr marL="285750" indent="-285750">
              <a:spcBef>
                <a:spcPct val="50000"/>
              </a:spcBef>
              <a:buFont typeface="Arial" charset="0"/>
              <a:buChar char="•"/>
            </a:pPr>
            <a:r>
              <a:rPr lang="en-GB" sz="2400" b="1" dirty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Games</a:t>
            </a:r>
          </a:p>
          <a:p>
            <a:pPr marL="285750" indent="-285750">
              <a:spcBef>
                <a:spcPct val="50000"/>
              </a:spcBef>
              <a:buFont typeface="Arial" charset="0"/>
              <a:buChar char="•"/>
            </a:pPr>
            <a:r>
              <a:rPr lang="en-GB" sz="2400" b="1" dirty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Outdoor </a:t>
            </a:r>
            <a:r>
              <a:rPr lang="en-GB" sz="2400" b="1" dirty="0" smtClean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activities</a:t>
            </a:r>
            <a:endParaRPr lang="en-GB" sz="2400" b="1" dirty="0">
              <a:solidFill>
                <a:srgbClr val="7030A0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>
              <a:spcBef>
                <a:spcPct val="50000"/>
              </a:spcBef>
              <a:buFont typeface="Arial" charset="0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English and Welsh</a:t>
            </a:r>
          </a:p>
          <a:p>
            <a:pPr>
              <a:spcBef>
                <a:spcPct val="50000"/>
              </a:spcBef>
            </a:pP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2356" y="1404051"/>
            <a:ext cx="2167488" cy="162561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1192" y="3730583"/>
            <a:ext cx="3362632" cy="2521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254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77" name="Rectangle 21"/>
          <p:cNvSpPr>
            <a:spLocks noChangeArrowheads="1"/>
          </p:cNvSpPr>
          <p:nvPr/>
        </p:nvSpPr>
        <p:spPr bwMode="auto">
          <a:xfrm>
            <a:off x="174063" y="375162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en-GB" sz="4400" b="1" dirty="0" smtClean="0">
                <a:solidFill>
                  <a:srgbClr val="0066FF"/>
                </a:solidFill>
                <a:latin typeface="Arial" charset="0"/>
                <a:ea typeface="Arial" charset="0"/>
                <a:cs typeface="Arial" charset="0"/>
              </a:rPr>
              <a:t>7 areas </a:t>
            </a:r>
            <a:r>
              <a:rPr lang="en-GB" sz="4400" b="1" dirty="0">
                <a:solidFill>
                  <a:srgbClr val="0066FF"/>
                </a:solidFill>
                <a:latin typeface="Arial" charset="0"/>
                <a:ea typeface="Arial" charset="0"/>
                <a:cs typeface="Arial" charset="0"/>
              </a:rPr>
              <a:t>of </a:t>
            </a:r>
            <a:r>
              <a:rPr lang="en-GB" sz="4400" b="1" dirty="0" smtClean="0">
                <a:solidFill>
                  <a:srgbClr val="0066FF"/>
                </a:solidFill>
                <a:latin typeface="Arial" charset="0"/>
                <a:ea typeface="Arial" charset="0"/>
                <a:cs typeface="Arial" charset="0"/>
              </a:rPr>
              <a:t>learning</a:t>
            </a:r>
            <a:endParaRPr lang="en-US" sz="4400" b="1" dirty="0">
              <a:solidFill>
                <a:srgbClr val="0066FF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539750" y="5518150"/>
            <a:ext cx="8208963" cy="5032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Personal and Social Development, Well-being and Cultural Diversity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539750" y="5086350"/>
            <a:ext cx="8208963" cy="43021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Language, Literacy and Communication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539750" y="4652963"/>
            <a:ext cx="8208963" cy="431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Mathematical Development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96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28" name="Text Box 20"/>
          <p:cNvSpPr txBox="1">
            <a:spLocks noChangeArrowheads="1"/>
          </p:cNvSpPr>
          <p:nvPr/>
        </p:nvSpPr>
        <p:spPr bwMode="auto">
          <a:xfrm>
            <a:off x="1223168" y="180412"/>
            <a:ext cx="640873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>
                <a:solidFill>
                  <a:srgbClr val="0066FF"/>
                </a:solidFill>
                <a:latin typeface="Arial" charset="0"/>
                <a:ea typeface="Arial" charset="0"/>
                <a:cs typeface="Arial" charset="0"/>
              </a:rPr>
              <a:t>Mathematical Development</a:t>
            </a:r>
          </a:p>
        </p:txBody>
      </p:sp>
      <p:sp>
        <p:nvSpPr>
          <p:cNvPr id="222229" name="Text Box 21"/>
          <p:cNvSpPr txBox="1">
            <a:spLocks noChangeArrowheads="1"/>
          </p:cNvSpPr>
          <p:nvPr/>
        </p:nvSpPr>
        <p:spPr bwMode="auto">
          <a:xfrm>
            <a:off x="3599655" y="1015103"/>
            <a:ext cx="5544345" cy="5539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400" b="1" dirty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Mathematical language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b="1" dirty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Questioning skills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b="1" dirty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Number skills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b="1" dirty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Problem solving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b="1" dirty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Shape &amp; Pattern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b="1" dirty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Matching, sorting, sequencing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b="1" dirty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Relationships between </a:t>
            </a:r>
            <a:r>
              <a:rPr lang="en-GB" sz="2400" b="1" dirty="0" smtClean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numbers, </a:t>
            </a:r>
            <a:r>
              <a:rPr lang="en-GB" sz="2400" b="1" dirty="0" smtClean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   objects </a:t>
            </a:r>
            <a:r>
              <a:rPr lang="en-GB" sz="2400" b="1" dirty="0" smtClean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etc.</a:t>
            </a:r>
            <a:endParaRPr lang="en-GB" sz="2400" b="1" dirty="0">
              <a:solidFill>
                <a:srgbClr val="7030A0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b="1" dirty="0">
                <a:solidFill>
                  <a:srgbClr val="7030A0"/>
                </a:solidFill>
                <a:latin typeface="Arial" charset="0"/>
                <a:ea typeface="Arial" charset="0"/>
                <a:cs typeface="Arial" charset="0"/>
              </a:rPr>
              <a:t>Problem solving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dirty="0"/>
          </a:p>
          <a:p>
            <a:pPr>
              <a:spcBef>
                <a:spcPct val="50000"/>
              </a:spcBef>
            </a:pP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915" y="1015104"/>
            <a:ext cx="2077151" cy="155786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915" y="2907059"/>
            <a:ext cx="2344044" cy="175803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072" y="4892092"/>
            <a:ext cx="2477729" cy="1858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185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77" name="Rectangle 21"/>
          <p:cNvSpPr>
            <a:spLocks noChangeArrowheads="1"/>
          </p:cNvSpPr>
          <p:nvPr/>
        </p:nvSpPr>
        <p:spPr bwMode="auto">
          <a:xfrm>
            <a:off x="539750" y="139188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en-GB" sz="4400" b="1" dirty="0" smtClean="0">
                <a:solidFill>
                  <a:srgbClr val="0066FF"/>
                </a:solidFill>
              </a:rPr>
              <a:t>7 areas </a:t>
            </a:r>
            <a:r>
              <a:rPr lang="en-GB" sz="4400" b="1" dirty="0">
                <a:solidFill>
                  <a:srgbClr val="0066FF"/>
                </a:solidFill>
              </a:rPr>
              <a:t>of </a:t>
            </a:r>
            <a:r>
              <a:rPr lang="en-GB" sz="4400" b="1" dirty="0" smtClean="0">
                <a:solidFill>
                  <a:srgbClr val="0066FF"/>
                </a:solidFill>
              </a:rPr>
              <a:t>learning</a:t>
            </a:r>
            <a:endParaRPr lang="en-US" sz="4400" b="1" dirty="0">
              <a:solidFill>
                <a:srgbClr val="0066FF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539750" y="5518150"/>
            <a:ext cx="8208963" cy="5032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Personal and Social Development, Well-being and Cultural Diversity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539750" y="5086350"/>
            <a:ext cx="8208963" cy="43021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Language, Literacy and Communication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539750" y="4652963"/>
            <a:ext cx="8208963" cy="431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Mathematical Development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539750" y="4221163"/>
            <a:ext cx="8208963" cy="431800"/>
          </a:xfrm>
          <a:prstGeom prst="rect">
            <a:avLst/>
          </a:prstGeom>
          <a:solidFill>
            <a:srgbClr val="76EA3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Welsh Language Development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027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17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694352" y="327896"/>
            <a:ext cx="7623175" cy="719137"/>
          </a:xfrm>
          <a:noFill/>
          <a:ln/>
        </p:spPr>
        <p:txBody>
          <a:bodyPr/>
          <a:lstStyle/>
          <a:p>
            <a:r>
              <a:rPr lang="en-US" sz="4000" b="1" dirty="0">
                <a:solidFill>
                  <a:srgbClr val="0066FF"/>
                </a:solidFill>
                <a:latin typeface="Arial" charset="0"/>
                <a:ea typeface="Arial" charset="0"/>
                <a:cs typeface="Arial" charset="0"/>
              </a:rPr>
              <a:t>Welsh Language Development</a:t>
            </a:r>
          </a:p>
        </p:txBody>
      </p:sp>
      <p:sp>
        <p:nvSpPr>
          <p:cNvPr id="230420" name="Text Box 20"/>
          <p:cNvSpPr txBox="1">
            <a:spLocks noChangeArrowheads="1"/>
          </p:cNvSpPr>
          <p:nvPr/>
        </p:nvSpPr>
        <p:spPr bwMode="auto">
          <a:xfrm>
            <a:off x="1002890" y="1255815"/>
            <a:ext cx="7601360" cy="521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To use and communicate through Welsh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Listen to spoken Welsh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Respond in simple language patterns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Sing songs in </a:t>
            </a:r>
            <a:r>
              <a:rPr lang="en-GB" dirty="0" smtClean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Welsh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dirty="0" smtClean="0">
              <a:solidFill>
                <a:srgbClr val="C00000"/>
              </a:solidFill>
              <a:latin typeface="Arial" charset="0"/>
              <a:ea typeface="Arial" charset="0"/>
              <a:cs typeface="Arial" charset="0"/>
            </a:endParaRP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dirty="0" smtClean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Learn </a:t>
            </a:r>
            <a:r>
              <a:rPr lang="en-GB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Welsh vocabulary through multisensory experiences and activities</a:t>
            </a:r>
          </a:p>
          <a:p>
            <a:pPr lvl="4">
              <a:spcBef>
                <a:spcPct val="50000"/>
              </a:spcBef>
              <a:buFontTx/>
              <a:buChar char="•"/>
            </a:pPr>
            <a:r>
              <a:rPr lang="en-GB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Listen to Welsh stories &amp; read Welsh books</a:t>
            </a:r>
          </a:p>
          <a:p>
            <a:pPr lvl="4">
              <a:spcBef>
                <a:spcPct val="50000"/>
              </a:spcBef>
              <a:buFontTx/>
              <a:buChar char="•"/>
            </a:pPr>
            <a:r>
              <a:rPr lang="en-GB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Play games using Welsh as the medium of communication</a:t>
            </a:r>
          </a:p>
          <a:p>
            <a:pPr lvl="4">
              <a:spcBef>
                <a:spcPct val="50000"/>
              </a:spcBef>
              <a:buFontTx/>
              <a:buChar char="•"/>
            </a:pPr>
            <a:r>
              <a:rPr lang="en-GB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Use Welsh </a:t>
            </a:r>
            <a:r>
              <a:rPr lang="en-GB" dirty="0" smtClean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outdoors. </a:t>
            </a:r>
            <a:endParaRPr lang="en-GB" dirty="0" smtClean="0">
              <a:solidFill>
                <a:srgbClr val="C00000"/>
              </a:solidFill>
              <a:latin typeface="Arial" charset="0"/>
              <a:ea typeface="Arial" charset="0"/>
              <a:cs typeface="Arial" charset="0"/>
            </a:endParaRPr>
          </a:p>
          <a:p>
            <a:pPr lvl="4">
              <a:spcBef>
                <a:spcPct val="50000"/>
              </a:spcBef>
              <a:buFontTx/>
              <a:buChar char="•"/>
            </a:pPr>
            <a:r>
              <a:rPr lang="en-GB" dirty="0" smtClean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YCC</a:t>
            </a:r>
            <a:endParaRPr lang="en-GB" dirty="0">
              <a:solidFill>
                <a:srgbClr val="C00000"/>
              </a:solidFill>
              <a:latin typeface="Arial" charset="0"/>
              <a:ea typeface="Arial" charset="0"/>
              <a:cs typeface="Arial" charset="0"/>
            </a:endParaRPr>
          </a:p>
          <a:p>
            <a:pPr lvl="4">
              <a:spcBef>
                <a:spcPct val="50000"/>
              </a:spcBef>
              <a:buFontTx/>
              <a:buChar char="•"/>
            </a:pPr>
            <a:r>
              <a:rPr lang="en-GB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Use ICT to promote use of Welsh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dirty="0"/>
          </a:p>
        </p:txBody>
      </p:sp>
      <p:pic>
        <p:nvPicPr>
          <p:cNvPr id="230421" name="Picture 21" descr="myfanwyliz_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4385" y="1255815"/>
            <a:ext cx="2735262" cy="2003425"/>
          </a:xfrm>
          <a:prstGeom prst="rect">
            <a:avLst/>
          </a:prstGeom>
          <a:noFill/>
        </p:spPr>
      </p:pic>
      <p:pic>
        <p:nvPicPr>
          <p:cNvPr id="230422" name="Picture 22" descr="salimali%20mm0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0253" y="3966818"/>
            <a:ext cx="2232025" cy="16748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1889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77" name="Rectangle 21"/>
          <p:cNvSpPr>
            <a:spLocks noChangeArrowheads="1"/>
          </p:cNvSpPr>
          <p:nvPr/>
        </p:nvSpPr>
        <p:spPr bwMode="auto">
          <a:xfrm>
            <a:off x="519113" y="448904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en-GB" sz="4400" b="1" dirty="0" smtClean="0">
                <a:solidFill>
                  <a:srgbClr val="0066FF"/>
                </a:solidFill>
              </a:rPr>
              <a:t>7 areas </a:t>
            </a:r>
            <a:r>
              <a:rPr lang="en-GB" sz="4400" b="1" dirty="0">
                <a:solidFill>
                  <a:srgbClr val="0066FF"/>
                </a:solidFill>
              </a:rPr>
              <a:t>of </a:t>
            </a:r>
            <a:r>
              <a:rPr lang="en-GB" sz="4400" b="1" dirty="0" smtClean="0">
                <a:solidFill>
                  <a:srgbClr val="0066FF"/>
                </a:solidFill>
              </a:rPr>
              <a:t>learning</a:t>
            </a:r>
            <a:endParaRPr lang="en-US" sz="4400" b="1" dirty="0">
              <a:solidFill>
                <a:srgbClr val="0066FF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539750" y="5518150"/>
            <a:ext cx="8208963" cy="5032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Personal and Social Development, Well-being and Cultural Diversity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539750" y="5086350"/>
            <a:ext cx="8208963" cy="43021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Language, Literacy and Communication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539750" y="4652963"/>
            <a:ext cx="8208963" cy="431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Mathematical Development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539750" y="4221163"/>
            <a:ext cx="8208963" cy="431800"/>
          </a:xfrm>
          <a:prstGeom prst="rect">
            <a:avLst/>
          </a:prstGeom>
          <a:solidFill>
            <a:srgbClr val="76EA3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Welsh Language Development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539750" y="3789363"/>
            <a:ext cx="8208963" cy="431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Knowledge and Understanding of the World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23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21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782843" y="328613"/>
            <a:ext cx="7623175" cy="1079500"/>
          </a:xfrm>
          <a:noFill/>
          <a:ln/>
        </p:spPr>
        <p:txBody>
          <a:bodyPr>
            <a:normAutofit fontScale="90000"/>
          </a:bodyPr>
          <a:lstStyle/>
          <a:p>
            <a:r>
              <a:rPr lang="en-US" sz="4000" b="1" dirty="0">
                <a:solidFill>
                  <a:srgbClr val="0066FF"/>
                </a:solidFill>
                <a:latin typeface="Arial" charset="0"/>
                <a:ea typeface="Arial" charset="0"/>
                <a:cs typeface="Arial" charset="0"/>
              </a:rPr>
              <a:t>Knowledge and Understanding of the World</a:t>
            </a:r>
          </a:p>
        </p:txBody>
      </p:sp>
      <p:sp>
        <p:nvSpPr>
          <p:cNvPr id="226324" name="Text Box 20"/>
          <p:cNvSpPr txBox="1">
            <a:spLocks noChangeArrowheads="1"/>
          </p:cNvSpPr>
          <p:nvPr/>
        </p:nvSpPr>
        <p:spPr bwMode="auto">
          <a:xfrm>
            <a:off x="348021" y="1644445"/>
            <a:ext cx="5111750" cy="47089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To enquire, investigate and explore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To be curious about the world around them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Living things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People and places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The world of work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To experiment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To express ideas and opinions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latin typeface="Arial" charset="0"/>
                <a:ea typeface="Arial" charset="0"/>
                <a:cs typeface="Arial" charset="0"/>
              </a:rPr>
              <a:t>Use of ICT and resources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1362" y="1017639"/>
            <a:ext cx="1747684" cy="233024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9771" y="4102920"/>
            <a:ext cx="2949677" cy="221225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989472" y="3205800"/>
            <a:ext cx="2115028" cy="1586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989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>
            <a:off x="539750" y="5518150"/>
            <a:ext cx="8208963" cy="5032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Personal and Social Development, Well-being and Cultural Diversity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539750" y="5086350"/>
            <a:ext cx="8208963" cy="43021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Language, Literacy and Communication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539750" y="4652963"/>
            <a:ext cx="8208963" cy="431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Mathematical Development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539750" y="4221163"/>
            <a:ext cx="8208963" cy="431800"/>
          </a:xfrm>
          <a:prstGeom prst="rect">
            <a:avLst/>
          </a:prstGeom>
          <a:solidFill>
            <a:srgbClr val="76EA3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Welsh Language Development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539750" y="3789363"/>
            <a:ext cx="8208963" cy="431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Knowledge and Understanding of the World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539750" y="3357563"/>
            <a:ext cx="8208963" cy="4318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Physical Development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Rectangle 21"/>
          <p:cNvSpPr>
            <a:spLocks noChangeArrowheads="1"/>
          </p:cNvSpPr>
          <p:nvPr/>
        </p:nvSpPr>
        <p:spPr bwMode="auto">
          <a:xfrm>
            <a:off x="519113" y="212930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en-GB" sz="4400" b="1" dirty="0" smtClean="0">
                <a:solidFill>
                  <a:srgbClr val="0066FF"/>
                </a:solidFill>
              </a:rPr>
              <a:t>7 areas </a:t>
            </a:r>
            <a:r>
              <a:rPr lang="en-GB" sz="4400" b="1" dirty="0">
                <a:solidFill>
                  <a:srgbClr val="0066FF"/>
                </a:solidFill>
              </a:rPr>
              <a:t>of </a:t>
            </a:r>
            <a:r>
              <a:rPr lang="en-GB" sz="4400" b="1" dirty="0" smtClean="0">
                <a:solidFill>
                  <a:srgbClr val="0066FF"/>
                </a:solidFill>
              </a:rPr>
              <a:t>learning</a:t>
            </a:r>
            <a:endParaRPr lang="en-US" sz="4400" b="1" dirty="0">
              <a:solidFill>
                <a:srgbClr val="0066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5893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69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611188" y="343362"/>
            <a:ext cx="7623175" cy="865187"/>
          </a:xfrm>
          <a:noFill/>
          <a:ln/>
        </p:spPr>
        <p:txBody>
          <a:bodyPr/>
          <a:lstStyle/>
          <a:p>
            <a:r>
              <a:rPr lang="en-US" sz="4000" b="1" dirty="0">
                <a:solidFill>
                  <a:srgbClr val="0066FF"/>
                </a:solidFill>
                <a:latin typeface="Arial" charset="0"/>
                <a:ea typeface="Arial" charset="0"/>
                <a:cs typeface="Arial" charset="0"/>
              </a:rPr>
              <a:t>Physical Development</a:t>
            </a:r>
          </a:p>
        </p:txBody>
      </p:sp>
      <p:sp>
        <p:nvSpPr>
          <p:cNvPr id="228372" name="Text Box 20"/>
          <p:cNvSpPr txBox="1">
            <a:spLocks noChangeArrowheads="1"/>
          </p:cNvSpPr>
          <p:nvPr/>
        </p:nvSpPr>
        <p:spPr bwMode="auto">
          <a:xfrm>
            <a:off x="301472" y="1416102"/>
            <a:ext cx="4608512" cy="5170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Enthusiasm for physical activity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Spatial awareness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Balance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Control of body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Coordination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Gross/fine motor skills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Confidence &amp; self esteem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rgbClr val="C00000"/>
                </a:solidFill>
                <a:latin typeface="Arial" charset="0"/>
                <a:ea typeface="Arial" charset="0"/>
                <a:cs typeface="Arial" charset="0"/>
              </a:rPr>
              <a:t>Use of indoors and outdoors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dirty="0"/>
          </a:p>
          <a:p>
            <a:pPr>
              <a:spcBef>
                <a:spcPct val="50000"/>
              </a:spcBef>
              <a:buFontTx/>
              <a:buChar char="•"/>
            </a:pPr>
            <a:endParaRPr lang="en-GB" dirty="0"/>
          </a:p>
        </p:txBody>
      </p:sp>
      <p:pic>
        <p:nvPicPr>
          <p:cNvPr id="228373" name="Picture 21" descr="playgrou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26754" y="1416102"/>
            <a:ext cx="2197853" cy="2132217"/>
          </a:xfrm>
          <a:prstGeom prst="rect">
            <a:avLst/>
          </a:prstGeom>
          <a:noFill/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6754" y="4529348"/>
            <a:ext cx="27432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160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>
            <a:off x="539750" y="5518150"/>
            <a:ext cx="8208963" cy="5032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Personal and Social Development, Well-being and Cultural Diversity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539750" y="5086350"/>
            <a:ext cx="8208963" cy="43021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Language, Literacy and Communication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539750" y="4652963"/>
            <a:ext cx="8208963" cy="431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Mathematical Development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539750" y="4221163"/>
            <a:ext cx="8208963" cy="431800"/>
          </a:xfrm>
          <a:prstGeom prst="rect">
            <a:avLst/>
          </a:prstGeom>
          <a:solidFill>
            <a:srgbClr val="76EA3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Welsh Language Development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539750" y="3789363"/>
            <a:ext cx="8208963" cy="431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Knowledge and Understanding of the World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539750" y="3357563"/>
            <a:ext cx="8208963" cy="4318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Physical Development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539750" y="2924175"/>
            <a:ext cx="8208963" cy="43338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Creative Development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519113" y="212930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r>
              <a:rPr lang="en-GB" sz="4400" b="1" dirty="0" smtClean="0">
                <a:solidFill>
                  <a:srgbClr val="0066FF"/>
                </a:solidFill>
              </a:rPr>
              <a:t>7 areas </a:t>
            </a:r>
            <a:r>
              <a:rPr lang="en-GB" sz="4400" b="1" dirty="0">
                <a:solidFill>
                  <a:srgbClr val="0066FF"/>
                </a:solidFill>
              </a:rPr>
              <a:t>of </a:t>
            </a:r>
            <a:r>
              <a:rPr lang="en-GB" sz="4400" b="1" dirty="0" smtClean="0">
                <a:solidFill>
                  <a:srgbClr val="0066FF"/>
                </a:solidFill>
              </a:rPr>
              <a:t>learning</a:t>
            </a:r>
            <a:endParaRPr lang="en-US" sz="4400" b="1" dirty="0">
              <a:solidFill>
                <a:srgbClr val="0066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07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76" name="Text Box 20"/>
          <p:cNvSpPr txBox="1">
            <a:spLocks noChangeArrowheads="1"/>
          </p:cNvSpPr>
          <p:nvPr/>
        </p:nvSpPr>
        <p:spPr bwMode="auto">
          <a:xfrm>
            <a:off x="1919390" y="453001"/>
            <a:ext cx="576103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4000" b="1" dirty="0">
                <a:solidFill>
                  <a:srgbClr val="0066FF"/>
                </a:solidFill>
                <a:latin typeface="Arial" charset="0"/>
                <a:ea typeface="Arial" charset="0"/>
                <a:cs typeface="Arial" charset="0"/>
              </a:rPr>
              <a:t>Creative Development</a:t>
            </a:r>
          </a:p>
        </p:txBody>
      </p:sp>
      <p:sp>
        <p:nvSpPr>
          <p:cNvPr id="224277" name="Text Box 21"/>
          <p:cNvSpPr txBox="1">
            <a:spLocks noChangeArrowheads="1"/>
          </p:cNvSpPr>
          <p:nvPr/>
        </p:nvSpPr>
        <p:spPr bwMode="auto">
          <a:xfrm>
            <a:off x="447932" y="1584377"/>
            <a:ext cx="5329237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rPr>
              <a:t>Creative, imaginative and expressive activities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rPr>
              <a:t>T</a:t>
            </a:r>
            <a:r>
              <a:rPr lang="en-GB" sz="2400" dirty="0" smtClean="0">
                <a:solidFill>
                  <a:schemeClr val="accent5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rPr>
              <a:t>o 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rPr>
              <a:t>make a mess/explore materials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rPr>
              <a:t>Sensory exploration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rPr>
              <a:t>Art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rPr>
              <a:t>Music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rPr>
              <a:t>Dance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rPr>
              <a:t>Drama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rPr>
              <a:t>Communication skills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  <a:latin typeface="Arial" charset="0"/>
                <a:ea typeface="Arial" charset="0"/>
                <a:cs typeface="Arial" charset="0"/>
              </a:rPr>
              <a:t>Reflection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8514" y="1312606"/>
            <a:ext cx="2694039" cy="202052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3379" y="3771373"/>
            <a:ext cx="2979174" cy="223438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7006" y="3534456"/>
            <a:ext cx="2878035" cy="2158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926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35" name="Rectangle 21"/>
          <p:cNvSpPr>
            <a:spLocks noChangeArrowheads="1"/>
          </p:cNvSpPr>
          <p:nvPr/>
        </p:nvSpPr>
        <p:spPr bwMode="auto">
          <a:xfrm>
            <a:off x="1367594" y="301420"/>
            <a:ext cx="655327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0066FF"/>
                </a:solidFill>
              </a:rPr>
              <a:t>The Foundation Phase </a:t>
            </a:r>
            <a:r>
              <a:rPr lang="en-GB" b="1" dirty="0" smtClean="0">
                <a:solidFill>
                  <a:srgbClr val="0066FF"/>
                </a:solidFill>
              </a:rPr>
              <a:t>Curriculum – putting it together</a:t>
            </a:r>
            <a:endParaRPr lang="en-US" b="1" dirty="0">
              <a:solidFill>
                <a:srgbClr val="0066FF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539750" y="5518150"/>
            <a:ext cx="8208963" cy="50323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Personal and Social Development, Well-being and Cultural Diversity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539750" y="5086350"/>
            <a:ext cx="8208963" cy="43021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Language, Literacy and Communication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539750" y="4652963"/>
            <a:ext cx="8208963" cy="431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Mathematical Development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539750" y="4221163"/>
            <a:ext cx="8208963" cy="431800"/>
          </a:xfrm>
          <a:prstGeom prst="rect">
            <a:avLst/>
          </a:prstGeom>
          <a:solidFill>
            <a:srgbClr val="76EA3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Welsh Language Development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539750" y="3789363"/>
            <a:ext cx="8208963" cy="4318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Knowledge and Understanding of the World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539750" y="3357563"/>
            <a:ext cx="8208963" cy="4318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Physical Development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539750" y="2924175"/>
            <a:ext cx="8208963" cy="43338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Creative Development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Down Arrow 29"/>
          <p:cNvSpPr/>
          <p:nvPr/>
        </p:nvSpPr>
        <p:spPr>
          <a:xfrm rot="10800000">
            <a:off x="1403648" y="0"/>
            <a:ext cx="1656184" cy="6021288"/>
          </a:xfrm>
          <a:prstGeom prst="downArrow">
            <a:avLst/>
          </a:prstGeom>
          <a:solidFill>
            <a:srgbClr val="000000">
              <a:alpha val="10196"/>
            </a:srgbClr>
          </a:soli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Down Arrow 30"/>
          <p:cNvSpPr/>
          <p:nvPr/>
        </p:nvSpPr>
        <p:spPr>
          <a:xfrm rot="10800000">
            <a:off x="6876256" y="0"/>
            <a:ext cx="1296144" cy="6021288"/>
          </a:xfrm>
          <a:prstGeom prst="downArrow">
            <a:avLst/>
          </a:prstGeom>
          <a:solidFill>
            <a:srgbClr val="000000">
              <a:alpha val="10196"/>
            </a:srgbClr>
          </a:soli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4" name="Rectangle 33"/>
          <p:cNvSpPr/>
          <p:nvPr/>
        </p:nvSpPr>
        <p:spPr>
          <a:xfrm>
            <a:off x="539750" y="6021289"/>
            <a:ext cx="8208963" cy="43204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 smtClean="0">
                <a:solidFill>
                  <a:schemeClr val="tx1"/>
                </a:solidFill>
              </a:rPr>
              <a:t>LNF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9" name="Rectangle 38"/>
          <p:cNvSpPr/>
          <p:nvPr/>
        </p:nvSpPr>
        <p:spPr>
          <a:xfrm>
            <a:off x="539750" y="2492375"/>
            <a:ext cx="8208963" cy="4333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Curriculum </a:t>
            </a:r>
            <a:r>
              <a:rPr lang="en-GB" dirty="0" smtClean="0">
                <a:solidFill>
                  <a:schemeClr val="tx1"/>
                </a:solidFill>
              </a:rPr>
              <a:t>Cymraeg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0" name="Rectangle 39"/>
          <p:cNvSpPr/>
          <p:nvPr/>
        </p:nvSpPr>
        <p:spPr>
          <a:xfrm>
            <a:off x="539750" y="2060575"/>
            <a:ext cx="8208963" cy="4333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solidFill>
                  <a:schemeClr val="tx1"/>
                </a:solidFill>
              </a:rPr>
              <a:t>Religious Education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672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9" grpId="0" animBg="1"/>
      <p:bldP spid="40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886</Words>
  <Application>Microsoft Macintosh PowerPoint</Application>
  <PresentationFormat>On-screen Show (4:3)</PresentationFormat>
  <Paragraphs>173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Calibri</vt:lpstr>
      <vt:lpstr>Arial</vt:lpstr>
      <vt:lpstr>Office Theme</vt:lpstr>
      <vt:lpstr>The Foundation Phase</vt:lpstr>
      <vt:lpstr>PowerPoint Presentation</vt:lpstr>
      <vt:lpstr>PowerPoint Presentation</vt:lpstr>
      <vt:lpstr>PowerPoint Presentation</vt:lpstr>
      <vt:lpstr>Language, Literacy and Communication </vt:lpstr>
      <vt:lpstr>PowerPoint Presentation</vt:lpstr>
      <vt:lpstr>PowerPoint Presentation</vt:lpstr>
      <vt:lpstr>PowerPoint Presentation</vt:lpstr>
      <vt:lpstr>Welsh Language Development</vt:lpstr>
      <vt:lpstr>PowerPoint Presentation</vt:lpstr>
      <vt:lpstr>Knowledge and Understanding of the World</vt:lpstr>
      <vt:lpstr>PowerPoint Presentation</vt:lpstr>
      <vt:lpstr>Physical Development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Foundation Phase</dc:title>
  <dc:creator>GAIL PARKER</dc:creator>
  <cp:lastModifiedBy>Gail Parker</cp:lastModifiedBy>
  <cp:revision>6</cp:revision>
  <dcterms:created xsi:type="dcterms:W3CDTF">2014-03-05T08:55:00Z</dcterms:created>
  <dcterms:modified xsi:type="dcterms:W3CDTF">2017-09-21T15:47:59Z</dcterms:modified>
</cp:coreProperties>
</file>