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50" autoAdjust="0"/>
    <p:restoredTop sz="95226" autoAdjust="0"/>
  </p:normalViewPr>
  <p:slideViewPr>
    <p:cSldViewPr>
      <p:cViewPr varScale="1">
        <p:scale>
          <a:sx n="82" d="100"/>
          <a:sy n="82" d="100"/>
        </p:scale>
        <p:origin x="1675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699EF7-79D2-4AC2-BEF1-F79BDFAE4ECF}" type="doc">
      <dgm:prSet loTypeId="urn:microsoft.com/office/officeart/2005/8/layout/vList3" loCatId="list" qsTypeId="urn:microsoft.com/office/officeart/2005/8/quickstyle/simple1" qsCatId="simple" csTypeId="urn:microsoft.com/office/officeart/2005/8/colors/accent1_1" csCatId="accent1" phldr="1"/>
      <dgm:spPr/>
    </dgm:pt>
    <dgm:pt modelId="{759E204F-6728-4A49-A8EF-24B1BD71D4E2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Treating Employees Decently and Fairly: 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To treat individuals humanely as well as fairly in the workplace, an environment of respect, empathy, and equity must be fostered. 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FC4E6D0-AE23-4D73-88FF-AFA2775D235B}" type="parTrans" cxnId="{5961BC67-AA0D-4E3C-8F75-F2D38CADE3A4}">
      <dgm:prSet/>
      <dgm:spPr/>
      <dgm:t>
        <a:bodyPr/>
        <a:lstStyle/>
        <a:p>
          <a:endParaRPr lang="en-US"/>
        </a:p>
      </dgm:t>
    </dgm:pt>
    <dgm:pt modelId="{904B81F5-0453-4149-BE1C-ECB05414E972}" type="sibTrans" cxnId="{5961BC67-AA0D-4E3C-8F75-F2D38CADE3A4}">
      <dgm:prSet/>
      <dgm:spPr/>
      <dgm:t>
        <a:bodyPr/>
        <a:lstStyle/>
        <a:p>
          <a:endParaRPr lang="en-US"/>
        </a:p>
      </dgm:t>
    </dgm:pt>
    <dgm:pt modelId="{C3F265F9-0DB8-4127-A4E6-00F45231A88E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Significance in Creating a Positive Work Environment and Fostering Employee Satisfaction: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When they are treated fairly and well, employees believe that their managers and colleagues cherish, respect, and appreciate them. 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3733F6-D32A-42CE-937A-4F7653733897}" type="parTrans" cxnId="{94B599A6-0B68-4191-B022-DD87C79665D9}">
      <dgm:prSet/>
      <dgm:spPr/>
      <dgm:t>
        <a:bodyPr/>
        <a:lstStyle/>
        <a:p>
          <a:endParaRPr lang="en-US"/>
        </a:p>
      </dgm:t>
    </dgm:pt>
    <dgm:pt modelId="{9F866E59-13A1-437F-BFE5-C7D5FD540AF8}" type="sibTrans" cxnId="{94B599A6-0B68-4191-B022-DD87C79665D9}">
      <dgm:prSet/>
      <dgm:spPr/>
      <dgm:t>
        <a:bodyPr/>
        <a:lstStyle/>
        <a:p>
          <a:endParaRPr lang="en-US"/>
        </a:p>
      </dgm:t>
    </dgm:pt>
    <dgm:pt modelId="{7C676961-7AB8-4D9F-9D7C-B5C5CA581264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Implications on Employees' Job Satisfaction, Morale, and Organisational Commitment: 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The two management philosophies under consideration have a big influence on employees' loyalty to the company, morale, and level of job satisfaction. </a:t>
          </a:r>
        </a:p>
      </dgm:t>
    </dgm:pt>
    <dgm:pt modelId="{DBB0CB40-13FF-44CE-A062-BE9375F59536}" type="parTrans" cxnId="{2D082DCE-8CEE-4325-9A79-C16E5EEC9133}">
      <dgm:prSet/>
      <dgm:spPr/>
      <dgm:t>
        <a:bodyPr/>
        <a:lstStyle/>
        <a:p>
          <a:endParaRPr lang="en-US"/>
        </a:p>
      </dgm:t>
    </dgm:pt>
    <dgm:pt modelId="{CE5CA0E2-7732-4A13-9255-DE28A2AFC2C5}" type="sibTrans" cxnId="{2D082DCE-8CEE-4325-9A79-C16E5EEC9133}">
      <dgm:prSet/>
      <dgm:spPr/>
      <dgm:t>
        <a:bodyPr/>
        <a:lstStyle/>
        <a:p>
          <a:endParaRPr lang="en-US"/>
        </a:p>
      </dgm:t>
    </dgm:pt>
    <dgm:pt modelId="{89E725CB-4156-4E31-AF85-436E42BDCA5E}" type="pres">
      <dgm:prSet presAssocID="{84699EF7-79D2-4AC2-BEF1-F79BDFAE4ECF}" presName="linearFlow" presStyleCnt="0">
        <dgm:presLayoutVars>
          <dgm:dir/>
          <dgm:resizeHandles val="exact"/>
        </dgm:presLayoutVars>
      </dgm:prSet>
      <dgm:spPr/>
    </dgm:pt>
    <dgm:pt modelId="{9D598B2D-EE1E-4947-8752-5BE100BC84CF}" type="pres">
      <dgm:prSet presAssocID="{759E204F-6728-4A49-A8EF-24B1BD71D4E2}" presName="composite" presStyleCnt="0"/>
      <dgm:spPr/>
    </dgm:pt>
    <dgm:pt modelId="{F579047F-70C3-4ACD-95A2-B92615BFB7DA}" type="pres">
      <dgm:prSet presAssocID="{759E204F-6728-4A49-A8EF-24B1BD71D4E2}" presName="imgShp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2E19F17-6D72-460B-9E73-EBFE85582866}" type="pres">
      <dgm:prSet presAssocID="{759E204F-6728-4A49-A8EF-24B1BD71D4E2}" presName="txShp" presStyleLbl="node1" presStyleIdx="0" presStyleCnt="3" custScaleX="100524" custScaleY="175468" custLinFactNeighborX="746" custLinFactNeighborY="-22">
        <dgm:presLayoutVars>
          <dgm:bulletEnabled val="1"/>
        </dgm:presLayoutVars>
      </dgm:prSet>
      <dgm:spPr/>
    </dgm:pt>
    <dgm:pt modelId="{213B4781-EB5A-44E2-9C19-9144FAF37192}" type="pres">
      <dgm:prSet presAssocID="{904B81F5-0453-4149-BE1C-ECB05414E972}" presName="spacing" presStyleCnt="0"/>
      <dgm:spPr/>
    </dgm:pt>
    <dgm:pt modelId="{95E43D15-D7DD-45A1-9AA8-9770AD3FCB73}" type="pres">
      <dgm:prSet presAssocID="{C3F265F9-0DB8-4127-A4E6-00F45231A88E}" presName="composite" presStyleCnt="0"/>
      <dgm:spPr/>
    </dgm:pt>
    <dgm:pt modelId="{180E20BB-84BC-445D-B52E-7DD75F767CB4}" type="pres">
      <dgm:prSet presAssocID="{C3F265F9-0DB8-4127-A4E6-00F45231A88E}" presName="imgShp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07E6B53F-1ED9-438E-A238-B94D9CF49E37}" type="pres">
      <dgm:prSet presAssocID="{C3F265F9-0DB8-4127-A4E6-00F45231A88E}" presName="txShp" presStyleLbl="node1" presStyleIdx="1" presStyleCnt="3" custScaleX="99366" custScaleY="183905" custLinFactNeighborX="946" custLinFactNeighborY="3557">
        <dgm:presLayoutVars>
          <dgm:bulletEnabled val="1"/>
        </dgm:presLayoutVars>
      </dgm:prSet>
      <dgm:spPr/>
    </dgm:pt>
    <dgm:pt modelId="{4719CE43-AD55-4023-B595-0EB799C24E51}" type="pres">
      <dgm:prSet presAssocID="{9F866E59-13A1-437F-BFE5-C7D5FD540AF8}" presName="spacing" presStyleCnt="0"/>
      <dgm:spPr/>
    </dgm:pt>
    <dgm:pt modelId="{C70C2F90-0FDF-48F9-B2CA-3C7F00043277}" type="pres">
      <dgm:prSet presAssocID="{7C676961-7AB8-4D9F-9D7C-B5C5CA581264}" presName="composite" presStyleCnt="0"/>
      <dgm:spPr/>
    </dgm:pt>
    <dgm:pt modelId="{CFDA8D41-4C99-4BC8-A235-CEC83D6A38FA}" type="pres">
      <dgm:prSet presAssocID="{7C676961-7AB8-4D9F-9D7C-B5C5CA581264}" presName="imgShp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00C00EC8-61B0-4BE4-83B7-C8A4A8A7C8EC}" type="pres">
      <dgm:prSet presAssocID="{7C676961-7AB8-4D9F-9D7C-B5C5CA581264}" presName="txShp" presStyleLbl="node1" presStyleIdx="2" presStyleCnt="3" custScaleX="102404" custScaleY="215962" custLinFactNeighborX="-202" custLinFactNeighborY="7514">
        <dgm:presLayoutVars>
          <dgm:bulletEnabled val="1"/>
        </dgm:presLayoutVars>
      </dgm:prSet>
      <dgm:spPr/>
    </dgm:pt>
  </dgm:ptLst>
  <dgm:cxnLst>
    <dgm:cxn modelId="{5961BC67-AA0D-4E3C-8F75-F2D38CADE3A4}" srcId="{84699EF7-79D2-4AC2-BEF1-F79BDFAE4ECF}" destId="{759E204F-6728-4A49-A8EF-24B1BD71D4E2}" srcOrd="0" destOrd="0" parTransId="{AFC4E6D0-AE23-4D73-88FF-AFA2775D235B}" sibTransId="{904B81F5-0453-4149-BE1C-ECB05414E972}"/>
    <dgm:cxn modelId="{4F99BE4F-03E1-45D4-9C13-8C18B21750E9}" type="presOf" srcId="{84699EF7-79D2-4AC2-BEF1-F79BDFAE4ECF}" destId="{89E725CB-4156-4E31-AF85-436E42BDCA5E}" srcOrd="0" destOrd="0" presId="urn:microsoft.com/office/officeart/2005/8/layout/vList3"/>
    <dgm:cxn modelId="{BD8BB271-2375-4030-B4FE-3C84ED588330}" type="presOf" srcId="{759E204F-6728-4A49-A8EF-24B1BD71D4E2}" destId="{C2E19F17-6D72-460B-9E73-EBFE85582866}" srcOrd="0" destOrd="0" presId="urn:microsoft.com/office/officeart/2005/8/layout/vList3"/>
    <dgm:cxn modelId="{94B599A6-0B68-4191-B022-DD87C79665D9}" srcId="{84699EF7-79D2-4AC2-BEF1-F79BDFAE4ECF}" destId="{C3F265F9-0DB8-4127-A4E6-00F45231A88E}" srcOrd="1" destOrd="0" parTransId="{A33733F6-D32A-42CE-937A-4F7653733897}" sibTransId="{9F866E59-13A1-437F-BFE5-C7D5FD540AF8}"/>
    <dgm:cxn modelId="{728F76B3-14A7-409A-A306-B94D30BA8B63}" type="presOf" srcId="{7C676961-7AB8-4D9F-9D7C-B5C5CA581264}" destId="{00C00EC8-61B0-4BE4-83B7-C8A4A8A7C8EC}" srcOrd="0" destOrd="0" presId="urn:microsoft.com/office/officeart/2005/8/layout/vList3"/>
    <dgm:cxn modelId="{2D082DCE-8CEE-4325-9A79-C16E5EEC9133}" srcId="{84699EF7-79D2-4AC2-BEF1-F79BDFAE4ECF}" destId="{7C676961-7AB8-4D9F-9D7C-B5C5CA581264}" srcOrd="2" destOrd="0" parTransId="{DBB0CB40-13FF-44CE-A062-BE9375F59536}" sibTransId="{CE5CA0E2-7732-4A13-9255-DE28A2AFC2C5}"/>
    <dgm:cxn modelId="{25C39BEC-C6F7-45DA-A610-F896933593F3}" type="presOf" srcId="{C3F265F9-0DB8-4127-A4E6-00F45231A88E}" destId="{07E6B53F-1ED9-438E-A238-B94D9CF49E37}" srcOrd="0" destOrd="0" presId="urn:microsoft.com/office/officeart/2005/8/layout/vList3"/>
    <dgm:cxn modelId="{E027CCB0-6737-4169-9A3E-B991AC40855B}" type="presParOf" srcId="{89E725CB-4156-4E31-AF85-436E42BDCA5E}" destId="{9D598B2D-EE1E-4947-8752-5BE100BC84CF}" srcOrd="0" destOrd="0" presId="urn:microsoft.com/office/officeart/2005/8/layout/vList3"/>
    <dgm:cxn modelId="{93763D02-3674-4F69-A806-A6069DE36FFA}" type="presParOf" srcId="{9D598B2D-EE1E-4947-8752-5BE100BC84CF}" destId="{F579047F-70C3-4ACD-95A2-B92615BFB7DA}" srcOrd="0" destOrd="0" presId="urn:microsoft.com/office/officeart/2005/8/layout/vList3"/>
    <dgm:cxn modelId="{30533F5F-45AA-4BB3-BAB8-FB1B90D8C394}" type="presParOf" srcId="{9D598B2D-EE1E-4947-8752-5BE100BC84CF}" destId="{C2E19F17-6D72-460B-9E73-EBFE85582866}" srcOrd="1" destOrd="0" presId="urn:microsoft.com/office/officeart/2005/8/layout/vList3"/>
    <dgm:cxn modelId="{EDD8B84D-4C9E-4D8D-8BA4-9A11D5F68461}" type="presParOf" srcId="{89E725CB-4156-4E31-AF85-436E42BDCA5E}" destId="{213B4781-EB5A-44E2-9C19-9144FAF37192}" srcOrd="1" destOrd="0" presId="urn:microsoft.com/office/officeart/2005/8/layout/vList3"/>
    <dgm:cxn modelId="{FB1775EA-296A-4910-832A-62FABC993BF1}" type="presParOf" srcId="{89E725CB-4156-4E31-AF85-436E42BDCA5E}" destId="{95E43D15-D7DD-45A1-9AA8-9770AD3FCB73}" srcOrd="2" destOrd="0" presId="urn:microsoft.com/office/officeart/2005/8/layout/vList3"/>
    <dgm:cxn modelId="{90D64E32-C3CC-43B4-A1F0-7418379200E3}" type="presParOf" srcId="{95E43D15-D7DD-45A1-9AA8-9770AD3FCB73}" destId="{180E20BB-84BC-445D-B52E-7DD75F767CB4}" srcOrd="0" destOrd="0" presId="urn:microsoft.com/office/officeart/2005/8/layout/vList3"/>
    <dgm:cxn modelId="{8813B981-1671-42F0-9D1E-8E150E49D4E7}" type="presParOf" srcId="{95E43D15-D7DD-45A1-9AA8-9770AD3FCB73}" destId="{07E6B53F-1ED9-438E-A238-B94D9CF49E37}" srcOrd="1" destOrd="0" presId="urn:microsoft.com/office/officeart/2005/8/layout/vList3"/>
    <dgm:cxn modelId="{ABA3119B-7EE3-41A5-83EF-BC23982E1774}" type="presParOf" srcId="{89E725CB-4156-4E31-AF85-436E42BDCA5E}" destId="{4719CE43-AD55-4023-B595-0EB799C24E51}" srcOrd="3" destOrd="0" presId="urn:microsoft.com/office/officeart/2005/8/layout/vList3"/>
    <dgm:cxn modelId="{7552425E-5512-4CA6-AE7A-964B749EB98A}" type="presParOf" srcId="{89E725CB-4156-4E31-AF85-436E42BDCA5E}" destId="{C70C2F90-0FDF-48F9-B2CA-3C7F00043277}" srcOrd="4" destOrd="0" presId="urn:microsoft.com/office/officeart/2005/8/layout/vList3"/>
    <dgm:cxn modelId="{CDD8F53D-47C9-488C-A5C9-F3129247A6A5}" type="presParOf" srcId="{C70C2F90-0FDF-48F9-B2CA-3C7F00043277}" destId="{CFDA8D41-4C99-4BC8-A235-CEC83D6A38FA}" srcOrd="0" destOrd="0" presId="urn:microsoft.com/office/officeart/2005/8/layout/vList3"/>
    <dgm:cxn modelId="{D092E489-06EF-4F30-BCCE-605733A422EA}" type="presParOf" srcId="{C70C2F90-0FDF-48F9-B2CA-3C7F00043277}" destId="{00C00EC8-61B0-4BE4-83B7-C8A4A8A7C8EC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E19F17-6D72-460B-9E73-EBFE85582866}">
      <dsp:nvSpPr>
        <dsp:cNvPr id="0" name=""/>
        <dsp:cNvSpPr/>
      </dsp:nvSpPr>
      <dsp:spPr>
        <a:xfrm rot="10800000">
          <a:off x="2269031" y="0"/>
          <a:ext cx="8302979" cy="1118955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207" tIns="68580" rIns="128016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Treating Employees Decently and Fairly: 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To treat individuals humanely as well as fairly in the workplace, an environment of respect, empathy, and equity must be fostered. 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2548770" y="0"/>
        <a:ext cx="8023240" cy="1118955"/>
      </dsp:txXfrm>
    </dsp:sp>
    <dsp:sp modelId="{F579047F-70C3-4ACD-95A2-B92615BFB7DA}">
      <dsp:nvSpPr>
        <dsp:cNvPr id="0" name=""/>
        <dsp:cNvSpPr/>
      </dsp:nvSpPr>
      <dsp:spPr>
        <a:xfrm>
          <a:off x="1910205" y="240655"/>
          <a:ext cx="637697" cy="63769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6B53F-1ED9-438E-A238-B94D9CF49E37}">
      <dsp:nvSpPr>
        <dsp:cNvPr id="0" name=""/>
        <dsp:cNvSpPr/>
      </dsp:nvSpPr>
      <dsp:spPr>
        <a:xfrm rot="10800000">
          <a:off x="2357286" y="1301089"/>
          <a:ext cx="8207332" cy="117275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207" tIns="68580" rIns="128016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Significance in Creating a Positive Work Environment and Fostering Employee Satisfaction: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When they are treated fairly and well, employees believe that their managers and colleagues cherish, respect, and appreciate them. 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2650475" y="1301089"/>
        <a:ext cx="7914143" cy="1172757"/>
      </dsp:txXfrm>
    </dsp:sp>
    <dsp:sp modelId="{180E20BB-84BC-445D-B52E-7DD75F767CB4}">
      <dsp:nvSpPr>
        <dsp:cNvPr id="0" name=""/>
        <dsp:cNvSpPr/>
      </dsp:nvSpPr>
      <dsp:spPr>
        <a:xfrm>
          <a:off x="1934117" y="1545936"/>
          <a:ext cx="637697" cy="637697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00EC8-61B0-4BE4-83B7-C8A4A8A7C8EC}">
      <dsp:nvSpPr>
        <dsp:cNvPr id="0" name=""/>
        <dsp:cNvSpPr/>
      </dsp:nvSpPr>
      <dsp:spPr>
        <a:xfrm rot="10800000">
          <a:off x="2074267" y="2610615"/>
          <a:ext cx="8458262" cy="1377184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207" tIns="68580" rIns="128016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Implications on Employees' Job Satisfaction, Morale, and Organisational Commitment: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two management philosophies under consideration have a big influence on employees' loyalty to the company, morale, and level of job satisfaction. </a:t>
          </a:r>
        </a:p>
      </dsp:txBody>
      <dsp:txXfrm rot="10800000">
        <a:off x="2418563" y="2610615"/>
        <a:ext cx="8113966" cy="1377184"/>
      </dsp:txXfrm>
    </dsp:sp>
    <dsp:sp modelId="{CFDA8D41-4C99-4BC8-A235-CEC83D6A38FA}">
      <dsp:nvSpPr>
        <dsp:cNvPr id="0" name=""/>
        <dsp:cNvSpPr/>
      </dsp:nvSpPr>
      <dsp:spPr>
        <a:xfrm>
          <a:off x="1871385" y="2980331"/>
          <a:ext cx="637697" cy="637697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B4056A-6983-4DFE-A548-85B64176ACBC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B34B4B-747F-48CC-87E7-B3E2CE9E0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953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92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just">
              <a:lnSpc>
                <a:spcPct val="170000"/>
              </a:lnSpc>
              <a:buFont typeface="Arial" pitchFamily="34" charset="0"/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2815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Font typeface="Arial" pitchFamily="34" charset="0"/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9943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Font typeface="Wingdings" pitchFamily="2" charset="2"/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223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Font typeface="Arial" pitchFamily="34" charset="0"/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6880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Font typeface="Arial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7904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Font typeface="Arial" pitchFamily="34" charset="0"/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206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5999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5992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2634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8620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Font typeface="Arial" pitchFamily="34" charset="0"/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6864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440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6544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Font typeface="Arial" pitchFamily="34" charset="0"/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9914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algn="just">
              <a:lnSpc>
                <a:spcPct val="150000"/>
              </a:lnSpc>
              <a:buFont typeface="Arial" pitchFamily="34" charset="0"/>
              <a:buChar char="•"/>
            </a:pP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</a:b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34B4B-747F-48CC-87E7-B3E2CE9E0221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005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DB9A7-424A-4ABC-9AC9-A94BD2AD03C4}" type="datetime1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ABF2C-4448-4CD0-BAD8-C6A9E7992994}" type="datetime1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5E207-459F-4A7F-94E0-177F8867E51F}" type="datetime1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4EEA7-67B0-4962-9095-A673871855DB}" type="datetime1">
              <a:rPr lang="en-US" smtClean="0"/>
              <a:t>3/20/2024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43C19-1B93-4713-9F53-6C3E26F79C2F}" type="datetime1">
              <a:rPr lang="en-US" smtClean="0"/>
              <a:t>3/20/2024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0E5B4-12BE-4473-B759-05D9B574D9FB}" type="datetime1">
              <a:rPr lang="en-US" smtClean="0"/>
              <a:t>3/20/2024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BA29-388C-49FA-941F-906981937D6E}" type="datetime1">
              <a:rPr lang="en-US" smtClean="0"/>
              <a:t>3/20/2024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2EBBA-7595-4BD9-8210-08D3F2F5FB20}" type="datetime1">
              <a:rPr lang="en-US" smtClean="0"/>
              <a:t>3/20/2024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BC7C0-48FE-42D7-B19A-52C7767FA4E3}" type="datetime1">
              <a:rPr lang="en-US" smtClean="0"/>
              <a:t>3/20/2024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E3417-A80E-4ACA-A37E-8C36C452B864}" type="datetime1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2F9AD-0634-45A4-B924-E6EF1A0FC276}" type="datetime1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BF73E70-A3B6-45E7-83C0-70776880FBE3}" type="datetime1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80B47A2-A6E1-457A-A275-BADBEB7BAD8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lever.com/our-company/" TargetMode="External"/><Relationship Id="rId2" Type="http://schemas.openxmlformats.org/officeDocument/2006/relationships/hyperlink" Target="https://www.tescoplc.com/abou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447800"/>
            <a:ext cx="8077200" cy="1780108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Introduction to Leadership &amp; Management</a:t>
            </a:r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Maria-Magdalena Tanase 2310348</a:t>
            </a:r>
          </a:p>
          <a:p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Camelia </a:t>
            </a:r>
            <a:r>
              <a:rPr lang="en-US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Croitoru</a:t>
            </a:r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2247724</a:t>
            </a:r>
          </a:p>
          <a:p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Mihai </a:t>
            </a:r>
            <a:r>
              <a:rPr lang="en-US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Voinescu</a:t>
            </a:r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2026918</a:t>
            </a:r>
          </a:p>
        </p:txBody>
      </p:sp>
    </p:spTree>
    <p:extLst>
      <p:ext uri="{BB962C8B-B14F-4D97-AF65-F5344CB8AC3E}">
        <p14:creationId xmlns:p14="http://schemas.microsoft.com/office/powerpoint/2010/main" val="1190978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28600" y="2209800"/>
            <a:ext cx="4953000" cy="4343400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management is essential to an organisation's success since it is based on managerial principles, duties, as well as responsibilities. 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Managerial principles, which cover resource allocation, strategic planning, organisational performance, and ethical concerns, give the fundamental guidelines for decision-making. 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3400" y="457200"/>
            <a:ext cx="8229600" cy="1252728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Introduction</a:t>
            </a:r>
            <a:br>
              <a:rPr lang="en-US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en-US" sz="3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505200"/>
            <a:ext cx="3408499" cy="2416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DA9651-49EC-3C8F-6DB2-D4954881A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82174" y="6400800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483856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28600" y="2057400"/>
            <a:ext cx="5562600" cy="48006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Managerial Principles: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Managerial philosophies are the vital strategies that managers follow while making decisions as well as acting in an organisational capability.</a:t>
            </a: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Significance in Organisational Management: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Ethical Considerations: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Within businesses, organisation philosophies endorse honesty and trust by ordering adherence to ethical ideals as well as principled commercial performance. 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Explanation of Managerial Principles, Functions, and Roles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050" y="4106671"/>
            <a:ext cx="3690938" cy="241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123DD-CF56-C997-D69A-923AB13C1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79064" y="6337108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448178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1" y="2743200"/>
            <a:ext cx="3810000" cy="345069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Strategic Planning: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Directors build thoughtful plans that bring into line with the determination, vision, as well as determinations of the management by subsequent organisation viewpoints.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Explanation of Managerial Principles, Functions, and Roles</a:t>
            </a:r>
            <a:endParaRPr lang="en-US" sz="3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3413449"/>
            <a:ext cx="3267075" cy="2374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FF69DF-7D40-7526-AAC7-6076BD629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44049" y="6193896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649605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4800" y="2590800"/>
            <a:ext cx="4995333" cy="345069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endParaRPr 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Resource Allocation: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Businesses may progress output as well as efficiency in resource allocation by applying organisation philosophies, which include monetary, human, as well as technical capital. 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Explanation of Managerial Principles, Functions, and Roles</a:t>
            </a:r>
            <a:endParaRPr lang="en-US" sz="3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698" y="2942566"/>
            <a:ext cx="4333875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FA3305-4A23-1C27-CEDB-4C2838AF5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72400" y="6337109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670314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28600" y="2209800"/>
            <a:ext cx="7162800" cy="360309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 Effectiveness: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management principles are used, an organisation's overall performance improves because they set clear goals, promote accountability, and facilitate continuous improvement strategies.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Managerial Functions: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Planning</a:t>
            </a: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Organising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Leading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Controlling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Explanation of Managerial Principles, Functions, and Roles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351734"/>
            <a:ext cx="4638675" cy="3109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120BA9-CDA6-0868-6BD8-3FE76E071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72400" y="6249077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221384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304801" y="2362200"/>
            <a:ext cx="5105400" cy="396240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Managerial Roles: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Interpersonal Role: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Interpersonal responsibilities include dealing with people both inside and outside the company. </a:t>
            </a:r>
          </a:p>
          <a:p>
            <a:pPr algn="just">
              <a:lnSpc>
                <a:spcPct val="150000"/>
              </a:lnSpc>
            </a:pPr>
            <a:r>
              <a:rPr lang="en-US" sz="1800" b="1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Informational Role: 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Informational jobs include processing and disseminating information inside the organisation</a:t>
            </a:r>
            <a:r>
              <a:rPr lang="en-GB" sz="1800" kern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Decisional Roles: 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problems are handled in decision-making roles to achieve organisational objectives. </a:t>
            </a:r>
            <a:endParaRPr lang="en-GB" sz="1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Explanation of Managerial Principles, Functions, and Roles</a:t>
            </a:r>
            <a:endParaRPr lang="en-US" sz="3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125" y="3354643"/>
            <a:ext cx="3952875" cy="258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C66D68-8EFC-7577-7196-3E08CA5A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48600" y="6321490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641673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2400" y="4240714"/>
            <a:ext cx="6096000" cy="335280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Importance and Impact on Employee Motivation and Productivity: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workers feel supported in advancing their personal as well as professional goals, they are more motivated to deliver their best work and contribute to the company's success. 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Discussion of Two Managerial Behaviors and Implications on Employees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859784"/>
            <a:ext cx="4282320" cy="2572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304800" y="2438400"/>
            <a:ext cx="7848600" cy="17045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Employees' Growth and Development: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of the most important aspects of fostering employees' growth as well as development is giving them opportunities for education, skill improvement, and career advancement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45E0C0-5F4B-4D38-BD80-EA0D00C2E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82174" y="6337109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017620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Discussion of Two Managerial Behaviors and Implications on Employees</a:t>
            </a:r>
            <a:endParaRPr lang="en-US" sz="3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6455866"/>
              </p:ext>
            </p:extLst>
          </p:nvPr>
        </p:nvGraphicFramePr>
        <p:xfrm>
          <a:off x="-1752600" y="2209800"/>
          <a:ext cx="12420600" cy="398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EF38B6A-71C1-4BE5-65B2-A86BBB0DE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60403" y="6337109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493180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4800" y="2514600"/>
            <a:ext cx="4419599" cy="41910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Tesco PLC: Supporting Employees' Growth and Development</a:t>
            </a:r>
          </a:p>
          <a:p>
            <a:pPr algn="just">
              <a:lnSpc>
                <a:spcPct val="150000"/>
              </a:lnSpc>
            </a:pPr>
            <a:endParaRPr lang="en-GB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Tesco PLC, a leading international food retailer with its headquarters located in the UK, is a shining example of a business that values employee development. 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Examples from Organisations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300" y="3228975"/>
            <a:ext cx="369570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864CA0-6D07-E893-1A16-4A7FF6E59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72400" y="6328034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481460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1000" y="2362200"/>
            <a:ext cx="4571999" cy="44958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endParaRPr 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Integration into Management Practices: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Tesco’s management highlights the importance of worker development through monthly performance reviews, individual development plans, and feedback sessions. 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Examples from Organisations</a:t>
            </a:r>
            <a:endParaRPr lang="en-US" sz="3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177" y="3581400"/>
            <a:ext cx="3590925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68F369-0C44-BBBF-B68E-92BC00801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96200" y="6248400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4968564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4801" y="2590800"/>
            <a:ext cx="4953000" cy="38862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endParaRPr lang="en-US" sz="19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Outcomes and Benefits: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Tesco has observed several benefits and positive outcomes as a result of giving worker development a top priority. </a:t>
            </a: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Examples from Organisations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235" y="3276600"/>
            <a:ext cx="4333875" cy="2711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3BCD04-4778-2BC5-6431-C0149C1E2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48600" y="6294437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3269351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28601" y="2514600"/>
            <a:ext cx="4343400" cy="43434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Unilever: Treating Employees Decently and Fairly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multinational consumer products behemoth Unilever, which has its headquarters in the UK, is a shining example of its commitment to treating employees fairly and with respect at work. 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Examples from Organisations</a:t>
            </a:r>
            <a:endParaRPr lang="en-US" sz="3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661" y="3336131"/>
            <a:ext cx="3614738" cy="270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01E08A-019E-3F1C-380B-F5B27CBD9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53573" y="6337109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7008346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28600" y="2438400"/>
            <a:ext cx="4876800" cy="44196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endParaRPr 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Integration into Management Practices: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By implementing zero-tolerance policies against harassment as well as discrimination, open communication, as well as inclusive decision-making processes, Unilever's management defends justice and decency.</a:t>
            </a: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Examples from Organisations</a:t>
            </a:r>
            <a:endParaRPr lang="en-US" sz="3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2914" y="2946233"/>
            <a:ext cx="4333875" cy="308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04D33A-29ED-1640-BA43-C99CBB124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53574" y="6248400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2620013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362200"/>
            <a:ext cx="4267200" cy="40386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endParaRPr lang="en-US" sz="19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Outcomes and Benefits: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Unilever has reaped various benefits from its commitment to treating its workers fairly and decently. 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1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Examples from Organisations</a:t>
            </a:r>
            <a:endParaRPr lang="en-US" sz="3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7147" y="3505200"/>
            <a:ext cx="4333875" cy="226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B09C1-836B-1F64-C3FA-0B6EF2D05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48600" y="6218237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25790588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4800" y="2392004"/>
            <a:ext cx="4114800" cy="381000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conclusion,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discussion has addressed the fundamental workings of administration roles, accountabilities, and philosophies while highlighting their critical role in an organisation's achievement. </a:t>
            </a: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Conclusion</a:t>
            </a:r>
            <a:br>
              <a:rPr lang="en-US" sz="3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en-US" sz="3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542" y="3581400"/>
            <a:ext cx="3812458" cy="2136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248B91-19B3-41A4-35C5-806D6AE60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48600" y="6202004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8186215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2400" y="1905000"/>
            <a:ext cx="8839200" cy="3886200"/>
          </a:xfrm>
        </p:spPr>
        <p:txBody>
          <a:bodyPr>
            <a:noAutofit/>
          </a:bodyPr>
          <a:lstStyle/>
          <a:p>
            <a:pPr algn="just"/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Akpa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V.O.,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Asikhia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O.U. and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Nneji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N.E. (2021) Organizational culture and organizational performance: A review of literature.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Advances in Engineering and Management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pp.361-372.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Alkhodary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(2023) Integrating sustainability into strategic management: a path towards long-term business success.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Professional Business Review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pp.e01627-e01627.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maaitah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D.A.,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Alsoud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and Al-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maaitah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T.A. (2021) The role of leadership styles on staffs job satisfaction in public organizations.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contemporary issues in business and government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pp.772-783.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Bashir, B. and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Gani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(2020) Testing the effects of job satisfaction on organizational commitment.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Management Development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39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pp.525-542.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Griffin, R.W. (2022)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Fundamentals of management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Cengage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Learning, Inc.. 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Griffin, R.W. and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Pustay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M.W. (2020)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business: a managerial perspective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Pearson. 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Gutterman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A.S. (2023) Embedding Diversity, Equity, and Inclusion.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Equity, and Inclusion (December 13, 2023)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Hermanto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Y.B. and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Srimulyani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V.A. (2022) The effects of organizational justice on employee performance using dimension of organizational citizenship behavior as mediation.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(20), p.13322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Lobschat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Mueller, B., Eggers, F.,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Brandimarte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Diefenbach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Kroschke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Wirtz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(2021) Corporate digital responsibility.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Research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122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pp.875-888.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Lunkes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R.J., Rosa, F.S.D.,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Monteiro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J.J. and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Bortoluzzi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D.A. (2020) Interactions among environmental training, environmental strategic planning and personnel controls in radical environmental innovation.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(20), p.8748.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Mahmood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Aziz, H.,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Jabbar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Othman, B.,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Gardi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B., Ali Ahmed, S.,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Sabir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B.Y.,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Burhan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Ismael, N.,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Abdalla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Hamza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Sorguli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Ali, B.J. and Anwar, G. (2021) Employee commitment: The relationship between employee commitment and job satisfaction.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Aziz, HM, Othman, BJ, </a:t>
            </a:r>
            <a:r>
              <a:rPr lang="en-GB" sz="9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Gardi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B., Ahmed, SA, </a:t>
            </a:r>
            <a:r>
              <a:rPr lang="en-GB" sz="9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Sabir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BY, Ismael, NB, </a:t>
            </a:r>
            <a:r>
              <a:rPr lang="en-GB" sz="9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Hamza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PA, </a:t>
            </a:r>
            <a:r>
              <a:rPr lang="en-GB" sz="9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Sorguli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Ali, BJ, Anwar, G.(2021). Employee Commitment: The Relationship between Employee Commitment And Job Satisfaction. Journal of Humanities and Education Development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pp.54-66.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Nørgaard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R.R. (2022) Ethical leadership understandings in public professional organisations.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Scandinavian Journal of Public Administration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pp.3-23.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Panja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A.K. (2021) Effect of organizational behaviour on corporate effectiveness.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contemporary issues in business and government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pp.2965-2971. 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Prasad, L.M. (2020)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Principles and practice of management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Sultan Chand &amp; Sons.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Singh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Dubey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R., Paul, J. and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Tewari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 (2022) The soft skills gap: a bottleneck in the talent supply in emerging economies.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International Journal of Human Resource Management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33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(13), pp.2630-2661.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Tesco (2024) About Us. 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Tesco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[online]. Available from:</a:t>
            </a:r>
            <a:r>
              <a:rPr lang="en-GB" sz="9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https://www.tescoplc.com/about/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 [Accessed 14/03/24].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Unilever (2024) We are Unilever. 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Unilever. 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[Online]. Available at:</a:t>
            </a:r>
            <a:r>
              <a:rPr lang="en-GB" sz="9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https://www.unilever.com/our-company/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[Last accessed: 14/03/2024].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Yalcin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A.S.,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Kilic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H.S. and </a:t>
            </a:r>
            <a:r>
              <a:rPr lang="en-GB" sz="9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Delen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(2022) The use of multi-criteria decision-making methods in business analytics: A comprehensive literature review.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forecasting and social change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174</a:t>
            </a:r>
            <a:r>
              <a:rPr lang="en-GB" sz="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p.121193.</a:t>
            </a:r>
            <a:endParaRPr lang="en-US" sz="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References</a:t>
            </a:r>
            <a:br>
              <a:rPr lang="en-US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B7570A-13F9-ADE2-15D4-735B24081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82174" y="6337109"/>
            <a:ext cx="1161826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34769629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265</TotalTime>
  <Words>1508</Words>
  <Application>Microsoft Office PowerPoint</Application>
  <PresentationFormat>On-screen Show (4:3)</PresentationFormat>
  <Paragraphs>111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Candara</vt:lpstr>
      <vt:lpstr>Symbol</vt:lpstr>
      <vt:lpstr>Times New Roman</vt:lpstr>
      <vt:lpstr>Wingdings</vt:lpstr>
      <vt:lpstr>Waveform</vt:lpstr>
      <vt:lpstr>Introduction to Leadership &amp; Management</vt:lpstr>
      <vt:lpstr>Introduction </vt:lpstr>
      <vt:lpstr>Explanation of Managerial Principles, Functions, and Roles</vt:lpstr>
      <vt:lpstr>Explanation of Managerial Principles, Functions, and Roles</vt:lpstr>
      <vt:lpstr>Explanation of Managerial Principles, Functions, and Roles</vt:lpstr>
      <vt:lpstr>Explanation of Managerial Principles, Functions, and Roles</vt:lpstr>
      <vt:lpstr>Explanation of Managerial Principles, Functions, and Roles</vt:lpstr>
      <vt:lpstr>Discussion of Two Managerial Behaviors and Implications on Employees</vt:lpstr>
      <vt:lpstr>Discussion of Two Managerial Behaviors and Implications on Employees</vt:lpstr>
      <vt:lpstr>Examples from Organisations</vt:lpstr>
      <vt:lpstr>Examples from Organisations</vt:lpstr>
      <vt:lpstr>Examples from Organisations</vt:lpstr>
      <vt:lpstr>Examples from Organisations</vt:lpstr>
      <vt:lpstr>Examples from Organisations</vt:lpstr>
      <vt:lpstr>Examples from Organisations</vt:lpstr>
      <vt:lpstr> Conclusion </vt:lpstr>
      <vt:lpstr>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Maria Tanase</cp:lastModifiedBy>
  <cp:revision>13</cp:revision>
  <dcterms:created xsi:type="dcterms:W3CDTF">2024-03-14T11:53:48Z</dcterms:created>
  <dcterms:modified xsi:type="dcterms:W3CDTF">2024-03-20T22:29:11Z</dcterms:modified>
</cp:coreProperties>
</file>