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D995B4-0B54-9504-E515-18BFD4A761B2}" v="12" dt="2021-10-19T18:48:16.364"/>
    <p1510:client id="{6EBA662F-AC5C-55A4-68BB-71F3D566B0BC}" v="86" dt="2021-10-19T19:40:27.861"/>
    <p1510:client id="{87F2DDFC-8FD1-A460-57A4-813D804D0B76}" v="92" dt="2021-10-17T22:22:30.438"/>
    <p1510:client id="{B402E9C6-1A47-1D18-ED32-3EE5CB7A3BD9}" v="11" dt="2021-10-17T21:29:36.146"/>
    <p1510:client id="{C65CC7AC-9F77-9C6D-F7B5-BEEC7E17E03A}" v="40" dt="2021-10-19T16:29:10.803"/>
    <p1510:client id="{D32BF6C8-F5CC-4809-ADB2-02AFBE32E317}" v="2475" dt="2021-10-17T17:46:34.478"/>
    <p1510:client id="{FCEBF048-6B19-B8E5-E75D-536F0B08B76D}" v="4" dt="2021-10-17T22:01:57.5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028535-EA50-483C-BCD9-3942F07D5D1F}" type="doc">
      <dgm:prSet loTypeId="urn:microsoft.com/office/officeart/2005/8/layout/default" loCatId="list" qsTypeId="urn:microsoft.com/office/officeart/2005/8/quickstyle/simple5" qsCatId="simple" csTypeId="urn:microsoft.com/office/officeart/2005/8/colors/accent0_3" csCatId="mainScheme" phldr="1"/>
      <dgm:spPr/>
      <dgm:t>
        <a:bodyPr/>
        <a:lstStyle/>
        <a:p>
          <a:endParaRPr lang="en-US"/>
        </a:p>
      </dgm:t>
    </dgm:pt>
    <dgm:pt modelId="{9FB252AC-900B-4611-B06D-587D1C73ED2B}">
      <dgm:prSet/>
      <dgm:spPr/>
      <dgm:t>
        <a:bodyPr/>
        <a:lstStyle/>
        <a:p>
          <a:r>
            <a:rPr lang="en-GB"/>
            <a:t>I will discuss in my presentation about the experience children goes through from the ages of 0 to 5 years which can positively or negatively affect their lives</a:t>
          </a:r>
          <a:endParaRPr lang="en-US"/>
        </a:p>
      </dgm:t>
    </dgm:pt>
    <dgm:pt modelId="{808864FA-0A34-48A0-A7CC-AE69FC7B1EEF}" type="parTrans" cxnId="{89287691-787F-421A-8E6B-7ECC7C6A8FBA}">
      <dgm:prSet/>
      <dgm:spPr/>
      <dgm:t>
        <a:bodyPr/>
        <a:lstStyle/>
        <a:p>
          <a:endParaRPr lang="en-US"/>
        </a:p>
      </dgm:t>
    </dgm:pt>
    <dgm:pt modelId="{DAEBB4E9-651A-4CD1-B038-27AD719790E5}" type="sibTrans" cxnId="{89287691-787F-421A-8E6B-7ECC7C6A8FBA}">
      <dgm:prSet/>
      <dgm:spPr/>
      <dgm:t>
        <a:bodyPr/>
        <a:lstStyle/>
        <a:p>
          <a:endParaRPr lang="en-US"/>
        </a:p>
      </dgm:t>
    </dgm:pt>
    <dgm:pt modelId="{9D5AD58C-975F-4EF1-BEF7-AA34EA84ECB5}">
      <dgm:prSet/>
      <dgm:spPr/>
      <dgm:t>
        <a:bodyPr/>
        <a:lstStyle/>
        <a:p>
          <a:pPr rtl="0"/>
          <a:r>
            <a:rPr lang="en-GB"/>
            <a:t>In my presentation, I will use two theories to explain to young mothers how to gain a better understanding of their </a:t>
          </a:r>
          <a:r>
            <a:rPr lang="en-GB">
              <a:latin typeface="Calibri Light" panose="020F0302020204030204"/>
            </a:rPr>
            <a:t>children's</a:t>
          </a:r>
          <a:r>
            <a:rPr lang="en-GB"/>
            <a:t> </a:t>
          </a:r>
          <a:r>
            <a:rPr lang="en-GB">
              <a:latin typeface="Calibri Light" panose="020F0302020204030204"/>
            </a:rPr>
            <a:t>developmental stages.</a:t>
          </a:r>
          <a:endParaRPr lang="en-GB"/>
        </a:p>
      </dgm:t>
    </dgm:pt>
    <dgm:pt modelId="{CD4020F4-FDA0-4CB2-A72B-E1DA3F35B402}" type="parTrans" cxnId="{049DD287-075E-44C2-A453-73F3F0FBA4FD}">
      <dgm:prSet/>
      <dgm:spPr/>
      <dgm:t>
        <a:bodyPr/>
        <a:lstStyle/>
        <a:p>
          <a:endParaRPr lang="en-US"/>
        </a:p>
      </dgm:t>
    </dgm:pt>
    <dgm:pt modelId="{AF5A4FB7-F92E-4715-AEAB-81494D007701}" type="sibTrans" cxnId="{049DD287-075E-44C2-A453-73F3F0FBA4FD}">
      <dgm:prSet/>
      <dgm:spPr/>
      <dgm:t>
        <a:bodyPr/>
        <a:lstStyle/>
        <a:p>
          <a:endParaRPr lang="en-US"/>
        </a:p>
      </dgm:t>
    </dgm:pt>
    <dgm:pt modelId="{0F55E355-125C-475C-B2C2-FDDD8FBB15EE}">
      <dgm:prSet phldr="0"/>
      <dgm:spPr/>
      <dgm:t>
        <a:bodyPr/>
        <a:lstStyle/>
        <a:p>
          <a:pPr rtl="0"/>
          <a:r>
            <a:rPr lang="en-GB">
              <a:latin typeface="Calibri Light" panose="020F0302020204030204"/>
            </a:rPr>
            <a:t>The theories are, Erikson's Theory of psychosocial and Freud's stages of psychosexual development.</a:t>
          </a:r>
        </a:p>
      </dgm:t>
    </dgm:pt>
    <dgm:pt modelId="{2E7FE20F-E346-4295-B33F-A9B394B80E2E}" type="parTrans" cxnId="{A1A2D929-E4BE-4737-8279-13E0FCF59E60}">
      <dgm:prSet/>
      <dgm:spPr/>
    </dgm:pt>
    <dgm:pt modelId="{978906E6-10F6-4F0A-BE6B-C07BB88372E5}" type="sibTrans" cxnId="{A1A2D929-E4BE-4737-8279-13E0FCF59E60}">
      <dgm:prSet/>
      <dgm:spPr/>
    </dgm:pt>
    <dgm:pt modelId="{C5D1D5F5-5077-4F52-8721-45762C97C342}" type="pres">
      <dgm:prSet presAssocID="{59028535-EA50-483C-BCD9-3942F07D5D1F}" presName="diagram" presStyleCnt="0">
        <dgm:presLayoutVars>
          <dgm:dir/>
          <dgm:resizeHandles val="exact"/>
        </dgm:presLayoutVars>
      </dgm:prSet>
      <dgm:spPr/>
    </dgm:pt>
    <dgm:pt modelId="{3DC70AC5-31F1-4220-8960-EF7D6FE065F1}" type="pres">
      <dgm:prSet presAssocID="{9FB252AC-900B-4611-B06D-587D1C73ED2B}" presName="node" presStyleLbl="node1" presStyleIdx="0" presStyleCnt="3">
        <dgm:presLayoutVars>
          <dgm:bulletEnabled val="1"/>
        </dgm:presLayoutVars>
      </dgm:prSet>
      <dgm:spPr/>
    </dgm:pt>
    <dgm:pt modelId="{3F10A960-8FFF-414B-A450-7DEBCD1FC724}" type="pres">
      <dgm:prSet presAssocID="{DAEBB4E9-651A-4CD1-B038-27AD719790E5}" presName="sibTrans" presStyleCnt="0"/>
      <dgm:spPr/>
    </dgm:pt>
    <dgm:pt modelId="{E0345E50-546E-4A1D-97A1-740EFC95F9B1}" type="pres">
      <dgm:prSet presAssocID="{9D5AD58C-975F-4EF1-BEF7-AA34EA84ECB5}" presName="node" presStyleLbl="node1" presStyleIdx="1" presStyleCnt="3">
        <dgm:presLayoutVars>
          <dgm:bulletEnabled val="1"/>
        </dgm:presLayoutVars>
      </dgm:prSet>
      <dgm:spPr/>
    </dgm:pt>
    <dgm:pt modelId="{F62F2825-7C3A-44E9-BFE9-91AE7702F8AB}" type="pres">
      <dgm:prSet presAssocID="{AF5A4FB7-F92E-4715-AEAB-81494D007701}" presName="sibTrans" presStyleCnt="0"/>
      <dgm:spPr/>
    </dgm:pt>
    <dgm:pt modelId="{3C556674-D8F2-41F8-B1D3-573BAE7D27EF}" type="pres">
      <dgm:prSet presAssocID="{0F55E355-125C-475C-B2C2-FDDD8FBB15EE}" presName="node" presStyleLbl="node1" presStyleIdx="2" presStyleCnt="3">
        <dgm:presLayoutVars>
          <dgm:bulletEnabled val="1"/>
        </dgm:presLayoutVars>
      </dgm:prSet>
      <dgm:spPr/>
    </dgm:pt>
  </dgm:ptLst>
  <dgm:cxnLst>
    <dgm:cxn modelId="{A1A2D929-E4BE-4737-8279-13E0FCF59E60}" srcId="{59028535-EA50-483C-BCD9-3942F07D5D1F}" destId="{0F55E355-125C-475C-B2C2-FDDD8FBB15EE}" srcOrd="2" destOrd="0" parTransId="{2E7FE20F-E346-4295-B33F-A9B394B80E2E}" sibTransId="{978906E6-10F6-4F0A-BE6B-C07BB88372E5}"/>
    <dgm:cxn modelId="{049DD287-075E-44C2-A453-73F3F0FBA4FD}" srcId="{59028535-EA50-483C-BCD9-3942F07D5D1F}" destId="{9D5AD58C-975F-4EF1-BEF7-AA34EA84ECB5}" srcOrd="1" destOrd="0" parTransId="{CD4020F4-FDA0-4CB2-A72B-E1DA3F35B402}" sibTransId="{AF5A4FB7-F92E-4715-AEAB-81494D007701}"/>
    <dgm:cxn modelId="{89287691-787F-421A-8E6B-7ECC7C6A8FBA}" srcId="{59028535-EA50-483C-BCD9-3942F07D5D1F}" destId="{9FB252AC-900B-4611-B06D-587D1C73ED2B}" srcOrd="0" destOrd="0" parTransId="{808864FA-0A34-48A0-A7CC-AE69FC7B1EEF}" sibTransId="{DAEBB4E9-651A-4CD1-B038-27AD719790E5}"/>
    <dgm:cxn modelId="{25B78D99-20A9-4412-AAB0-DE8049EBAE35}" type="presOf" srcId="{0F55E355-125C-475C-B2C2-FDDD8FBB15EE}" destId="{3C556674-D8F2-41F8-B1D3-573BAE7D27EF}" srcOrd="0" destOrd="0" presId="urn:microsoft.com/office/officeart/2005/8/layout/default"/>
    <dgm:cxn modelId="{DE2DB5BF-9AE6-4AF8-982E-DDE03585DEA6}" type="presOf" srcId="{9FB252AC-900B-4611-B06D-587D1C73ED2B}" destId="{3DC70AC5-31F1-4220-8960-EF7D6FE065F1}" srcOrd="0" destOrd="0" presId="urn:microsoft.com/office/officeart/2005/8/layout/default"/>
    <dgm:cxn modelId="{3579F9CC-7989-43CF-877A-26DEBFF43B34}" type="presOf" srcId="{9D5AD58C-975F-4EF1-BEF7-AA34EA84ECB5}" destId="{E0345E50-546E-4A1D-97A1-740EFC95F9B1}" srcOrd="0" destOrd="0" presId="urn:microsoft.com/office/officeart/2005/8/layout/default"/>
    <dgm:cxn modelId="{DD8922D6-5F84-43A0-B0AE-6A20F37BAF3B}" type="presOf" srcId="{59028535-EA50-483C-BCD9-3942F07D5D1F}" destId="{C5D1D5F5-5077-4F52-8721-45762C97C342}" srcOrd="0" destOrd="0" presId="urn:microsoft.com/office/officeart/2005/8/layout/default"/>
    <dgm:cxn modelId="{B00AD06C-4F41-4578-9BF2-6DCFD70D751D}" type="presParOf" srcId="{C5D1D5F5-5077-4F52-8721-45762C97C342}" destId="{3DC70AC5-31F1-4220-8960-EF7D6FE065F1}" srcOrd="0" destOrd="0" presId="urn:microsoft.com/office/officeart/2005/8/layout/default"/>
    <dgm:cxn modelId="{1BDE3900-404B-410B-95B4-53DC78850527}" type="presParOf" srcId="{C5D1D5F5-5077-4F52-8721-45762C97C342}" destId="{3F10A960-8FFF-414B-A450-7DEBCD1FC724}" srcOrd="1" destOrd="0" presId="urn:microsoft.com/office/officeart/2005/8/layout/default"/>
    <dgm:cxn modelId="{9C9FE871-353A-47A0-BA40-1871BD2660B2}" type="presParOf" srcId="{C5D1D5F5-5077-4F52-8721-45762C97C342}" destId="{E0345E50-546E-4A1D-97A1-740EFC95F9B1}" srcOrd="2" destOrd="0" presId="urn:microsoft.com/office/officeart/2005/8/layout/default"/>
    <dgm:cxn modelId="{3700C2FD-9B83-45B6-AF36-6FEE1628A421}" type="presParOf" srcId="{C5D1D5F5-5077-4F52-8721-45762C97C342}" destId="{F62F2825-7C3A-44E9-BFE9-91AE7702F8AB}" srcOrd="3" destOrd="0" presId="urn:microsoft.com/office/officeart/2005/8/layout/default"/>
    <dgm:cxn modelId="{0317E642-E8EE-4343-A9FC-F58F186CADB1}" type="presParOf" srcId="{C5D1D5F5-5077-4F52-8721-45762C97C342}" destId="{3C556674-D8F2-41F8-B1D3-573BAE7D27EF}"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6E0AFD-7027-41AB-8FD9-7635673BCD04}" type="doc">
      <dgm:prSet loTypeId="urn:microsoft.com/office/officeart/2005/8/layout/vList2" loCatId="list" qsTypeId="urn:microsoft.com/office/officeart/2005/8/quickstyle/simple4" qsCatId="simple" csTypeId="urn:microsoft.com/office/officeart/2005/8/colors/accent0_3" csCatId="mainScheme"/>
      <dgm:spPr/>
      <dgm:t>
        <a:bodyPr/>
        <a:lstStyle/>
        <a:p>
          <a:endParaRPr lang="en-US"/>
        </a:p>
      </dgm:t>
    </dgm:pt>
    <dgm:pt modelId="{70FBF876-83EC-42EF-ABEF-E050C46D2836}">
      <dgm:prSet/>
      <dgm:spPr/>
      <dgm:t>
        <a:bodyPr/>
        <a:lstStyle/>
        <a:p>
          <a:r>
            <a:rPr lang="en-GB"/>
            <a:t>From ages 1 to 3.</a:t>
          </a:r>
          <a:endParaRPr lang="en-US"/>
        </a:p>
      </dgm:t>
    </dgm:pt>
    <dgm:pt modelId="{AA4B2710-55DD-414F-BD01-9D45B3977A8B}" type="parTrans" cxnId="{28A35D95-B491-4082-8C2B-FE1460C3B1D4}">
      <dgm:prSet/>
      <dgm:spPr/>
      <dgm:t>
        <a:bodyPr/>
        <a:lstStyle/>
        <a:p>
          <a:endParaRPr lang="en-US"/>
        </a:p>
      </dgm:t>
    </dgm:pt>
    <dgm:pt modelId="{4E329E6A-08C8-45E6-815F-2EF6F7535A6A}" type="sibTrans" cxnId="{28A35D95-B491-4082-8C2B-FE1460C3B1D4}">
      <dgm:prSet/>
      <dgm:spPr/>
      <dgm:t>
        <a:bodyPr/>
        <a:lstStyle/>
        <a:p>
          <a:endParaRPr lang="en-US"/>
        </a:p>
      </dgm:t>
    </dgm:pt>
    <dgm:pt modelId="{2E27BA3A-5149-490E-876F-D9656A81CEE9}">
      <dgm:prSet/>
      <dgm:spPr/>
      <dgm:t>
        <a:bodyPr/>
        <a:lstStyle/>
        <a:p>
          <a:r>
            <a:rPr lang="en-GB"/>
            <a:t>At this stage, children began to have choices what they want and should be allowed to exercise that because it make them confident in themselves and feel confident on about themselves.</a:t>
          </a:r>
          <a:endParaRPr lang="en-US"/>
        </a:p>
      </dgm:t>
    </dgm:pt>
    <dgm:pt modelId="{84943FE3-8F59-4A07-8A73-EFD53EC29753}" type="parTrans" cxnId="{C99C08EB-0E2C-4354-9538-43E8B4428618}">
      <dgm:prSet/>
      <dgm:spPr/>
      <dgm:t>
        <a:bodyPr/>
        <a:lstStyle/>
        <a:p>
          <a:endParaRPr lang="en-US"/>
        </a:p>
      </dgm:t>
    </dgm:pt>
    <dgm:pt modelId="{70760877-7EFD-47E9-90DD-4CA8E59DF612}" type="sibTrans" cxnId="{C99C08EB-0E2C-4354-9538-43E8B4428618}">
      <dgm:prSet/>
      <dgm:spPr/>
      <dgm:t>
        <a:bodyPr/>
        <a:lstStyle/>
        <a:p>
          <a:endParaRPr lang="en-US"/>
        </a:p>
      </dgm:t>
    </dgm:pt>
    <dgm:pt modelId="{7DFD7237-5C2E-4A8A-8676-985A4A818E6D}">
      <dgm:prSet/>
      <dgm:spPr/>
      <dgm:t>
        <a:bodyPr/>
        <a:lstStyle/>
        <a:p>
          <a:r>
            <a:rPr lang="en-GB"/>
            <a:t>As a mother,if you as a mother fail in allowing them to exercise their choice,the child will not feel independent and the will start to have self doubt in them and ashame in dealing with others.</a:t>
          </a:r>
          <a:endParaRPr lang="en-US"/>
        </a:p>
      </dgm:t>
    </dgm:pt>
    <dgm:pt modelId="{1DAD1256-FBA1-4D0D-BD75-C24EC276F8BE}" type="parTrans" cxnId="{81E3FBC0-1E2C-420F-9FF5-D8A2EFEED64A}">
      <dgm:prSet/>
      <dgm:spPr/>
      <dgm:t>
        <a:bodyPr/>
        <a:lstStyle/>
        <a:p>
          <a:endParaRPr lang="en-US"/>
        </a:p>
      </dgm:t>
    </dgm:pt>
    <dgm:pt modelId="{A8CDCEAD-4FE1-4C66-9A96-6B9918629A04}" type="sibTrans" cxnId="{81E3FBC0-1E2C-420F-9FF5-D8A2EFEED64A}">
      <dgm:prSet/>
      <dgm:spPr/>
      <dgm:t>
        <a:bodyPr/>
        <a:lstStyle/>
        <a:p>
          <a:endParaRPr lang="en-US"/>
        </a:p>
      </dgm:t>
    </dgm:pt>
    <dgm:pt modelId="{A9FEED72-B69F-4470-A986-CC9D13D4026A}">
      <dgm:prSet/>
      <dgm:spPr/>
      <dgm:t>
        <a:bodyPr/>
        <a:lstStyle/>
        <a:p>
          <a:r>
            <a:rPr lang="en-GB"/>
            <a:t>Children will be confident in themselves and them are given the freedom to choose and choice .</a:t>
          </a:r>
          <a:endParaRPr lang="en-US"/>
        </a:p>
      </dgm:t>
    </dgm:pt>
    <dgm:pt modelId="{4FCB4B52-269C-446C-8E20-516834059FA6}" type="parTrans" cxnId="{A2AF6C6E-EF14-40D3-A1F5-09013EB88BAE}">
      <dgm:prSet/>
      <dgm:spPr/>
      <dgm:t>
        <a:bodyPr/>
        <a:lstStyle/>
        <a:p>
          <a:endParaRPr lang="en-US"/>
        </a:p>
      </dgm:t>
    </dgm:pt>
    <dgm:pt modelId="{F2536D6A-A09D-4D93-BB2A-080E058B4ECD}" type="sibTrans" cxnId="{A2AF6C6E-EF14-40D3-A1F5-09013EB88BAE}">
      <dgm:prSet/>
      <dgm:spPr/>
      <dgm:t>
        <a:bodyPr/>
        <a:lstStyle/>
        <a:p>
          <a:endParaRPr lang="en-US"/>
        </a:p>
      </dgm:t>
    </dgm:pt>
    <dgm:pt modelId="{374A52B3-C18E-41F1-B96E-6A67070797FE}" type="pres">
      <dgm:prSet presAssocID="{C36E0AFD-7027-41AB-8FD9-7635673BCD04}" presName="linear" presStyleCnt="0">
        <dgm:presLayoutVars>
          <dgm:animLvl val="lvl"/>
          <dgm:resizeHandles val="exact"/>
        </dgm:presLayoutVars>
      </dgm:prSet>
      <dgm:spPr/>
    </dgm:pt>
    <dgm:pt modelId="{DE1D9C25-6BE2-4A91-BA88-CA2AC7E34371}" type="pres">
      <dgm:prSet presAssocID="{70FBF876-83EC-42EF-ABEF-E050C46D2836}" presName="parentText" presStyleLbl="node1" presStyleIdx="0" presStyleCnt="4">
        <dgm:presLayoutVars>
          <dgm:chMax val="0"/>
          <dgm:bulletEnabled val="1"/>
        </dgm:presLayoutVars>
      </dgm:prSet>
      <dgm:spPr/>
    </dgm:pt>
    <dgm:pt modelId="{925AFCD3-D5C7-461F-A2DA-2B3DD287FFA0}" type="pres">
      <dgm:prSet presAssocID="{4E329E6A-08C8-45E6-815F-2EF6F7535A6A}" presName="spacer" presStyleCnt="0"/>
      <dgm:spPr/>
    </dgm:pt>
    <dgm:pt modelId="{6846900C-860E-444D-B097-C6E02C1AA57E}" type="pres">
      <dgm:prSet presAssocID="{2E27BA3A-5149-490E-876F-D9656A81CEE9}" presName="parentText" presStyleLbl="node1" presStyleIdx="1" presStyleCnt="4">
        <dgm:presLayoutVars>
          <dgm:chMax val="0"/>
          <dgm:bulletEnabled val="1"/>
        </dgm:presLayoutVars>
      </dgm:prSet>
      <dgm:spPr/>
    </dgm:pt>
    <dgm:pt modelId="{7E4B51CA-DCDF-4BB1-8BFF-E6D5F5DDB98A}" type="pres">
      <dgm:prSet presAssocID="{70760877-7EFD-47E9-90DD-4CA8E59DF612}" presName="spacer" presStyleCnt="0"/>
      <dgm:spPr/>
    </dgm:pt>
    <dgm:pt modelId="{A946C842-CD5D-40D5-ADF7-9B65216700AF}" type="pres">
      <dgm:prSet presAssocID="{7DFD7237-5C2E-4A8A-8676-985A4A818E6D}" presName="parentText" presStyleLbl="node1" presStyleIdx="2" presStyleCnt="4">
        <dgm:presLayoutVars>
          <dgm:chMax val="0"/>
          <dgm:bulletEnabled val="1"/>
        </dgm:presLayoutVars>
      </dgm:prSet>
      <dgm:spPr/>
    </dgm:pt>
    <dgm:pt modelId="{023535F7-51FA-41A4-AA01-BC47553A2998}" type="pres">
      <dgm:prSet presAssocID="{A8CDCEAD-4FE1-4C66-9A96-6B9918629A04}" presName="spacer" presStyleCnt="0"/>
      <dgm:spPr/>
    </dgm:pt>
    <dgm:pt modelId="{58F70FA0-85E8-46FC-A4C9-A2DDD7E16D1A}" type="pres">
      <dgm:prSet presAssocID="{A9FEED72-B69F-4470-A986-CC9D13D4026A}" presName="parentText" presStyleLbl="node1" presStyleIdx="3" presStyleCnt="4">
        <dgm:presLayoutVars>
          <dgm:chMax val="0"/>
          <dgm:bulletEnabled val="1"/>
        </dgm:presLayoutVars>
      </dgm:prSet>
      <dgm:spPr/>
    </dgm:pt>
  </dgm:ptLst>
  <dgm:cxnLst>
    <dgm:cxn modelId="{58AF4524-5A63-4C27-922A-9741CCE0FBC1}" type="presOf" srcId="{7DFD7237-5C2E-4A8A-8676-985A4A818E6D}" destId="{A946C842-CD5D-40D5-ADF7-9B65216700AF}" srcOrd="0" destOrd="0" presId="urn:microsoft.com/office/officeart/2005/8/layout/vList2"/>
    <dgm:cxn modelId="{6428C029-9757-42EC-B936-1968ADAF602D}" type="presOf" srcId="{2E27BA3A-5149-490E-876F-D9656A81CEE9}" destId="{6846900C-860E-444D-B097-C6E02C1AA57E}" srcOrd="0" destOrd="0" presId="urn:microsoft.com/office/officeart/2005/8/layout/vList2"/>
    <dgm:cxn modelId="{866D0140-9EED-4A98-B049-A92629B683F8}" type="presOf" srcId="{A9FEED72-B69F-4470-A986-CC9D13D4026A}" destId="{58F70FA0-85E8-46FC-A4C9-A2DDD7E16D1A}" srcOrd="0" destOrd="0" presId="urn:microsoft.com/office/officeart/2005/8/layout/vList2"/>
    <dgm:cxn modelId="{4B427D66-A804-49ED-BD3D-7126CD777CF4}" type="presOf" srcId="{70FBF876-83EC-42EF-ABEF-E050C46D2836}" destId="{DE1D9C25-6BE2-4A91-BA88-CA2AC7E34371}" srcOrd="0" destOrd="0" presId="urn:microsoft.com/office/officeart/2005/8/layout/vList2"/>
    <dgm:cxn modelId="{A2AF6C6E-EF14-40D3-A1F5-09013EB88BAE}" srcId="{C36E0AFD-7027-41AB-8FD9-7635673BCD04}" destId="{A9FEED72-B69F-4470-A986-CC9D13D4026A}" srcOrd="3" destOrd="0" parTransId="{4FCB4B52-269C-446C-8E20-516834059FA6}" sibTransId="{F2536D6A-A09D-4D93-BB2A-080E058B4ECD}"/>
    <dgm:cxn modelId="{28A35D95-B491-4082-8C2B-FE1460C3B1D4}" srcId="{C36E0AFD-7027-41AB-8FD9-7635673BCD04}" destId="{70FBF876-83EC-42EF-ABEF-E050C46D2836}" srcOrd="0" destOrd="0" parTransId="{AA4B2710-55DD-414F-BD01-9D45B3977A8B}" sibTransId="{4E329E6A-08C8-45E6-815F-2EF6F7535A6A}"/>
    <dgm:cxn modelId="{601637A4-C52D-4AA1-8800-F31F8EA68D0B}" type="presOf" srcId="{C36E0AFD-7027-41AB-8FD9-7635673BCD04}" destId="{374A52B3-C18E-41F1-B96E-6A67070797FE}" srcOrd="0" destOrd="0" presId="urn:microsoft.com/office/officeart/2005/8/layout/vList2"/>
    <dgm:cxn modelId="{81E3FBC0-1E2C-420F-9FF5-D8A2EFEED64A}" srcId="{C36E0AFD-7027-41AB-8FD9-7635673BCD04}" destId="{7DFD7237-5C2E-4A8A-8676-985A4A818E6D}" srcOrd="2" destOrd="0" parTransId="{1DAD1256-FBA1-4D0D-BD75-C24EC276F8BE}" sibTransId="{A8CDCEAD-4FE1-4C66-9A96-6B9918629A04}"/>
    <dgm:cxn modelId="{C99C08EB-0E2C-4354-9538-43E8B4428618}" srcId="{C36E0AFD-7027-41AB-8FD9-7635673BCD04}" destId="{2E27BA3A-5149-490E-876F-D9656A81CEE9}" srcOrd="1" destOrd="0" parTransId="{84943FE3-8F59-4A07-8A73-EFD53EC29753}" sibTransId="{70760877-7EFD-47E9-90DD-4CA8E59DF612}"/>
    <dgm:cxn modelId="{D1B7A7F8-FCB5-434E-86FC-9560E295B6AD}" type="presParOf" srcId="{374A52B3-C18E-41F1-B96E-6A67070797FE}" destId="{DE1D9C25-6BE2-4A91-BA88-CA2AC7E34371}" srcOrd="0" destOrd="0" presId="urn:microsoft.com/office/officeart/2005/8/layout/vList2"/>
    <dgm:cxn modelId="{F4D4EB7E-9F8B-4719-A611-B9F515B7B467}" type="presParOf" srcId="{374A52B3-C18E-41F1-B96E-6A67070797FE}" destId="{925AFCD3-D5C7-461F-A2DA-2B3DD287FFA0}" srcOrd="1" destOrd="0" presId="urn:microsoft.com/office/officeart/2005/8/layout/vList2"/>
    <dgm:cxn modelId="{D2BF0262-400F-494B-994B-6F917F7ABC58}" type="presParOf" srcId="{374A52B3-C18E-41F1-B96E-6A67070797FE}" destId="{6846900C-860E-444D-B097-C6E02C1AA57E}" srcOrd="2" destOrd="0" presId="urn:microsoft.com/office/officeart/2005/8/layout/vList2"/>
    <dgm:cxn modelId="{CC2283D2-58CD-42F3-BE58-BD05F57C3E89}" type="presParOf" srcId="{374A52B3-C18E-41F1-B96E-6A67070797FE}" destId="{7E4B51CA-DCDF-4BB1-8BFF-E6D5F5DDB98A}" srcOrd="3" destOrd="0" presId="urn:microsoft.com/office/officeart/2005/8/layout/vList2"/>
    <dgm:cxn modelId="{7002A777-2BBC-48E0-A357-E61A15835ABC}" type="presParOf" srcId="{374A52B3-C18E-41F1-B96E-6A67070797FE}" destId="{A946C842-CD5D-40D5-ADF7-9B65216700AF}" srcOrd="4" destOrd="0" presId="urn:microsoft.com/office/officeart/2005/8/layout/vList2"/>
    <dgm:cxn modelId="{569B77DC-EF1A-4967-8E4E-DC33D78E08F5}" type="presParOf" srcId="{374A52B3-C18E-41F1-B96E-6A67070797FE}" destId="{023535F7-51FA-41A4-AA01-BC47553A2998}" srcOrd="5" destOrd="0" presId="urn:microsoft.com/office/officeart/2005/8/layout/vList2"/>
    <dgm:cxn modelId="{20DC42C1-5E6B-42C8-8E98-FA3C3CFA8301}" type="presParOf" srcId="{374A52B3-C18E-41F1-B96E-6A67070797FE}" destId="{58F70FA0-85E8-46FC-A4C9-A2DDD7E16D1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22672D-0C48-4B3A-A68B-B77D74EAF823}"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US"/>
        </a:p>
      </dgm:t>
    </dgm:pt>
    <dgm:pt modelId="{68E5A386-A0B6-446D-8E31-87521AC321AF}">
      <dgm:prSet/>
      <dgm:spPr/>
      <dgm:t>
        <a:bodyPr/>
        <a:lstStyle/>
        <a:p>
          <a:r>
            <a:rPr lang="en-GB"/>
            <a:t>Ages between 3 to 5 years.</a:t>
          </a:r>
          <a:endParaRPr lang="en-US"/>
        </a:p>
      </dgm:t>
    </dgm:pt>
    <dgm:pt modelId="{2EDD6642-0794-4E56-A660-8E4240A8C76D}" type="parTrans" cxnId="{FE4C21DB-A5C9-4162-B6A9-CC46F5ED7788}">
      <dgm:prSet/>
      <dgm:spPr/>
      <dgm:t>
        <a:bodyPr/>
        <a:lstStyle/>
        <a:p>
          <a:endParaRPr lang="en-US"/>
        </a:p>
      </dgm:t>
    </dgm:pt>
    <dgm:pt modelId="{E53953DA-8927-450B-BC1A-BFF7CA3AC93D}" type="sibTrans" cxnId="{FE4C21DB-A5C9-4162-B6A9-CC46F5ED7788}">
      <dgm:prSet/>
      <dgm:spPr/>
      <dgm:t>
        <a:bodyPr/>
        <a:lstStyle/>
        <a:p>
          <a:endParaRPr lang="en-US"/>
        </a:p>
      </dgm:t>
    </dgm:pt>
    <dgm:pt modelId="{A79AF87C-E15B-48D9-AD64-A1634EC5313E}">
      <dgm:prSet/>
      <dgm:spPr/>
      <dgm:t>
        <a:bodyPr/>
        <a:lstStyle/>
        <a:p>
          <a:r>
            <a:rPr lang="en-GB"/>
            <a:t>At this stage, the child is allowed to be initiative by letting to use their initiative to do things especially allowing them to express themselves in drawing for example.</a:t>
          </a:r>
          <a:endParaRPr lang="en-US"/>
        </a:p>
      </dgm:t>
    </dgm:pt>
    <dgm:pt modelId="{18751580-352E-4C0F-9427-A9802A00B9CB}" type="parTrans" cxnId="{A613800B-C651-463B-938A-A4994F4DDE15}">
      <dgm:prSet/>
      <dgm:spPr/>
      <dgm:t>
        <a:bodyPr/>
        <a:lstStyle/>
        <a:p>
          <a:endParaRPr lang="en-US"/>
        </a:p>
      </dgm:t>
    </dgm:pt>
    <dgm:pt modelId="{B39E7291-619B-47ED-BA44-905C555B0FD4}" type="sibTrans" cxnId="{A613800B-C651-463B-938A-A4994F4DDE15}">
      <dgm:prSet/>
      <dgm:spPr/>
      <dgm:t>
        <a:bodyPr/>
        <a:lstStyle/>
        <a:p>
          <a:endParaRPr lang="en-US"/>
        </a:p>
      </dgm:t>
    </dgm:pt>
    <dgm:pt modelId="{067102B4-4219-485B-B197-8EDECF75EA6C}">
      <dgm:prSet/>
      <dgm:spPr/>
      <dgm:t>
        <a:bodyPr/>
        <a:lstStyle/>
        <a:p>
          <a:r>
            <a:rPr lang="en-GB"/>
            <a:t>If a child is punished for using their initiative and discouraging them on their drawing, it develop a feeling of guilt in them for the rest of their life.</a:t>
          </a:r>
          <a:endParaRPr lang="en-US"/>
        </a:p>
      </dgm:t>
    </dgm:pt>
    <dgm:pt modelId="{D0336458-065F-4DF0-B962-7FC8A05F3DF1}" type="parTrans" cxnId="{7A5411E6-6CF5-4FA6-96F9-ADAB394A5101}">
      <dgm:prSet/>
      <dgm:spPr/>
      <dgm:t>
        <a:bodyPr/>
        <a:lstStyle/>
        <a:p>
          <a:endParaRPr lang="en-US"/>
        </a:p>
      </dgm:t>
    </dgm:pt>
    <dgm:pt modelId="{32774E8E-B130-4575-A84D-53F5CF5BB24B}" type="sibTrans" cxnId="{7A5411E6-6CF5-4FA6-96F9-ADAB394A5101}">
      <dgm:prSet/>
      <dgm:spPr/>
      <dgm:t>
        <a:bodyPr/>
        <a:lstStyle/>
        <a:p>
          <a:endParaRPr lang="en-US"/>
        </a:p>
      </dgm:t>
    </dgm:pt>
    <dgm:pt modelId="{66F5D527-A8BB-49BE-ACD8-0BA36BD4D255}">
      <dgm:prSet/>
      <dgm:spPr/>
      <dgm:t>
        <a:bodyPr/>
        <a:lstStyle/>
        <a:p>
          <a:r>
            <a:rPr lang="en-GB"/>
            <a:t>The overall goal and strength that will gain by allowing them to use their initiative, will make them courageous in pursuing their goals in life and be a leaders in life.</a:t>
          </a:r>
          <a:endParaRPr lang="en-US"/>
        </a:p>
      </dgm:t>
    </dgm:pt>
    <dgm:pt modelId="{AC89C48F-5690-49CC-8D7B-915C8B8AA7A5}" type="parTrans" cxnId="{5DCE1412-8785-4693-9BC6-B13BC89BEFA8}">
      <dgm:prSet/>
      <dgm:spPr/>
      <dgm:t>
        <a:bodyPr/>
        <a:lstStyle/>
        <a:p>
          <a:endParaRPr lang="en-US"/>
        </a:p>
      </dgm:t>
    </dgm:pt>
    <dgm:pt modelId="{4E900DB1-E088-4964-89BE-02349125E17B}" type="sibTrans" cxnId="{5DCE1412-8785-4693-9BC6-B13BC89BEFA8}">
      <dgm:prSet/>
      <dgm:spPr/>
      <dgm:t>
        <a:bodyPr/>
        <a:lstStyle/>
        <a:p>
          <a:endParaRPr lang="en-US"/>
        </a:p>
      </dgm:t>
    </dgm:pt>
    <dgm:pt modelId="{68DCF580-97A8-4C71-B54F-F8A3512CADB1}">
      <dgm:prSet/>
      <dgm:spPr/>
      <dgm:t>
        <a:bodyPr/>
        <a:lstStyle/>
        <a:p>
          <a:r>
            <a:rPr lang="en-GB"/>
            <a:t>Gross,R,D.,(2015).</a:t>
          </a:r>
          <a:endParaRPr lang="en-US"/>
        </a:p>
      </dgm:t>
    </dgm:pt>
    <dgm:pt modelId="{92C72CB8-E7F3-4498-B005-94DECC193B47}" type="parTrans" cxnId="{25BD687F-DD1E-4E91-B250-AE53C484C7F0}">
      <dgm:prSet/>
      <dgm:spPr/>
      <dgm:t>
        <a:bodyPr/>
        <a:lstStyle/>
        <a:p>
          <a:endParaRPr lang="en-US"/>
        </a:p>
      </dgm:t>
    </dgm:pt>
    <dgm:pt modelId="{5865F873-5B05-4B5F-A3F6-4F5C529A3743}" type="sibTrans" cxnId="{25BD687F-DD1E-4E91-B250-AE53C484C7F0}">
      <dgm:prSet/>
      <dgm:spPr/>
      <dgm:t>
        <a:bodyPr/>
        <a:lstStyle/>
        <a:p>
          <a:endParaRPr lang="en-US"/>
        </a:p>
      </dgm:t>
    </dgm:pt>
    <dgm:pt modelId="{6B3509F9-3B24-44BA-B752-6968237AA40D}" type="pres">
      <dgm:prSet presAssocID="{A522672D-0C48-4B3A-A68B-B77D74EAF823}" presName="vert0" presStyleCnt="0">
        <dgm:presLayoutVars>
          <dgm:dir/>
          <dgm:animOne val="branch"/>
          <dgm:animLvl val="lvl"/>
        </dgm:presLayoutVars>
      </dgm:prSet>
      <dgm:spPr/>
    </dgm:pt>
    <dgm:pt modelId="{ABCD7BCC-6EE0-4934-A9EC-AE8080EC90FC}" type="pres">
      <dgm:prSet presAssocID="{68E5A386-A0B6-446D-8E31-87521AC321AF}" presName="thickLine" presStyleLbl="alignNode1" presStyleIdx="0" presStyleCnt="5"/>
      <dgm:spPr/>
    </dgm:pt>
    <dgm:pt modelId="{C509B7A2-FA98-44D1-B012-E72BE2A073B0}" type="pres">
      <dgm:prSet presAssocID="{68E5A386-A0B6-446D-8E31-87521AC321AF}" presName="horz1" presStyleCnt="0"/>
      <dgm:spPr/>
    </dgm:pt>
    <dgm:pt modelId="{D363AF30-B365-4104-9381-D6B6EC615F62}" type="pres">
      <dgm:prSet presAssocID="{68E5A386-A0B6-446D-8E31-87521AC321AF}" presName="tx1" presStyleLbl="revTx" presStyleIdx="0" presStyleCnt="5"/>
      <dgm:spPr/>
    </dgm:pt>
    <dgm:pt modelId="{FE445529-9A0E-4E3A-A155-86946D75B24D}" type="pres">
      <dgm:prSet presAssocID="{68E5A386-A0B6-446D-8E31-87521AC321AF}" presName="vert1" presStyleCnt="0"/>
      <dgm:spPr/>
    </dgm:pt>
    <dgm:pt modelId="{E34D1105-9397-4B41-9CA9-BD02472AD304}" type="pres">
      <dgm:prSet presAssocID="{A79AF87C-E15B-48D9-AD64-A1634EC5313E}" presName="thickLine" presStyleLbl="alignNode1" presStyleIdx="1" presStyleCnt="5"/>
      <dgm:spPr/>
    </dgm:pt>
    <dgm:pt modelId="{F0FB5BEF-32E4-4C82-A8E5-49793CBCDC76}" type="pres">
      <dgm:prSet presAssocID="{A79AF87C-E15B-48D9-AD64-A1634EC5313E}" presName="horz1" presStyleCnt="0"/>
      <dgm:spPr/>
    </dgm:pt>
    <dgm:pt modelId="{90B712C0-39A8-46CC-8D9C-1166895798C9}" type="pres">
      <dgm:prSet presAssocID="{A79AF87C-E15B-48D9-AD64-A1634EC5313E}" presName="tx1" presStyleLbl="revTx" presStyleIdx="1" presStyleCnt="5"/>
      <dgm:spPr/>
    </dgm:pt>
    <dgm:pt modelId="{CA95301C-FF38-4E39-AB1D-4E3D63FB2E2F}" type="pres">
      <dgm:prSet presAssocID="{A79AF87C-E15B-48D9-AD64-A1634EC5313E}" presName="vert1" presStyleCnt="0"/>
      <dgm:spPr/>
    </dgm:pt>
    <dgm:pt modelId="{F595514F-B3A6-42E6-9F1F-6FFFD72E2945}" type="pres">
      <dgm:prSet presAssocID="{067102B4-4219-485B-B197-8EDECF75EA6C}" presName="thickLine" presStyleLbl="alignNode1" presStyleIdx="2" presStyleCnt="5"/>
      <dgm:spPr/>
    </dgm:pt>
    <dgm:pt modelId="{E36730B2-4EB8-4EC7-96B6-F97524638D46}" type="pres">
      <dgm:prSet presAssocID="{067102B4-4219-485B-B197-8EDECF75EA6C}" presName="horz1" presStyleCnt="0"/>
      <dgm:spPr/>
    </dgm:pt>
    <dgm:pt modelId="{8227B945-4367-4C97-85C2-A5EAB917D989}" type="pres">
      <dgm:prSet presAssocID="{067102B4-4219-485B-B197-8EDECF75EA6C}" presName="tx1" presStyleLbl="revTx" presStyleIdx="2" presStyleCnt="5"/>
      <dgm:spPr/>
    </dgm:pt>
    <dgm:pt modelId="{65E50204-40F4-4DCB-9035-FDF1909F237F}" type="pres">
      <dgm:prSet presAssocID="{067102B4-4219-485B-B197-8EDECF75EA6C}" presName="vert1" presStyleCnt="0"/>
      <dgm:spPr/>
    </dgm:pt>
    <dgm:pt modelId="{19449FF5-0BC8-4F3B-8CCB-A70EBCD6D134}" type="pres">
      <dgm:prSet presAssocID="{66F5D527-A8BB-49BE-ACD8-0BA36BD4D255}" presName="thickLine" presStyleLbl="alignNode1" presStyleIdx="3" presStyleCnt="5"/>
      <dgm:spPr/>
    </dgm:pt>
    <dgm:pt modelId="{28E194F2-4CDE-4423-B1B5-410DE3ABA841}" type="pres">
      <dgm:prSet presAssocID="{66F5D527-A8BB-49BE-ACD8-0BA36BD4D255}" presName="horz1" presStyleCnt="0"/>
      <dgm:spPr/>
    </dgm:pt>
    <dgm:pt modelId="{78C3F9CC-0C66-48F5-9E61-E7EBEBE8B542}" type="pres">
      <dgm:prSet presAssocID="{66F5D527-A8BB-49BE-ACD8-0BA36BD4D255}" presName="tx1" presStyleLbl="revTx" presStyleIdx="3" presStyleCnt="5"/>
      <dgm:spPr/>
    </dgm:pt>
    <dgm:pt modelId="{1C1DBD16-98CD-43D7-A133-7EC47C69F297}" type="pres">
      <dgm:prSet presAssocID="{66F5D527-A8BB-49BE-ACD8-0BA36BD4D255}" presName="vert1" presStyleCnt="0"/>
      <dgm:spPr/>
    </dgm:pt>
    <dgm:pt modelId="{1D431E78-5D46-42E7-B374-F6ADA55D699B}" type="pres">
      <dgm:prSet presAssocID="{68DCF580-97A8-4C71-B54F-F8A3512CADB1}" presName="thickLine" presStyleLbl="alignNode1" presStyleIdx="4" presStyleCnt="5"/>
      <dgm:spPr/>
    </dgm:pt>
    <dgm:pt modelId="{7F33B7B8-2C8E-4C1A-9637-A475D6997423}" type="pres">
      <dgm:prSet presAssocID="{68DCF580-97A8-4C71-B54F-F8A3512CADB1}" presName="horz1" presStyleCnt="0"/>
      <dgm:spPr/>
    </dgm:pt>
    <dgm:pt modelId="{8B0E6AC9-4597-4C25-AF9E-E0FE42349AE5}" type="pres">
      <dgm:prSet presAssocID="{68DCF580-97A8-4C71-B54F-F8A3512CADB1}" presName="tx1" presStyleLbl="revTx" presStyleIdx="4" presStyleCnt="5"/>
      <dgm:spPr/>
    </dgm:pt>
    <dgm:pt modelId="{4C7C1EAC-9CC4-467D-8A74-E17E63D6D911}" type="pres">
      <dgm:prSet presAssocID="{68DCF580-97A8-4C71-B54F-F8A3512CADB1}" presName="vert1" presStyleCnt="0"/>
      <dgm:spPr/>
    </dgm:pt>
  </dgm:ptLst>
  <dgm:cxnLst>
    <dgm:cxn modelId="{1BCFEB03-9031-4C4B-90B0-D02B0815AD55}" type="presOf" srcId="{067102B4-4219-485B-B197-8EDECF75EA6C}" destId="{8227B945-4367-4C97-85C2-A5EAB917D989}" srcOrd="0" destOrd="0" presId="urn:microsoft.com/office/officeart/2008/layout/LinedList"/>
    <dgm:cxn modelId="{A613800B-C651-463B-938A-A4994F4DDE15}" srcId="{A522672D-0C48-4B3A-A68B-B77D74EAF823}" destId="{A79AF87C-E15B-48D9-AD64-A1634EC5313E}" srcOrd="1" destOrd="0" parTransId="{18751580-352E-4C0F-9427-A9802A00B9CB}" sibTransId="{B39E7291-619B-47ED-BA44-905C555B0FD4}"/>
    <dgm:cxn modelId="{5DCE1412-8785-4693-9BC6-B13BC89BEFA8}" srcId="{A522672D-0C48-4B3A-A68B-B77D74EAF823}" destId="{66F5D527-A8BB-49BE-ACD8-0BA36BD4D255}" srcOrd="3" destOrd="0" parTransId="{AC89C48F-5690-49CC-8D7B-915C8B8AA7A5}" sibTransId="{4E900DB1-E088-4964-89BE-02349125E17B}"/>
    <dgm:cxn modelId="{25BD687F-DD1E-4E91-B250-AE53C484C7F0}" srcId="{A522672D-0C48-4B3A-A68B-B77D74EAF823}" destId="{68DCF580-97A8-4C71-B54F-F8A3512CADB1}" srcOrd="4" destOrd="0" parTransId="{92C72CB8-E7F3-4498-B005-94DECC193B47}" sibTransId="{5865F873-5B05-4B5F-A3F6-4F5C529A3743}"/>
    <dgm:cxn modelId="{1C4E0C8C-0E98-4DD6-BCD2-80A902F5DD9E}" type="presOf" srcId="{A522672D-0C48-4B3A-A68B-B77D74EAF823}" destId="{6B3509F9-3B24-44BA-B752-6968237AA40D}" srcOrd="0" destOrd="0" presId="urn:microsoft.com/office/officeart/2008/layout/LinedList"/>
    <dgm:cxn modelId="{1C28318F-C8A0-4428-8CFC-BBFF88307102}" type="presOf" srcId="{66F5D527-A8BB-49BE-ACD8-0BA36BD4D255}" destId="{78C3F9CC-0C66-48F5-9E61-E7EBEBE8B542}" srcOrd="0" destOrd="0" presId="urn:microsoft.com/office/officeart/2008/layout/LinedList"/>
    <dgm:cxn modelId="{3A371FA6-CCEF-43C4-9463-E622FE8BB2E9}" type="presOf" srcId="{68E5A386-A0B6-446D-8E31-87521AC321AF}" destId="{D363AF30-B365-4104-9381-D6B6EC615F62}" srcOrd="0" destOrd="0" presId="urn:microsoft.com/office/officeart/2008/layout/LinedList"/>
    <dgm:cxn modelId="{3F36DCB8-3544-484D-BE2F-9A0B1B74D50E}" type="presOf" srcId="{68DCF580-97A8-4C71-B54F-F8A3512CADB1}" destId="{8B0E6AC9-4597-4C25-AF9E-E0FE42349AE5}" srcOrd="0" destOrd="0" presId="urn:microsoft.com/office/officeart/2008/layout/LinedList"/>
    <dgm:cxn modelId="{191FBECF-14B0-469F-BD6A-CC8778F5EFC8}" type="presOf" srcId="{A79AF87C-E15B-48D9-AD64-A1634EC5313E}" destId="{90B712C0-39A8-46CC-8D9C-1166895798C9}" srcOrd="0" destOrd="0" presId="urn:microsoft.com/office/officeart/2008/layout/LinedList"/>
    <dgm:cxn modelId="{FE4C21DB-A5C9-4162-B6A9-CC46F5ED7788}" srcId="{A522672D-0C48-4B3A-A68B-B77D74EAF823}" destId="{68E5A386-A0B6-446D-8E31-87521AC321AF}" srcOrd="0" destOrd="0" parTransId="{2EDD6642-0794-4E56-A660-8E4240A8C76D}" sibTransId="{E53953DA-8927-450B-BC1A-BFF7CA3AC93D}"/>
    <dgm:cxn modelId="{7A5411E6-6CF5-4FA6-96F9-ADAB394A5101}" srcId="{A522672D-0C48-4B3A-A68B-B77D74EAF823}" destId="{067102B4-4219-485B-B197-8EDECF75EA6C}" srcOrd="2" destOrd="0" parTransId="{D0336458-065F-4DF0-B962-7FC8A05F3DF1}" sibTransId="{32774E8E-B130-4575-A84D-53F5CF5BB24B}"/>
    <dgm:cxn modelId="{10010C77-BA2E-413A-9EBA-114902C12899}" type="presParOf" srcId="{6B3509F9-3B24-44BA-B752-6968237AA40D}" destId="{ABCD7BCC-6EE0-4934-A9EC-AE8080EC90FC}" srcOrd="0" destOrd="0" presId="urn:microsoft.com/office/officeart/2008/layout/LinedList"/>
    <dgm:cxn modelId="{F923223A-90EF-4A18-9038-310B6554A03D}" type="presParOf" srcId="{6B3509F9-3B24-44BA-B752-6968237AA40D}" destId="{C509B7A2-FA98-44D1-B012-E72BE2A073B0}" srcOrd="1" destOrd="0" presId="urn:microsoft.com/office/officeart/2008/layout/LinedList"/>
    <dgm:cxn modelId="{5127D36D-09EA-424D-A980-3C4274B12C21}" type="presParOf" srcId="{C509B7A2-FA98-44D1-B012-E72BE2A073B0}" destId="{D363AF30-B365-4104-9381-D6B6EC615F62}" srcOrd="0" destOrd="0" presId="urn:microsoft.com/office/officeart/2008/layout/LinedList"/>
    <dgm:cxn modelId="{7A222964-9D25-44A0-B6BF-1ABAE99290B0}" type="presParOf" srcId="{C509B7A2-FA98-44D1-B012-E72BE2A073B0}" destId="{FE445529-9A0E-4E3A-A155-86946D75B24D}" srcOrd="1" destOrd="0" presId="urn:microsoft.com/office/officeart/2008/layout/LinedList"/>
    <dgm:cxn modelId="{09BD4094-DBE2-4B10-AF9A-7773BE3987CC}" type="presParOf" srcId="{6B3509F9-3B24-44BA-B752-6968237AA40D}" destId="{E34D1105-9397-4B41-9CA9-BD02472AD304}" srcOrd="2" destOrd="0" presId="urn:microsoft.com/office/officeart/2008/layout/LinedList"/>
    <dgm:cxn modelId="{BAE4404F-99C6-41C1-81F7-93C9AD5D7E89}" type="presParOf" srcId="{6B3509F9-3B24-44BA-B752-6968237AA40D}" destId="{F0FB5BEF-32E4-4C82-A8E5-49793CBCDC76}" srcOrd="3" destOrd="0" presId="urn:microsoft.com/office/officeart/2008/layout/LinedList"/>
    <dgm:cxn modelId="{4BF31423-C748-4BED-99EC-F34DDDE9DD1D}" type="presParOf" srcId="{F0FB5BEF-32E4-4C82-A8E5-49793CBCDC76}" destId="{90B712C0-39A8-46CC-8D9C-1166895798C9}" srcOrd="0" destOrd="0" presId="urn:microsoft.com/office/officeart/2008/layout/LinedList"/>
    <dgm:cxn modelId="{BAD5038B-002F-4293-BFCE-9FAF402EF73D}" type="presParOf" srcId="{F0FB5BEF-32E4-4C82-A8E5-49793CBCDC76}" destId="{CA95301C-FF38-4E39-AB1D-4E3D63FB2E2F}" srcOrd="1" destOrd="0" presId="urn:microsoft.com/office/officeart/2008/layout/LinedList"/>
    <dgm:cxn modelId="{78F69C33-3576-49B7-9B8F-ACC60D4FDA6A}" type="presParOf" srcId="{6B3509F9-3B24-44BA-B752-6968237AA40D}" destId="{F595514F-B3A6-42E6-9F1F-6FFFD72E2945}" srcOrd="4" destOrd="0" presId="urn:microsoft.com/office/officeart/2008/layout/LinedList"/>
    <dgm:cxn modelId="{4925EC13-6846-49AB-AC51-36885D95F188}" type="presParOf" srcId="{6B3509F9-3B24-44BA-B752-6968237AA40D}" destId="{E36730B2-4EB8-4EC7-96B6-F97524638D46}" srcOrd="5" destOrd="0" presId="urn:microsoft.com/office/officeart/2008/layout/LinedList"/>
    <dgm:cxn modelId="{2D7F3A97-DF01-44FA-AE89-D2856410E50C}" type="presParOf" srcId="{E36730B2-4EB8-4EC7-96B6-F97524638D46}" destId="{8227B945-4367-4C97-85C2-A5EAB917D989}" srcOrd="0" destOrd="0" presId="urn:microsoft.com/office/officeart/2008/layout/LinedList"/>
    <dgm:cxn modelId="{BE34B858-D313-4D9F-A5BD-ABE5C9F955DB}" type="presParOf" srcId="{E36730B2-4EB8-4EC7-96B6-F97524638D46}" destId="{65E50204-40F4-4DCB-9035-FDF1909F237F}" srcOrd="1" destOrd="0" presId="urn:microsoft.com/office/officeart/2008/layout/LinedList"/>
    <dgm:cxn modelId="{B144E6AC-4428-4953-AD3A-FF50868E7711}" type="presParOf" srcId="{6B3509F9-3B24-44BA-B752-6968237AA40D}" destId="{19449FF5-0BC8-4F3B-8CCB-A70EBCD6D134}" srcOrd="6" destOrd="0" presId="urn:microsoft.com/office/officeart/2008/layout/LinedList"/>
    <dgm:cxn modelId="{7895534D-A4AC-4364-989D-2D06C4B8896E}" type="presParOf" srcId="{6B3509F9-3B24-44BA-B752-6968237AA40D}" destId="{28E194F2-4CDE-4423-B1B5-410DE3ABA841}" srcOrd="7" destOrd="0" presId="urn:microsoft.com/office/officeart/2008/layout/LinedList"/>
    <dgm:cxn modelId="{817134DC-BA74-45A9-88FE-FC1F7F44F6F0}" type="presParOf" srcId="{28E194F2-4CDE-4423-B1B5-410DE3ABA841}" destId="{78C3F9CC-0C66-48F5-9E61-E7EBEBE8B542}" srcOrd="0" destOrd="0" presId="urn:microsoft.com/office/officeart/2008/layout/LinedList"/>
    <dgm:cxn modelId="{B56E133C-856E-41A3-A29A-F10C29F5158A}" type="presParOf" srcId="{28E194F2-4CDE-4423-B1B5-410DE3ABA841}" destId="{1C1DBD16-98CD-43D7-A133-7EC47C69F297}" srcOrd="1" destOrd="0" presId="urn:microsoft.com/office/officeart/2008/layout/LinedList"/>
    <dgm:cxn modelId="{B871E4F9-2870-4E0C-B488-08F6A16B7C31}" type="presParOf" srcId="{6B3509F9-3B24-44BA-B752-6968237AA40D}" destId="{1D431E78-5D46-42E7-B374-F6ADA55D699B}" srcOrd="8" destOrd="0" presId="urn:microsoft.com/office/officeart/2008/layout/LinedList"/>
    <dgm:cxn modelId="{BB14CA35-9002-4D43-B126-E86F023ED71F}" type="presParOf" srcId="{6B3509F9-3B24-44BA-B752-6968237AA40D}" destId="{7F33B7B8-2C8E-4C1A-9637-A475D6997423}" srcOrd="9" destOrd="0" presId="urn:microsoft.com/office/officeart/2008/layout/LinedList"/>
    <dgm:cxn modelId="{564B117A-6ADA-4C0D-BD30-52E0276722FB}" type="presParOf" srcId="{7F33B7B8-2C8E-4C1A-9637-A475D6997423}" destId="{8B0E6AC9-4597-4C25-AF9E-E0FE42349AE5}" srcOrd="0" destOrd="0" presId="urn:microsoft.com/office/officeart/2008/layout/LinedList"/>
    <dgm:cxn modelId="{00D88C6A-1BFF-41C1-A314-74A9406749DE}" type="presParOf" srcId="{7F33B7B8-2C8E-4C1A-9637-A475D6997423}" destId="{4C7C1EAC-9CC4-467D-8A74-E17E63D6D911}"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70AC5-31F1-4220-8960-EF7D6FE065F1}">
      <dsp:nvSpPr>
        <dsp:cNvPr id="0" name=""/>
        <dsp:cNvSpPr/>
      </dsp:nvSpPr>
      <dsp:spPr>
        <a:xfrm>
          <a:off x="1348710" y="949"/>
          <a:ext cx="2779514" cy="1667708"/>
        </a:xfrm>
        <a:prstGeom prst="rect">
          <a:avLst/>
        </a:prstGeom>
        <a:gradFill rotWithShape="0">
          <a:gsLst>
            <a:gs pos="0">
              <a:schemeClr val="dk2">
                <a:hueOff val="0"/>
                <a:satOff val="0"/>
                <a:lumOff val="0"/>
                <a:alphaOff val="0"/>
                <a:tint val="98000"/>
                <a:hueMod val="94000"/>
                <a:satMod val="130000"/>
                <a:lumMod val="128000"/>
              </a:schemeClr>
            </a:gs>
            <a:gs pos="100000">
              <a:schemeClr val="dk2">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 will discuss in my presentation about the experience children goes through from the ages of 0 to 5 years which can positively or negatively affect their lives</a:t>
          </a:r>
          <a:endParaRPr lang="en-US" sz="1600" kern="1200"/>
        </a:p>
      </dsp:txBody>
      <dsp:txXfrm>
        <a:off x="1348710" y="949"/>
        <a:ext cx="2779514" cy="1667708"/>
      </dsp:txXfrm>
    </dsp:sp>
    <dsp:sp modelId="{E0345E50-546E-4A1D-97A1-740EFC95F9B1}">
      <dsp:nvSpPr>
        <dsp:cNvPr id="0" name=""/>
        <dsp:cNvSpPr/>
      </dsp:nvSpPr>
      <dsp:spPr>
        <a:xfrm>
          <a:off x="4406175" y="949"/>
          <a:ext cx="2779514" cy="1667708"/>
        </a:xfrm>
        <a:prstGeom prst="rect">
          <a:avLst/>
        </a:prstGeom>
        <a:gradFill rotWithShape="0">
          <a:gsLst>
            <a:gs pos="0">
              <a:schemeClr val="dk2">
                <a:hueOff val="0"/>
                <a:satOff val="0"/>
                <a:lumOff val="0"/>
                <a:alphaOff val="0"/>
                <a:tint val="98000"/>
                <a:hueMod val="94000"/>
                <a:satMod val="130000"/>
                <a:lumMod val="128000"/>
              </a:schemeClr>
            </a:gs>
            <a:gs pos="100000">
              <a:schemeClr val="dk2">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In my presentation, I will use two theories to explain to young mothers how to gain a better understanding of their </a:t>
          </a:r>
          <a:r>
            <a:rPr lang="en-GB" sz="1600" kern="1200">
              <a:latin typeface="Calibri Light" panose="020F0302020204030204"/>
            </a:rPr>
            <a:t>children's</a:t>
          </a:r>
          <a:r>
            <a:rPr lang="en-GB" sz="1600" kern="1200"/>
            <a:t> </a:t>
          </a:r>
          <a:r>
            <a:rPr lang="en-GB" sz="1600" kern="1200">
              <a:latin typeface="Calibri Light" panose="020F0302020204030204"/>
            </a:rPr>
            <a:t>developmental stages.</a:t>
          </a:r>
          <a:endParaRPr lang="en-GB" sz="1600" kern="1200"/>
        </a:p>
      </dsp:txBody>
      <dsp:txXfrm>
        <a:off x="4406175" y="949"/>
        <a:ext cx="2779514" cy="1667708"/>
      </dsp:txXfrm>
    </dsp:sp>
    <dsp:sp modelId="{3C556674-D8F2-41F8-B1D3-573BAE7D27EF}">
      <dsp:nvSpPr>
        <dsp:cNvPr id="0" name=""/>
        <dsp:cNvSpPr/>
      </dsp:nvSpPr>
      <dsp:spPr>
        <a:xfrm>
          <a:off x="2877442" y="1946609"/>
          <a:ext cx="2779514" cy="1667708"/>
        </a:xfrm>
        <a:prstGeom prst="rect">
          <a:avLst/>
        </a:prstGeom>
        <a:gradFill rotWithShape="0">
          <a:gsLst>
            <a:gs pos="0">
              <a:schemeClr val="dk2">
                <a:hueOff val="0"/>
                <a:satOff val="0"/>
                <a:lumOff val="0"/>
                <a:alphaOff val="0"/>
                <a:tint val="98000"/>
                <a:hueMod val="94000"/>
                <a:satMod val="130000"/>
                <a:lumMod val="128000"/>
              </a:schemeClr>
            </a:gs>
            <a:gs pos="100000">
              <a:schemeClr val="dk2">
                <a:hueOff val="0"/>
                <a:satOff val="0"/>
                <a:lumOff val="0"/>
                <a:alphaOff val="0"/>
                <a:shade val="94000"/>
                <a:lumMod val="88000"/>
              </a:schemeClr>
            </a:gs>
          </a:gsLst>
          <a:lin ang="5400000" scaled="0"/>
        </a:grad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Calibri Light" panose="020F0302020204030204"/>
            </a:rPr>
            <a:t>The theories are, Erikson's Theory of psychosocial and Freud's stages of psychosexual development.</a:t>
          </a:r>
        </a:p>
      </dsp:txBody>
      <dsp:txXfrm>
        <a:off x="2877442" y="1946609"/>
        <a:ext cx="2779514" cy="16677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D9C25-6BE2-4A91-BA88-CA2AC7E34371}">
      <dsp:nvSpPr>
        <dsp:cNvPr id="0" name=""/>
        <dsp:cNvSpPr/>
      </dsp:nvSpPr>
      <dsp:spPr>
        <a:xfrm>
          <a:off x="0" y="123846"/>
          <a:ext cx="6626072" cy="809493"/>
        </a:xfrm>
        <a:prstGeom prst="roundRect">
          <a:avLst/>
        </a:prstGeom>
        <a:gradFill rotWithShape="0">
          <a:gsLst>
            <a:gs pos="0">
              <a:schemeClr val="dk2">
                <a:hueOff val="0"/>
                <a:satOff val="0"/>
                <a:lumOff val="0"/>
                <a:alphaOff val="0"/>
                <a:tint val="98000"/>
                <a:hueMod val="94000"/>
                <a:satMod val="130000"/>
                <a:lumMod val="128000"/>
              </a:schemeClr>
            </a:gs>
            <a:gs pos="100000">
              <a:schemeClr val="dk2">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From ages 1 to 3.</a:t>
          </a:r>
          <a:endParaRPr lang="en-US" sz="1500" kern="1200"/>
        </a:p>
      </dsp:txBody>
      <dsp:txXfrm>
        <a:off x="39516" y="163362"/>
        <a:ext cx="6547040" cy="730461"/>
      </dsp:txXfrm>
    </dsp:sp>
    <dsp:sp modelId="{6846900C-860E-444D-B097-C6E02C1AA57E}">
      <dsp:nvSpPr>
        <dsp:cNvPr id="0" name=""/>
        <dsp:cNvSpPr/>
      </dsp:nvSpPr>
      <dsp:spPr>
        <a:xfrm>
          <a:off x="0" y="976539"/>
          <a:ext cx="6626072" cy="809493"/>
        </a:xfrm>
        <a:prstGeom prst="roundRect">
          <a:avLst/>
        </a:prstGeom>
        <a:gradFill rotWithShape="0">
          <a:gsLst>
            <a:gs pos="0">
              <a:schemeClr val="dk2">
                <a:hueOff val="0"/>
                <a:satOff val="0"/>
                <a:lumOff val="0"/>
                <a:alphaOff val="0"/>
                <a:tint val="98000"/>
                <a:hueMod val="94000"/>
                <a:satMod val="130000"/>
                <a:lumMod val="128000"/>
              </a:schemeClr>
            </a:gs>
            <a:gs pos="100000">
              <a:schemeClr val="dk2">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At this stage, children began to have choices what they want and should be allowed to exercise that because it make them confident in themselves and feel confident on about themselves.</a:t>
          </a:r>
          <a:endParaRPr lang="en-US" sz="1500" kern="1200"/>
        </a:p>
      </dsp:txBody>
      <dsp:txXfrm>
        <a:off x="39516" y="1016055"/>
        <a:ext cx="6547040" cy="730461"/>
      </dsp:txXfrm>
    </dsp:sp>
    <dsp:sp modelId="{A946C842-CD5D-40D5-ADF7-9B65216700AF}">
      <dsp:nvSpPr>
        <dsp:cNvPr id="0" name=""/>
        <dsp:cNvSpPr/>
      </dsp:nvSpPr>
      <dsp:spPr>
        <a:xfrm>
          <a:off x="0" y="1829233"/>
          <a:ext cx="6626072" cy="809493"/>
        </a:xfrm>
        <a:prstGeom prst="roundRect">
          <a:avLst/>
        </a:prstGeom>
        <a:gradFill rotWithShape="0">
          <a:gsLst>
            <a:gs pos="0">
              <a:schemeClr val="dk2">
                <a:hueOff val="0"/>
                <a:satOff val="0"/>
                <a:lumOff val="0"/>
                <a:alphaOff val="0"/>
                <a:tint val="98000"/>
                <a:hueMod val="94000"/>
                <a:satMod val="130000"/>
                <a:lumMod val="128000"/>
              </a:schemeClr>
            </a:gs>
            <a:gs pos="100000">
              <a:schemeClr val="dk2">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As a mother,if you as a mother fail in allowing them to exercise their choice,the child will not feel independent and the will start to have self doubt in them and ashame in dealing with others.</a:t>
          </a:r>
          <a:endParaRPr lang="en-US" sz="1500" kern="1200"/>
        </a:p>
      </dsp:txBody>
      <dsp:txXfrm>
        <a:off x="39516" y="1868749"/>
        <a:ext cx="6547040" cy="730461"/>
      </dsp:txXfrm>
    </dsp:sp>
    <dsp:sp modelId="{58F70FA0-85E8-46FC-A4C9-A2DDD7E16D1A}">
      <dsp:nvSpPr>
        <dsp:cNvPr id="0" name=""/>
        <dsp:cNvSpPr/>
      </dsp:nvSpPr>
      <dsp:spPr>
        <a:xfrm>
          <a:off x="0" y="2681927"/>
          <a:ext cx="6626072" cy="809493"/>
        </a:xfrm>
        <a:prstGeom prst="roundRect">
          <a:avLst/>
        </a:prstGeom>
        <a:gradFill rotWithShape="0">
          <a:gsLst>
            <a:gs pos="0">
              <a:schemeClr val="dk2">
                <a:hueOff val="0"/>
                <a:satOff val="0"/>
                <a:lumOff val="0"/>
                <a:alphaOff val="0"/>
                <a:tint val="98000"/>
                <a:hueMod val="94000"/>
                <a:satMod val="130000"/>
                <a:lumMod val="128000"/>
              </a:schemeClr>
            </a:gs>
            <a:gs pos="100000">
              <a:schemeClr val="dk2">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Children will be confident in themselves and them are given the freedom to choose and choice .</a:t>
          </a:r>
          <a:endParaRPr lang="en-US" sz="1500" kern="1200"/>
        </a:p>
      </dsp:txBody>
      <dsp:txXfrm>
        <a:off x="39516" y="2721443"/>
        <a:ext cx="6547040" cy="7304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CD7BCC-6EE0-4934-A9EC-AE8080EC90FC}">
      <dsp:nvSpPr>
        <dsp:cNvPr id="0" name=""/>
        <dsp:cNvSpPr/>
      </dsp:nvSpPr>
      <dsp:spPr>
        <a:xfrm>
          <a:off x="0" y="441"/>
          <a:ext cx="6253792" cy="0"/>
        </a:xfrm>
        <a:prstGeom prst="line">
          <a:avLst/>
        </a:prstGeom>
        <a:gradFill rotWithShape="0">
          <a:gsLst>
            <a:gs pos="0">
              <a:schemeClr val="accent2">
                <a:hueOff val="0"/>
                <a:satOff val="0"/>
                <a:lumOff val="0"/>
                <a:alphaOff val="0"/>
                <a:tint val="98000"/>
                <a:hueMod val="94000"/>
                <a:satMod val="130000"/>
                <a:lumMod val="128000"/>
              </a:schemeClr>
            </a:gs>
            <a:gs pos="100000">
              <a:schemeClr val="accent2">
                <a:hueOff val="0"/>
                <a:satOff val="0"/>
                <a:lumOff val="0"/>
                <a:alphaOff val="0"/>
                <a:shade val="94000"/>
                <a:lumMod val="88000"/>
              </a:schemeClr>
            </a:gs>
          </a:gsLst>
          <a:lin ang="5400000" scaled="0"/>
        </a:gradFill>
        <a:ln w="9525" cap="rnd"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D363AF30-B365-4104-9381-D6B6EC615F62}">
      <dsp:nvSpPr>
        <dsp:cNvPr id="0" name=""/>
        <dsp:cNvSpPr/>
      </dsp:nvSpPr>
      <dsp:spPr>
        <a:xfrm>
          <a:off x="0" y="441"/>
          <a:ext cx="6253792" cy="722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Ages between 3 to 5 years.</a:t>
          </a:r>
          <a:endParaRPr lang="en-US" sz="1400" kern="1200"/>
        </a:p>
      </dsp:txBody>
      <dsp:txXfrm>
        <a:off x="0" y="441"/>
        <a:ext cx="6253792" cy="722876"/>
      </dsp:txXfrm>
    </dsp:sp>
    <dsp:sp modelId="{E34D1105-9397-4B41-9CA9-BD02472AD304}">
      <dsp:nvSpPr>
        <dsp:cNvPr id="0" name=""/>
        <dsp:cNvSpPr/>
      </dsp:nvSpPr>
      <dsp:spPr>
        <a:xfrm>
          <a:off x="0" y="723318"/>
          <a:ext cx="6253792" cy="0"/>
        </a:xfrm>
        <a:prstGeom prst="line">
          <a:avLst/>
        </a:prstGeom>
        <a:gradFill rotWithShape="0">
          <a:gsLst>
            <a:gs pos="0">
              <a:schemeClr val="accent2">
                <a:hueOff val="0"/>
                <a:satOff val="0"/>
                <a:lumOff val="0"/>
                <a:alphaOff val="0"/>
                <a:tint val="98000"/>
                <a:hueMod val="94000"/>
                <a:satMod val="130000"/>
                <a:lumMod val="128000"/>
              </a:schemeClr>
            </a:gs>
            <a:gs pos="100000">
              <a:schemeClr val="accent2">
                <a:hueOff val="0"/>
                <a:satOff val="0"/>
                <a:lumOff val="0"/>
                <a:alphaOff val="0"/>
                <a:shade val="94000"/>
                <a:lumMod val="88000"/>
              </a:schemeClr>
            </a:gs>
          </a:gsLst>
          <a:lin ang="5400000" scaled="0"/>
        </a:gradFill>
        <a:ln w="9525" cap="rnd"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90B712C0-39A8-46CC-8D9C-1166895798C9}">
      <dsp:nvSpPr>
        <dsp:cNvPr id="0" name=""/>
        <dsp:cNvSpPr/>
      </dsp:nvSpPr>
      <dsp:spPr>
        <a:xfrm>
          <a:off x="0" y="723318"/>
          <a:ext cx="6253792" cy="722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At this stage, the child is allowed to be initiative by letting to use their initiative to do things especially allowing them to express themselves in drawing for example.</a:t>
          </a:r>
          <a:endParaRPr lang="en-US" sz="1400" kern="1200"/>
        </a:p>
      </dsp:txBody>
      <dsp:txXfrm>
        <a:off x="0" y="723318"/>
        <a:ext cx="6253792" cy="722876"/>
      </dsp:txXfrm>
    </dsp:sp>
    <dsp:sp modelId="{F595514F-B3A6-42E6-9F1F-6FFFD72E2945}">
      <dsp:nvSpPr>
        <dsp:cNvPr id="0" name=""/>
        <dsp:cNvSpPr/>
      </dsp:nvSpPr>
      <dsp:spPr>
        <a:xfrm>
          <a:off x="0" y="1446195"/>
          <a:ext cx="6253792" cy="0"/>
        </a:xfrm>
        <a:prstGeom prst="line">
          <a:avLst/>
        </a:prstGeom>
        <a:gradFill rotWithShape="0">
          <a:gsLst>
            <a:gs pos="0">
              <a:schemeClr val="accent2">
                <a:hueOff val="0"/>
                <a:satOff val="0"/>
                <a:lumOff val="0"/>
                <a:alphaOff val="0"/>
                <a:tint val="98000"/>
                <a:hueMod val="94000"/>
                <a:satMod val="130000"/>
                <a:lumMod val="128000"/>
              </a:schemeClr>
            </a:gs>
            <a:gs pos="100000">
              <a:schemeClr val="accent2">
                <a:hueOff val="0"/>
                <a:satOff val="0"/>
                <a:lumOff val="0"/>
                <a:alphaOff val="0"/>
                <a:shade val="94000"/>
                <a:lumMod val="88000"/>
              </a:schemeClr>
            </a:gs>
          </a:gsLst>
          <a:lin ang="5400000" scaled="0"/>
        </a:gradFill>
        <a:ln w="9525" cap="rnd"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8227B945-4367-4C97-85C2-A5EAB917D989}">
      <dsp:nvSpPr>
        <dsp:cNvPr id="0" name=""/>
        <dsp:cNvSpPr/>
      </dsp:nvSpPr>
      <dsp:spPr>
        <a:xfrm>
          <a:off x="0" y="1446195"/>
          <a:ext cx="6253792" cy="722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If a child is punished for using their initiative and discouraging them on their drawing, it develop a feeling of guilt in them for the rest of their life.</a:t>
          </a:r>
          <a:endParaRPr lang="en-US" sz="1400" kern="1200"/>
        </a:p>
      </dsp:txBody>
      <dsp:txXfrm>
        <a:off x="0" y="1446195"/>
        <a:ext cx="6253792" cy="722876"/>
      </dsp:txXfrm>
    </dsp:sp>
    <dsp:sp modelId="{19449FF5-0BC8-4F3B-8CCB-A70EBCD6D134}">
      <dsp:nvSpPr>
        <dsp:cNvPr id="0" name=""/>
        <dsp:cNvSpPr/>
      </dsp:nvSpPr>
      <dsp:spPr>
        <a:xfrm>
          <a:off x="0" y="2169071"/>
          <a:ext cx="6253792" cy="0"/>
        </a:xfrm>
        <a:prstGeom prst="line">
          <a:avLst/>
        </a:prstGeom>
        <a:gradFill rotWithShape="0">
          <a:gsLst>
            <a:gs pos="0">
              <a:schemeClr val="accent2">
                <a:hueOff val="0"/>
                <a:satOff val="0"/>
                <a:lumOff val="0"/>
                <a:alphaOff val="0"/>
                <a:tint val="98000"/>
                <a:hueMod val="94000"/>
                <a:satMod val="130000"/>
                <a:lumMod val="128000"/>
              </a:schemeClr>
            </a:gs>
            <a:gs pos="100000">
              <a:schemeClr val="accent2">
                <a:hueOff val="0"/>
                <a:satOff val="0"/>
                <a:lumOff val="0"/>
                <a:alphaOff val="0"/>
                <a:shade val="94000"/>
                <a:lumMod val="88000"/>
              </a:schemeClr>
            </a:gs>
          </a:gsLst>
          <a:lin ang="5400000" scaled="0"/>
        </a:gradFill>
        <a:ln w="9525" cap="rnd"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78C3F9CC-0C66-48F5-9E61-E7EBEBE8B542}">
      <dsp:nvSpPr>
        <dsp:cNvPr id="0" name=""/>
        <dsp:cNvSpPr/>
      </dsp:nvSpPr>
      <dsp:spPr>
        <a:xfrm>
          <a:off x="0" y="2169071"/>
          <a:ext cx="6253792" cy="722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The overall goal and strength that will gain by allowing them to use their initiative, will make them courageous in pursuing their goals in life and be a leaders in life.</a:t>
          </a:r>
          <a:endParaRPr lang="en-US" sz="1400" kern="1200"/>
        </a:p>
      </dsp:txBody>
      <dsp:txXfrm>
        <a:off x="0" y="2169071"/>
        <a:ext cx="6253792" cy="722876"/>
      </dsp:txXfrm>
    </dsp:sp>
    <dsp:sp modelId="{1D431E78-5D46-42E7-B374-F6ADA55D699B}">
      <dsp:nvSpPr>
        <dsp:cNvPr id="0" name=""/>
        <dsp:cNvSpPr/>
      </dsp:nvSpPr>
      <dsp:spPr>
        <a:xfrm>
          <a:off x="0" y="2891948"/>
          <a:ext cx="6253792" cy="0"/>
        </a:xfrm>
        <a:prstGeom prst="line">
          <a:avLst/>
        </a:prstGeom>
        <a:gradFill rotWithShape="0">
          <a:gsLst>
            <a:gs pos="0">
              <a:schemeClr val="accent2">
                <a:hueOff val="0"/>
                <a:satOff val="0"/>
                <a:lumOff val="0"/>
                <a:alphaOff val="0"/>
                <a:tint val="98000"/>
                <a:hueMod val="94000"/>
                <a:satMod val="130000"/>
                <a:lumMod val="128000"/>
              </a:schemeClr>
            </a:gs>
            <a:gs pos="100000">
              <a:schemeClr val="accent2">
                <a:hueOff val="0"/>
                <a:satOff val="0"/>
                <a:lumOff val="0"/>
                <a:alphaOff val="0"/>
                <a:shade val="94000"/>
                <a:lumMod val="88000"/>
              </a:schemeClr>
            </a:gs>
          </a:gsLst>
          <a:lin ang="5400000" scaled="0"/>
        </a:gradFill>
        <a:ln w="9525" cap="rnd" cmpd="sng" algn="ctr">
          <a:solidFill>
            <a:schemeClr val="accent2">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8B0E6AC9-4597-4C25-AF9E-E0FE42349AE5}">
      <dsp:nvSpPr>
        <dsp:cNvPr id="0" name=""/>
        <dsp:cNvSpPr/>
      </dsp:nvSpPr>
      <dsp:spPr>
        <a:xfrm>
          <a:off x="0" y="2891948"/>
          <a:ext cx="6253792" cy="722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Gross,R,D.,(2015).</a:t>
          </a:r>
          <a:endParaRPr lang="en-US" sz="1400" kern="1200"/>
        </a:p>
      </dsp:txBody>
      <dsp:txXfrm>
        <a:off x="0" y="2891948"/>
        <a:ext cx="6253792" cy="72287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8760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09518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13079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50111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217494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6613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9613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0976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46453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09477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072916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606225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10225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19502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18065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53791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24011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10/19/2021</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4627004"/>
      </p:ext>
    </p:extLst>
  </p:cSld>
  <p:clrMap bg1="dk1" tx1="lt1" bg2="dk2" tx2="lt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 id="2147483870" r:id="rId12"/>
    <p:sldLayoutId id="2147483871" r:id="rId13"/>
    <p:sldLayoutId id="2147483872" r:id="rId14"/>
    <p:sldLayoutId id="2147483873" r:id="rId15"/>
    <p:sldLayoutId id="2147483874" r:id="rId16"/>
    <p:sldLayoutId id="214748387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jpeg"/><Relationship Id="rId7" Type="http://schemas.openxmlformats.org/officeDocument/2006/relationships/diagramColors" Target="../diagrams/colors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2465F04-6E9A-4C1F-A236-CC467AD88ADF}"/>
              </a:ext>
            </a:extLst>
          </p:cNvPr>
          <p:cNvPicPr>
            <a:picLocks noChangeAspect="1"/>
          </p:cNvPicPr>
          <p:nvPr/>
        </p:nvPicPr>
        <p:blipFill rotWithShape="1">
          <a:blip r:embed="rId2"/>
          <a:srcRect t="9619" r="-2" b="5984"/>
          <a:stretch/>
        </p:blipFill>
        <p:spPr>
          <a:xfrm>
            <a:off x="20" y="10"/>
            <a:ext cx="12191980" cy="6857990"/>
          </a:xfrm>
          <a:prstGeom prst="rect">
            <a:avLst/>
          </a:prstGeom>
        </p:spPr>
      </p:pic>
      <p:sp>
        <p:nvSpPr>
          <p:cNvPr id="2" name="Title 1"/>
          <p:cNvSpPr>
            <a:spLocks noGrp="1"/>
          </p:cNvSpPr>
          <p:nvPr>
            <p:ph type="ctrTitle"/>
          </p:nvPr>
        </p:nvSpPr>
        <p:spPr>
          <a:xfrm>
            <a:off x="8022021" y="3231931"/>
            <a:ext cx="3852041" cy="1834056"/>
          </a:xfrm>
        </p:spPr>
        <p:txBody>
          <a:bodyPr>
            <a:normAutofit/>
          </a:bodyPr>
          <a:lstStyle/>
          <a:p>
            <a:r>
              <a:rPr lang="en-GB" sz="4000">
                <a:cs typeface="Calibri Light"/>
              </a:rPr>
              <a:t>OMAR DARBOE</a:t>
            </a:r>
            <a:br>
              <a:rPr lang="en-GB" sz="4000">
                <a:cs typeface="Calibri Light"/>
              </a:rPr>
            </a:br>
            <a:r>
              <a:rPr lang="en-GB" sz="4000">
                <a:cs typeface="Calibri Light"/>
              </a:rPr>
              <a:t>2020336</a:t>
            </a:r>
            <a:br>
              <a:rPr lang="en-GB" sz="4000">
                <a:cs typeface="Calibri Light"/>
              </a:rPr>
            </a:br>
            <a:endParaRPr lang="en-GB" sz="4000">
              <a:cs typeface="Calibri Light"/>
            </a:endParaRPr>
          </a:p>
        </p:txBody>
      </p:sp>
      <p:sp>
        <p:nvSpPr>
          <p:cNvPr id="3" name="Subtitle 2"/>
          <p:cNvSpPr>
            <a:spLocks noGrp="1"/>
          </p:cNvSpPr>
          <p:nvPr>
            <p:ph type="subTitle" idx="1"/>
          </p:nvPr>
        </p:nvSpPr>
        <p:spPr>
          <a:xfrm>
            <a:off x="7782910" y="5213921"/>
            <a:ext cx="4100225" cy="1143358"/>
          </a:xfrm>
        </p:spPr>
        <p:txBody>
          <a:bodyPr vert="horz" lIns="91440" tIns="45720" rIns="91440" bIns="45720" rtlCol="0" anchor="t">
            <a:normAutofit fontScale="92500"/>
          </a:bodyPr>
          <a:lstStyle/>
          <a:p>
            <a:r>
              <a:rPr lang="en-GB" sz="2000">
                <a:cs typeface="Calibri"/>
              </a:rPr>
              <a:t>COURSE TITLE:PSYCHOLOGY  IN HEALTH AND SOCIAL CARE.</a:t>
            </a:r>
          </a:p>
          <a:p>
            <a:r>
              <a:rPr lang="en-GB" sz="2000">
                <a:cs typeface="Calibri"/>
              </a:rPr>
              <a:t>LECTURE'S NAME: REBECCA KAVANAGH</a:t>
            </a:r>
          </a:p>
          <a:p>
            <a:endParaRPr lang="en-GB" sz="200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7">
            <a:extLst>
              <a:ext uri="{FF2B5EF4-FFF2-40B4-BE49-F238E27FC236}">
                <a16:creationId xmlns:a16="http://schemas.microsoft.com/office/drawing/2014/main" id="{8735A508-2662-409F-B5A3-AEA22CE92A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rgbClr val="000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Snip Single Corner Rectangle 17">
            <a:extLst>
              <a:ext uri="{FF2B5EF4-FFF2-40B4-BE49-F238E27FC236}">
                <a16:creationId xmlns:a16="http://schemas.microsoft.com/office/drawing/2014/main" id="{CB8B592B-E5AA-4055-8CB3-6AEDB35AD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38352"/>
            </a:avLst>
          </a:prstGeom>
          <a:gradFill>
            <a:gsLst>
              <a:gs pos="10000">
                <a:schemeClr val="dk2">
                  <a:tint val="97000"/>
                  <a:hueMod val="92000"/>
                  <a:satMod val="169000"/>
                  <a:lumMod val="164000"/>
                  <a:alpha val="70000"/>
                </a:schemeClr>
              </a:gs>
              <a:gs pos="100000">
                <a:schemeClr val="dk2">
                  <a:shade val="96000"/>
                  <a:satMod val="120000"/>
                  <a:lumMod val="90000"/>
                  <a:alpha val="80000"/>
                </a:schemeClr>
              </a:gs>
            </a:gsLst>
          </a:gradFill>
          <a:ln>
            <a:noFill/>
          </a:ln>
          <a:effectLst/>
        </p:spPr>
        <p:style>
          <a:lnRef idx="2">
            <a:schemeClr val="accent1">
              <a:shade val="50000"/>
            </a:schemeClr>
          </a:lnRef>
          <a:fillRef idx="1002">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E36F39-A073-411A-89CE-E77AF6411BCF}"/>
              </a:ext>
            </a:extLst>
          </p:cNvPr>
          <p:cNvSpPr>
            <a:spLocks noGrp="1"/>
          </p:cNvSpPr>
          <p:nvPr>
            <p:ph type="title"/>
          </p:nvPr>
        </p:nvSpPr>
        <p:spPr>
          <a:xfrm>
            <a:off x="684212" y="4487332"/>
            <a:ext cx="8534400" cy="1507067"/>
          </a:xfrm>
        </p:spPr>
        <p:txBody>
          <a:bodyPr>
            <a:normAutofit/>
          </a:bodyPr>
          <a:lstStyle/>
          <a:p>
            <a:pPr>
              <a:lnSpc>
                <a:spcPct val="90000"/>
              </a:lnSpc>
            </a:pPr>
            <a:r>
              <a:rPr lang="en-GB" sz="3300">
                <a:cs typeface="Calibri Light"/>
              </a:rPr>
              <a:t>A child's experience between the ages of 0 to 5 years can affect the rest of their life.</a:t>
            </a:r>
          </a:p>
        </p:txBody>
      </p:sp>
      <p:grpSp>
        <p:nvGrpSpPr>
          <p:cNvPr id="42" name="Group 41">
            <a:extLst>
              <a:ext uri="{FF2B5EF4-FFF2-40B4-BE49-F238E27FC236}">
                <a16:creationId xmlns:a16="http://schemas.microsoft.com/office/drawing/2014/main" id="{6E8443E6-406A-4E9D-BBDF-18D82C7E57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97444" y="2963333"/>
            <a:ext cx="2981858" cy="3208867"/>
            <a:chOff x="9206969" y="2963333"/>
            <a:chExt cx="2981858" cy="3208867"/>
          </a:xfrm>
        </p:grpSpPr>
        <p:cxnSp>
          <p:nvCxnSpPr>
            <p:cNvPr id="43" name="Straight Connector 42">
              <a:extLst>
                <a:ext uri="{FF2B5EF4-FFF2-40B4-BE49-F238E27FC236}">
                  <a16:creationId xmlns:a16="http://schemas.microsoft.com/office/drawing/2014/main" id="{31BA182A-2104-4C55-A000-6A17CB398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E7FCCA59-6939-4760-9F82-2FC2E686F5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0FB56C56-4387-44BD-B03A-5191625A5E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B2F6CE9C-E697-4BCF-9715-53021444C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25D51363-57A9-46E1-8441-64EAF401C3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graphicFrame>
        <p:nvGraphicFramePr>
          <p:cNvPr id="33" name="Content Placeholder 2">
            <a:extLst>
              <a:ext uri="{FF2B5EF4-FFF2-40B4-BE49-F238E27FC236}">
                <a16:creationId xmlns:a16="http://schemas.microsoft.com/office/drawing/2014/main" id="{330C7E54-9875-481D-83A6-D49201612223}"/>
              </a:ext>
            </a:extLst>
          </p:cNvPr>
          <p:cNvGraphicFramePr>
            <a:graphicFrameLocks noGrp="1"/>
          </p:cNvGraphicFramePr>
          <p:nvPr>
            <p:ph idx="1"/>
            <p:extLst>
              <p:ext uri="{D42A27DB-BD31-4B8C-83A1-F6EECF244321}">
                <p14:modId xmlns:p14="http://schemas.microsoft.com/office/powerpoint/2010/main" val="2662593655"/>
              </p:ext>
            </p:extLst>
          </p:nvPr>
        </p:nvGraphicFramePr>
        <p:xfrm>
          <a:off x="684212" y="685800"/>
          <a:ext cx="8534400" cy="3615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2744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56FCDAA-76C3-414B-9868-73075E15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C132D4-FF77-4B3E-95E5-08D30F604BF2}"/>
              </a:ext>
            </a:extLst>
          </p:cNvPr>
          <p:cNvSpPr>
            <a:spLocks noGrp="1"/>
          </p:cNvSpPr>
          <p:nvPr>
            <p:ph type="title"/>
          </p:nvPr>
        </p:nvSpPr>
        <p:spPr>
          <a:xfrm>
            <a:off x="4661860" y="4487332"/>
            <a:ext cx="5627258" cy="1507067"/>
          </a:xfrm>
        </p:spPr>
        <p:txBody>
          <a:bodyPr>
            <a:normAutofit/>
          </a:bodyPr>
          <a:lstStyle/>
          <a:p>
            <a:pPr>
              <a:lnSpc>
                <a:spcPct val="90000"/>
              </a:lnSpc>
            </a:pPr>
            <a:r>
              <a:rPr lang="en-GB" sz="3300">
                <a:cs typeface="Calibri Light"/>
              </a:rPr>
              <a:t>Erikson's theory of psychosocial development</a:t>
            </a:r>
            <a:endParaRPr lang="en-GB" sz="3300"/>
          </a:p>
        </p:txBody>
      </p:sp>
      <p:sp>
        <p:nvSpPr>
          <p:cNvPr id="28" name="Snip Diagonal Corner Rectangle 16">
            <a:extLst>
              <a:ext uri="{FF2B5EF4-FFF2-40B4-BE49-F238E27FC236}">
                <a16:creationId xmlns:a16="http://schemas.microsoft.com/office/drawing/2014/main" id="{02C8A649-1D4D-44CF-8C8E-C38947F4C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Family">
            <a:extLst>
              <a:ext uri="{FF2B5EF4-FFF2-40B4-BE49-F238E27FC236}">
                <a16:creationId xmlns:a16="http://schemas.microsoft.com/office/drawing/2014/main" id="{04806BD5-EBAF-4E84-A49F-A4C6211E9D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44173" y="942456"/>
            <a:ext cx="2443296" cy="2443296"/>
          </a:xfrm>
          <a:prstGeom prst="rect">
            <a:avLst/>
          </a:prstGeom>
        </p:spPr>
      </p:pic>
      <p:pic>
        <p:nvPicPr>
          <p:cNvPr id="5" name="Picture 5">
            <a:extLst>
              <a:ext uri="{FF2B5EF4-FFF2-40B4-BE49-F238E27FC236}">
                <a16:creationId xmlns:a16="http://schemas.microsoft.com/office/drawing/2014/main" id="{60F0F19F-366E-4B99-BA1A-238D367A55EF}"/>
              </a:ext>
            </a:extLst>
          </p:cNvPr>
          <p:cNvPicPr>
            <a:picLocks noChangeAspect="1"/>
          </p:cNvPicPr>
          <p:nvPr/>
        </p:nvPicPr>
        <p:blipFill>
          <a:blip r:embed="rId4"/>
          <a:stretch>
            <a:fillRect/>
          </a:stretch>
        </p:blipFill>
        <p:spPr>
          <a:xfrm>
            <a:off x="1116993" y="3563552"/>
            <a:ext cx="2696366" cy="2022275"/>
          </a:xfrm>
          <a:prstGeom prst="rect">
            <a:avLst/>
          </a:prstGeom>
        </p:spPr>
      </p:pic>
      <p:sp>
        <p:nvSpPr>
          <p:cNvPr id="3" name="Content Placeholder 2">
            <a:extLst>
              <a:ext uri="{FF2B5EF4-FFF2-40B4-BE49-F238E27FC236}">
                <a16:creationId xmlns:a16="http://schemas.microsoft.com/office/drawing/2014/main" id="{6AA11ACB-B873-4C45-80A9-D9DC915890F8}"/>
              </a:ext>
            </a:extLst>
          </p:cNvPr>
          <p:cNvSpPr>
            <a:spLocks noGrp="1"/>
          </p:cNvSpPr>
          <p:nvPr>
            <p:ph idx="1"/>
          </p:nvPr>
        </p:nvSpPr>
        <p:spPr>
          <a:xfrm>
            <a:off x="4661860" y="685800"/>
            <a:ext cx="6253792" cy="3615267"/>
          </a:xfrm>
        </p:spPr>
        <p:txBody>
          <a:bodyPr>
            <a:normAutofit/>
          </a:bodyPr>
          <a:lstStyle/>
          <a:p>
            <a:pPr>
              <a:lnSpc>
                <a:spcPct val="90000"/>
              </a:lnSpc>
            </a:pPr>
            <a:r>
              <a:rPr lang="en-GB" sz="1400">
                <a:cs typeface="Calibri"/>
              </a:rPr>
              <a:t>There are 8 stage in personality development in one's lifespan but for the purpose of the presentation I will discuss  stages one to stage 3.</a:t>
            </a:r>
          </a:p>
          <a:p>
            <a:pPr>
              <a:lnSpc>
                <a:spcPct val="90000"/>
              </a:lnSpc>
            </a:pPr>
            <a:r>
              <a:rPr lang="en-GB" sz="1400">
                <a:cs typeface="Calibri"/>
              </a:rPr>
              <a:t>At stages one, Basic trust vs mistrust. Birth to age 1</a:t>
            </a:r>
          </a:p>
          <a:p>
            <a:pPr>
              <a:lnSpc>
                <a:spcPct val="90000"/>
              </a:lnSpc>
            </a:pPr>
            <a:r>
              <a:rPr lang="en-GB" sz="1400">
                <a:cs typeface="Calibri"/>
              </a:rPr>
              <a:t>The mother or the caregiver  develop the trust of the child by meeting up the child's need. At this stage, the child build confident around his or her mum. And the bring success and both build that trust.</a:t>
            </a:r>
            <a:endParaRPr lang="en-GB" sz="1400"/>
          </a:p>
          <a:p>
            <a:pPr>
              <a:lnSpc>
                <a:spcPct val="90000"/>
              </a:lnSpc>
            </a:pPr>
            <a:r>
              <a:rPr lang="en-GB" sz="1400">
                <a:cs typeface="Calibri"/>
              </a:rPr>
              <a:t>If the mother of the caregiver fails to meet the needs of the child, it build mistrust. The child will never trust you and will not be comfortable near you.</a:t>
            </a:r>
          </a:p>
          <a:p>
            <a:pPr>
              <a:lnSpc>
                <a:spcPct val="90000"/>
              </a:lnSpc>
            </a:pPr>
            <a:r>
              <a:rPr lang="en-GB" sz="1400">
                <a:cs typeface="Calibri"/>
              </a:rPr>
              <a:t>The hope will be meet and the desire will be satisfied and feel very confident around the mother and their needs are meet.</a:t>
            </a:r>
          </a:p>
          <a:p>
            <a:pPr>
              <a:lnSpc>
                <a:spcPct val="90000"/>
              </a:lnSpc>
            </a:pPr>
            <a:endParaRPr lang="en-GB" sz="1400">
              <a:cs typeface="Calibri"/>
            </a:endParaRPr>
          </a:p>
          <a:p>
            <a:pPr>
              <a:lnSpc>
                <a:spcPct val="90000"/>
              </a:lnSpc>
            </a:pPr>
            <a:endParaRPr lang="en-GB" sz="1400">
              <a:cs typeface="Calibri"/>
            </a:endParaRPr>
          </a:p>
        </p:txBody>
      </p:sp>
      <p:grpSp>
        <p:nvGrpSpPr>
          <p:cNvPr id="30" name="Group 29">
            <a:extLst>
              <a:ext uri="{FF2B5EF4-FFF2-40B4-BE49-F238E27FC236}">
                <a16:creationId xmlns:a16="http://schemas.microsoft.com/office/drawing/2014/main" id="{67C5301E-91B2-4536-893D-47EA274444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1" name="Straight Connector 30">
              <a:extLst>
                <a:ext uri="{FF2B5EF4-FFF2-40B4-BE49-F238E27FC236}">
                  <a16:creationId xmlns:a16="http://schemas.microsoft.com/office/drawing/2014/main" id="{F83E5BFD-97A3-4CE9-8A0E-58925ADC2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7D47D4CB-D05F-43B7-8F49-A8C05F1529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35A6C8F7-8B78-4F06-BB3B-CEDC620AE1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C34E8F06-BC4C-45A5-8A7F-CDF897B95F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8288604C-C490-4533-AA80-11F92325C7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495248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9403C7F-76AE-4587-92A2-D4E41EBE6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FF1484-7940-40B5-AAF4-34AC00C35F31}"/>
              </a:ext>
            </a:extLst>
          </p:cNvPr>
          <p:cNvSpPr>
            <a:spLocks noGrp="1"/>
          </p:cNvSpPr>
          <p:nvPr>
            <p:ph type="title"/>
          </p:nvPr>
        </p:nvSpPr>
        <p:spPr>
          <a:xfrm>
            <a:off x="3978579" y="4487332"/>
            <a:ext cx="5627158" cy="1507067"/>
          </a:xfrm>
        </p:spPr>
        <p:txBody>
          <a:bodyPr>
            <a:normAutofit/>
          </a:bodyPr>
          <a:lstStyle/>
          <a:p>
            <a:r>
              <a:rPr lang="en-GB" b="1">
                <a:cs typeface="Calibri Light"/>
              </a:rPr>
              <a:t>Stage 2 Autonomy  vs Shame and Doubt</a:t>
            </a:r>
          </a:p>
        </p:txBody>
      </p:sp>
      <p:pic>
        <p:nvPicPr>
          <p:cNvPr id="25" name="Picture 25">
            <a:extLst>
              <a:ext uri="{FF2B5EF4-FFF2-40B4-BE49-F238E27FC236}">
                <a16:creationId xmlns:a16="http://schemas.microsoft.com/office/drawing/2014/main" id="{D577CC5F-EFBE-4894-91F1-5548BD203FCA}"/>
              </a:ext>
            </a:extLst>
          </p:cNvPr>
          <p:cNvPicPr>
            <a:picLocks noChangeAspect="1"/>
          </p:cNvPicPr>
          <p:nvPr/>
        </p:nvPicPr>
        <p:blipFill rotWithShape="1">
          <a:blip r:embed="rId2"/>
          <a:srcRect l="58585" r="7584" b="-1"/>
          <a:stretch/>
        </p:blipFill>
        <p:spPr>
          <a:xfrm>
            <a:off x="831" y="10"/>
            <a:ext cx="3502025" cy="6857990"/>
          </a:xfrm>
          <a:prstGeom prst="rect">
            <a:avLst/>
          </a:prstGeom>
          <a:effectLst>
            <a:innerShdw blurRad="57150" dist="38100" dir="14460000">
              <a:prstClr val="black">
                <a:alpha val="70000"/>
              </a:prstClr>
            </a:innerShdw>
          </a:effectLst>
        </p:spPr>
      </p:pic>
      <p:grpSp>
        <p:nvGrpSpPr>
          <p:cNvPr id="32" name="Group 31">
            <a:extLst>
              <a:ext uri="{FF2B5EF4-FFF2-40B4-BE49-F238E27FC236}">
                <a16:creationId xmlns:a16="http://schemas.microsoft.com/office/drawing/2014/main" id="{D6C71778-3DDA-4748-AEBB-2A4B75016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3" name="Straight Connector 32">
              <a:extLst>
                <a:ext uri="{FF2B5EF4-FFF2-40B4-BE49-F238E27FC236}">
                  <a16:creationId xmlns:a16="http://schemas.microsoft.com/office/drawing/2014/main" id="{BA1F5C7D-5183-424E-BD72-BBFC59C5A2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B848F76E-D8DE-4826-901B-4E4090240E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5" name="Straight Connector 34">
              <a:extLst>
                <a:ext uri="{FF2B5EF4-FFF2-40B4-BE49-F238E27FC236}">
                  <a16:creationId xmlns:a16="http://schemas.microsoft.com/office/drawing/2014/main" id="{FAE84420-E672-4A16-8384-42BDDC4A96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6" name="Straight Connector 35">
              <a:extLst>
                <a:ext uri="{FF2B5EF4-FFF2-40B4-BE49-F238E27FC236}">
                  <a16:creationId xmlns:a16="http://schemas.microsoft.com/office/drawing/2014/main" id="{044D91EB-FA8D-4FD3-88F8-053F9962B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Straight Connector 36">
              <a:extLst>
                <a:ext uri="{FF2B5EF4-FFF2-40B4-BE49-F238E27FC236}">
                  <a16:creationId xmlns:a16="http://schemas.microsoft.com/office/drawing/2014/main" id="{756B711F-46BD-4789-926C-CF2F01F71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5CAE388D-6330-4C20-8700-EE02E7B80558}"/>
              </a:ext>
            </a:extLst>
          </p:cNvPr>
          <p:cNvGraphicFramePr>
            <a:graphicFrameLocks noGrp="1"/>
          </p:cNvGraphicFramePr>
          <p:nvPr>
            <p:ph idx="1"/>
            <p:extLst>
              <p:ext uri="{D42A27DB-BD31-4B8C-83A1-F6EECF244321}">
                <p14:modId xmlns:p14="http://schemas.microsoft.com/office/powerpoint/2010/main" val="2984588299"/>
              </p:ext>
            </p:extLst>
          </p:nvPr>
        </p:nvGraphicFramePr>
        <p:xfrm>
          <a:off x="3884612" y="685800"/>
          <a:ext cx="6626072" cy="36152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6291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56FCDAA-76C3-414B-9868-73075E15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E0044-1218-4ECA-BF9C-9476FFA61619}"/>
              </a:ext>
            </a:extLst>
          </p:cNvPr>
          <p:cNvSpPr>
            <a:spLocks noGrp="1"/>
          </p:cNvSpPr>
          <p:nvPr>
            <p:ph type="title"/>
          </p:nvPr>
        </p:nvSpPr>
        <p:spPr>
          <a:xfrm>
            <a:off x="4661860" y="4487332"/>
            <a:ext cx="5627258" cy="1507067"/>
          </a:xfrm>
        </p:spPr>
        <p:txBody>
          <a:bodyPr>
            <a:normAutofit/>
          </a:bodyPr>
          <a:lstStyle/>
          <a:p>
            <a:r>
              <a:rPr lang="en-GB" b="1">
                <a:cs typeface="Calibri Light"/>
              </a:rPr>
              <a:t>Stage 3 Initiative vs Guilt</a:t>
            </a:r>
          </a:p>
        </p:txBody>
      </p:sp>
      <p:sp>
        <p:nvSpPr>
          <p:cNvPr id="44" name="Snip Diagonal Corner Rectangle 16">
            <a:extLst>
              <a:ext uri="{FF2B5EF4-FFF2-40B4-BE49-F238E27FC236}">
                <a16:creationId xmlns:a16="http://schemas.microsoft.com/office/drawing/2014/main" id="{02C8A649-1D4D-44CF-8C8E-C38947F4C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B0A4B602-BE47-4969-B288-9A3E059829D0}"/>
              </a:ext>
            </a:extLst>
          </p:cNvPr>
          <p:cNvPicPr>
            <a:picLocks noChangeAspect="1"/>
          </p:cNvPicPr>
          <p:nvPr/>
        </p:nvPicPr>
        <p:blipFill rotWithShape="1">
          <a:blip r:embed="rId2"/>
          <a:srcRect t="1192" b="14538"/>
          <a:stretch/>
        </p:blipFill>
        <p:spPr>
          <a:xfrm>
            <a:off x="955049" y="1314291"/>
            <a:ext cx="3021544" cy="1699625"/>
          </a:xfrm>
          <a:prstGeom prst="rect">
            <a:avLst/>
          </a:prstGeom>
        </p:spPr>
      </p:pic>
      <p:pic>
        <p:nvPicPr>
          <p:cNvPr id="37" name="Picture 37">
            <a:extLst>
              <a:ext uri="{FF2B5EF4-FFF2-40B4-BE49-F238E27FC236}">
                <a16:creationId xmlns:a16="http://schemas.microsoft.com/office/drawing/2014/main" id="{63F16369-2B4F-4995-A4C9-988D94F92EE8}"/>
              </a:ext>
            </a:extLst>
          </p:cNvPr>
          <p:cNvPicPr>
            <a:picLocks noChangeAspect="1"/>
          </p:cNvPicPr>
          <p:nvPr/>
        </p:nvPicPr>
        <p:blipFill>
          <a:blip r:embed="rId3"/>
          <a:stretch>
            <a:fillRect/>
          </a:stretch>
        </p:blipFill>
        <p:spPr>
          <a:xfrm>
            <a:off x="955048" y="3566679"/>
            <a:ext cx="3020257" cy="2016021"/>
          </a:xfrm>
          <a:prstGeom prst="rect">
            <a:avLst/>
          </a:prstGeom>
        </p:spPr>
      </p:pic>
      <p:grpSp>
        <p:nvGrpSpPr>
          <p:cNvPr id="46" name="Group 45">
            <a:extLst>
              <a:ext uri="{FF2B5EF4-FFF2-40B4-BE49-F238E27FC236}">
                <a16:creationId xmlns:a16="http://schemas.microsoft.com/office/drawing/2014/main" id="{67C5301E-91B2-4536-893D-47EA274444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7" name="Straight Connector 46">
              <a:extLst>
                <a:ext uri="{FF2B5EF4-FFF2-40B4-BE49-F238E27FC236}">
                  <a16:creationId xmlns:a16="http://schemas.microsoft.com/office/drawing/2014/main" id="{F83E5BFD-97A3-4CE9-8A0E-58925ADC2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7D47D4CB-D05F-43B7-8F49-A8C05F1529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35A6C8F7-8B78-4F06-BB3B-CEDC620AE1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0" name="Straight Connector 49">
              <a:extLst>
                <a:ext uri="{FF2B5EF4-FFF2-40B4-BE49-F238E27FC236}">
                  <a16:creationId xmlns:a16="http://schemas.microsoft.com/office/drawing/2014/main" id="{C34E8F06-BC4C-45A5-8A7F-CDF897B95F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8288604C-C490-4533-AA80-11F92325C7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graphicFrame>
        <p:nvGraphicFramePr>
          <p:cNvPr id="5" name="Content Placeholder 2">
            <a:extLst>
              <a:ext uri="{FF2B5EF4-FFF2-40B4-BE49-F238E27FC236}">
                <a16:creationId xmlns:a16="http://schemas.microsoft.com/office/drawing/2014/main" id="{CE1017D7-2340-40EC-A2CF-2B8EFC72A4B0}"/>
              </a:ext>
            </a:extLst>
          </p:cNvPr>
          <p:cNvGraphicFramePr>
            <a:graphicFrameLocks noGrp="1"/>
          </p:cNvGraphicFramePr>
          <p:nvPr>
            <p:ph idx="1"/>
            <p:extLst>
              <p:ext uri="{D42A27DB-BD31-4B8C-83A1-F6EECF244321}">
                <p14:modId xmlns:p14="http://schemas.microsoft.com/office/powerpoint/2010/main" val="2030556838"/>
              </p:ext>
            </p:extLst>
          </p:nvPr>
        </p:nvGraphicFramePr>
        <p:xfrm>
          <a:off x="4661860" y="685800"/>
          <a:ext cx="6253792" cy="36152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82740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EA945-E488-4A82-87B8-2C99392E1676}"/>
              </a:ext>
            </a:extLst>
          </p:cNvPr>
          <p:cNvSpPr>
            <a:spLocks noGrp="1"/>
          </p:cNvSpPr>
          <p:nvPr>
            <p:ph type="title"/>
          </p:nvPr>
        </p:nvSpPr>
        <p:spPr>
          <a:xfrm>
            <a:off x="6084114" y="4487332"/>
            <a:ext cx="4205003" cy="1507067"/>
          </a:xfrm>
        </p:spPr>
        <p:txBody>
          <a:bodyPr>
            <a:normAutofit/>
          </a:bodyPr>
          <a:lstStyle/>
          <a:p>
            <a:pPr>
              <a:lnSpc>
                <a:spcPct val="90000"/>
              </a:lnSpc>
            </a:pPr>
            <a:r>
              <a:rPr lang="en-GB" sz="3200" b="1">
                <a:cs typeface="Calibri Light"/>
              </a:rPr>
              <a:t>FREUD'S PSYCHOSEXUAL STAGES</a:t>
            </a:r>
          </a:p>
        </p:txBody>
      </p:sp>
      <p:sp>
        <p:nvSpPr>
          <p:cNvPr id="27"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8">
            <a:extLst>
              <a:ext uri="{FF2B5EF4-FFF2-40B4-BE49-F238E27FC236}">
                <a16:creationId xmlns:a16="http://schemas.microsoft.com/office/drawing/2014/main" id="{D07F32DE-8BB8-41A6-B407-77940F3D7996}"/>
              </a:ext>
            </a:extLst>
          </p:cNvPr>
          <p:cNvPicPr>
            <a:picLocks noChangeAspect="1"/>
          </p:cNvPicPr>
          <p:nvPr/>
        </p:nvPicPr>
        <p:blipFill rotWithShape="1">
          <a:blip r:embed="rId2"/>
          <a:srcRect l="976" r="1975" b="-1"/>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3" name="Content Placeholder 2">
            <a:extLst>
              <a:ext uri="{FF2B5EF4-FFF2-40B4-BE49-F238E27FC236}">
                <a16:creationId xmlns:a16="http://schemas.microsoft.com/office/drawing/2014/main" id="{2E2C94E2-CDF5-47E5-B56E-4659CD8378F3}"/>
              </a:ext>
            </a:extLst>
          </p:cNvPr>
          <p:cNvSpPr>
            <a:spLocks noGrp="1"/>
          </p:cNvSpPr>
          <p:nvPr>
            <p:ph idx="1"/>
          </p:nvPr>
        </p:nvSpPr>
        <p:spPr>
          <a:xfrm>
            <a:off x="6095998" y="685800"/>
            <a:ext cx="4819653" cy="3615267"/>
          </a:xfrm>
        </p:spPr>
        <p:txBody>
          <a:bodyPr vert="horz" lIns="91440" tIns="45720" rIns="91440" bIns="45720" rtlCol="0">
            <a:normAutofit/>
          </a:bodyPr>
          <a:lstStyle/>
          <a:p>
            <a:pPr>
              <a:lnSpc>
                <a:spcPct val="90000"/>
              </a:lnSpc>
            </a:pPr>
            <a:r>
              <a:rPr lang="en-GB" sz="1500">
                <a:cs typeface="Calibri"/>
              </a:rPr>
              <a:t>Freud psychosexual development is in 5 stages  but for the purpose of the presentation, I will be talking about the three stages of Oral stages, Anal stages, and phallic stages.</a:t>
            </a:r>
          </a:p>
          <a:p>
            <a:pPr marL="0" indent="0">
              <a:lnSpc>
                <a:spcPct val="90000"/>
              </a:lnSpc>
              <a:buNone/>
            </a:pPr>
            <a:r>
              <a:rPr lang="en-GB" sz="1500">
                <a:cs typeface="Calibri"/>
              </a:rPr>
              <a:t>ORAL STAGES: 0 to 1 year </a:t>
            </a:r>
          </a:p>
          <a:p>
            <a:pPr marL="0" indent="0">
              <a:lnSpc>
                <a:spcPct val="90000"/>
              </a:lnSpc>
              <a:buNone/>
            </a:pPr>
            <a:r>
              <a:rPr lang="en-GB" sz="1500">
                <a:cs typeface="Calibri"/>
              </a:rPr>
              <a:t> This is the stage the baby take a pleasure of their mother's breast or a bottle.</a:t>
            </a:r>
          </a:p>
          <a:p>
            <a:pPr>
              <a:lnSpc>
                <a:spcPct val="90000"/>
              </a:lnSpc>
              <a:buFont typeface="Wingdings" panose="020B0604020202020204" pitchFamily="34" charset="0"/>
              <a:buChar char="§"/>
            </a:pPr>
            <a:r>
              <a:rPr lang="en-GB" sz="1500">
                <a:cs typeface="Calibri"/>
              </a:rPr>
              <a:t>The child then state biting as the child got teeth and the derives pleasure in chewing.</a:t>
            </a:r>
          </a:p>
          <a:p>
            <a:pPr>
              <a:lnSpc>
                <a:spcPct val="90000"/>
              </a:lnSpc>
              <a:buFont typeface="Wingdings" panose="020B0604020202020204" pitchFamily="34" charset="0"/>
              <a:buChar char="§"/>
            </a:pPr>
            <a:endParaRPr lang="en-GB" sz="1500">
              <a:cs typeface="Calibri"/>
            </a:endParaRPr>
          </a:p>
          <a:p>
            <a:pPr marL="0" indent="0">
              <a:lnSpc>
                <a:spcPct val="90000"/>
              </a:lnSpc>
              <a:buNone/>
            </a:pPr>
            <a:r>
              <a:rPr lang="en-GB" sz="1500">
                <a:cs typeface="Calibri"/>
              </a:rPr>
              <a:t>Gross,R,D,.(2015).</a:t>
            </a:r>
          </a:p>
          <a:p>
            <a:pPr marL="0" indent="0">
              <a:lnSpc>
                <a:spcPct val="90000"/>
              </a:lnSpc>
              <a:buNone/>
            </a:pPr>
            <a:endParaRPr lang="en-GB" sz="1500">
              <a:cs typeface="Calibri"/>
            </a:endParaRPr>
          </a:p>
          <a:p>
            <a:pPr marL="0" indent="0">
              <a:lnSpc>
                <a:spcPct val="90000"/>
              </a:lnSpc>
              <a:buNone/>
            </a:pPr>
            <a:endParaRPr lang="en-GB" sz="1500">
              <a:cs typeface="Calibri"/>
            </a:endParaRPr>
          </a:p>
        </p:txBody>
      </p:sp>
      <p:grpSp>
        <p:nvGrpSpPr>
          <p:cNvPr id="29" name="Group 28">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0" name="Straight Connector 29">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4" name="Straight Connector 33">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0287841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89220CFE-A3C6-448E-A8C7-CEAED9325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4B6EB-EE3A-4971-A4C4-C70D310945D0}"/>
              </a:ext>
            </a:extLst>
          </p:cNvPr>
          <p:cNvSpPr>
            <a:spLocks noGrp="1"/>
          </p:cNvSpPr>
          <p:nvPr>
            <p:ph type="title"/>
          </p:nvPr>
        </p:nvSpPr>
        <p:spPr>
          <a:xfrm>
            <a:off x="4661860" y="4487332"/>
            <a:ext cx="5627258" cy="1507067"/>
          </a:xfrm>
        </p:spPr>
        <p:txBody>
          <a:bodyPr>
            <a:normAutofit/>
          </a:bodyPr>
          <a:lstStyle/>
          <a:p>
            <a:r>
              <a:rPr lang="en-GB"/>
              <a:t>ANAL STAGE</a:t>
            </a:r>
          </a:p>
        </p:txBody>
      </p:sp>
      <p:sp>
        <p:nvSpPr>
          <p:cNvPr id="19" name="Snip Diagonal Corner Rectangle 25">
            <a:extLst>
              <a:ext uri="{FF2B5EF4-FFF2-40B4-BE49-F238E27FC236}">
                <a16:creationId xmlns:a16="http://schemas.microsoft.com/office/drawing/2014/main" id="{2E91ED80-632C-4328-8E5C-0CAF33E77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child, indoor, little&#10;&#10;Description automatically generated">
            <a:extLst>
              <a:ext uri="{FF2B5EF4-FFF2-40B4-BE49-F238E27FC236}">
                <a16:creationId xmlns:a16="http://schemas.microsoft.com/office/drawing/2014/main" id="{C8EF7AAE-2853-4197-A165-BCE8CBCB0E4F}"/>
              </a:ext>
            </a:extLst>
          </p:cNvPr>
          <p:cNvPicPr>
            <a:picLocks noChangeAspect="1"/>
          </p:cNvPicPr>
          <p:nvPr/>
        </p:nvPicPr>
        <p:blipFill rotWithShape="1">
          <a:blip r:embed="rId2"/>
          <a:srcRect l="1253" r="33884" b="-1"/>
          <a:stretch/>
        </p:blipFill>
        <p:spPr>
          <a:xfrm>
            <a:off x="800558" y="786117"/>
            <a:ext cx="3337560" cy="4956048"/>
          </a:xfrm>
          <a:custGeom>
            <a:avLst/>
            <a:gdLst/>
            <a:ahLst/>
            <a:cxnLst/>
            <a:rect l="l" t="t" r="r" b="b"/>
            <a:pathLst>
              <a:path w="3337560" h="4956048">
                <a:moveTo>
                  <a:pt x="384420" y="0"/>
                </a:moveTo>
                <a:lnTo>
                  <a:pt x="3337560" y="0"/>
                </a:lnTo>
                <a:lnTo>
                  <a:pt x="3337560" y="4571628"/>
                </a:lnTo>
                <a:lnTo>
                  <a:pt x="2953140" y="4956048"/>
                </a:lnTo>
                <a:lnTo>
                  <a:pt x="0" y="4956048"/>
                </a:lnTo>
                <a:lnTo>
                  <a:pt x="0" y="384420"/>
                </a:lnTo>
                <a:close/>
              </a:path>
            </a:pathLst>
          </a:custGeom>
        </p:spPr>
      </p:pic>
      <p:sp>
        <p:nvSpPr>
          <p:cNvPr id="3" name="Content Placeholder 2">
            <a:extLst>
              <a:ext uri="{FF2B5EF4-FFF2-40B4-BE49-F238E27FC236}">
                <a16:creationId xmlns:a16="http://schemas.microsoft.com/office/drawing/2014/main" id="{116ED351-19A3-459C-B352-E46607074EBF}"/>
              </a:ext>
            </a:extLst>
          </p:cNvPr>
          <p:cNvSpPr>
            <a:spLocks noGrp="1"/>
          </p:cNvSpPr>
          <p:nvPr>
            <p:ph idx="1"/>
          </p:nvPr>
        </p:nvSpPr>
        <p:spPr>
          <a:xfrm>
            <a:off x="4661860" y="685800"/>
            <a:ext cx="6253792" cy="3615267"/>
          </a:xfrm>
        </p:spPr>
        <p:txBody>
          <a:bodyPr>
            <a:normAutofit/>
          </a:bodyPr>
          <a:lstStyle/>
          <a:p>
            <a:pPr>
              <a:lnSpc>
                <a:spcPct val="90000"/>
              </a:lnSpc>
              <a:buClr>
                <a:srgbClr val="F13D82"/>
              </a:buClr>
            </a:pPr>
            <a:r>
              <a:rPr lang="en-GB" sz="1600"/>
              <a:t>AGES 1 to 3</a:t>
            </a:r>
          </a:p>
          <a:p>
            <a:pPr>
              <a:lnSpc>
                <a:spcPct val="90000"/>
              </a:lnSpc>
              <a:buClr>
                <a:srgbClr val="F13D82"/>
              </a:buClr>
            </a:pPr>
            <a:r>
              <a:rPr lang="en-GB" sz="1600"/>
              <a:t>At this stage ,the child  begins potty training and here parents take control  but allowing them to use it by themselves.</a:t>
            </a:r>
          </a:p>
          <a:p>
            <a:pPr>
              <a:lnSpc>
                <a:spcPct val="90000"/>
              </a:lnSpc>
              <a:buClr>
                <a:srgbClr val="F13D82"/>
              </a:buClr>
              <a:buFont typeface="Arial" pitchFamily="18" charset="2"/>
              <a:buChar char="•"/>
            </a:pPr>
            <a:r>
              <a:rPr lang="en-GB" sz="1600"/>
              <a:t>Parents  attempt to praise the children for attempting to use potty and encourage them to learn at his own pace which will boost their ego and confidence moving forward.</a:t>
            </a:r>
          </a:p>
          <a:p>
            <a:pPr>
              <a:lnSpc>
                <a:spcPct val="90000"/>
              </a:lnSpc>
              <a:buClr>
                <a:srgbClr val="F13D82"/>
              </a:buClr>
              <a:buFont typeface="Arial" pitchFamily="18" charset="2"/>
              <a:buChar char="•"/>
            </a:pPr>
            <a:r>
              <a:rPr lang="en-GB" sz="1600"/>
              <a:t>In retention substage, parents takes the authority as they are in control by helping them to learn the use of potty.</a:t>
            </a:r>
          </a:p>
          <a:p>
            <a:pPr>
              <a:lnSpc>
                <a:spcPct val="90000"/>
              </a:lnSpc>
              <a:buClr>
                <a:srgbClr val="F13D82"/>
              </a:buClr>
              <a:buFont typeface="Arial" pitchFamily="18" charset="2"/>
              <a:buChar char="•"/>
            </a:pPr>
            <a:r>
              <a:rPr lang="en-GB" sz="1600"/>
              <a:t>Parents should not force potty training too early on kids or punish them for any mistakes to avoid negative effects on them growing up.</a:t>
            </a:r>
          </a:p>
        </p:txBody>
      </p:sp>
      <p:grpSp>
        <p:nvGrpSpPr>
          <p:cNvPr id="13" name="Group 12">
            <a:extLst>
              <a:ext uri="{FF2B5EF4-FFF2-40B4-BE49-F238E27FC236}">
                <a16:creationId xmlns:a16="http://schemas.microsoft.com/office/drawing/2014/main" id="{13A271B6-83F2-4E87-A6AD-450F042D3D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9A433C90-9936-4ABD-B763-2CD6C4216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06D1147B-1DF4-4FA0-9601-3AB638E3BF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89E30F5C-D28E-4B06-847C-1104626FCF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11B65F81-D52E-422A-BA2A-0E3294D0CD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992E9D3-9DB7-4C46-8AFB-E50194C893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253184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2" name="Rectangle 14">
            <a:extLst>
              <a:ext uri="{FF2B5EF4-FFF2-40B4-BE49-F238E27FC236}">
                <a16:creationId xmlns:a16="http://schemas.microsoft.com/office/drawing/2014/main" id="{BADDD09E-8094-4188-9090-C1C7840FE7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5430FC-1C7D-4102-939F-C388E6269BA9}"/>
              </a:ext>
            </a:extLst>
          </p:cNvPr>
          <p:cNvSpPr>
            <a:spLocks noGrp="1"/>
          </p:cNvSpPr>
          <p:nvPr>
            <p:ph type="title"/>
          </p:nvPr>
        </p:nvSpPr>
        <p:spPr>
          <a:xfrm>
            <a:off x="6084114" y="4487332"/>
            <a:ext cx="4205003" cy="1507067"/>
          </a:xfrm>
        </p:spPr>
        <p:txBody>
          <a:bodyPr>
            <a:normAutofit/>
          </a:bodyPr>
          <a:lstStyle/>
          <a:p>
            <a:r>
              <a:rPr lang="en-GB" sz="3200"/>
              <a:t>PHALLIC STAGE</a:t>
            </a:r>
          </a:p>
        </p:txBody>
      </p:sp>
      <p:sp>
        <p:nvSpPr>
          <p:cNvPr id="17" name="Snip Diagonal Corner Rectangle 24">
            <a:extLst>
              <a:ext uri="{FF2B5EF4-FFF2-40B4-BE49-F238E27FC236}">
                <a16:creationId xmlns:a16="http://schemas.microsoft.com/office/drawing/2014/main" id="{C58F6CE0-025D-40A5-AEF1-00954E3F9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0" y="620722"/>
            <a:ext cx="5136155" cy="5286838"/>
          </a:xfrm>
          <a:prstGeom prst="snip2DiagRect">
            <a:avLst>
              <a:gd name="adj1" fmla="val 9954"/>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 person, standing&#10;&#10;Description automatically generated">
            <a:extLst>
              <a:ext uri="{FF2B5EF4-FFF2-40B4-BE49-F238E27FC236}">
                <a16:creationId xmlns:a16="http://schemas.microsoft.com/office/drawing/2014/main" id="{63E980A9-8197-4D85-8D83-943D3DFEF671}"/>
              </a:ext>
            </a:extLst>
          </p:cNvPr>
          <p:cNvPicPr>
            <a:picLocks noChangeAspect="1"/>
          </p:cNvPicPr>
          <p:nvPr/>
        </p:nvPicPr>
        <p:blipFill rotWithShape="1">
          <a:blip r:embed="rId2"/>
          <a:srcRect r="42234" b="1"/>
          <a:stretch/>
        </p:blipFill>
        <p:spPr>
          <a:xfrm>
            <a:off x="797205" y="786117"/>
            <a:ext cx="4809744" cy="4956048"/>
          </a:xfrm>
          <a:custGeom>
            <a:avLst/>
            <a:gdLst/>
            <a:ahLst/>
            <a:cxnLst/>
            <a:rect l="l" t="t" r="r" b="b"/>
            <a:pathLst>
              <a:path w="4809744" h="4956048">
                <a:moveTo>
                  <a:pt x="478762" y="0"/>
                </a:moveTo>
                <a:lnTo>
                  <a:pt x="4809744" y="0"/>
                </a:lnTo>
                <a:lnTo>
                  <a:pt x="4809744" y="4477286"/>
                </a:lnTo>
                <a:lnTo>
                  <a:pt x="4330982" y="4956048"/>
                </a:lnTo>
                <a:lnTo>
                  <a:pt x="0" y="4956048"/>
                </a:lnTo>
                <a:lnTo>
                  <a:pt x="0" y="478762"/>
                </a:lnTo>
                <a:close/>
              </a:path>
            </a:pathLst>
          </a:custGeom>
        </p:spPr>
      </p:pic>
      <p:sp>
        <p:nvSpPr>
          <p:cNvPr id="3" name="Content Placeholder 2">
            <a:extLst>
              <a:ext uri="{FF2B5EF4-FFF2-40B4-BE49-F238E27FC236}">
                <a16:creationId xmlns:a16="http://schemas.microsoft.com/office/drawing/2014/main" id="{F4C35E25-660F-45A5-AF64-0CAE29A222AC}"/>
              </a:ext>
            </a:extLst>
          </p:cNvPr>
          <p:cNvSpPr>
            <a:spLocks noGrp="1"/>
          </p:cNvSpPr>
          <p:nvPr>
            <p:ph idx="1"/>
          </p:nvPr>
        </p:nvSpPr>
        <p:spPr>
          <a:xfrm>
            <a:off x="6095998" y="685800"/>
            <a:ext cx="4819653" cy="3615267"/>
          </a:xfrm>
        </p:spPr>
        <p:txBody>
          <a:bodyPr>
            <a:normAutofit/>
          </a:bodyPr>
          <a:lstStyle/>
          <a:p>
            <a:r>
              <a:rPr lang="en-GB" sz="1800"/>
              <a:t>This where the children  libido now turns to genitals as children begin to discover the physical difference of genders between male and female.</a:t>
            </a:r>
          </a:p>
          <a:p>
            <a:r>
              <a:rPr lang="en-GB" sz="1800"/>
              <a:t>Oedipus complex comes into play as both boys and girls  experience conflicting feelings towards the opposite sex.</a:t>
            </a:r>
          </a:p>
          <a:p>
            <a:r>
              <a:rPr lang="en-GB" sz="1800"/>
              <a:t>The boys normally having rivalry with fathers and being closer to their mothers.</a:t>
            </a:r>
          </a:p>
          <a:p>
            <a:endParaRPr lang="en-GB" sz="1800"/>
          </a:p>
        </p:txBody>
      </p:sp>
      <p:grpSp>
        <p:nvGrpSpPr>
          <p:cNvPr id="19" name="Group 18">
            <a:extLst>
              <a:ext uri="{FF2B5EF4-FFF2-40B4-BE49-F238E27FC236}">
                <a16:creationId xmlns:a16="http://schemas.microsoft.com/office/drawing/2014/main" id="{D8025A22-9C86-4108-A289-BD5650A8EAE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20" name="Straight Connector 19">
              <a:extLst>
                <a:ext uri="{FF2B5EF4-FFF2-40B4-BE49-F238E27FC236}">
                  <a16:creationId xmlns:a16="http://schemas.microsoft.com/office/drawing/2014/main" id="{59A3623F-EF59-4F0B-9030-79CB7F9950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9EBD0F53-A43D-414A-8653-E9F1D3610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908661C0-6128-4F64-8EDF-2D73D5F47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C8AFEF08-AFBA-4125-B170-D3EB3E11DB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AA0E13BF-B4CA-4B20-A5DD-50ABBAEC7B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836815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0DE14-C68C-475D-8896-F643CAE89A4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569298C5-8F8D-469E-BF5F-0331C1C2D593}"/>
              </a:ext>
            </a:extLst>
          </p:cNvPr>
          <p:cNvSpPr>
            <a:spLocks noGrp="1"/>
          </p:cNvSpPr>
          <p:nvPr>
            <p:ph idx="1"/>
          </p:nvPr>
        </p:nvSpPr>
        <p:spPr/>
        <p:txBody>
          <a:bodyPr/>
          <a:lstStyle/>
          <a:p>
            <a:pPr marL="0" indent="0">
              <a:buNone/>
            </a:pPr>
            <a:r>
              <a:rPr lang="en-GB" dirty="0"/>
              <a:t>References.</a:t>
            </a:r>
            <a:endParaRPr lang="en-US" dirty="0"/>
          </a:p>
          <a:p>
            <a:pPr>
              <a:buFont typeface="Arial" panose="05040102010807070707" pitchFamily="18" charset="2"/>
              <a:buChar char="•"/>
            </a:pPr>
            <a:r>
              <a:rPr lang="en-GB" dirty="0">
                <a:ea typeface="+mn-lt"/>
                <a:cs typeface="+mn-lt"/>
              </a:rPr>
              <a:t>Eysenck, M, W., (2017), Simply Psychology, Taylor &amp; Francis Group, ProQuest </a:t>
            </a:r>
            <a:r>
              <a:rPr lang="en-GB" dirty="0" err="1">
                <a:ea typeface="+mn-lt"/>
                <a:cs typeface="+mn-lt"/>
              </a:rPr>
              <a:t>Ebook</a:t>
            </a:r>
            <a:r>
              <a:rPr lang="en-GB" dirty="0">
                <a:ea typeface="+mn-lt"/>
                <a:cs typeface="+mn-lt"/>
              </a:rPr>
              <a:t> Central.</a:t>
            </a:r>
            <a:endParaRPr lang="en-GB" dirty="0"/>
          </a:p>
          <a:p>
            <a:pPr>
              <a:buFont typeface="Arial" panose="05040102010807070707" pitchFamily="18" charset="2"/>
              <a:buChar char="•"/>
            </a:pPr>
            <a:r>
              <a:rPr lang="en-GB" dirty="0">
                <a:ea typeface="+mn-lt"/>
                <a:cs typeface="+mn-lt"/>
              </a:rPr>
              <a:t>Gross, R, D., (2015), Psychology: The Science of Mind and Behaviour 7th Edition, Hodder Education Group, EBSCO Publishing : eBook Collection (EBSCOhost.</a:t>
            </a:r>
            <a:endParaRPr lang="en-GB" dirty="0"/>
          </a:p>
          <a:p>
            <a:pPr>
              <a:buClr>
                <a:srgbClr val="FFFFFF"/>
              </a:buClr>
              <a:buFont typeface="Arial" panose="05040102010807070707" pitchFamily="18" charset="2"/>
              <a:buChar char="•"/>
            </a:pPr>
            <a:r>
              <a:rPr lang="en-GB" dirty="0"/>
              <a:t>Google images.</a:t>
            </a:r>
          </a:p>
          <a:p>
            <a:pPr marL="0" indent="0">
              <a:buClr>
                <a:prstClr val="white"/>
              </a:buClr>
              <a:buNone/>
            </a:pPr>
            <a:endParaRPr lang="en-GB" dirty="0"/>
          </a:p>
          <a:p>
            <a:pPr>
              <a:buClr>
                <a:srgbClr val="FFFFFF"/>
              </a:buClr>
            </a:pPr>
            <a:endParaRPr lang="en-GB" dirty="0"/>
          </a:p>
        </p:txBody>
      </p:sp>
    </p:spTree>
    <p:extLst>
      <p:ext uri="{BB962C8B-B14F-4D97-AF65-F5344CB8AC3E}">
        <p14:creationId xmlns:p14="http://schemas.microsoft.com/office/powerpoint/2010/main" val="386532197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Slice</vt:lpstr>
      <vt:lpstr>OMAR DARBOE 2020336 </vt:lpstr>
      <vt:lpstr>A child's experience between the ages of 0 to 5 years can affect the rest of their life.</vt:lpstr>
      <vt:lpstr>Erikson's theory of psychosocial development</vt:lpstr>
      <vt:lpstr>Stage 2 Autonomy  vs Shame and Doubt</vt:lpstr>
      <vt:lpstr>Stage 3 Initiative vs Guilt</vt:lpstr>
      <vt:lpstr>FREUD'S PSYCHOSEXUAL STAGES</vt:lpstr>
      <vt:lpstr>ANAL STAGE</vt:lpstr>
      <vt:lpstr>PHALLIC STAGE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86</cp:revision>
  <dcterms:created xsi:type="dcterms:W3CDTF">2021-10-17T12:59:01Z</dcterms:created>
  <dcterms:modified xsi:type="dcterms:W3CDTF">2021-10-19T19:41:05Z</dcterms:modified>
</cp:coreProperties>
</file>