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7"/>
  </p:notesMasterIdLst>
  <p:handoutMasterIdLst>
    <p:handoutMasterId r:id="rId18"/>
  </p:handoutMasterIdLst>
  <p:sldIdLst>
    <p:sldId id="277" r:id="rId2"/>
    <p:sldId id="278" r:id="rId3"/>
    <p:sldId id="279" r:id="rId4"/>
    <p:sldId id="280" r:id="rId5"/>
    <p:sldId id="294" r:id="rId6"/>
    <p:sldId id="282" r:id="rId7"/>
    <p:sldId id="283" r:id="rId8"/>
    <p:sldId id="284" r:id="rId9"/>
    <p:sldId id="285" r:id="rId10"/>
    <p:sldId id="287" r:id="rId11"/>
    <p:sldId id="286" r:id="rId12"/>
    <p:sldId id="292" r:id="rId13"/>
    <p:sldId id="289" r:id="rId14"/>
    <p:sldId id="290" r:id="rId15"/>
    <p:sldId id="291" r:id="rId1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41028" autoAdjust="0"/>
    <p:restoredTop sz="94576" autoAdjust="0"/>
  </p:normalViewPr>
  <p:slideViewPr>
    <p:cSldViewPr>
      <p:cViewPr varScale="1">
        <p:scale>
          <a:sx n="72" d="100"/>
          <a:sy n="72" d="100"/>
        </p:scale>
        <p:origin x="208" y="10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91D3BCB-712D-A39E-656A-D4D3BB3C978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801609AF-BEBE-21FE-CB1A-FCB1CB06C08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15E31774-3FF6-3F23-895C-9E5991E8A18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7784C52D-C56F-D0FC-4B32-1F569653EA0A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8B4CF98A-B62E-DA47-BA24-4B57636DA13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FF7AF6F-38B8-9EEF-5D57-58D416FD340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FF0820E1-8535-7CA4-6C7C-03AF597AA483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4575EFCF-1AD0-4645-CDA2-B6C53C05913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85F1003-2EED-B8C4-88F8-8F2CF3EB700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78F38E4E-AE15-7EC1-0B47-6DBCA369E33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668275F-808A-A005-E81B-B9CC05644F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2914A9C3-BF87-644C-A0DF-121D73AA4F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76DFC-BF48-F71F-0FF8-304FFA8DFD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0EA7C4-BC9D-DF4B-B9AA-041203319C76}" type="datetime1">
              <a:rPr lang="en-GB" altLang="en-US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12EEE3-32E2-8BBA-EDF7-0CCBF8DCE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CFF84-D7C1-7FE5-8ECC-424039BE3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4B107-E86F-EB40-8744-40AE49265A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6107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4B3E65-0A0A-3085-800A-AD4E0DB9F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ADD5E-52E0-0D44-B721-F95AB1FBEECE}" type="datetime1">
              <a:rPr lang="en-GB" altLang="en-US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1ADD3E-6846-5B81-307A-4D3DDC562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28812E-BA37-29CB-3456-E4AB6A121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0D319-DD93-554E-8F0D-BBCEB2ABB8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9377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776B0-B289-8B00-73DF-FC48D903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047AC-4AF1-9445-8D77-6030C06A8B22}" type="datetime1">
              <a:rPr lang="en-GB" altLang="en-US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BABEDE9-4C65-7388-01B3-41C69051C15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A2797-2FF3-2944-B309-3D479A8569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0664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0BA5FC7-A312-AF12-2D83-927625FE5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91E8F-CD29-C540-B878-55AA4FEAB1B9}" type="datetime1">
              <a:rPr lang="en-GB" altLang="en-US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CEE5A-C488-A33D-72AD-9E3B4A0247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E0E42-E21B-EE45-9B68-F25F6BC4190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22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AFC87E2-4E05-B1BB-7B19-DBDD7E41F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294B62-8E1A-194F-B9B9-BE470DCBB83C}" type="datetime1">
              <a:rPr lang="en-GB" altLang="en-US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8935F55-B3C3-A8E0-B5EB-23A7AF735BA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3E9B7-706A-2843-BF19-C2EE2C86D4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096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38F0136-C058-FEC2-956F-B8878AD4C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C6BE1-B652-774A-BECE-31C2D5585026}" type="datetime1">
              <a:rPr lang="en-GB" altLang="en-US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C0F20D8-A07E-63EA-D6E7-B1D84C4849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54F5C-D48F-F64E-8E4B-3224B1FA9E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011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74334C0-A5B3-08AA-45CE-5F14D5C7E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01DBA-212E-9E4C-8A0F-E5E0434C25E7}" type="datetime1">
              <a:rPr lang="en-GB" altLang="en-US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55B111B-EF4B-FA12-225A-E0C9F6FE94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53FAC-BD74-A246-B50E-B4762B97F1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3965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1474099-36C7-1317-6964-F0A61787C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AC53E-BC72-8344-889B-471C6EDD0DBB}" type="datetime1">
              <a:rPr lang="en-GB" altLang="en-US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F9252-C1BC-B295-A924-4630CD623B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E2D3E-4F45-694A-A1FF-8DA1B96E02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759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5DDFED-E757-6B0C-357B-FB7D40F1F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96309-DC6E-7D4A-9C4D-17DAC8C19A60}" type="datetime1">
              <a:rPr lang="en-GB" altLang="en-US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48F3E-D3B7-D3B7-EE6A-D83965DD30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A08F2-714E-0647-9EE3-219D2C8470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4865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46A0D1-D9F4-3F79-46D8-90B4EA178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AC1D9-DCEE-584A-85E5-946FC739D0F9}" type="datetime1">
              <a:rPr lang="en-GB" altLang="en-US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A820126-9796-BE34-6E00-1EDF5C859B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8AE6A-C146-314A-8711-B5313691C0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9232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60858-1000-C141-CF96-7C9C7272B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EEAE1-2134-644C-B9F3-21423F65F76E}" type="datetime1">
              <a:rPr lang="en-GB" altLang="en-US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60C3BA-D6F8-444D-7F31-30ECD7FAD1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60877-054F-F44F-BECF-9C4BCE6CB5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453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A7DAEA61-1103-0BC0-21F1-F7D99637F1C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C49C75D-800B-E701-CFE2-669AF292C82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7C3007-B404-2A29-A115-835221E087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7BECFB8-DEC5-1943-95B5-4A269A3A02F6}" type="datetime1">
              <a:rPr lang="en-GB" altLang="en-US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5F2316-3917-8CCA-E892-3E21AEB904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256D7CB2-6299-7442-A152-14F726692B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8" r:id="rId1"/>
    <p:sldLayoutId id="2147483909" r:id="rId2"/>
    <p:sldLayoutId id="2147483899" r:id="rId3"/>
    <p:sldLayoutId id="2147483900" r:id="rId4"/>
    <p:sldLayoutId id="2147483901" r:id="rId5"/>
    <p:sldLayoutId id="2147483902" r:id="rId6"/>
    <p:sldLayoutId id="2147483903" r:id="rId7"/>
    <p:sldLayoutId id="2147483904" r:id="rId8"/>
    <p:sldLayoutId id="2147483905" r:id="rId9"/>
    <p:sldLayoutId id="2147483906" r:id="rId10"/>
    <p:sldLayoutId id="214748390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r>
              <a:rPr lang="en-GB" altLang="en-US" b="1" dirty="0"/>
              <a:t>LCBB4007</a:t>
            </a:r>
            <a:br>
              <a:rPr lang="en-GB" altLang="en-US" b="1" dirty="0"/>
            </a:br>
            <a:br>
              <a:rPr lang="en-GB" altLang="en-US" b="1" dirty="0"/>
            </a:br>
            <a:r>
              <a:rPr lang="en-GB" altLang="en-US" b="1" dirty="0">
                <a:highlight>
                  <a:srgbClr val="FFFF00"/>
                </a:highlight>
              </a:rPr>
              <a:t>The Business Environment </a:t>
            </a:r>
            <a:br>
              <a:rPr lang="en-GB" altLang="en-US" sz="3600" b="1" dirty="0"/>
            </a:br>
            <a:br>
              <a:rPr lang="en-GB" altLang="en-US" sz="3600" b="1" dirty="0"/>
            </a:br>
            <a:r>
              <a:rPr lang="en-GB" altLang="en-US" sz="2400" b="1" dirty="0"/>
              <a:t>Week 7 – Session 2</a:t>
            </a:r>
            <a:br>
              <a:rPr lang="en-GB" altLang="en-US" sz="3600" b="1" dirty="0"/>
            </a:br>
            <a:endParaRPr lang="en-GB" altLang="en-US" sz="36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29A11-C088-497E-6AB9-40BF2BC1F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Objectives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94675-D1A3-9225-8196-872E18E19C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PESTLE analysis</a:t>
            </a:r>
          </a:p>
          <a:p>
            <a:r>
              <a:rPr lang="en-US" sz="2400" dirty="0"/>
              <a:t>Importance of PESTLE analysis</a:t>
            </a:r>
          </a:p>
          <a:p>
            <a:r>
              <a:rPr lang="en-US" sz="2400" dirty="0"/>
              <a:t>PESTLE</a:t>
            </a:r>
          </a:p>
          <a:p>
            <a:pPr lvl="1"/>
            <a:r>
              <a:rPr lang="en-US" sz="1600" dirty="0"/>
              <a:t>Political </a:t>
            </a:r>
          </a:p>
          <a:p>
            <a:pPr lvl="1"/>
            <a:r>
              <a:rPr lang="en-US" sz="1600" dirty="0"/>
              <a:t>Economical </a:t>
            </a:r>
          </a:p>
          <a:p>
            <a:pPr lvl="1"/>
            <a:r>
              <a:rPr lang="en-US" sz="1600" dirty="0"/>
              <a:t>Social </a:t>
            </a:r>
          </a:p>
          <a:p>
            <a:pPr lvl="1"/>
            <a:r>
              <a:rPr lang="en-US" sz="1600" dirty="0"/>
              <a:t>Technological </a:t>
            </a:r>
          </a:p>
          <a:p>
            <a:pPr lvl="1"/>
            <a:r>
              <a:rPr lang="en-US" sz="1600" dirty="0"/>
              <a:t>Legal </a:t>
            </a:r>
          </a:p>
          <a:p>
            <a:pPr lvl="1"/>
            <a:r>
              <a:rPr lang="en-US" sz="1600" dirty="0"/>
              <a:t>Economical </a:t>
            </a:r>
          </a:p>
          <a:p>
            <a:r>
              <a:rPr lang="en-US" sz="2400" dirty="0"/>
              <a:t>Recap Video </a:t>
            </a:r>
          </a:p>
          <a:p>
            <a:pPr marL="457200" lvl="1" indent="0">
              <a:buNone/>
            </a:pPr>
            <a:endParaRPr 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228448-FE16-6E19-21B4-4E30DF9CB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EDA101-5591-2823-DA99-8BC5F93AAE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451954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A4DB4-A59C-E0A3-5E0F-87EAA01826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b="1"/>
              <a:t>PESTLE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BC7880-AF97-7394-CBEF-41D7B33C26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5266928" cy="3989040"/>
          </a:xfrm>
        </p:spPr>
        <p:txBody>
          <a:bodyPr wrap="square" anchor="t"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GB" sz="2600" b="0" i="0" dirty="0">
                <a:effectLst/>
              </a:rPr>
              <a:t>PESTLE analysis is a framework or tool used to assess and and analyse the external macro-environmental factors that can impact an organization or business. </a:t>
            </a:r>
          </a:p>
          <a:p>
            <a:pPr>
              <a:lnSpc>
                <a:spcPct val="90000"/>
              </a:lnSpc>
            </a:pPr>
            <a:r>
              <a:rPr lang="en-GB" sz="2600" b="0" i="0" dirty="0">
                <a:effectLst/>
              </a:rPr>
              <a:t>PESTLE is stands for six key categories of factors: </a:t>
            </a:r>
          </a:p>
          <a:p>
            <a:pPr lvl="1">
              <a:lnSpc>
                <a:spcPct val="90000"/>
              </a:lnSpc>
            </a:pPr>
            <a:r>
              <a:rPr lang="en-GB" sz="2200" b="0" i="0" dirty="0">
                <a:effectLst/>
              </a:rPr>
              <a:t>Political, </a:t>
            </a:r>
          </a:p>
          <a:p>
            <a:pPr lvl="1">
              <a:lnSpc>
                <a:spcPct val="90000"/>
              </a:lnSpc>
            </a:pPr>
            <a:r>
              <a:rPr lang="en-GB" sz="2200" b="0" i="0" dirty="0">
                <a:effectLst/>
              </a:rPr>
              <a:t>Economic, </a:t>
            </a:r>
          </a:p>
          <a:p>
            <a:pPr lvl="1">
              <a:lnSpc>
                <a:spcPct val="90000"/>
              </a:lnSpc>
            </a:pPr>
            <a:r>
              <a:rPr lang="en-GB" sz="2200" b="0" i="0" dirty="0">
                <a:effectLst/>
              </a:rPr>
              <a:t>Sociocultural, </a:t>
            </a:r>
          </a:p>
          <a:p>
            <a:pPr lvl="1">
              <a:lnSpc>
                <a:spcPct val="90000"/>
              </a:lnSpc>
            </a:pPr>
            <a:r>
              <a:rPr lang="en-GB" sz="2200" b="0" i="0" dirty="0">
                <a:effectLst/>
              </a:rPr>
              <a:t>Technological, </a:t>
            </a:r>
          </a:p>
          <a:p>
            <a:pPr lvl="1">
              <a:lnSpc>
                <a:spcPct val="90000"/>
              </a:lnSpc>
            </a:pPr>
            <a:r>
              <a:rPr lang="en-GB" sz="2200" b="0" i="0" dirty="0">
                <a:effectLst/>
              </a:rPr>
              <a:t>Legal</a:t>
            </a:r>
          </a:p>
          <a:p>
            <a:pPr lvl="1">
              <a:lnSpc>
                <a:spcPct val="90000"/>
              </a:lnSpc>
            </a:pPr>
            <a:r>
              <a:rPr lang="en-GB" sz="2200" b="0" i="0" dirty="0">
                <a:effectLst/>
              </a:rPr>
              <a:t>Environmental. </a:t>
            </a:r>
            <a:endParaRPr lang="en-US" sz="2200" dirty="0"/>
          </a:p>
        </p:txBody>
      </p:sp>
      <p:pic>
        <p:nvPicPr>
          <p:cNvPr id="1026" name="Picture 2" descr="Introduction To PESTLE Analysis | Understand Key External Factors That  Influence Your Organisation | BusinessAnalystMentor.com">
            <a:extLst>
              <a:ext uri="{FF2B5EF4-FFF2-40B4-BE49-F238E27FC236}">
                <a16:creationId xmlns:a16="http://schemas.microsoft.com/office/drawing/2014/main" id="{BA48757B-44D5-B569-5E0E-F4D73FF0C9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80112" y="3235596"/>
            <a:ext cx="3250704" cy="235364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0C2D2E-991C-0954-AB50-A1050C55DA7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03/09/2023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1356B8-EC0F-5AAB-F6D7-3E415910D66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58128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DF215-C174-63DD-DF91-B76EEAD312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Importance of PESTLE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68379C-8753-5AB3-E15C-D9C204F3C6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0" i="0" dirty="0">
                <a:effectLst/>
              </a:rPr>
              <a:t>PESTLE is an analysis tool for organizations to evaluate their external environment and assess the potential opportunities and threats. </a:t>
            </a:r>
          </a:p>
          <a:p>
            <a:r>
              <a:rPr lang="en-GB" sz="2400" b="0" i="0" dirty="0">
                <a:effectLst/>
              </a:rPr>
              <a:t>By understanding these factors, businesses can make informed decisions, develop strategies that align with prevailing conditions, and proactively respond to changes in the external environment. </a:t>
            </a:r>
          </a:p>
          <a:p>
            <a:r>
              <a:rPr lang="en-GB" sz="2400" b="0" i="0" dirty="0">
                <a:effectLst/>
              </a:rPr>
              <a:t>It is often used with other analysis tools to help with the organisation’s decision-making and long-term strategic planning.</a:t>
            </a:r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BE6E2B-C5DD-8C6B-FC5E-856AEF73C9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F33CAB-8F30-6842-1781-2E81D41704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09142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Introduction To PESTLE Analysis | Understand Key External Factors That  Influence Your Organisation | BusinessAnalystMentor.com">
            <a:extLst>
              <a:ext uri="{FF2B5EF4-FFF2-40B4-BE49-F238E27FC236}">
                <a16:creationId xmlns:a16="http://schemas.microsoft.com/office/drawing/2014/main" id="{5979022F-1163-E82B-3B53-A42E9B93ECD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9552" y="404664"/>
            <a:ext cx="7992888" cy="5111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309329-B8B0-20B6-61DE-0ABBC2D6B1B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03/09/2023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E98001-AFAD-9A7C-FFFD-3D4496CD69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53924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5BD78-16FC-8BE7-B921-7717AB48E8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Political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6CA0B1-6B75-5493-1713-539E8DB441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400" b="1" i="0" dirty="0">
                <a:effectLst/>
              </a:rPr>
              <a:t>The political factors </a:t>
            </a:r>
            <a:r>
              <a:rPr lang="en-GB" sz="2400" b="0" i="0" dirty="0">
                <a:effectLst/>
              </a:rPr>
              <a:t>includes the political activities that happen </a:t>
            </a:r>
            <a:r>
              <a:rPr lang="en-GB" sz="2400" dirty="0"/>
              <a:t>in the country and may </a:t>
            </a:r>
            <a:r>
              <a:rPr lang="en-GB" sz="2400" b="0" i="0" dirty="0">
                <a:effectLst/>
              </a:rPr>
              <a:t>influence the organizations’ operations. These factors include: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Government changes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Taxation policies and incentives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Trade regulations and tariffs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dirty="0"/>
              <a:t>Foreign pressures</a:t>
            </a:r>
            <a:endParaRPr lang="en-GB" sz="2400" b="0" i="0" dirty="0"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Relations with other countries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9557EC-F3AD-4056-F819-DA7E2DC873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70A4FE-057A-D112-B871-8607927428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284882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7813D-9ED2-41CC-3544-6D73EF01B7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Economical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0A456A-978D-EC6D-E7F5-5AC64DE049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400" b="1" dirty="0"/>
              <a:t>The e</a:t>
            </a:r>
            <a:r>
              <a:rPr lang="en-GB" sz="2400" b="1" i="0" dirty="0">
                <a:effectLst/>
              </a:rPr>
              <a:t>conomic factors </a:t>
            </a:r>
            <a:r>
              <a:rPr lang="en-GB" sz="2400" b="0" i="0" dirty="0">
                <a:effectLst/>
              </a:rPr>
              <a:t>considers the economic </a:t>
            </a:r>
            <a:r>
              <a:rPr lang="en-GB" sz="2400" dirty="0"/>
              <a:t>conditions of a country. The factors </a:t>
            </a:r>
            <a:r>
              <a:rPr lang="en-GB" sz="2400" b="0" i="0" dirty="0">
                <a:effectLst/>
              </a:rPr>
              <a:t>can impact the organization’s financial performance and market opportunities: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Economic growth or recession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Inflation rates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Exchange rates and currency stability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Unemployment rates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C7C987-04CC-72C8-3C75-984844E375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9A30CE-47F6-B256-ACE5-FB4D4FC543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46351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9CDB0-C3AF-F667-2691-F546DCE5E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Social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4AA06-EB1B-AE7E-3668-F6CA4AE900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400" b="1" i="0" dirty="0">
                <a:effectLst/>
              </a:rPr>
              <a:t>The social factors </a:t>
            </a:r>
            <a:r>
              <a:rPr lang="en-GB" sz="2400" b="0" i="0" dirty="0">
                <a:effectLst/>
              </a:rPr>
              <a:t>consider the societal and cultural influences that affect consumer behaviour, customer needs, buying habits, and preferences: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Demographics (age, gender, ethnicity, etc.)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dirty="0"/>
              <a:t>Ethnic factors</a:t>
            </a:r>
            <a:endParaRPr lang="en-GB" sz="2400" b="0" i="0" dirty="0"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Social values and attitudes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Trends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Education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Health consciousness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996D2A-EAD7-CA01-6866-B44E01AB36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250E26-5FD0-06AB-3CB2-C9266B1CE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45021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7BB96-C57E-E2CA-B2AB-93C3BCAD6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Technological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3C7801-A28B-B560-4E6F-12C8A69CA9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400" b="1" i="0" dirty="0">
                <a:effectLst/>
              </a:rPr>
              <a:t>The technological </a:t>
            </a:r>
            <a:r>
              <a:rPr lang="en-GB" sz="2400" b="1" dirty="0"/>
              <a:t>f</a:t>
            </a:r>
            <a:r>
              <a:rPr lang="en-GB" sz="2400" b="1" i="0" dirty="0">
                <a:effectLst/>
              </a:rPr>
              <a:t>actors </a:t>
            </a:r>
            <a:r>
              <a:rPr lang="en-GB" sz="2400" i="0" dirty="0">
                <a:effectLst/>
              </a:rPr>
              <a:t>refers to the</a:t>
            </a:r>
            <a:r>
              <a:rPr lang="en-GB" sz="2400" b="0" i="0" dirty="0">
                <a:effectLst/>
              </a:rPr>
              <a:t> technological advancements and innovation on business operations, products, and services: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Technological infrastructure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Research and development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Automation and digitalization trends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Intellectual property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Information system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dirty="0"/>
              <a:t>Communication</a:t>
            </a:r>
            <a:endParaRPr lang="en-GB" sz="2400" b="0" i="0" dirty="0">
              <a:effectLst/>
            </a:endParaRP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5C19AF-BA20-C5DA-9DFE-D7EEA6B399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ABD456-F3AE-1E4E-9C6C-32042DB03D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263942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0CD114-C263-DFDB-939F-AD2427F512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Legal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EC006F-1E14-54F1-F415-79D463EE11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400" b="1" i="0" dirty="0">
                <a:effectLst/>
              </a:rPr>
              <a:t>The legal </a:t>
            </a:r>
            <a:r>
              <a:rPr lang="en-GB" sz="2400" b="1" dirty="0"/>
              <a:t>f</a:t>
            </a:r>
            <a:r>
              <a:rPr lang="en-GB" sz="2400" b="1" i="0" dirty="0">
                <a:effectLst/>
              </a:rPr>
              <a:t>actors</a:t>
            </a:r>
            <a:r>
              <a:rPr lang="en-GB" sz="2400" b="1" dirty="0"/>
              <a:t> </a:t>
            </a:r>
            <a:r>
              <a:rPr lang="en-GB" sz="2400" dirty="0"/>
              <a:t>refers</a:t>
            </a:r>
            <a:r>
              <a:rPr lang="en-GB" sz="2400" b="0" i="0" dirty="0">
                <a:effectLst/>
              </a:rPr>
              <a:t> to the legislations, procedures and regulatory factors that can affect the organization’s operations and compliance requirements. This includes standards that organizations should meet in order to start production and promotion.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Employment laws and regulations.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Environmental regulations.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Intellectual property laws.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Consumer protection laws.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dirty="0"/>
              <a:t>Industry-specific regulations</a:t>
            </a:r>
            <a:endParaRPr lang="en-GB" sz="2400" b="0" i="0" dirty="0">
              <a:effectLst/>
            </a:endParaRP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881652-2183-3780-B9EB-7BE2164B5E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A99942-4ED7-82B5-54F1-6E891C565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81271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86D1A6-AA60-B2AF-8319-57746C1B5A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Environmental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BDEEFD-6F15-17E4-D83F-A0922DB652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400" b="1" i="0" dirty="0">
                <a:effectLst/>
              </a:rPr>
              <a:t>The environmental </a:t>
            </a:r>
            <a:r>
              <a:rPr lang="en-GB" sz="2400" b="1" dirty="0"/>
              <a:t>f</a:t>
            </a:r>
            <a:r>
              <a:rPr lang="en-GB" sz="2400" b="1" i="0" dirty="0">
                <a:effectLst/>
              </a:rPr>
              <a:t>actors </a:t>
            </a:r>
            <a:r>
              <a:rPr lang="en-GB" sz="2400" i="0" dirty="0">
                <a:effectLst/>
              </a:rPr>
              <a:t>considers</a:t>
            </a:r>
            <a:r>
              <a:rPr lang="en-GB" sz="2400" b="1" i="0" dirty="0">
                <a:effectLst/>
              </a:rPr>
              <a:t> </a:t>
            </a:r>
            <a:r>
              <a:rPr lang="en-GB" sz="2400" i="0" dirty="0">
                <a:effectLst/>
              </a:rPr>
              <a:t>the</a:t>
            </a:r>
            <a:r>
              <a:rPr lang="en-GB" sz="2400" b="1" i="0" dirty="0">
                <a:effectLst/>
              </a:rPr>
              <a:t> </a:t>
            </a:r>
            <a:r>
              <a:rPr lang="en-GB" sz="2400" b="0" i="0" dirty="0">
                <a:effectLst/>
              </a:rPr>
              <a:t>environmental factors and sustainability considerations on business practices and opportunities: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Climate change and environmental regulations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Resource scarcity (e.g., water, energy)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Sustainability initiatives and consumer demand for eco-friendly products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Environmental issues (e.g., global warming)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dirty="0"/>
              <a:t>Management style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Consumer values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2400" b="0" i="0" dirty="0">
              <a:effectLst/>
            </a:endParaRP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00C0D3-8CDF-C61B-4C40-B52351993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697C84-1B16-D8E3-27D2-EE6D097D27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00917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76270-9BD6-7829-0908-760063B1A5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Video 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8AAEA5-76E2-5A42-8FEF-1BA9B87393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</a:t>
            </a:r>
            <a:r>
              <a:rPr lang="en-US" dirty="0" err="1"/>
              <a:t>GFVKKTwkANY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A79E4C-FC2D-4224-2BC6-FF477F38F1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A9C04-EA1D-B1DD-228E-3F92648128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73864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6542C-38D8-E42D-F211-3B758769E6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7844FC-EE95-2FD5-3DC1-72890E5F24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Based on today’s lesson and your own research, provide a summary on how useful PESTLE analysis is to managers in offering an understanding in the business environment to develop effective strategies.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4D32E1-9274-3A23-7CB6-2461FEBCA3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8E5C0C-25D8-4B79-5887-94FCA8DC5D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732562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DDD38-B3A3-5D66-F21A-BA2902A4FE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6C02C2-C741-FA76-D981-0E1E866171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The vacuum company Dyson moved its production from UK to far Asia for multiple reasons. </a:t>
            </a:r>
          </a:p>
          <a:p>
            <a:r>
              <a:rPr lang="en-US" sz="2400" dirty="0"/>
              <a:t>Use the PESTLE framework to explain what are the main external drivers for this shift.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04ED8F-70DB-3982-8532-E17B20193F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9588C9-B77C-AC35-9897-258325FAF4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759374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0CDA12-F560-DAA0-A532-08EA0B9994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495661-E200-5255-C1EA-36E2EE4DA6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b="0" i="0" dirty="0">
                <a:effectLst/>
              </a:rPr>
              <a:t>Capon, C. (2009) </a:t>
            </a:r>
            <a:r>
              <a:rPr lang="en-GB" sz="2000" b="0" i="1" dirty="0">
                <a:effectLst/>
              </a:rPr>
              <a:t>Understanding the business environment: inside and outside the organisation</a:t>
            </a:r>
            <a:r>
              <a:rPr lang="en-GB" sz="2000" b="0" i="0" dirty="0">
                <a:effectLst/>
              </a:rPr>
              <a:t>. Third edition. Harlow, England: Prentice Hall/Financial Times.</a:t>
            </a:r>
            <a:endParaRPr lang="en-GB" sz="2000" dirty="0">
              <a:effectLst/>
            </a:endParaRPr>
          </a:p>
          <a:p>
            <a:pPr marL="0" indent="0">
              <a:buNone/>
            </a:pPr>
            <a:r>
              <a:rPr lang="en-GB" sz="2000" dirty="0">
                <a:effectLst/>
              </a:rPr>
              <a:t>CIPD, (2017). PESTLE analysis. YouTube. 1 September. Available at: https://</a:t>
            </a:r>
            <a:r>
              <a:rPr lang="en-GB" sz="2000" dirty="0" err="1">
                <a:effectLst/>
              </a:rPr>
              <a:t>www.youtube.com</a:t>
            </a:r>
            <a:r>
              <a:rPr lang="en-GB" sz="2000" dirty="0">
                <a:effectLst/>
              </a:rPr>
              <a:t>/</a:t>
            </a:r>
            <a:r>
              <a:rPr lang="en-GB" sz="2000" dirty="0" err="1">
                <a:effectLst/>
              </a:rPr>
              <a:t>watch?v</a:t>
            </a:r>
            <a:r>
              <a:rPr lang="en-GB" sz="2000" dirty="0">
                <a:effectLst/>
              </a:rPr>
              <a:t>=</a:t>
            </a:r>
            <a:r>
              <a:rPr lang="en-GB" sz="2000" dirty="0" err="1">
                <a:effectLst/>
              </a:rPr>
              <a:t>GFVKKTwkANY</a:t>
            </a:r>
            <a:r>
              <a:rPr lang="en-GB" sz="2000" dirty="0">
                <a:effectLst/>
              </a:rPr>
              <a:t> </a:t>
            </a:r>
          </a:p>
          <a:p>
            <a:pPr marL="0" indent="0">
              <a:buNone/>
            </a:pPr>
            <a:r>
              <a:rPr lang="en-US" sz="2000" dirty="0"/>
              <a:t>Needle, D. Burns, J. (2015) Business in context : an introduction to business and its environment. Seventh edition. Andover: Cengage Learning.</a:t>
            </a:r>
          </a:p>
          <a:p>
            <a:pPr marL="0" indent="0">
              <a:buNone/>
            </a:pPr>
            <a:endParaRPr lang="en-GB" sz="2000" dirty="0">
              <a:effectLst/>
            </a:endParaRP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829129-CA03-8E04-86F1-0A832F48D9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03/09/2023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804857-A12E-00AB-02CF-5B7B9140F3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386010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877</TotalTime>
  <Words>631</Words>
  <Application>Microsoft Macintosh PowerPoint</Application>
  <PresentationFormat>On-screen Show (4:3)</PresentationFormat>
  <Paragraphs>109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Myriad Pro</vt:lpstr>
      <vt:lpstr>Verdana</vt:lpstr>
      <vt:lpstr>20140311PresentationUWTSDTemplate</vt:lpstr>
      <vt:lpstr>LCBB4007  The Business Environment   Week 7 – Session 2 </vt:lpstr>
      <vt:lpstr>Objectives of the session</vt:lpstr>
      <vt:lpstr>PESTLE analysis</vt:lpstr>
      <vt:lpstr>Importance of PESTLE analysis</vt:lpstr>
      <vt:lpstr>PowerPoint Presentation</vt:lpstr>
      <vt:lpstr>Political factors</vt:lpstr>
      <vt:lpstr>Economical factors</vt:lpstr>
      <vt:lpstr>Social factors</vt:lpstr>
      <vt:lpstr>Technological factors</vt:lpstr>
      <vt:lpstr>Legal factors</vt:lpstr>
      <vt:lpstr>Environmental factors</vt:lpstr>
      <vt:lpstr>Video recap</vt:lpstr>
      <vt:lpstr>Activity 1</vt:lpstr>
      <vt:lpstr>Activity 2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 (1705472)</cp:lastModifiedBy>
  <cp:revision>102</cp:revision>
  <cp:lastPrinted>2018-07-02T15:32:24Z</cp:lastPrinted>
  <dcterms:created xsi:type="dcterms:W3CDTF">2002-10-07T19:43:58Z</dcterms:created>
  <dcterms:modified xsi:type="dcterms:W3CDTF">2023-09-03T22:16:50Z</dcterms:modified>
</cp:coreProperties>
</file>