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7" r:id="rId2"/>
    <p:sldId id="259" r:id="rId3"/>
    <p:sldId id="267" r:id="rId4"/>
    <p:sldId id="301" r:id="rId5"/>
    <p:sldId id="299" r:id="rId6"/>
    <p:sldId id="302" r:id="rId7"/>
    <p:sldId id="270" r:id="rId8"/>
    <p:sldId id="303" r:id="rId9"/>
    <p:sldId id="269" r:id="rId10"/>
    <p:sldId id="295" r:id="rId11"/>
    <p:sldId id="294" r:id="rId12"/>
    <p:sldId id="304" r:id="rId13"/>
    <p:sldId id="308" r:id="rId14"/>
    <p:sldId id="305" r:id="rId15"/>
    <p:sldId id="306" r:id="rId16"/>
    <p:sldId id="273" r:id="rId17"/>
    <p:sldId id="293" r:id="rId18"/>
    <p:sldId id="296" r:id="rId19"/>
    <p:sldId id="297" r:id="rId20"/>
    <p:sldId id="29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66" autoAdjust="0"/>
    <p:restoredTop sz="88429"/>
  </p:normalViewPr>
  <p:slideViewPr>
    <p:cSldViewPr snapToGrid="0">
      <p:cViewPr varScale="1">
        <p:scale>
          <a:sx n="146" d="100"/>
          <a:sy n="146" d="100"/>
        </p:scale>
        <p:origin x="7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9C90DA-B871-1D4B-8559-76536C67C063}" type="doc">
      <dgm:prSet loTypeId="urn:microsoft.com/office/officeart/2008/layout/VerticalCurvedList" loCatId="" qsTypeId="urn:microsoft.com/office/officeart/2005/8/quickstyle/simple1" qsCatId="simple" csTypeId="urn:microsoft.com/office/officeart/2005/8/colors/accent1_2" csCatId="accent1" phldr="1"/>
      <dgm:spPr/>
      <dgm:t>
        <a:bodyPr/>
        <a:lstStyle/>
        <a:p>
          <a:endParaRPr lang="en-GB"/>
        </a:p>
      </dgm:t>
    </dgm:pt>
    <dgm:pt modelId="{A9AA6AFE-AF0C-2346-AA90-6C9DF6027816}">
      <dgm:prSet phldrT="[Text]" custT="1">
        <dgm:style>
          <a:lnRef idx="0">
            <a:schemeClr val="accent2"/>
          </a:lnRef>
          <a:fillRef idx="3">
            <a:schemeClr val="accent2"/>
          </a:fillRef>
          <a:effectRef idx="3">
            <a:schemeClr val="accent2"/>
          </a:effectRef>
          <a:fontRef idx="minor">
            <a:schemeClr val="lt1"/>
          </a:fontRef>
        </dgm:style>
      </dgm:prSet>
      <dgm:spPr>
        <a:ln>
          <a:headEnd type="none" w="med" len="med"/>
          <a:tailEnd type="none" w="med" len="med"/>
        </a:ln>
      </dgm:spPr>
      <dgm:t>
        <a:bodyPr/>
        <a:lstStyle/>
        <a:p>
          <a:r>
            <a:rPr lang="en-GB" sz="1200" dirty="0">
              <a:solidFill>
                <a:schemeClr val="tx1"/>
              </a:solidFill>
              <a:latin typeface="+mn-lt"/>
              <a:cs typeface="Arial" panose="020B0604020202020204" pitchFamily="34" charset="0"/>
            </a:rPr>
            <a:t>It is a preventive care policy aimed at a long-term decision impact </a:t>
          </a:r>
          <a:r>
            <a:rPr lang="en-GB" sz="1200" b="1" i="0" dirty="0">
              <a:solidFill>
                <a:schemeClr val="tx1"/>
              </a:solidFill>
              <a:latin typeface="+mn-lt"/>
              <a:cs typeface="Arial" panose="020B0604020202020204" pitchFamily="34" charset="0"/>
            </a:rPr>
            <a:t>(Welsh Government, 2015)</a:t>
          </a:r>
          <a:br>
            <a:rPr lang="en-GB" sz="1700" dirty="0">
              <a:latin typeface="+mn-lt"/>
            </a:rPr>
          </a:br>
          <a:endParaRPr lang="en-GB" sz="1700" dirty="0">
            <a:latin typeface="+mn-lt"/>
          </a:endParaRPr>
        </a:p>
      </dgm:t>
    </dgm:pt>
    <dgm:pt modelId="{F9C808A3-DB00-174C-A3A5-C176D5F1CE45}" type="parTrans" cxnId="{F1631A24-B05A-7E42-8A71-B17DCF86BBC8}">
      <dgm:prSet/>
      <dgm:spPr/>
      <dgm:t>
        <a:bodyPr/>
        <a:lstStyle/>
        <a:p>
          <a:endParaRPr lang="en-GB"/>
        </a:p>
      </dgm:t>
    </dgm:pt>
    <dgm:pt modelId="{B538E1B4-C765-614C-8973-257A5883E8C8}" type="sibTrans" cxnId="{F1631A24-B05A-7E42-8A71-B17DCF86BBC8}">
      <dgm:prSet/>
      <dgm:spPr/>
      <dgm:t>
        <a:bodyPr/>
        <a:lstStyle/>
        <a:p>
          <a:endParaRPr lang="en-GB"/>
        </a:p>
      </dgm:t>
    </dgm:pt>
    <dgm:pt modelId="{AA0E883E-9500-6F4D-B2DC-AF1DC602F12E}">
      <dgm:prSet phldrT="[Text]" custT="1">
        <dgm:style>
          <a:lnRef idx="0">
            <a:schemeClr val="accent3"/>
          </a:lnRef>
          <a:fillRef idx="3">
            <a:schemeClr val="accent3"/>
          </a:fillRef>
          <a:effectRef idx="3">
            <a:schemeClr val="accent3"/>
          </a:effectRef>
          <a:fontRef idx="minor">
            <a:schemeClr val="lt1"/>
          </a:fontRef>
        </dgm:style>
      </dgm:prSet>
      <dgm:spPr>
        <a:ln/>
      </dgm:spPr>
      <dgm:t>
        <a:bodyPr/>
        <a:lstStyle/>
        <a:p>
          <a:r>
            <a:rPr lang="en-GB" sz="1200" b="0" i="0" u="none" strike="noStrike" dirty="0">
              <a:solidFill>
                <a:srgbClr val="161F19"/>
              </a:solidFill>
              <a:effectLst/>
              <a:latin typeface="+mn-lt"/>
            </a:rPr>
            <a:t>Change4Life</a:t>
          </a:r>
          <a:r>
            <a:rPr lang="en-GB" sz="1600" b="0" i="0" u="none" strike="noStrike" dirty="0">
              <a:solidFill>
                <a:srgbClr val="161F19"/>
              </a:solidFill>
              <a:effectLst/>
              <a:latin typeface="+mn-lt"/>
            </a:rPr>
            <a:t> </a:t>
          </a:r>
          <a:r>
            <a:rPr lang="en-GB" sz="1000" b="1" i="0" dirty="0">
              <a:solidFill>
                <a:schemeClr val="tx1"/>
              </a:solidFill>
              <a:latin typeface="Arial" panose="020B0604020202020204" pitchFamily="34" charset="0"/>
              <a:cs typeface="Arial" panose="020B0604020202020204" pitchFamily="34" charset="0"/>
            </a:rPr>
            <a:t>(NHS, 2021)</a:t>
          </a:r>
          <a:br>
            <a:rPr lang="en-GB" sz="1600" dirty="0">
              <a:latin typeface="+mn-lt"/>
            </a:rPr>
          </a:br>
          <a:r>
            <a:rPr lang="en-GB" sz="1200" b="0" i="0" u="none" dirty="0">
              <a:solidFill>
                <a:schemeClr val="tx1"/>
              </a:solidFill>
            </a:rPr>
            <a:t>Net-Zero Health Systems </a:t>
          </a:r>
          <a:r>
            <a:rPr lang="en-GB" sz="1000" b="1" i="0" dirty="0">
              <a:solidFill>
                <a:schemeClr val="tx1"/>
              </a:solidFill>
              <a:latin typeface="Arial" panose="020B0604020202020204" pitchFamily="34" charset="0"/>
              <a:cs typeface="Arial" panose="020B0604020202020204" pitchFamily="34" charset="0"/>
            </a:rPr>
            <a:t>(NHS England, 2022)</a:t>
          </a:r>
          <a:endParaRPr lang="en-GB" sz="1000" b="1" dirty="0">
            <a:solidFill>
              <a:schemeClr val="tx1"/>
            </a:solidFill>
            <a:latin typeface="Arial" panose="020B0604020202020204" pitchFamily="34" charset="0"/>
            <a:cs typeface="Arial" panose="020B0604020202020204" pitchFamily="34" charset="0"/>
          </a:endParaRPr>
        </a:p>
      </dgm:t>
    </dgm:pt>
    <dgm:pt modelId="{E33BA3F9-0B15-1B46-898D-76A1BD45C5D6}" type="parTrans" cxnId="{C109B018-67A5-C84B-835E-E35378B646C9}">
      <dgm:prSet/>
      <dgm:spPr/>
      <dgm:t>
        <a:bodyPr/>
        <a:lstStyle/>
        <a:p>
          <a:endParaRPr lang="en-GB"/>
        </a:p>
      </dgm:t>
    </dgm:pt>
    <dgm:pt modelId="{B4A95332-959E-C442-930B-C92735F58C57}" type="sibTrans" cxnId="{C109B018-67A5-C84B-835E-E35378B646C9}">
      <dgm:prSet/>
      <dgm:spPr/>
      <dgm:t>
        <a:bodyPr/>
        <a:lstStyle/>
        <a:p>
          <a:endParaRPr lang="en-GB"/>
        </a:p>
      </dgm:t>
    </dgm:pt>
    <dgm:pt modelId="{CFFC8EC9-5E6B-1C41-8E48-91375D8CFF45}">
      <dgm:prSet phldrT="[Text]" custT="1">
        <dgm:style>
          <a:lnRef idx="0">
            <a:schemeClr val="accent5"/>
          </a:lnRef>
          <a:fillRef idx="3">
            <a:schemeClr val="accent5"/>
          </a:fillRef>
          <a:effectRef idx="3">
            <a:schemeClr val="accent5"/>
          </a:effectRef>
          <a:fontRef idx="minor">
            <a:schemeClr val="lt1"/>
          </a:fontRef>
        </dgm:style>
      </dgm:prSet>
      <dgm:spPr/>
      <dgm:t>
        <a:bodyPr/>
        <a:lstStyle/>
        <a:p>
          <a:r>
            <a:rPr lang="en-GB" sz="1200" dirty="0">
              <a:solidFill>
                <a:schemeClr val="tx1"/>
              </a:solidFill>
              <a:latin typeface="+mn-lt"/>
            </a:rPr>
            <a:t>It is a modern mental health initiative aimed at giving the mental health patient full autonomy, improved right supports, respect and dignity in their care </a:t>
          </a:r>
          <a:r>
            <a:rPr lang="en-GB" sz="1200" b="1" i="0" dirty="0">
              <a:solidFill>
                <a:schemeClr val="tx1"/>
              </a:solidFill>
            </a:rPr>
            <a:t>(Department of Health and Social Care, 2024</a:t>
          </a:r>
          <a:r>
            <a:rPr lang="en-GB" sz="1200" b="0" i="0" dirty="0">
              <a:solidFill>
                <a:schemeClr val="tx1"/>
              </a:solidFill>
            </a:rPr>
            <a:t>)</a:t>
          </a:r>
          <a:endParaRPr lang="en-GB" sz="1200" dirty="0">
            <a:solidFill>
              <a:schemeClr val="tx1"/>
            </a:solidFill>
            <a:latin typeface="+mn-lt"/>
          </a:endParaRPr>
        </a:p>
      </dgm:t>
    </dgm:pt>
    <dgm:pt modelId="{B6B90E09-88FD-B545-8E0F-5178DA8EE4E5}" type="sibTrans" cxnId="{3D5089EE-7F7E-F044-9910-7CAC0B7EA18A}">
      <dgm:prSet/>
      <dgm:spPr/>
      <dgm:t>
        <a:bodyPr/>
        <a:lstStyle/>
        <a:p>
          <a:endParaRPr lang="en-GB"/>
        </a:p>
      </dgm:t>
    </dgm:pt>
    <dgm:pt modelId="{C7ED671C-7C68-C241-A93C-CF2D83CF4BD5}" type="parTrans" cxnId="{3D5089EE-7F7E-F044-9910-7CAC0B7EA18A}">
      <dgm:prSet/>
      <dgm:spPr/>
      <dgm:t>
        <a:bodyPr/>
        <a:lstStyle/>
        <a:p>
          <a:endParaRPr lang="en-GB"/>
        </a:p>
      </dgm:t>
    </dgm:pt>
    <dgm:pt modelId="{C8FACB2F-859A-8742-B168-37DA5D03E2B3}" type="pres">
      <dgm:prSet presAssocID="{269C90DA-B871-1D4B-8559-76536C67C063}" presName="Name0" presStyleCnt="0">
        <dgm:presLayoutVars>
          <dgm:chMax val="7"/>
          <dgm:chPref val="7"/>
          <dgm:dir/>
        </dgm:presLayoutVars>
      </dgm:prSet>
      <dgm:spPr/>
    </dgm:pt>
    <dgm:pt modelId="{CEFC799D-855F-2F49-886D-5A73F21A2C05}" type="pres">
      <dgm:prSet presAssocID="{269C90DA-B871-1D4B-8559-76536C67C063}" presName="Name1" presStyleCnt="0"/>
      <dgm:spPr/>
    </dgm:pt>
    <dgm:pt modelId="{65BBF53B-70C9-3344-AFFA-302931557BDC}" type="pres">
      <dgm:prSet presAssocID="{269C90DA-B871-1D4B-8559-76536C67C063}" presName="cycle" presStyleCnt="0"/>
      <dgm:spPr/>
    </dgm:pt>
    <dgm:pt modelId="{EE64468B-AC62-1E49-8569-F64CC7DE39F7}" type="pres">
      <dgm:prSet presAssocID="{269C90DA-B871-1D4B-8559-76536C67C063}" presName="srcNode" presStyleLbl="node1" presStyleIdx="0" presStyleCnt="3"/>
      <dgm:spPr/>
    </dgm:pt>
    <dgm:pt modelId="{E8058BE9-FF54-E44D-B308-3292B61B0BA7}" type="pres">
      <dgm:prSet presAssocID="{269C90DA-B871-1D4B-8559-76536C67C063}" presName="conn" presStyleLbl="parChTrans1D2" presStyleIdx="0" presStyleCnt="1" custLinFactNeighborX="155" custLinFactNeighborY="-2706"/>
      <dgm:spPr/>
    </dgm:pt>
    <dgm:pt modelId="{D5A380CA-94FE-B840-ADB5-3D9122E0AEE3}" type="pres">
      <dgm:prSet presAssocID="{269C90DA-B871-1D4B-8559-76536C67C063}" presName="extraNode" presStyleLbl="node1" presStyleIdx="0" presStyleCnt="3"/>
      <dgm:spPr/>
    </dgm:pt>
    <dgm:pt modelId="{B5A9B533-B955-0443-A37B-20743F5176E9}" type="pres">
      <dgm:prSet presAssocID="{269C90DA-B871-1D4B-8559-76536C67C063}" presName="dstNode" presStyleLbl="node1" presStyleIdx="0" presStyleCnt="3"/>
      <dgm:spPr/>
    </dgm:pt>
    <dgm:pt modelId="{245E9E64-34AF-D941-B39F-36B8087C2BE1}" type="pres">
      <dgm:prSet presAssocID="{A9AA6AFE-AF0C-2346-AA90-6C9DF6027816}" presName="text_1" presStyleLbl="node1" presStyleIdx="0" presStyleCnt="3" custScaleY="104113" custLinFactNeighborX="1544" custLinFactNeighborY="-2223">
        <dgm:presLayoutVars>
          <dgm:bulletEnabled val="1"/>
        </dgm:presLayoutVars>
      </dgm:prSet>
      <dgm:spPr/>
    </dgm:pt>
    <dgm:pt modelId="{FA38CCAC-E5EE-114B-8A99-648D40F61E96}" type="pres">
      <dgm:prSet presAssocID="{A9AA6AFE-AF0C-2346-AA90-6C9DF6027816}" presName="accent_1" presStyleCnt="0"/>
      <dgm:spPr/>
    </dgm:pt>
    <dgm:pt modelId="{CB1A3173-FED0-BF41-850E-B7A6A3FBDB38}" type="pres">
      <dgm:prSet presAssocID="{A9AA6AFE-AF0C-2346-AA90-6C9DF6027816}" presName="accentRepeatNode" presStyleLbl="solidFgAcc1" presStyleIdx="0" presStyleCnt="3"/>
      <dgm:spPr/>
    </dgm:pt>
    <dgm:pt modelId="{5FB66A44-318D-D045-A6DA-E93EE7E04B42}" type="pres">
      <dgm:prSet presAssocID="{CFFC8EC9-5E6B-1C41-8E48-91375D8CFF45}" presName="text_2" presStyleLbl="node1" presStyleIdx="1" presStyleCnt="3">
        <dgm:presLayoutVars>
          <dgm:bulletEnabled val="1"/>
        </dgm:presLayoutVars>
      </dgm:prSet>
      <dgm:spPr/>
    </dgm:pt>
    <dgm:pt modelId="{98F02172-E493-5442-8A92-475F3FBD8F44}" type="pres">
      <dgm:prSet presAssocID="{CFFC8EC9-5E6B-1C41-8E48-91375D8CFF45}" presName="accent_2" presStyleCnt="0"/>
      <dgm:spPr/>
    </dgm:pt>
    <dgm:pt modelId="{9742EE5D-D393-CB4C-8B85-E8F8DE75E4B3}" type="pres">
      <dgm:prSet presAssocID="{CFFC8EC9-5E6B-1C41-8E48-91375D8CFF45}" presName="accentRepeatNode" presStyleLbl="solidFgAcc1" presStyleIdx="1" presStyleCnt="3"/>
      <dgm:spPr/>
    </dgm:pt>
    <dgm:pt modelId="{C274EE89-B17C-404D-BADA-DC2169979FDB}" type="pres">
      <dgm:prSet presAssocID="{AA0E883E-9500-6F4D-B2DC-AF1DC602F12E}" presName="text_3" presStyleLbl="node1" presStyleIdx="2" presStyleCnt="3">
        <dgm:presLayoutVars>
          <dgm:bulletEnabled val="1"/>
        </dgm:presLayoutVars>
      </dgm:prSet>
      <dgm:spPr/>
    </dgm:pt>
    <dgm:pt modelId="{BBB871DD-7235-5949-941D-75364232FF60}" type="pres">
      <dgm:prSet presAssocID="{AA0E883E-9500-6F4D-B2DC-AF1DC602F12E}" presName="accent_3" presStyleCnt="0"/>
      <dgm:spPr/>
    </dgm:pt>
    <dgm:pt modelId="{ADA8893E-E885-AA46-92CA-589889F53360}" type="pres">
      <dgm:prSet presAssocID="{AA0E883E-9500-6F4D-B2DC-AF1DC602F12E}" presName="accentRepeatNode" presStyleLbl="solidFgAcc1" presStyleIdx="2" presStyleCnt="3"/>
      <dgm:spPr/>
    </dgm:pt>
  </dgm:ptLst>
  <dgm:cxnLst>
    <dgm:cxn modelId="{C109B018-67A5-C84B-835E-E35378B646C9}" srcId="{269C90DA-B871-1D4B-8559-76536C67C063}" destId="{AA0E883E-9500-6F4D-B2DC-AF1DC602F12E}" srcOrd="2" destOrd="0" parTransId="{E33BA3F9-0B15-1B46-898D-76A1BD45C5D6}" sibTransId="{B4A95332-959E-C442-930B-C92735F58C57}"/>
    <dgm:cxn modelId="{F1631A24-B05A-7E42-8A71-B17DCF86BBC8}" srcId="{269C90DA-B871-1D4B-8559-76536C67C063}" destId="{A9AA6AFE-AF0C-2346-AA90-6C9DF6027816}" srcOrd="0" destOrd="0" parTransId="{F9C808A3-DB00-174C-A3A5-C176D5F1CE45}" sibTransId="{B538E1B4-C765-614C-8973-257A5883E8C8}"/>
    <dgm:cxn modelId="{7E8E084B-4740-D746-81CC-4B65B6E6A42B}" type="presOf" srcId="{AA0E883E-9500-6F4D-B2DC-AF1DC602F12E}" destId="{C274EE89-B17C-404D-BADA-DC2169979FDB}" srcOrd="0" destOrd="0" presId="urn:microsoft.com/office/officeart/2008/layout/VerticalCurvedList"/>
    <dgm:cxn modelId="{46C4ED93-C48D-2142-8690-9B187897E3FA}" type="presOf" srcId="{269C90DA-B871-1D4B-8559-76536C67C063}" destId="{C8FACB2F-859A-8742-B168-37DA5D03E2B3}" srcOrd="0" destOrd="0" presId="urn:microsoft.com/office/officeart/2008/layout/VerticalCurvedList"/>
    <dgm:cxn modelId="{FD3229A5-EF4E-4742-A788-30C06EF43883}" type="presOf" srcId="{B538E1B4-C765-614C-8973-257A5883E8C8}" destId="{E8058BE9-FF54-E44D-B308-3292B61B0BA7}" srcOrd="0" destOrd="0" presId="urn:microsoft.com/office/officeart/2008/layout/VerticalCurvedList"/>
    <dgm:cxn modelId="{3DC5ACBC-9545-C648-87C5-CF5E3127116F}" type="presOf" srcId="{A9AA6AFE-AF0C-2346-AA90-6C9DF6027816}" destId="{245E9E64-34AF-D941-B39F-36B8087C2BE1}" srcOrd="0" destOrd="0" presId="urn:microsoft.com/office/officeart/2008/layout/VerticalCurvedList"/>
    <dgm:cxn modelId="{3D5089EE-7F7E-F044-9910-7CAC0B7EA18A}" srcId="{269C90DA-B871-1D4B-8559-76536C67C063}" destId="{CFFC8EC9-5E6B-1C41-8E48-91375D8CFF45}" srcOrd="1" destOrd="0" parTransId="{C7ED671C-7C68-C241-A93C-CF2D83CF4BD5}" sibTransId="{B6B90E09-88FD-B545-8E0F-5178DA8EE4E5}"/>
    <dgm:cxn modelId="{FFA004F8-6E9E-9C49-987B-0A8471925266}" type="presOf" srcId="{CFFC8EC9-5E6B-1C41-8E48-91375D8CFF45}" destId="{5FB66A44-318D-D045-A6DA-E93EE7E04B42}" srcOrd="0" destOrd="0" presId="urn:microsoft.com/office/officeart/2008/layout/VerticalCurvedList"/>
    <dgm:cxn modelId="{152FA62B-D747-0C44-AF92-0268DF214F25}" type="presParOf" srcId="{C8FACB2F-859A-8742-B168-37DA5D03E2B3}" destId="{CEFC799D-855F-2F49-886D-5A73F21A2C05}" srcOrd="0" destOrd="0" presId="urn:microsoft.com/office/officeart/2008/layout/VerticalCurvedList"/>
    <dgm:cxn modelId="{D53221CF-6FF5-6C49-94C2-16A425DD0EE6}" type="presParOf" srcId="{CEFC799D-855F-2F49-886D-5A73F21A2C05}" destId="{65BBF53B-70C9-3344-AFFA-302931557BDC}" srcOrd="0" destOrd="0" presId="urn:microsoft.com/office/officeart/2008/layout/VerticalCurvedList"/>
    <dgm:cxn modelId="{585A309B-680B-EA4D-B4F6-D3594723444F}" type="presParOf" srcId="{65BBF53B-70C9-3344-AFFA-302931557BDC}" destId="{EE64468B-AC62-1E49-8569-F64CC7DE39F7}" srcOrd="0" destOrd="0" presId="urn:microsoft.com/office/officeart/2008/layout/VerticalCurvedList"/>
    <dgm:cxn modelId="{D9CFDB98-A1CD-3F40-A38A-1E51892DCAA3}" type="presParOf" srcId="{65BBF53B-70C9-3344-AFFA-302931557BDC}" destId="{E8058BE9-FF54-E44D-B308-3292B61B0BA7}" srcOrd="1" destOrd="0" presId="urn:microsoft.com/office/officeart/2008/layout/VerticalCurvedList"/>
    <dgm:cxn modelId="{7A793FCB-C1C5-C245-9547-12A84A040EF6}" type="presParOf" srcId="{65BBF53B-70C9-3344-AFFA-302931557BDC}" destId="{D5A380CA-94FE-B840-ADB5-3D9122E0AEE3}" srcOrd="2" destOrd="0" presId="urn:microsoft.com/office/officeart/2008/layout/VerticalCurvedList"/>
    <dgm:cxn modelId="{079790AC-D94E-D84B-B18C-1A7E397BE29B}" type="presParOf" srcId="{65BBF53B-70C9-3344-AFFA-302931557BDC}" destId="{B5A9B533-B955-0443-A37B-20743F5176E9}" srcOrd="3" destOrd="0" presId="urn:microsoft.com/office/officeart/2008/layout/VerticalCurvedList"/>
    <dgm:cxn modelId="{FE509600-AB1F-804F-9828-F73FCC074ABF}" type="presParOf" srcId="{CEFC799D-855F-2F49-886D-5A73F21A2C05}" destId="{245E9E64-34AF-D941-B39F-36B8087C2BE1}" srcOrd="1" destOrd="0" presId="urn:microsoft.com/office/officeart/2008/layout/VerticalCurvedList"/>
    <dgm:cxn modelId="{59863B86-0D95-B848-A135-9B74C0E5C360}" type="presParOf" srcId="{CEFC799D-855F-2F49-886D-5A73F21A2C05}" destId="{FA38CCAC-E5EE-114B-8A99-648D40F61E96}" srcOrd="2" destOrd="0" presId="urn:microsoft.com/office/officeart/2008/layout/VerticalCurvedList"/>
    <dgm:cxn modelId="{A2017219-249F-7842-959D-55489BF20F86}" type="presParOf" srcId="{FA38CCAC-E5EE-114B-8A99-648D40F61E96}" destId="{CB1A3173-FED0-BF41-850E-B7A6A3FBDB38}" srcOrd="0" destOrd="0" presId="urn:microsoft.com/office/officeart/2008/layout/VerticalCurvedList"/>
    <dgm:cxn modelId="{16EE9B6D-BAA0-6A42-BD47-D3B0C25B04CC}" type="presParOf" srcId="{CEFC799D-855F-2F49-886D-5A73F21A2C05}" destId="{5FB66A44-318D-D045-A6DA-E93EE7E04B42}" srcOrd="3" destOrd="0" presId="urn:microsoft.com/office/officeart/2008/layout/VerticalCurvedList"/>
    <dgm:cxn modelId="{923DF1B4-EBF1-F042-A408-D7A7EDF4C301}" type="presParOf" srcId="{CEFC799D-855F-2F49-886D-5A73F21A2C05}" destId="{98F02172-E493-5442-8A92-475F3FBD8F44}" srcOrd="4" destOrd="0" presId="urn:microsoft.com/office/officeart/2008/layout/VerticalCurvedList"/>
    <dgm:cxn modelId="{321B1920-940A-1C49-A25A-A24D17216793}" type="presParOf" srcId="{98F02172-E493-5442-8A92-475F3FBD8F44}" destId="{9742EE5D-D393-CB4C-8B85-E8F8DE75E4B3}" srcOrd="0" destOrd="0" presId="urn:microsoft.com/office/officeart/2008/layout/VerticalCurvedList"/>
    <dgm:cxn modelId="{AA5F4F11-0F53-D647-8794-B3D08AEB52B3}" type="presParOf" srcId="{CEFC799D-855F-2F49-886D-5A73F21A2C05}" destId="{C274EE89-B17C-404D-BADA-DC2169979FDB}" srcOrd="5" destOrd="0" presId="urn:microsoft.com/office/officeart/2008/layout/VerticalCurvedList"/>
    <dgm:cxn modelId="{DE90FBA8-0C96-C041-9B8C-3DEDC44A11E4}" type="presParOf" srcId="{CEFC799D-855F-2F49-886D-5A73F21A2C05}" destId="{BBB871DD-7235-5949-941D-75364232FF60}" srcOrd="6" destOrd="0" presId="urn:microsoft.com/office/officeart/2008/layout/VerticalCurvedList"/>
    <dgm:cxn modelId="{31BB1D8E-EB43-E14C-8BEC-57A892E84072}" type="presParOf" srcId="{BBB871DD-7235-5949-941D-75364232FF60}" destId="{ADA8893E-E885-AA46-92CA-589889F5336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1F365B-29C9-B047-961E-38FA0167DA57}" type="doc">
      <dgm:prSet loTypeId="urn:microsoft.com/office/officeart/2005/8/layout/vList2" loCatId="" qsTypeId="urn:microsoft.com/office/officeart/2005/8/quickstyle/simple1" qsCatId="simple" csTypeId="urn:microsoft.com/office/officeart/2005/8/colors/accent1_2" csCatId="accent1" phldr="1"/>
      <dgm:spPr/>
      <dgm:t>
        <a:bodyPr/>
        <a:lstStyle/>
        <a:p>
          <a:endParaRPr lang="en-GB"/>
        </a:p>
      </dgm:t>
    </dgm:pt>
    <dgm:pt modelId="{B6C48BB1-D27B-FC42-A3C0-F5D2615E288D}">
      <dgm:prSet phldrT="[Text]">
        <dgm:style>
          <a:lnRef idx="0">
            <a:schemeClr val="accent5"/>
          </a:lnRef>
          <a:fillRef idx="3">
            <a:schemeClr val="accent5"/>
          </a:fillRef>
          <a:effectRef idx="3">
            <a:schemeClr val="accent5"/>
          </a:effectRef>
          <a:fontRef idx="minor">
            <a:schemeClr val="lt1"/>
          </a:fontRef>
        </dgm:style>
      </dgm:prSet>
      <dgm:spPr/>
      <dgm:t>
        <a:bodyPr/>
        <a:lstStyle/>
        <a:p>
          <a:r>
            <a:rPr lang="en-GB" b="1" i="0" u="none" strike="noStrike" dirty="0">
              <a:effectLst/>
            </a:rPr>
            <a:t>Current Challenges</a:t>
          </a:r>
          <a:endParaRPr lang="en-GB" dirty="0"/>
        </a:p>
      </dgm:t>
    </dgm:pt>
    <dgm:pt modelId="{8D17971B-678F-AC4C-A114-ADD404F8D751}" type="parTrans" cxnId="{8DF81A93-D8A8-E84E-8FDF-8B6C6671CABA}">
      <dgm:prSet/>
      <dgm:spPr/>
      <dgm:t>
        <a:bodyPr/>
        <a:lstStyle/>
        <a:p>
          <a:endParaRPr lang="en-GB"/>
        </a:p>
      </dgm:t>
    </dgm:pt>
    <dgm:pt modelId="{ED7599D9-3BBC-0E44-B3A6-0359F6FD8631}" type="sibTrans" cxnId="{8DF81A93-D8A8-E84E-8FDF-8B6C6671CABA}">
      <dgm:prSet/>
      <dgm:spPr/>
      <dgm:t>
        <a:bodyPr/>
        <a:lstStyle/>
        <a:p>
          <a:endParaRPr lang="en-GB"/>
        </a:p>
      </dgm:t>
    </dgm:pt>
    <dgm:pt modelId="{17C00FDC-A175-834F-ABBD-43B64B7D226E}">
      <dgm:prSet phldrT="[Text]"/>
      <dgm:spPr/>
      <dgm:t>
        <a:bodyPr/>
        <a:lstStyle/>
        <a:p>
          <a:r>
            <a:rPr lang="en-GB" b="0" i="0" u="none" strike="noStrike" dirty="0">
              <a:effectLst/>
            </a:rPr>
            <a:t>Health inequalities</a:t>
          </a:r>
          <a:endParaRPr lang="en-GB" dirty="0"/>
        </a:p>
      </dgm:t>
    </dgm:pt>
    <dgm:pt modelId="{EB16E892-F0FA-A04B-A014-7DA3A49EC9A1}" type="parTrans" cxnId="{B4674964-7638-BA4D-914F-55405C559EA7}">
      <dgm:prSet/>
      <dgm:spPr/>
      <dgm:t>
        <a:bodyPr/>
        <a:lstStyle/>
        <a:p>
          <a:endParaRPr lang="en-GB"/>
        </a:p>
      </dgm:t>
    </dgm:pt>
    <dgm:pt modelId="{F65802C5-BCCA-9E43-8CAE-40BBA533D231}" type="sibTrans" cxnId="{B4674964-7638-BA4D-914F-55405C559EA7}">
      <dgm:prSet/>
      <dgm:spPr/>
      <dgm:t>
        <a:bodyPr/>
        <a:lstStyle/>
        <a:p>
          <a:endParaRPr lang="en-GB"/>
        </a:p>
      </dgm:t>
    </dgm:pt>
    <dgm:pt modelId="{1EC68F32-823D-AD4B-9BBA-089A06F841BE}">
      <dgm:prSet phldrT="[Text]">
        <dgm:style>
          <a:lnRef idx="0">
            <a:schemeClr val="accent2"/>
          </a:lnRef>
          <a:fillRef idx="3">
            <a:schemeClr val="accent2"/>
          </a:fillRef>
          <a:effectRef idx="3">
            <a:schemeClr val="accent2"/>
          </a:effectRef>
          <a:fontRef idx="minor">
            <a:schemeClr val="lt1"/>
          </a:fontRef>
        </dgm:style>
      </dgm:prSet>
      <dgm:spPr/>
      <dgm:t>
        <a:bodyPr/>
        <a:lstStyle/>
        <a:p>
          <a:r>
            <a:rPr lang="en-GB" b="1" i="0" u="none" strike="noStrike" dirty="0">
              <a:solidFill>
                <a:schemeClr val="tx1"/>
              </a:solidFill>
              <a:effectLst/>
            </a:rPr>
            <a:t>Current Government Initiatives</a:t>
          </a:r>
          <a:endParaRPr lang="en-GB" dirty="0">
            <a:solidFill>
              <a:schemeClr val="tx1"/>
            </a:solidFill>
          </a:endParaRPr>
        </a:p>
      </dgm:t>
    </dgm:pt>
    <dgm:pt modelId="{787FE147-DE82-F44A-A388-B2DB0E5FE524}" type="parTrans" cxnId="{2C168FCD-B0AB-0241-A3BE-9262A68337E5}">
      <dgm:prSet/>
      <dgm:spPr/>
      <dgm:t>
        <a:bodyPr/>
        <a:lstStyle/>
        <a:p>
          <a:endParaRPr lang="en-GB"/>
        </a:p>
      </dgm:t>
    </dgm:pt>
    <dgm:pt modelId="{8C9ACDDC-F595-6849-ACBD-2B6D6180B2C7}" type="sibTrans" cxnId="{2C168FCD-B0AB-0241-A3BE-9262A68337E5}">
      <dgm:prSet/>
      <dgm:spPr/>
      <dgm:t>
        <a:bodyPr/>
        <a:lstStyle/>
        <a:p>
          <a:endParaRPr lang="en-GB"/>
        </a:p>
      </dgm:t>
    </dgm:pt>
    <dgm:pt modelId="{1E8139CB-8BB5-0140-B32A-6E523AD9684A}">
      <dgm:prSet/>
      <dgm:spPr/>
      <dgm:t>
        <a:bodyPr/>
        <a:lstStyle/>
        <a:p>
          <a:r>
            <a:rPr lang="en-GB" b="0" i="0" u="none" strike="noStrike">
              <a:effectLst/>
            </a:rPr>
            <a:t>Socioeconomic deprivation</a:t>
          </a:r>
          <a:endParaRPr lang="en-GB" b="0" i="0" u="none" strike="noStrike" dirty="0">
            <a:effectLst/>
          </a:endParaRPr>
        </a:p>
      </dgm:t>
    </dgm:pt>
    <dgm:pt modelId="{8B6B2DA9-EC6E-6542-8A54-4A035CD60B66}" type="parTrans" cxnId="{C8E9E1F7-7AEF-804C-93FC-87B4AD6D1249}">
      <dgm:prSet/>
      <dgm:spPr/>
      <dgm:t>
        <a:bodyPr/>
        <a:lstStyle/>
        <a:p>
          <a:endParaRPr lang="en-GB"/>
        </a:p>
      </dgm:t>
    </dgm:pt>
    <dgm:pt modelId="{DCB4E54C-DCE1-3446-AE10-B3165872E94F}" type="sibTrans" cxnId="{C8E9E1F7-7AEF-804C-93FC-87B4AD6D1249}">
      <dgm:prSet/>
      <dgm:spPr/>
      <dgm:t>
        <a:bodyPr/>
        <a:lstStyle/>
        <a:p>
          <a:endParaRPr lang="en-GB"/>
        </a:p>
      </dgm:t>
    </dgm:pt>
    <dgm:pt modelId="{536F1D0F-412B-074A-8CAD-D1A1B761F428}">
      <dgm:prSet/>
      <dgm:spPr/>
      <dgm:t>
        <a:bodyPr/>
        <a:lstStyle/>
        <a:p>
          <a:r>
            <a:rPr lang="en-GB" b="0" i="0" u="none" strike="noStrike">
              <a:effectLst/>
            </a:rPr>
            <a:t>Ethnic inequalities</a:t>
          </a:r>
          <a:endParaRPr lang="en-GB" b="0" i="0" u="none" strike="noStrike" dirty="0">
            <a:effectLst/>
          </a:endParaRPr>
        </a:p>
      </dgm:t>
    </dgm:pt>
    <dgm:pt modelId="{5C347680-A279-B94A-99BB-D289B2C54526}" type="parTrans" cxnId="{D4FDD037-5363-B04C-A1A2-8BCC272E5CEA}">
      <dgm:prSet/>
      <dgm:spPr/>
      <dgm:t>
        <a:bodyPr/>
        <a:lstStyle/>
        <a:p>
          <a:endParaRPr lang="en-GB"/>
        </a:p>
      </dgm:t>
    </dgm:pt>
    <dgm:pt modelId="{FC2B66F8-E33A-B941-B36D-53163B41CCE2}" type="sibTrans" cxnId="{D4FDD037-5363-B04C-A1A2-8BCC272E5CEA}">
      <dgm:prSet/>
      <dgm:spPr/>
      <dgm:t>
        <a:bodyPr/>
        <a:lstStyle/>
        <a:p>
          <a:endParaRPr lang="en-GB"/>
        </a:p>
      </dgm:t>
    </dgm:pt>
    <dgm:pt modelId="{431F57EA-34B4-FB40-AF0B-E95A2212A2C1}">
      <dgm:prSet/>
      <dgm:spPr/>
      <dgm:t>
        <a:bodyPr/>
        <a:lstStyle/>
        <a:p>
          <a:r>
            <a:rPr lang="en-GB" b="0" i="0" u="none" strike="noStrike" dirty="0">
              <a:effectLst/>
            </a:rPr>
            <a:t>NHS waiting times</a:t>
          </a:r>
        </a:p>
      </dgm:t>
    </dgm:pt>
    <dgm:pt modelId="{E7640AE3-6916-BF49-A353-8D27AEA8D0D3}" type="parTrans" cxnId="{BC67C8F8-3E5E-B94C-B8E0-B8EDE59CC183}">
      <dgm:prSet/>
      <dgm:spPr/>
      <dgm:t>
        <a:bodyPr/>
        <a:lstStyle/>
        <a:p>
          <a:endParaRPr lang="en-GB"/>
        </a:p>
      </dgm:t>
    </dgm:pt>
    <dgm:pt modelId="{1336992E-F388-F446-A9C5-D618B5B900B8}" type="sibTrans" cxnId="{BC67C8F8-3E5E-B94C-B8E0-B8EDE59CC183}">
      <dgm:prSet/>
      <dgm:spPr/>
      <dgm:t>
        <a:bodyPr/>
        <a:lstStyle/>
        <a:p>
          <a:endParaRPr lang="en-GB"/>
        </a:p>
      </dgm:t>
    </dgm:pt>
    <dgm:pt modelId="{7C0CA55F-FE7F-6B40-983D-289754C5DA86}">
      <dgm:prSet/>
      <dgm:spPr/>
      <dgm:t>
        <a:bodyPr/>
        <a:lstStyle/>
        <a:p>
          <a:r>
            <a:rPr lang="en-GB" b="0" i="0" u="none" strike="noStrike" dirty="0">
              <a:effectLst/>
            </a:rPr>
            <a:t>Workforce shortages</a:t>
          </a:r>
          <a:endParaRPr lang="en-US" dirty="0"/>
        </a:p>
      </dgm:t>
    </dgm:pt>
    <dgm:pt modelId="{31EAA209-203E-5449-8436-1E02205466A1}" type="parTrans" cxnId="{50EFD911-CDD4-8143-AB41-88564E4D3E33}">
      <dgm:prSet/>
      <dgm:spPr/>
      <dgm:t>
        <a:bodyPr/>
        <a:lstStyle/>
        <a:p>
          <a:endParaRPr lang="en-GB"/>
        </a:p>
      </dgm:t>
    </dgm:pt>
    <dgm:pt modelId="{BC39B4B1-C433-E240-95BA-A056EB223AB7}" type="sibTrans" cxnId="{50EFD911-CDD4-8143-AB41-88564E4D3E33}">
      <dgm:prSet/>
      <dgm:spPr/>
      <dgm:t>
        <a:bodyPr/>
        <a:lstStyle/>
        <a:p>
          <a:endParaRPr lang="en-GB"/>
        </a:p>
      </dgm:t>
    </dgm:pt>
    <dgm:pt modelId="{1FC87AA1-9337-BE49-A3B6-A9BBA46F7178}">
      <dgm:prSet/>
      <dgm:spPr/>
      <dgm:t>
        <a:bodyPr/>
        <a:lstStyle/>
        <a:p>
          <a:r>
            <a:rPr lang="en-GB" b="0" i="0" u="none" strike="noStrike" dirty="0">
              <a:effectLst/>
            </a:rPr>
            <a:t>Integrated Care Systems</a:t>
          </a:r>
        </a:p>
      </dgm:t>
    </dgm:pt>
    <dgm:pt modelId="{79E570EE-572B-0A41-A188-A528D3933873}" type="parTrans" cxnId="{D37E2CF0-C5BE-E942-AE44-0B7752A0D47D}">
      <dgm:prSet/>
      <dgm:spPr/>
      <dgm:t>
        <a:bodyPr/>
        <a:lstStyle/>
        <a:p>
          <a:endParaRPr lang="en-GB"/>
        </a:p>
      </dgm:t>
    </dgm:pt>
    <dgm:pt modelId="{239798B3-3EC5-2843-999F-F3AC8B7A0C29}" type="sibTrans" cxnId="{D37E2CF0-C5BE-E942-AE44-0B7752A0D47D}">
      <dgm:prSet/>
      <dgm:spPr/>
      <dgm:t>
        <a:bodyPr/>
        <a:lstStyle/>
        <a:p>
          <a:endParaRPr lang="en-GB"/>
        </a:p>
      </dgm:t>
    </dgm:pt>
    <dgm:pt modelId="{E727A4D9-C97B-A844-A960-2E7F966CEB1D}">
      <dgm:prSet/>
      <dgm:spPr/>
      <dgm:t>
        <a:bodyPr/>
        <a:lstStyle/>
        <a:p>
          <a:r>
            <a:rPr lang="en-GB" b="0" i="0" u="none" strike="noStrike" dirty="0">
              <a:effectLst/>
            </a:rPr>
            <a:t>Community care</a:t>
          </a:r>
        </a:p>
      </dgm:t>
    </dgm:pt>
    <dgm:pt modelId="{1A74E752-8164-774B-9531-1FD0B00AD800}" type="parTrans" cxnId="{FBCB6577-A230-AB4F-B5A6-B33AFB99E531}">
      <dgm:prSet/>
      <dgm:spPr/>
      <dgm:t>
        <a:bodyPr/>
        <a:lstStyle/>
        <a:p>
          <a:endParaRPr lang="en-GB"/>
        </a:p>
      </dgm:t>
    </dgm:pt>
    <dgm:pt modelId="{D9290043-FB18-9D49-8594-89A2723BBC7B}" type="sibTrans" cxnId="{FBCB6577-A230-AB4F-B5A6-B33AFB99E531}">
      <dgm:prSet/>
      <dgm:spPr/>
      <dgm:t>
        <a:bodyPr/>
        <a:lstStyle/>
        <a:p>
          <a:endParaRPr lang="en-GB"/>
        </a:p>
      </dgm:t>
    </dgm:pt>
    <dgm:pt modelId="{2C669710-A274-A743-A907-49A3FA73EF34}">
      <dgm:prSet/>
      <dgm:spPr/>
      <dgm:t>
        <a:bodyPr/>
        <a:lstStyle/>
        <a:p>
          <a:r>
            <a:rPr lang="en-GB" b="0" i="0" u="none" strike="noStrike" dirty="0">
              <a:effectLst/>
            </a:rPr>
            <a:t>Preventive medicine</a:t>
          </a:r>
          <a:endParaRPr lang="en-GB" dirty="0"/>
        </a:p>
      </dgm:t>
    </dgm:pt>
    <dgm:pt modelId="{C714E0E5-39D8-0E4C-BCC9-13C45DACD10E}" type="parTrans" cxnId="{AC084D67-A58D-864E-9DCA-44E2BCF69FB6}">
      <dgm:prSet/>
      <dgm:spPr/>
      <dgm:t>
        <a:bodyPr/>
        <a:lstStyle/>
        <a:p>
          <a:endParaRPr lang="en-GB"/>
        </a:p>
      </dgm:t>
    </dgm:pt>
    <dgm:pt modelId="{F310C881-9520-0448-B181-5058BAE01BB7}" type="sibTrans" cxnId="{AC084D67-A58D-864E-9DCA-44E2BCF69FB6}">
      <dgm:prSet/>
      <dgm:spPr/>
      <dgm:t>
        <a:bodyPr/>
        <a:lstStyle/>
        <a:p>
          <a:endParaRPr lang="en-GB"/>
        </a:p>
      </dgm:t>
    </dgm:pt>
    <dgm:pt modelId="{20187AEF-7888-8942-98AB-E684A9FE32D7}">
      <dgm:prSet/>
      <dgm:spPr/>
      <dgm:t>
        <a:bodyPr/>
        <a:lstStyle/>
        <a:p>
          <a:r>
            <a:rPr lang="en-GB" b="0" i="0" u="none" strike="noStrike" dirty="0">
              <a:effectLst/>
            </a:rPr>
            <a:t>Universal care through NHS</a:t>
          </a:r>
        </a:p>
      </dgm:t>
    </dgm:pt>
    <dgm:pt modelId="{2019A1EA-D82B-F142-8976-D672FD1E16A2}" type="parTrans" cxnId="{081868FB-59B6-AF40-9E88-945B36662383}">
      <dgm:prSet/>
      <dgm:spPr/>
      <dgm:t>
        <a:bodyPr/>
        <a:lstStyle/>
        <a:p>
          <a:endParaRPr lang="en-GB"/>
        </a:p>
      </dgm:t>
    </dgm:pt>
    <dgm:pt modelId="{09577F3A-298D-3545-83DF-7B211F85277C}" type="sibTrans" cxnId="{081868FB-59B6-AF40-9E88-945B36662383}">
      <dgm:prSet/>
      <dgm:spPr/>
      <dgm:t>
        <a:bodyPr/>
        <a:lstStyle/>
        <a:p>
          <a:endParaRPr lang="en-GB"/>
        </a:p>
      </dgm:t>
    </dgm:pt>
    <dgm:pt modelId="{CFE8F7D3-DA7C-4D48-AB88-82C99A9687CC}">
      <dgm:prSet phldrT="[Text]"/>
      <dgm:spPr/>
      <dgm:t>
        <a:bodyPr/>
        <a:lstStyle/>
        <a:p>
          <a:r>
            <a:rPr lang="en-GB" b="0" i="0" u="none" strike="noStrike" dirty="0">
              <a:effectLst/>
            </a:rPr>
            <a:t>Targeted intervention (Core20Plus5)</a:t>
          </a:r>
          <a:endParaRPr lang="en-GB" dirty="0"/>
        </a:p>
      </dgm:t>
    </dgm:pt>
    <dgm:pt modelId="{7BAA571C-0D45-A24B-92B4-D1AE1D916B5F}" type="parTrans" cxnId="{4A0F7B2C-CBDB-8C40-8EA8-82EE57B76298}">
      <dgm:prSet/>
      <dgm:spPr/>
      <dgm:t>
        <a:bodyPr/>
        <a:lstStyle/>
        <a:p>
          <a:endParaRPr lang="en-GB"/>
        </a:p>
      </dgm:t>
    </dgm:pt>
    <dgm:pt modelId="{DB8C3A67-B88B-3147-93AD-77802BA62444}" type="sibTrans" cxnId="{4A0F7B2C-CBDB-8C40-8EA8-82EE57B76298}">
      <dgm:prSet/>
      <dgm:spPr/>
      <dgm:t>
        <a:bodyPr/>
        <a:lstStyle/>
        <a:p>
          <a:endParaRPr lang="en-GB"/>
        </a:p>
      </dgm:t>
    </dgm:pt>
    <dgm:pt modelId="{F953556B-A80B-2C4C-A486-684DCB6C0CD2}" type="pres">
      <dgm:prSet presAssocID="{C21F365B-29C9-B047-961E-38FA0167DA57}" presName="linear" presStyleCnt="0">
        <dgm:presLayoutVars>
          <dgm:animLvl val="lvl"/>
          <dgm:resizeHandles val="exact"/>
        </dgm:presLayoutVars>
      </dgm:prSet>
      <dgm:spPr/>
    </dgm:pt>
    <dgm:pt modelId="{3BA08644-2F8D-8548-B974-ACFA04148262}" type="pres">
      <dgm:prSet presAssocID="{B6C48BB1-D27B-FC42-A3C0-F5D2615E288D}" presName="parentText" presStyleLbl="node1" presStyleIdx="0" presStyleCnt="2">
        <dgm:presLayoutVars>
          <dgm:chMax val="0"/>
          <dgm:bulletEnabled val="1"/>
        </dgm:presLayoutVars>
      </dgm:prSet>
      <dgm:spPr/>
    </dgm:pt>
    <dgm:pt modelId="{13B4B55B-9E82-9A43-B2DC-C380AEEB8933}" type="pres">
      <dgm:prSet presAssocID="{B6C48BB1-D27B-FC42-A3C0-F5D2615E288D}" presName="childText" presStyleLbl="revTx" presStyleIdx="0" presStyleCnt="2" custLinFactNeighborX="-3629" custLinFactNeighborY="12784">
        <dgm:presLayoutVars>
          <dgm:bulletEnabled val="1"/>
        </dgm:presLayoutVars>
      </dgm:prSet>
      <dgm:spPr/>
    </dgm:pt>
    <dgm:pt modelId="{FFB2F25B-DE61-2F4E-8266-989FAC7096D2}" type="pres">
      <dgm:prSet presAssocID="{1EC68F32-823D-AD4B-9BBA-089A06F841BE}" presName="parentText" presStyleLbl="node1" presStyleIdx="1" presStyleCnt="2" custScaleY="95378" custLinFactNeighborY="-821">
        <dgm:presLayoutVars>
          <dgm:chMax val="0"/>
          <dgm:bulletEnabled val="1"/>
        </dgm:presLayoutVars>
      </dgm:prSet>
      <dgm:spPr/>
    </dgm:pt>
    <dgm:pt modelId="{47F329B6-32E9-A041-8D0E-974572B2188B}" type="pres">
      <dgm:prSet presAssocID="{1EC68F32-823D-AD4B-9BBA-089A06F841BE}" presName="childText" presStyleLbl="revTx" presStyleIdx="1" presStyleCnt="2">
        <dgm:presLayoutVars>
          <dgm:bulletEnabled val="1"/>
        </dgm:presLayoutVars>
      </dgm:prSet>
      <dgm:spPr/>
    </dgm:pt>
  </dgm:ptLst>
  <dgm:cxnLst>
    <dgm:cxn modelId="{50EFD911-CDD4-8143-AB41-88564E4D3E33}" srcId="{B6C48BB1-D27B-FC42-A3C0-F5D2615E288D}" destId="{7C0CA55F-FE7F-6B40-983D-289754C5DA86}" srcOrd="4" destOrd="0" parTransId="{31EAA209-203E-5449-8436-1E02205466A1}" sibTransId="{BC39B4B1-C433-E240-95BA-A056EB223AB7}"/>
    <dgm:cxn modelId="{79ECED1A-7EA7-9F46-8C35-68B7455BBEF0}" type="presOf" srcId="{17C00FDC-A175-834F-ABBD-43B64B7D226E}" destId="{13B4B55B-9E82-9A43-B2DC-C380AEEB8933}" srcOrd="0" destOrd="0" presId="urn:microsoft.com/office/officeart/2005/8/layout/vList2"/>
    <dgm:cxn modelId="{5D49C11C-E4C4-DF44-BC03-A7171A015CA1}" type="presOf" srcId="{E727A4D9-C97B-A844-A960-2E7F966CEB1D}" destId="{47F329B6-32E9-A041-8D0E-974572B2188B}" srcOrd="0" destOrd="3" presId="urn:microsoft.com/office/officeart/2005/8/layout/vList2"/>
    <dgm:cxn modelId="{8FD6AE2B-3C0B-C647-8C2B-27C8FC9BA851}" type="presOf" srcId="{7C0CA55F-FE7F-6B40-983D-289754C5DA86}" destId="{13B4B55B-9E82-9A43-B2DC-C380AEEB8933}" srcOrd="0" destOrd="4" presId="urn:microsoft.com/office/officeart/2005/8/layout/vList2"/>
    <dgm:cxn modelId="{4A0F7B2C-CBDB-8C40-8EA8-82EE57B76298}" srcId="{1EC68F32-823D-AD4B-9BBA-089A06F841BE}" destId="{CFE8F7D3-DA7C-4D48-AB88-82C99A9687CC}" srcOrd="0" destOrd="0" parTransId="{7BAA571C-0D45-A24B-92B4-D1AE1D916B5F}" sibTransId="{DB8C3A67-B88B-3147-93AD-77802BA62444}"/>
    <dgm:cxn modelId="{FFCD332D-10F5-4E43-BF0F-CF478B323126}" type="presOf" srcId="{1E8139CB-8BB5-0140-B32A-6E523AD9684A}" destId="{13B4B55B-9E82-9A43-B2DC-C380AEEB8933}" srcOrd="0" destOrd="1" presId="urn:microsoft.com/office/officeart/2005/8/layout/vList2"/>
    <dgm:cxn modelId="{177E962F-7183-3C46-928D-8B4BEAC59773}" type="presOf" srcId="{1EC68F32-823D-AD4B-9BBA-089A06F841BE}" destId="{FFB2F25B-DE61-2F4E-8266-989FAC7096D2}" srcOrd="0" destOrd="0" presId="urn:microsoft.com/office/officeart/2005/8/layout/vList2"/>
    <dgm:cxn modelId="{D4FDD037-5363-B04C-A1A2-8BCC272E5CEA}" srcId="{B6C48BB1-D27B-FC42-A3C0-F5D2615E288D}" destId="{536F1D0F-412B-074A-8CAD-D1A1B761F428}" srcOrd="2" destOrd="0" parTransId="{5C347680-A279-B94A-99BB-D289B2C54526}" sibTransId="{FC2B66F8-E33A-B941-B36D-53163B41CCE2}"/>
    <dgm:cxn modelId="{27458E3C-A12E-A944-AE73-02A7900DE67B}" type="presOf" srcId="{431F57EA-34B4-FB40-AF0B-E95A2212A2C1}" destId="{13B4B55B-9E82-9A43-B2DC-C380AEEB8933}" srcOrd="0" destOrd="3" presId="urn:microsoft.com/office/officeart/2005/8/layout/vList2"/>
    <dgm:cxn modelId="{BE3FAD5A-0C12-D242-9F8F-C4016F6A8F0E}" type="presOf" srcId="{C21F365B-29C9-B047-961E-38FA0167DA57}" destId="{F953556B-A80B-2C4C-A486-684DCB6C0CD2}" srcOrd="0" destOrd="0" presId="urn:microsoft.com/office/officeart/2005/8/layout/vList2"/>
    <dgm:cxn modelId="{B4674964-7638-BA4D-914F-55405C559EA7}" srcId="{B6C48BB1-D27B-FC42-A3C0-F5D2615E288D}" destId="{17C00FDC-A175-834F-ABBD-43B64B7D226E}" srcOrd="0" destOrd="0" parTransId="{EB16E892-F0FA-A04B-A014-7DA3A49EC9A1}" sibTransId="{F65802C5-BCCA-9E43-8CAE-40BBA533D231}"/>
    <dgm:cxn modelId="{AC084D67-A58D-864E-9DCA-44E2BCF69FB6}" srcId="{1EC68F32-823D-AD4B-9BBA-089A06F841BE}" destId="{2C669710-A274-A743-A907-49A3FA73EF34}" srcOrd="4" destOrd="0" parTransId="{C714E0E5-39D8-0E4C-BCC9-13C45DACD10E}" sibTransId="{F310C881-9520-0448-B181-5058BAE01BB7}"/>
    <dgm:cxn modelId="{DD6AD66A-8255-DD46-8DEA-F236DB7E915A}" type="presOf" srcId="{536F1D0F-412B-074A-8CAD-D1A1B761F428}" destId="{13B4B55B-9E82-9A43-B2DC-C380AEEB8933}" srcOrd="0" destOrd="2" presId="urn:microsoft.com/office/officeart/2005/8/layout/vList2"/>
    <dgm:cxn modelId="{2D05146C-8159-CD42-9CBB-44B385D667D0}" type="presOf" srcId="{B6C48BB1-D27B-FC42-A3C0-F5D2615E288D}" destId="{3BA08644-2F8D-8548-B974-ACFA04148262}" srcOrd="0" destOrd="0" presId="urn:microsoft.com/office/officeart/2005/8/layout/vList2"/>
    <dgm:cxn modelId="{FBCB6577-A230-AB4F-B5A6-B33AFB99E531}" srcId="{1EC68F32-823D-AD4B-9BBA-089A06F841BE}" destId="{E727A4D9-C97B-A844-A960-2E7F966CEB1D}" srcOrd="3" destOrd="0" parTransId="{1A74E752-8164-774B-9531-1FD0B00AD800}" sibTransId="{D9290043-FB18-9D49-8594-89A2723BBC7B}"/>
    <dgm:cxn modelId="{6AB14381-0355-8D40-A57A-1F4D49EF6B75}" type="presOf" srcId="{1FC87AA1-9337-BE49-A3B6-A9BBA46F7178}" destId="{47F329B6-32E9-A041-8D0E-974572B2188B}" srcOrd="0" destOrd="1" presId="urn:microsoft.com/office/officeart/2005/8/layout/vList2"/>
    <dgm:cxn modelId="{8DF81A93-D8A8-E84E-8FDF-8B6C6671CABA}" srcId="{C21F365B-29C9-B047-961E-38FA0167DA57}" destId="{B6C48BB1-D27B-FC42-A3C0-F5D2615E288D}" srcOrd="0" destOrd="0" parTransId="{8D17971B-678F-AC4C-A114-ADD404F8D751}" sibTransId="{ED7599D9-3BBC-0E44-B3A6-0359F6FD8631}"/>
    <dgm:cxn modelId="{E918E39A-11C2-6A42-9104-BD3ECCEF37B5}" type="presOf" srcId="{CFE8F7D3-DA7C-4D48-AB88-82C99A9687CC}" destId="{47F329B6-32E9-A041-8D0E-974572B2188B}" srcOrd="0" destOrd="0" presId="urn:microsoft.com/office/officeart/2005/8/layout/vList2"/>
    <dgm:cxn modelId="{0E8013CC-D359-EE48-96A2-B7E8CBD5F202}" type="presOf" srcId="{20187AEF-7888-8942-98AB-E684A9FE32D7}" destId="{47F329B6-32E9-A041-8D0E-974572B2188B}" srcOrd="0" destOrd="2" presId="urn:microsoft.com/office/officeart/2005/8/layout/vList2"/>
    <dgm:cxn modelId="{BED758CC-06DC-7641-AB59-DC0AA4EDEF78}" type="presOf" srcId="{2C669710-A274-A743-A907-49A3FA73EF34}" destId="{47F329B6-32E9-A041-8D0E-974572B2188B}" srcOrd="0" destOrd="4" presId="urn:microsoft.com/office/officeart/2005/8/layout/vList2"/>
    <dgm:cxn modelId="{2C168FCD-B0AB-0241-A3BE-9262A68337E5}" srcId="{C21F365B-29C9-B047-961E-38FA0167DA57}" destId="{1EC68F32-823D-AD4B-9BBA-089A06F841BE}" srcOrd="1" destOrd="0" parTransId="{787FE147-DE82-F44A-A388-B2DB0E5FE524}" sibTransId="{8C9ACDDC-F595-6849-ACBD-2B6D6180B2C7}"/>
    <dgm:cxn modelId="{D37E2CF0-C5BE-E942-AE44-0B7752A0D47D}" srcId="{1EC68F32-823D-AD4B-9BBA-089A06F841BE}" destId="{1FC87AA1-9337-BE49-A3B6-A9BBA46F7178}" srcOrd="1" destOrd="0" parTransId="{79E570EE-572B-0A41-A188-A528D3933873}" sibTransId="{239798B3-3EC5-2843-999F-F3AC8B7A0C29}"/>
    <dgm:cxn modelId="{C8E9E1F7-7AEF-804C-93FC-87B4AD6D1249}" srcId="{B6C48BB1-D27B-FC42-A3C0-F5D2615E288D}" destId="{1E8139CB-8BB5-0140-B32A-6E523AD9684A}" srcOrd="1" destOrd="0" parTransId="{8B6B2DA9-EC6E-6542-8A54-4A035CD60B66}" sibTransId="{DCB4E54C-DCE1-3446-AE10-B3165872E94F}"/>
    <dgm:cxn modelId="{BC67C8F8-3E5E-B94C-B8E0-B8EDE59CC183}" srcId="{B6C48BB1-D27B-FC42-A3C0-F5D2615E288D}" destId="{431F57EA-34B4-FB40-AF0B-E95A2212A2C1}" srcOrd="3" destOrd="0" parTransId="{E7640AE3-6916-BF49-A353-8D27AEA8D0D3}" sibTransId="{1336992E-F388-F446-A9C5-D618B5B900B8}"/>
    <dgm:cxn modelId="{081868FB-59B6-AF40-9E88-945B36662383}" srcId="{1EC68F32-823D-AD4B-9BBA-089A06F841BE}" destId="{20187AEF-7888-8942-98AB-E684A9FE32D7}" srcOrd="2" destOrd="0" parTransId="{2019A1EA-D82B-F142-8976-D672FD1E16A2}" sibTransId="{09577F3A-298D-3545-83DF-7B211F85277C}"/>
    <dgm:cxn modelId="{D995E1B0-79CC-CD48-A840-D7450F1ED179}" type="presParOf" srcId="{F953556B-A80B-2C4C-A486-684DCB6C0CD2}" destId="{3BA08644-2F8D-8548-B974-ACFA04148262}" srcOrd="0" destOrd="0" presId="urn:microsoft.com/office/officeart/2005/8/layout/vList2"/>
    <dgm:cxn modelId="{AE018728-49FB-DB46-839F-21B0C67F0673}" type="presParOf" srcId="{F953556B-A80B-2C4C-A486-684DCB6C0CD2}" destId="{13B4B55B-9E82-9A43-B2DC-C380AEEB8933}" srcOrd="1" destOrd="0" presId="urn:microsoft.com/office/officeart/2005/8/layout/vList2"/>
    <dgm:cxn modelId="{2D1FB845-EFA8-F04F-B1AD-4858A57906F8}" type="presParOf" srcId="{F953556B-A80B-2C4C-A486-684DCB6C0CD2}" destId="{FFB2F25B-DE61-2F4E-8266-989FAC7096D2}" srcOrd="2" destOrd="0" presId="urn:microsoft.com/office/officeart/2005/8/layout/vList2"/>
    <dgm:cxn modelId="{0D7CC8E1-E678-B849-8BAF-28BD61D9381B}" type="presParOf" srcId="{F953556B-A80B-2C4C-A486-684DCB6C0CD2}" destId="{47F329B6-32E9-A041-8D0E-974572B2188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58BE9-FF54-E44D-B308-3292B61B0BA7}">
      <dsp:nvSpPr>
        <dsp:cNvPr id="0" name=""/>
        <dsp:cNvSpPr/>
      </dsp:nvSpPr>
      <dsp:spPr>
        <a:xfrm>
          <a:off x="-4419882" y="-821878"/>
          <a:ext cx="5275291" cy="5275291"/>
        </a:xfrm>
        <a:prstGeom prst="blockArc">
          <a:avLst>
            <a:gd name="adj1" fmla="val 18900000"/>
            <a:gd name="adj2" fmla="val 2700000"/>
            <a:gd name="adj3" fmla="val 409"/>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45E9E64-34AF-D941-B39F-36B8087C2BE1}">
      <dsp:nvSpPr>
        <dsp:cNvPr id="0" name=""/>
        <dsp:cNvSpPr/>
      </dsp:nvSpPr>
      <dsp:spPr>
        <a:xfrm>
          <a:off x="597739" y="358177"/>
          <a:ext cx="4553380" cy="815627"/>
        </a:xfrm>
        <a:prstGeom prst="rect">
          <a:avLst/>
        </a:prstGeom>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headEnd type="none" w="med" len="med"/>
          <a:tailEnd type="none" w="med" len="me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mn-lt"/>
              <a:cs typeface="Arial" panose="020B0604020202020204" pitchFamily="34" charset="0"/>
            </a:rPr>
            <a:t>It is a preventive care policy aimed at a long-term decision impact </a:t>
          </a:r>
          <a:r>
            <a:rPr lang="en-GB" sz="1200" b="1" i="0" kern="1200" dirty="0">
              <a:solidFill>
                <a:schemeClr val="tx1"/>
              </a:solidFill>
              <a:latin typeface="+mn-lt"/>
              <a:cs typeface="Arial" panose="020B0604020202020204" pitchFamily="34" charset="0"/>
            </a:rPr>
            <a:t>(Welsh Government, 2015)</a:t>
          </a:r>
          <a:br>
            <a:rPr lang="en-GB" sz="1700" kern="1200" dirty="0">
              <a:latin typeface="+mn-lt"/>
            </a:rPr>
          </a:br>
          <a:endParaRPr lang="en-GB" sz="1700" kern="1200" dirty="0">
            <a:latin typeface="+mn-lt"/>
          </a:endParaRPr>
        </a:p>
      </dsp:txBody>
      <dsp:txXfrm>
        <a:off x="597739" y="358177"/>
        <a:ext cx="4553380" cy="815627"/>
      </dsp:txXfrm>
    </dsp:sp>
    <dsp:sp modelId="{CB1A3173-FED0-BF41-850E-B7A6A3FBDB38}">
      <dsp:nvSpPr>
        <dsp:cNvPr id="0" name=""/>
        <dsp:cNvSpPr/>
      </dsp:nvSpPr>
      <dsp:spPr>
        <a:xfrm>
          <a:off x="55244" y="293777"/>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B66A44-318D-D045-A6DA-E93EE7E04B42}">
      <dsp:nvSpPr>
        <dsp:cNvPr id="0" name=""/>
        <dsp:cNvSpPr/>
      </dsp:nvSpPr>
      <dsp:spPr>
        <a:xfrm>
          <a:off x="829641" y="1566812"/>
          <a:ext cx="4268612" cy="783406"/>
        </a:xfrm>
        <a:prstGeom prst="rect">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tx1"/>
              </a:solidFill>
              <a:latin typeface="+mn-lt"/>
            </a:rPr>
            <a:t>It is a modern mental health initiative aimed at giving the mental health patient full autonomy, improved right supports, respect and dignity in their care </a:t>
          </a:r>
          <a:r>
            <a:rPr lang="en-GB" sz="1200" b="1" i="0" kern="1200" dirty="0">
              <a:solidFill>
                <a:schemeClr val="tx1"/>
              </a:solidFill>
            </a:rPr>
            <a:t>(Department of Health and Social Care, 2024</a:t>
          </a:r>
          <a:r>
            <a:rPr lang="en-GB" sz="1200" b="0" i="0" kern="1200" dirty="0">
              <a:solidFill>
                <a:schemeClr val="tx1"/>
              </a:solidFill>
            </a:rPr>
            <a:t>)</a:t>
          </a:r>
          <a:endParaRPr lang="en-GB" sz="1200" kern="1200" dirty="0">
            <a:solidFill>
              <a:schemeClr val="tx1"/>
            </a:solidFill>
            <a:latin typeface="+mn-lt"/>
          </a:endParaRPr>
        </a:p>
      </dsp:txBody>
      <dsp:txXfrm>
        <a:off x="829641" y="1566812"/>
        <a:ext cx="4268612" cy="783406"/>
      </dsp:txXfrm>
    </dsp:sp>
    <dsp:sp modelId="{9742EE5D-D393-CB4C-8B85-E8F8DE75E4B3}">
      <dsp:nvSpPr>
        <dsp:cNvPr id="0" name=""/>
        <dsp:cNvSpPr/>
      </dsp:nvSpPr>
      <dsp:spPr>
        <a:xfrm>
          <a:off x="340012" y="1468887"/>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74EE89-B17C-404D-BADA-DC2169979FDB}">
      <dsp:nvSpPr>
        <dsp:cNvPr id="0" name=""/>
        <dsp:cNvSpPr/>
      </dsp:nvSpPr>
      <dsp:spPr>
        <a:xfrm>
          <a:off x="544873" y="2741922"/>
          <a:ext cx="4553380" cy="783406"/>
        </a:xfrm>
        <a:prstGeom prst="rect">
          <a:avLst/>
        </a:prstGeom>
        <a:gradFill rotWithShape="1">
          <a:gsLst>
            <a:gs pos="0">
              <a:schemeClr val="accent3">
                <a:shade val="51000"/>
                <a:satMod val="130000"/>
              </a:schemeClr>
            </a:gs>
            <a:gs pos="80000">
              <a:schemeClr val="accent3">
                <a:shade val="93000"/>
                <a:satMod val="130000"/>
              </a:schemeClr>
            </a:gs>
            <a:gs pos="100000">
              <a:schemeClr val="accent3">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3"/>
        </a:lnRef>
        <a:fillRef idx="3">
          <a:schemeClr val="accent3"/>
        </a:fillRef>
        <a:effectRef idx="3">
          <a:schemeClr val="accent3"/>
        </a:effectRef>
        <a:fontRef idx="minor">
          <a:schemeClr val="lt1"/>
        </a:fontRef>
      </dsp:style>
      <dsp:txBody>
        <a:bodyPr spcFirstLastPara="0" vert="horz" wrap="square" lIns="621829" tIns="30480" rIns="30480" bIns="30480" numCol="1" spcCol="1270" anchor="ctr" anchorCtr="0">
          <a:noAutofit/>
        </a:bodyPr>
        <a:lstStyle/>
        <a:p>
          <a:pPr marL="0" lvl="0" indent="0" algn="l" defTabSz="533400">
            <a:lnSpc>
              <a:spcPct val="90000"/>
            </a:lnSpc>
            <a:spcBef>
              <a:spcPct val="0"/>
            </a:spcBef>
            <a:spcAft>
              <a:spcPct val="35000"/>
            </a:spcAft>
            <a:buNone/>
          </a:pPr>
          <a:r>
            <a:rPr lang="en-GB" sz="1200" b="0" i="0" u="none" strike="noStrike" kern="1200" dirty="0">
              <a:solidFill>
                <a:srgbClr val="161F19"/>
              </a:solidFill>
              <a:effectLst/>
              <a:latin typeface="+mn-lt"/>
            </a:rPr>
            <a:t>Change4Life</a:t>
          </a:r>
          <a:r>
            <a:rPr lang="en-GB" sz="1600" b="0" i="0" u="none" strike="noStrike" kern="1200" dirty="0">
              <a:solidFill>
                <a:srgbClr val="161F19"/>
              </a:solidFill>
              <a:effectLst/>
              <a:latin typeface="+mn-lt"/>
            </a:rPr>
            <a:t> </a:t>
          </a:r>
          <a:r>
            <a:rPr lang="en-GB" sz="1000" b="1" i="0" kern="1200" dirty="0">
              <a:solidFill>
                <a:schemeClr val="tx1"/>
              </a:solidFill>
              <a:latin typeface="Arial" panose="020B0604020202020204" pitchFamily="34" charset="0"/>
              <a:cs typeface="Arial" panose="020B0604020202020204" pitchFamily="34" charset="0"/>
            </a:rPr>
            <a:t>(NHS, 2021)</a:t>
          </a:r>
          <a:br>
            <a:rPr lang="en-GB" sz="1600" kern="1200" dirty="0">
              <a:latin typeface="+mn-lt"/>
            </a:rPr>
          </a:br>
          <a:r>
            <a:rPr lang="en-GB" sz="1200" b="0" i="0" u="none" kern="1200" dirty="0">
              <a:solidFill>
                <a:schemeClr val="tx1"/>
              </a:solidFill>
            </a:rPr>
            <a:t>Net-Zero Health Systems </a:t>
          </a:r>
          <a:r>
            <a:rPr lang="en-GB" sz="1000" b="1" i="0" kern="1200" dirty="0">
              <a:solidFill>
                <a:schemeClr val="tx1"/>
              </a:solidFill>
              <a:latin typeface="Arial" panose="020B0604020202020204" pitchFamily="34" charset="0"/>
              <a:cs typeface="Arial" panose="020B0604020202020204" pitchFamily="34" charset="0"/>
            </a:rPr>
            <a:t>(NHS England, 2022)</a:t>
          </a:r>
          <a:endParaRPr lang="en-GB" sz="1000" b="1" kern="1200" dirty="0">
            <a:solidFill>
              <a:schemeClr val="tx1"/>
            </a:solidFill>
            <a:latin typeface="Arial" panose="020B0604020202020204" pitchFamily="34" charset="0"/>
            <a:cs typeface="Arial" panose="020B0604020202020204" pitchFamily="34" charset="0"/>
          </a:endParaRPr>
        </a:p>
      </dsp:txBody>
      <dsp:txXfrm>
        <a:off x="544873" y="2741922"/>
        <a:ext cx="4553380" cy="783406"/>
      </dsp:txXfrm>
    </dsp:sp>
    <dsp:sp modelId="{ADA8893E-E885-AA46-92CA-589889F53360}">
      <dsp:nvSpPr>
        <dsp:cNvPr id="0" name=""/>
        <dsp:cNvSpPr/>
      </dsp:nvSpPr>
      <dsp:spPr>
        <a:xfrm>
          <a:off x="55244" y="2643996"/>
          <a:ext cx="979258" cy="979258"/>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08644-2F8D-8548-B974-ACFA04148262}">
      <dsp:nvSpPr>
        <dsp:cNvPr id="0" name=""/>
        <dsp:cNvSpPr/>
      </dsp:nvSpPr>
      <dsp:spPr>
        <a:xfrm>
          <a:off x="0" y="119606"/>
          <a:ext cx="5766391" cy="463320"/>
        </a:xfrm>
        <a:prstGeom prst="roundRect">
          <a:avLst/>
        </a:prstGeom>
        <a:gradFill rotWithShape="1">
          <a:gsLst>
            <a:gs pos="0">
              <a:schemeClr val="accent5">
                <a:shade val="51000"/>
                <a:satMod val="130000"/>
              </a:schemeClr>
            </a:gs>
            <a:gs pos="80000">
              <a:schemeClr val="accent5">
                <a:shade val="93000"/>
                <a:satMod val="130000"/>
              </a:schemeClr>
            </a:gs>
            <a:gs pos="100000">
              <a:schemeClr val="accent5">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5"/>
        </a:lnRef>
        <a:fillRef idx="3">
          <a:schemeClr val="accent5"/>
        </a:fillRef>
        <a:effectRef idx="3">
          <a:schemeClr val="accent5"/>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none" strike="noStrike" kern="1200" dirty="0">
              <a:effectLst/>
            </a:rPr>
            <a:t>Current Challenges</a:t>
          </a:r>
          <a:endParaRPr lang="en-GB" sz="1700" kern="1200" dirty="0"/>
        </a:p>
      </dsp:txBody>
      <dsp:txXfrm>
        <a:off x="22617" y="142223"/>
        <a:ext cx="5721157" cy="418086"/>
      </dsp:txXfrm>
    </dsp:sp>
    <dsp:sp modelId="{13B4B55B-9E82-9A43-B2DC-C380AEEB8933}">
      <dsp:nvSpPr>
        <dsp:cNvPr id="0" name=""/>
        <dsp:cNvSpPr/>
      </dsp:nvSpPr>
      <dsp:spPr>
        <a:xfrm>
          <a:off x="0" y="642157"/>
          <a:ext cx="5766391"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8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i="0" u="none" strike="noStrike" kern="1200" dirty="0">
              <a:effectLst/>
            </a:rPr>
            <a:t>Health inequalities</a:t>
          </a:r>
          <a:endParaRPr lang="en-GB" sz="1300" kern="1200" dirty="0"/>
        </a:p>
        <a:p>
          <a:pPr marL="114300" lvl="1" indent="-114300" algn="l" defTabSz="577850">
            <a:lnSpc>
              <a:spcPct val="90000"/>
            </a:lnSpc>
            <a:spcBef>
              <a:spcPct val="0"/>
            </a:spcBef>
            <a:spcAft>
              <a:spcPct val="20000"/>
            </a:spcAft>
            <a:buChar char="•"/>
          </a:pPr>
          <a:r>
            <a:rPr lang="en-GB" sz="1300" b="0" i="0" u="none" strike="noStrike" kern="1200">
              <a:effectLst/>
            </a:rPr>
            <a:t>Socioeconomic deprivation</a:t>
          </a:r>
          <a:endParaRPr lang="en-GB" sz="1300" b="0" i="0" u="none" strike="noStrike" kern="1200" dirty="0">
            <a:effectLst/>
          </a:endParaRPr>
        </a:p>
        <a:p>
          <a:pPr marL="114300" lvl="1" indent="-114300" algn="l" defTabSz="577850">
            <a:lnSpc>
              <a:spcPct val="90000"/>
            </a:lnSpc>
            <a:spcBef>
              <a:spcPct val="0"/>
            </a:spcBef>
            <a:spcAft>
              <a:spcPct val="20000"/>
            </a:spcAft>
            <a:buChar char="•"/>
          </a:pPr>
          <a:r>
            <a:rPr lang="en-GB" sz="1300" b="0" i="0" u="none" strike="noStrike" kern="1200">
              <a:effectLst/>
            </a:rPr>
            <a:t>Ethnic inequalities</a:t>
          </a:r>
          <a:endParaRPr lang="en-GB" sz="1300" b="0" i="0" u="none" strike="noStrike" kern="1200" dirty="0">
            <a:effectLst/>
          </a:endParaRPr>
        </a:p>
        <a:p>
          <a:pPr marL="114300" lvl="1" indent="-114300" algn="l" defTabSz="577850">
            <a:lnSpc>
              <a:spcPct val="90000"/>
            </a:lnSpc>
            <a:spcBef>
              <a:spcPct val="0"/>
            </a:spcBef>
            <a:spcAft>
              <a:spcPct val="20000"/>
            </a:spcAft>
            <a:buChar char="•"/>
          </a:pPr>
          <a:r>
            <a:rPr lang="en-GB" sz="1300" b="0" i="0" u="none" strike="noStrike" kern="1200" dirty="0">
              <a:effectLst/>
            </a:rPr>
            <a:t>NHS waiting times</a:t>
          </a:r>
        </a:p>
        <a:p>
          <a:pPr marL="114300" lvl="1" indent="-114300" algn="l" defTabSz="577850">
            <a:lnSpc>
              <a:spcPct val="90000"/>
            </a:lnSpc>
            <a:spcBef>
              <a:spcPct val="0"/>
            </a:spcBef>
            <a:spcAft>
              <a:spcPct val="20000"/>
            </a:spcAft>
            <a:buChar char="•"/>
          </a:pPr>
          <a:r>
            <a:rPr lang="en-GB" sz="1300" b="0" i="0" u="none" strike="noStrike" kern="1200" dirty="0">
              <a:effectLst/>
            </a:rPr>
            <a:t>Workforce shortages</a:t>
          </a:r>
          <a:endParaRPr lang="en-US" sz="1300" kern="1200" dirty="0"/>
        </a:p>
      </dsp:txBody>
      <dsp:txXfrm>
        <a:off x="0" y="642157"/>
        <a:ext cx="5766391" cy="1304100"/>
      </dsp:txXfrm>
    </dsp:sp>
    <dsp:sp modelId="{FFB2F25B-DE61-2F4E-8266-989FAC7096D2}">
      <dsp:nvSpPr>
        <dsp:cNvPr id="0" name=""/>
        <dsp:cNvSpPr/>
      </dsp:nvSpPr>
      <dsp:spPr>
        <a:xfrm>
          <a:off x="0" y="1876320"/>
          <a:ext cx="5766391" cy="441905"/>
        </a:xfrm>
        <a:prstGeom prst="roundRect">
          <a:avLst/>
        </a:prstGeom>
        <a:gradFill rotWithShape="1">
          <a:gsLst>
            <a:gs pos="0">
              <a:schemeClr val="accent2">
                <a:shade val="51000"/>
                <a:satMod val="130000"/>
              </a:schemeClr>
            </a:gs>
            <a:gs pos="80000">
              <a:schemeClr val="accent2">
                <a:shade val="93000"/>
                <a:satMod val="130000"/>
              </a:schemeClr>
            </a:gs>
            <a:gs pos="100000">
              <a:schemeClr val="accent2">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hemeClr val="accent2"/>
        </a:lnRef>
        <a:fillRef idx="3">
          <a:schemeClr val="accent2"/>
        </a:fillRef>
        <a:effectRef idx="3">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u="none" strike="noStrike" kern="1200" dirty="0">
              <a:solidFill>
                <a:schemeClr val="tx1"/>
              </a:solidFill>
              <a:effectLst/>
            </a:rPr>
            <a:t>Current Government Initiatives</a:t>
          </a:r>
          <a:endParaRPr lang="en-GB" sz="1700" kern="1200" dirty="0">
            <a:solidFill>
              <a:schemeClr val="tx1"/>
            </a:solidFill>
          </a:endParaRPr>
        </a:p>
      </dsp:txBody>
      <dsp:txXfrm>
        <a:off x="21572" y="1897892"/>
        <a:ext cx="5723247" cy="398761"/>
      </dsp:txXfrm>
    </dsp:sp>
    <dsp:sp modelId="{47F329B6-32E9-A041-8D0E-974572B2188B}">
      <dsp:nvSpPr>
        <dsp:cNvPr id="0" name=""/>
        <dsp:cNvSpPr/>
      </dsp:nvSpPr>
      <dsp:spPr>
        <a:xfrm>
          <a:off x="0" y="2328932"/>
          <a:ext cx="5766391"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083"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b="0" i="0" u="none" strike="noStrike" kern="1200" dirty="0">
              <a:effectLst/>
            </a:rPr>
            <a:t>Targeted intervention (Core20Plus5)</a:t>
          </a:r>
          <a:endParaRPr lang="en-GB" sz="1300" kern="1200" dirty="0"/>
        </a:p>
        <a:p>
          <a:pPr marL="114300" lvl="1" indent="-114300" algn="l" defTabSz="577850">
            <a:lnSpc>
              <a:spcPct val="90000"/>
            </a:lnSpc>
            <a:spcBef>
              <a:spcPct val="0"/>
            </a:spcBef>
            <a:spcAft>
              <a:spcPct val="20000"/>
            </a:spcAft>
            <a:buChar char="•"/>
          </a:pPr>
          <a:r>
            <a:rPr lang="en-GB" sz="1300" b="0" i="0" u="none" strike="noStrike" kern="1200" dirty="0">
              <a:effectLst/>
            </a:rPr>
            <a:t>Integrated Care Systems</a:t>
          </a:r>
        </a:p>
        <a:p>
          <a:pPr marL="114300" lvl="1" indent="-114300" algn="l" defTabSz="577850">
            <a:lnSpc>
              <a:spcPct val="90000"/>
            </a:lnSpc>
            <a:spcBef>
              <a:spcPct val="0"/>
            </a:spcBef>
            <a:spcAft>
              <a:spcPct val="20000"/>
            </a:spcAft>
            <a:buChar char="•"/>
          </a:pPr>
          <a:r>
            <a:rPr lang="en-GB" sz="1300" b="0" i="0" u="none" strike="noStrike" kern="1200" dirty="0">
              <a:effectLst/>
            </a:rPr>
            <a:t>Universal care through NHS</a:t>
          </a:r>
        </a:p>
        <a:p>
          <a:pPr marL="114300" lvl="1" indent="-114300" algn="l" defTabSz="577850">
            <a:lnSpc>
              <a:spcPct val="90000"/>
            </a:lnSpc>
            <a:spcBef>
              <a:spcPct val="0"/>
            </a:spcBef>
            <a:spcAft>
              <a:spcPct val="20000"/>
            </a:spcAft>
            <a:buChar char="•"/>
          </a:pPr>
          <a:r>
            <a:rPr lang="en-GB" sz="1300" b="0" i="0" u="none" strike="noStrike" kern="1200" dirty="0">
              <a:effectLst/>
            </a:rPr>
            <a:t>Community care</a:t>
          </a:r>
        </a:p>
        <a:p>
          <a:pPr marL="114300" lvl="1" indent="-114300" algn="l" defTabSz="577850">
            <a:lnSpc>
              <a:spcPct val="90000"/>
            </a:lnSpc>
            <a:spcBef>
              <a:spcPct val="0"/>
            </a:spcBef>
            <a:spcAft>
              <a:spcPct val="20000"/>
            </a:spcAft>
            <a:buChar char="•"/>
          </a:pPr>
          <a:r>
            <a:rPr lang="en-GB" sz="1300" b="0" i="0" u="none" strike="noStrike" kern="1200" dirty="0">
              <a:effectLst/>
            </a:rPr>
            <a:t>Preventive medicine</a:t>
          </a:r>
          <a:endParaRPr lang="en-GB" sz="1300" kern="1200" dirty="0"/>
        </a:p>
      </dsp:txBody>
      <dsp:txXfrm>
        <a:off x="0" y="2328932"/>
        <a:ext cx="5766391" cy="130410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4ED77-729C-411B-AB25-4CEE5E95BE4A}" type="datetimeFigureOut">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6266A-C0FD-42D1-AA7E-A18C8EE503B2}" type="slidenum">
              <a:t>‹#›</a:t>
            </a:fld>
            <a:endParaRPr lang="en-US"/>
          </a:p>
        </p:txBody>
      </p:sp>
    </p:spTree>
    <p:extLst>
      <p:ext uri="{BB962C8B-B14F-4D97-AF65-F5344CB8AC3E}">
        <p14:creationId xmlns:p14="http://schemas.microsoft.com/office/powerpoint/2010/main" val="144779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4</a:t>
            </a:fld>
            <a:endParaRPr lang="en-GB"/>
          </a:p>
        </p:txBody>
      </p:sp>
    </p:spTree>
    <p:extLst>
      <p:ext uri="{BB962C8B-B14F-4D97-AF65-F5344CB8AC3E}">
        <p14:creationId xmlns:p14="http://schemas.microsoft.com/office/powerpoint/2010/main" val="1568738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5</a:t>
            </a:fld>
            <a:endParaRPr lang="en-GB"/>
          </a:p>
        </p:txBody>
      </p:sp>
    </p:spTree>
    <p:extLst>
      <p:ext uri="{BB962C8B-B14F-4D97-AF65-F5344CB8AC3E}">
        <p14:creationId xmlns:p14="http://schemas.microsoft.com/office/powerpoint/2010/main" val="21121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6</a:t>
            </a:fld>
            <a:endParaRPr lang="en-GB"/>
          </a:p>
        </p:txBody>
      </p:sp>
    </p:spTree>
    <p:extLst>
      <p:ext uri="{BB962C8B-B14F-4D97-AF65-F5344CB8AC3E}">
        <p14:creationId xmlns:p14="http://schemas.microsoft.com/office/powerpoint/2010/main" val="2048535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9</a:t>
            </a:fld>
            <a:endParaRPr lang="en-GB"/>
          </a:p>
        </p:txBody>
      </p:sp>
    </p:spTree>
    <p:extLst>
      <p:ext uri="{BB962C8B-B14F-4D97-AF65-F5344CB8AC3E}">
        <p14:creationId xmlns:p14="http://schemas.microsoft.com/office/powerpoint/2010/main" val="35946285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15</a:t>
            </a:fld>
            <a:endParaRPr lang="en-GB"/>
          </a:p>
        </p:txBody>
      </p:sp>
    </p:spTree>
    <p:extLst>
      <p:ext uri="{BB962C8B-B14F-4D97-AF65-F5344CB8AC3E}">
        <p14:creationId xmlns:p14="http://schemas.microsoft.com/office/powerpoint/2010/main" val="4239563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B6266A-C0FD-42D1-AA7E-A18C8EE503B2}" type="slidenum">
              <a:rPr lang="en-GB" smtClean="0"/>
              <a:t>20</a:t>
            </a:fld>
            <a:endParaRPr lang="en-GB"/>
          </a:p>
        </p:txBody>
      </p:sp>
    </p:spTree>
    <p:extLst>
      <p:ext uri="{BB962C8B-B14F-4D97-AF65-F5344CB8AC3E}">
        <p14:creationId xmlns:p14="http://schemas.microsoft.com/office/powerpoint/2010/main" val="33311228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19/07/2026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png"/><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healtheconomicsunit.nhs.uk/social-economic-and-environmental-value/index.html" TargetMode="External"/><Relationship Id="rId3" Type="http://schemas.openxmlformats.org/officeDocument/2006/relationships/hyperlink" Target="https://www.clinicalnutritionopenscience.com/article/S2667-2685(23)00012-8/fulltext" TargetMode="External"/><Relationship Id="rId7" Type="http://schemas.openxmlformats.org/officeDocument/2006/relationships/hyperlink" Target="https://www.gov.uk/government/news/stoptober-launches-to-give-smokers-the-confidence-to-quit" TargetMode="External"/><Relationship Id="rId12" Type="http://schemas.openxmlformats.org/officeDocument/2006/relationships/hyperlink" Target="https://www.england.nhs.uk/ourwork/part-rel/transformation-fund/" TargetMode="External"/><Relationship Id="rId2" Type="http://schemas.openxmlformats.org/officeDocument/2006/relationships/hyperlink" Target="https://www.healthactionresearch.org.uk/tackling-obesity/public-health/" TargetMode="External"/><Relationship Id="rId1" Type="http://schemas.openxmlformats.org/officeDocument/2006/relationships/slideLayout" Target="../slideLayouts/slideLayout2.xml"/><Relationship Id="rId6" Type="http://schemas.openxmlformats.org/officeDocument/2006/relationships/hyperlink" Target="https://www.medicalnewstoday.com/articles/150999" TargetMode="External"/><Relationship Id="rId11" Type="http://schemas.openxmlformats.org/officeDocument/2006/relationships/hyperlink" Target="https://www.nhs.uk/healthier-families/about-and-contact/" TargetMode="External"/><Relationship Id="rId5" Type="http://schemas.openxmlformats.org/officeDocument/2006/relationships/hyperlink" Target="https://phwwhocc.co.uk/about-us/more-information/" TargetMode="External"/><Relationship Id="rId10" Type="http://schemas.openxmlformats.org/officeDocument/2006/relationships/hyperlink" Target="https://www.iisd.org/mission-and-goals/sustainable-development" TargetMode="External"/><Relationship Id="rId4" Type="http://schemas.openxmlformats.org/officeDocument/2006/relationships/hyperlink" Target="https://www.cdhn.org/sites/default/files/oldwebsite/FACTSHEETS%201_Screen%20View(1).pdf" TargetMode="External"/><Relationship Id="rId9" Type="http://schemas.openxmlformats.org/officeDocument/2006/relationships/hyperlink" Target="https://www.healthhero.com/blog/what-is-holistic-healthcare-and-why-is-it-important"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qehkl.nhs.uk/about-us/our-strategy/holistic-person-centred-care/" TargetMode="External"/><Relationship Id="rId3" Type="http://schemas.openxmlformats.org/officeDocument/2006/relationships/hyperlink" Target="https://www.england.nhs.uk/greenernhs/a-net-zero-nhs/" TargetMode="External"/><Relationship Id="rId7" Type="http://schemas.openxmlformats.org/officeDocument/2006/relationships/hyperlink" Target="https://helpfulprofessor.com/biopsychosocial-model/" TargetMode="External"/><Relationship Id="rId12" Type="http://schemas.openxmlformats.org/officeDocument/2006/relationships/hyperlink" Target="https://www.who.int/activities/promoting-health-in-all-policies-and-intersectoral-action-capacit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psychopeak.com/positive-psychology/perma-model.html" TargetMode="External"/><Relationship Id="rId11" Type="http://schemas.openxmlformats.org/officeDocument/2006/relationships/hyperlink" Target="https://www.legislation.gov.uk/anaw/2015/2/contents" TargetMode="External"/><Relationship Id="rId5" Type="http://schemas.openxmlformats.org/officeDocument/2006/relationships/hyperlink" Target="https://ldn.com.au/mental-health-wellbeing-and-wellness-at-work/" TargetMode="External"/><Relationship Id="rId10" Type="http://schemas.openxmlformats.org/officeDocument/2006/relationships/hyperlink" Target="https://social.desa.un.org/issues/disability/sustainable-development-goals-sdgs-and-disability" TargetMode="External"/><Relationship Id="rId4" Type="http://schemas.openxmlformats.org/officeDocument/2006/relationships/hyperlink" Target="https://www.england.nhs.uk/personalisedcare/social-prescribing/" TargetMode="External"/><Relationship Id="rId9" Type="http://schemas.openxmlformats.org/officeDocument/2006/relationships/hyperlink" Target="https://www.frontiersin.org/journals/psychology/articles/10.3389/fpsyg.2020.00066/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4" y="1728194"/>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30314" y="4283109"/>
            <a:ext cx="11354539" cy="1015663"/>
          </a:xfrm>
          <a:prstGeom prst="rect">
            <a:avLst/>
          </a:prstGeom>
          <a:noFill/>
        </p:spPr>
        <p:txBody>
          <a:bodyPr wrap="square" lIns="91440" tIns="45720" rIns="91440" bIns="45720" rtlCol="0" anchor="t">
            <a:spAutoFit/>
          </a:bodyPr>
          <a:lstStyle/>
          <a:p>
            <a:pPr algn="just"/>
            <a:r>
              <a:rPr lang="en-GB" sz="2000" b="1" dirty="0">
                <a:solidFill>
                  <a:prstClr val="white"/>
                </a:solidFill>
                <a:ea typeface="+mn-lt"/>
                <a:cs typeface="+mn-lt"/>
              </a:rPr>
              <a:t>Student name: Larry Osei Kofi</a:t>
            </a:r>
          </a:p>
          <a:p>
            <a:pPr algn="just"/>
            <a:r>
              <a:rPr lang="en-GB" sz="2000" b="1" dirty="0">
                <a:solidFill>
                  <a:prstClr val="white"/>
                </a:solidFill>
                <a:ea typeface="+mn-lt"/>
                <a:cs typeface="+mn-lt"/>
              </a:rPr>
              <a:t>Student ID: 2308809</a:t>
            </a:r>
          </a:p>
          <a:p>
            <a:pPr algn="just"/>
            <a:r>
              <a:rPr lang="en-GB" sz="2000" b="1" dirty="0">
                <a:solidFill>
                  <a:prstClr val="white"/>
                </a:solidFill>
                <a:ea typeface="+mn-lt"/>
                <a:cs typeface="+mn-lt"/>
              </a:rPr>
              <a:t>Lecturer: Dr </a:t>
            </a:r>
            <a:r>
              <a:rPr lang="en-GB" sz="2000" b="1" dirty="0" err="1">
                <a:solidFill>
                  <a:prstClr val="white"/>
                </a:solidFill>
                <a:ea typeface="+mn-lt"/>
                <a:cs typeface="+mn-lt"/>
              </a:rPr>
              <a:t>Itse</a:t>
            </a:r>
            <a:r>
              <a:rPr lang="en-GB" sz="2000" b="1" dirty="0">
                <a:solidFill>
                  <a:prstClr val="white"/>
                </a:solidFill>
                <a:ea typeface="+mn-lt"/>
                <a:cs typeface="+mn-lt"/>
              </a:rPr>
              <a:t> </a:t>
            </a:r>
            <a:r>
              <a:rPr lang="en-GB" sz="2000" b="1" dirty="0" err="1">
                <a:solidFill>
                  <a:prstClr val="white"/>
                </a:solidFill>
                <a:ea typeface="+mn-lt"/>
                <a:cs typeface="+mn-lt"/>
              </a:rPr>
              <a:t>Olaoye</a:t>
            </a:r>
            <a:endParaRPr lang="en-GB" sz="2000" b="1" dirty="0">
              <a:solidFill>
                <a:prstClr val="white"/>
              </a:solidFill>
              <a:ea typeface="+mn-lt"/>
              <a:cs typeface="+mn-lt"/>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latin typeface="Aptos" panose="020B0004020202020204" pitchFamily="34" charset="0"/>
              </a:rPr>
              <a:t>Overview</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sz="half" idx="1"/>
          </p:nvPr>
        </p:nvSpPr>
        <p:spPr>
          <a:xfrm>
            <a:off x="696686" y="1389533"/>
            <a:ext cx="4876800" cy="4199708"/>
          </a:xfrm>
        </p:spPr>
        <p:txBody>
          <a:bodyPr vert="horz" lIns="91440" tIns="45720" rIns="91440" bIns="45720" rtlCol="0">
            <a:normAutofit/>
          </a:bodyPr>
          <a:lstStyle/>
          <a:p>
            <a:pPr>
              <a:lnSpc>
                <a:spcPct val="90000"/>
              </a:lnSpc>
            </a:pPr>
            <a:r>
              <a:rPr lang="en-GB" sz="2000" dirty="0"/>
              <a:t>Introduction </a:t>
            </a:r>
          </a:p>
          <a:p>
            <a:pPr>
              <a:lnSpc>
                <a:spcPct val="90000"/>
              </a:lnSpc>
            </a:pPr>
            <a:r>
              <a:rPr lang="en-GB" sz="2000" dirty="0"/>
              <a:t>Key Concepts</a:t>
            </a:r>
          </a:p>
          <a:p>
            <a:pPr>
              <a:lnSpc>
                <a:spcPct val="90000"/>
              </a:lnSpc>
            </a:pPr>
            <a:r>
              <a:rPr lang="en-GB" sz="2000" dirty="0"/>
              <a:t>Relevance</a:t>
            </a:r>
          </a:p>
          <a:p>
            <a:pPr>
              <a:lnSpc>
                <a:spcPct val="90000"/>
              </a:lnSpc>
            </a:pPr>
            <a:r>
              <a:rPr lang="en-US" sz="2000" dirty="0"/>
              <a:t>Integration Of Health And Wellbeing Approaches</a:t>
            </a:r>
          </a:p>
          <a:p>
            <a:pPr>
              <a:lnSpc>
                <a:spcPct val="90000"/>
              </a:lnSpc>
            </a:pPr>
            <a:r>
              <a:rPr lang="en-GB" sz="2000" dirty="0"/>
              <a:t>Theoretical Perspectives</a:t>
            </a:r>
          </a:p>
          <a:p>
            <a:pPr>
              <a:lnSpc>
                <a:spcPct val="90000"/>
              </a:lnSpc>
            </a:pPr>
            <a:r>
              <a:rPr lang="en-GB" sz="2000" dirty="0"/>
              <a:t>Policy And Governance</a:t>
            </a:r>
          </a:p>
          <a:p>
            <a:pPr>
              <a:lnSpc>
                <a:spcPct val="90000"/>
              </a:lnSpc>
            </a:pPr>
            <a:r>
              <a:rPr lang="en-GB" sz="2000" dirty="0"/>
              <a:t>Service Delivery</a:t>
            </a:r>
          </a:p>
          <a:p>
            <a:pPr>
              <a:lnSpc>
                <a:spcPct val="90000"/>
              </a:lnSpc>
            </a:pPr>
            <a:r>
              <a:rPr lang="en-US" sz="2000" dirty="0"/>
              <a:t>Public Health Initiatives</a:t>
            </a:r>
          </a:p>
          <a:p>
            <a:pPr>
              <a:lnSpc>
                <a:spcPct val="90000"/>
              </a:lnSpc>
            </a:pPr>
            <a:r>
              <a:rPr lang="en-GB" sz="2000" dirty="0"/>
              <a:t>Equity And Access</a:t>
            </a:r>
          </a:p>
          <a:p>
            <a:pPr>
              <a:lnSpc>
                <a:spcPct val="90000"/>
              </a:lnSpc>
            </a:pPr>
            <a:r>
              <a:rPr lang="en-GB" sz="2000" dirty="0"/>
              <a:t>Conclusion </a:t>
            </a:r>
          </a:p>
          <a:p>
            <a:pPr>
              <a:lnSpc>
                <a:spcPct val="90000"/>
              </a:lnSpc>
            </a:pPr>
            <a:r>
              <a:rPr lang="en-GB" sz="2000" dirty="0"/>
              <a:t>References</a:t>
            </a:r>
          </a:p>
          <a:p>
            <a:pPr>
              <a:lnSpc>
                <a:spcPct val="90000"/>
              </a:lnSpc>
            </a:pPr>
            <a:endParaRPr lang="en-GB" sz="2000" dirty="0"/>
          </a:p>
        </p:txBody>
      </p:sp>
      <p:pic>
        <p:nvPicPr>
          <p:cNvPr id="1026" name="Picture 2" descr="Overview Images – Browse 754,375 Stock Photos, Vectors, and Video | Adobe  Stock">
            <a:extLst>
              <a:ext uri="{FF2B5EF4-FFF2-40B4-BE49-F238E27FC236}">
                <a16:creationId xmlns:a16="http://schemas.microsoft.com/office/drawing/2014/main" id="{ABCFB2DF-62F3-659D-1FF6-CE2A01257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9462" r="6879" b="-1"/>
          <a:stretch>
            <a:fillRect/>
          </a:stretch>
        </p:blipFill>
        <p:spPr bwMode="auto">
          <a:xfrm>
            <a:off x="6197600" y="1389533"/>
            <a:ext cx="5384800" cy="3989040"/>
          </a:xfrm>
          <a:prstGeom prst="rect">
            <a:avLst/>
          </a:prstGeom>
          <a:solidFill>
            <a:srgbClr val="FFFFFF"/>
          </a:solidFill>
        </p:spPr>
      </p:pic>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rPr>
              <a:t>Introduction</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sz="half" idx="1"/>
          </p:nvPr>
        </p:nvSpPr>
        <p:spPr>
          <a:xfrm>
            <a:off x="535906" y="1417638"/>
            <a:ext cx="7179888" cy="3989040"/>
          </a:xfrm>
        </p:spPr>
        <p:txBody>
          <a:bodyPr vert="horz" lIns="91440" tIns="45720" rIns="91440" bIns="45720" rtlCol="0">
            <a:noAutofit/>
          </a:bodyPr>
          <a:lstStyle/>
          <a:p>
            <a:pPr marL="0" indent="0" algn="just">
              <a:buNone/>
            </a:pPr>
            <a:r>
              <a:rPr lang="en-GB" sz="1700" b="1" dirty="0"/>
              <a:t>Aim</a:t>
            </a:r>
          </a:p>
          <a:p>
            <a:pPr marL="0" indent="0" algn="just">
              <a:buNone/>
            </a:pPr>
            <a:endParaRPr lang="en-GB" sz="1700" dirty="0"/>
          </a:p>
          <a:p>
            <a:pPr marL="0" indent="0" algn="just">
              <a:buNone/>
            </a:pPr>
            <a:r>
              <a:rPr lang="en-GB" sz="1700" dirty="0"/>
              <a:t>To assess the incorporation of health, wellness, and sustainable development in health and social care and analyse the implications on health policies and service provision.</a:t>
            </a:r>
          </a:p>
          <a:p>
            <a:pPr marL="0" indent="0" algn="just">
              <a:buNone/>
            </a:pPr>
            <a:endParaRPr lang="en-GB" sz="1700" dirty="0"/>
          </a:p>
          <a:p>
            <a:pPr marL="0" indent="0" algn="just">
              <a:buNone/>
            </a:pPr>
            <a:r>
              <a:rPr lang="en-GB" sz="1700" b="1" dirty="0"/>
              <a:t>Objectives</a:t>
            </a:r>
          </a:p>
          <a:p>
            <a:pPr marL="0" indent="0" algn="just">
              <a:buNone/>
            </a:pPr>
            <a:endParaRPr lang="en-GB" sz="1700" dirty="0"/>
          </a:p>
          <a:p>
            <a:pPr algn="just"/>
            <a:r>
              <a:rPr lang="en-GB" sz="1700" dirty="0"/>
              <a:t>Provide definitions for health, wellness, and sustainable development.</a:t>
            </a:r>
          </a:p>
          <a:p>
            <a:pPr algn="just"/>
            <a:r>
              <a:rPr lang="en-GB" sz="1700" dirty="0"/>
              <a:t>Explain the significance of the concepts for health and social care.</a:t>
            </a:r>
          </a:p>
          <a:p>
            <a:pPr algn="just"/>
            <a:r>
              <a:rPr lang="en-GB" sz="1700" dirty="0"/>
              <a:t>Analyse related policies including theoretical models.</a:t>
            </a:r>
          </a:p>
          <a:p>
            <a:pPr algn="just"/>
            <a:r>
              <a:rPr lang="en-GB" sz="1700" dirty="0"/>
              <a:t>Evaluate service provision and public health programs.</a:t>
            </a:r>
          </a:p>
          <a:p>
            <a:pPr algn="just"/>
            <a:r>
              <a:rPr lang="en-GB" sz="1700" dirty="0"/>
              <a:t>Consider equity and accessibility of healthcare services.</a:t>
            </a:r>
          </a:p>
        </p:txBody>
      </p:sp>
      <p:pic>
        <p:nvPicPr>
          <p:cNvPr id="2050" name="Picture 2" descr="More information - World Health Organization Collaborating Centre On  Investment for Health and Well-being">
            <a:extLst>
              <a:ext uri="{FF2B5EF4-FFF2-40B4-BE49-F238E27FC236}">
                <a16:creationId xmlns:a16="http://schemas.microsoft.com/office/drawing/2014/main" id="{B0FA4B6E-48DC-6ECE-2968-D25B29A8C5A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03670" y="1356083"/>
            <a:ext cx="3786053" cy="3989040"/>
          </a:xfrm>
          <a:prstGeom prst="rect">
            <a:avLst/>
          </a:prstGeom>
          <a:solidFill>
            <a:srgbClr val="FFFFFF"/>
          </a:solidFill>
        </p:spPr>
      </p:pic>
      <p:sp>
        <p:nvSpPr>
          <p:cNvPr id="4" name="TextBox 3">
            <a:extLst>
              <a:ext uri="{FF2B5EF4-FFF2-40B4-BE49-F238E27FC236}">
                <a16:creationId xmlns:a16="http://schemas.microsoft.com/office/drawing/2014/main" id="{E8721D1B-2168-B23A-1320-BAA55B322117}"/>
              </a:ext>
            </a:extLst>
          </p:cNvPr>
          <p:cNvSpPr txBox="1"/>
          <p:nvPr/>
        </p:nvSpPr>
        <p:spPr>
          <a:xfrm>
            <a:off x="9035143" y="5255696"/>
            <a:ext cx="1170513"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(cowshed, 2025)</a:t>
            </a:r>
            <a:endParaRPr lang="en-US" sz="1000" b="1" dirty="0"/>
          </a:p>
        </p:txBody>
      </p:sp>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FA5C3D4F-DC12-06A1-6D61-DBB076C52046}"/>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Key Concepts</a:t>
            </a:r>
          </a:p>
        </p:txBody>
      </p:sp>
      <p:sp>
        <p:nvSpPr>
          <p:cNvPr id="30" name="Content Placeholder 2">
            <a:extLst>
              <a:ext uri="{FF2B5EF4-FFF2-40B4-BE49-F238E27FC236}">
                <a16:creationId xmlns:a16="http://schemas.microsoft.com/office/drawing/2014/main" id="{E6DF650C-E220-55A1-0D65-213639BB37EF}"/>
              </a:ext>
            </a:extLst>
          </p:cNvPr>
          <p:cNvSpPr>
            <a:spLocks noGrp="1"/>
          </p:cNvSpPr>
          <p:nvPr>
            <p:ph idx="1"/>
          </p:nvPr>
        </p:nvSpPr>
        <p:spPr>
          <a:xfrm>
            <a:off x="3528412" y="1649363"/>
            <a:ext cx="7954297" cy="3917032"/>
          </a:xfrm>
        </p:spPr>
        <p:txBody>
          <a:bodyPr>
            <a:normAutofit fontScale="47500" lnSpcReduction="20000"/>
          </a:bodyPr>
          <a:lstStyle/>
          <a:p>
            <a:pPr marL="0" indent="0">
              <a:buNone/>
            </a:pPr>
            <a:r>
              <a:rPr lang="en-US" dirty="0"/>
              <a:t>Health </a:t>
            </a:r>
          </a:p>
          <a:p>
            <a:r>
              <a:rPr lang="en-US" dirty="0"/>
              <a:t>Health defined by the world health organisation as a state of complete, physical, mental, and social well-being, not just the absence of disease </a:t>
            </a:r>
            <a:r>
              <a:rPr lang="en-GB" b="1" dirty="0"/>
              <a:t>(Felman, 2023)</a:t>
            </a:r>
            <a:endParaRPr lang="en-US" b="1" dirty="0"/>
          </a:p>
          <a:p>
            <a:r>
              <a:rPr lang="en-US" dirty="0"/>
              <a:t>It deals with your overall well-being according to one of its model the </a:t>
            </a:r>
            <a:r>
              <a:rPr lang="en-GB" dirty="0">
                <a:solidFill>
                  <a:schemeClr val="dk1"/>
                </a:solidFill>
              </a:rPr>
              <a:t>Biopsychosocial Model </a:t>
            </a:r>
            <a:r>
              <a:rPr lang="en-GB" b="1" dirty="0">
                <a:solidFill>
                  <a:srgbClr val="000000"/>
                </a:solidFill>
                <a:latin typeface="Arial" panose="020B0604020202020204" pitchFamily="34" charset="0"/>
              </a:rPr>
              <a:t>(Sus, 2023)</a:t>
            </a:r>
            <a:endParaRPr lang="en-US" b="1" dirty="0"/>
          </a:p>
          <a:p>
            <a:endParaRPr lang="en-US" dirty="0"/>
          </a:p>
          <a:p>
            <a:endParaRPr lang="en-US" dirty="0"/>
          </a:p>
          <a:p>
            <a:pPr marL="0" indent="0">
              <a:buNone/>
            </a:pPr>
            <a:r>
              <a:rPr lang="en-US" dirty="0"/>
              <a:t>Well-being</a:t>
            </a:r>
          </a:p>
          <a:p>
            <a:r>
              <a:rPr lang="en-US" dirty="0"/>
              <a:t>Wellbeing is also defined as the state of feeling, happy, healthy and comfortable.</a:t>
            </a:r>
          </a:p>
          <a:p>
            <a:r>
              <a:rPr lang="en-GB" dirty="0">
                <a:solidFill>
                  <a:srgbClr val="161F19"/>
                </a:solidFill>
              </a:rPr>
              <a:t>A comprehensive concept of physical, mental, emotional and social health </a:t>
            </a:r>
            <a:r>
              <a:rPr lang="en-GB" b="1" dirty="0">
                <a:solidFill>
                  <a:srgbClr val="161F19"/>
                </a:solidFill>
              </a:rPr>
              <a:t>(S, 2023)</a:t>
            </a:r>
          </a:p>
          <a:p>
            <a:r>
              <a:rPr lang="en-GB" dirty="0">
                <a:solidFill>
                  <a:srgbClr val="161F19"/>
                </a:solidFill>
              </a:rPr>
              <a:t>Also deals with interpersonal relationship of an individual and overall quality of life.</a:t>
            </a:r>
            <a:endParaRPr lang="en-US" dirty="0"/>
          </a:p>
          <a:p>
            <a:endParaRPr lang="en-US" dirty="0"/>
          </a:p>
          <a:p>
            <a:pPr marL="0" indent="0">
              <a:buNone/>
            </a:pPr>
            <a:endParaRPr lang="en-US" dirty="0"/>
          </a:p>
          <a:p>
            <a:pPr marL="0" indent="0">
              <a:buNone/>
            </a:pPr>
            <a:r>
              <a:rPr lang="en-US" dirty="0"/>
              <a:t>Sustainable Development</a:t>
            </a:r>
          </a:p>
          <a:p>
            <a:r>
              <a:rPr lang="en-GB" dirty="0">
                <a:solidFill>
                  <a:srgbClr val="161F19"/>
                </a:solidFill>
              </a:rPr>
              <a:t>Sustainable Development refers to as, a concept of meeting current needs without compromising the needs of future generations </a:t>
            </a:r>
            <a:r>
              <a:rPr lang="en-GB" b="1" dirty="0">
                <a:solidFill>
                  <a:srgbClr val="000000"/>
                </a:solidFill>
              </a:rPr>
              <a:t>(International Institute for Sustainable Development, 2022).</a:t>
            </a:r>
            <a:endParaRPr lang="en-US" b="1" dirty="0"/>
          </a:p>
          <a:p>
            <a:endParaRPr lang="en-US" dirty="0"/>
          </a:p>
          <a:p>
            <a:endParaRPr lang="en-US" dirty="0"/>
          </a:p>
        </p:txBody>
      </p:sp>
      <p:pic>
        <p:nvPicPr>
          <p:cNvPr id="2" name="Content Placeholder 7">
            <a:extLst>
              <a:ext uri="{FF2B5EF4-FFF2-40B4-BE49-F238E27FC236}">
                <a16:creationId xmlns:a16="http://schemas.microsoft.com/office/drawing/2014/main" id="{AA7FA393-C422-6F22-5B5A-5572FE72941A}"/>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91520" y="1417638"/>
            <a:ext cx="1836892" cy="1239953"/>
          </a:xfrm>
          <a:prstGeom prst="rect">
            <a:avLst/>
          </a:prstGeom>
        </p:spPr>
      </p:pic>
      <p:pic>
        <p:nvPicPr>
          <p:cNvPr id="3" name="Picture 8">
            <a:extLst>
              <a:ext uri="{FF2B5EF4-FFF2-40B4-BE49-F238E27FC236}">
                <a16:creationId xmlns:a16="http://schemas.microsoft.com/office/drawing/2014/main" id="{9F12A3DA-8776-E168-98C9-A3BBD129E76D}"/>
              </a:ext>
              <a:ext uri="{C183D7F6-B498-43B3-948B-1728B52AA6E4}">
                <adec:decorative xmlns:adec="http://schemas.microsoft.com/office/drawing/2017/decorative" val="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520" y="2657590"/>
            <a:ext cx="1591209" cy="154281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
            <a:extLst>
              <a:ext uri="{FF2B5EF4-FFF2-40B4-BE49-F238E27FC236}">
                <a16:creationId xmlns:a16="http://schemas.microsoft.com/office/drawing/2014/main" id="{2D925BB7-24F8-7C8B-569C-08F5E4BA03EA}"/>
              </a:ext>
              <a:ext uri="{C183D7F6-B498-43B3-948B-1728B52AA6E4}">
                <adec:decorative xmlns:adec="http://schemas.microsoft.com/office/drawing/2017/decorative" val="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8679" y="4200409"/>
            <a:ext cx="1714050" cy="14732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828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6EB70-3CBA-6B92-A06B-AFA088E3CA99}"/>
              </a:ext>
            </a:extLst>
          </p:cNvPr>
          <p:cNvSpPr>
            <a:spLocks noGrp="1"/>
          </p:cNvSpPr>
          <p:nvPr>
            <p:ph type="title"/>
          </p:nvPr>
        </p:nvSpPr>
        <p:spPr>
          <a:xfrm>
            <a:off x="514928" y="-18329"/>
            <a:ext cx="10972800" cy="1143000"/>
          </a:xfrm>
        </p:spPr>
        <p:txBody>
          <a:bodyPr anchor="ctr">
            <a:normAutofit/>
          </a:bodyPr>
          <a:lstStyle/>
          <a:p>
            <a:r>
              <a:rPr lang="en-US" b="1">
                <a:solidFill>
                  <a:srgbClr val="002060"/>
                </a:solidFill>
              </a:rPr>
              <a:t>Relevance</a:t>
            </a:r>
            <a:endParaRPr lang="en-US" b="1" dirty="0">
              <a:solidFill>
                <a:srgbClr val="002060"/>
              </a:solidFill>
            </a:endParaRPr>
          </a:p>
        </p:txBody>
      </p:sp>
      <p:sp>
        <p:nvSpPr>
          <p:cNvPr id="3" name="Content Placeholder 2">
            <a:extLst>
              <a:ext uri="{FF2B5EF4-FFF2-40B4-BE49-F238E27FC236}">
                <a16:creationId xmlns:a16="http://schemas.microsoft.com/office/drawing/2014/main" id="{4ED27AA6-6250-4093-5751-5B7F1692B6D1}"/>
              </a:ext>
            </a:extLst>
          </p:cNvPr>
          <p:cNvSpPr>
            <a:spLocks noGrp="1"/>
          </p:cNvSpPr>
          <p:nvPr>
            <p:ph sz="half" idx="1"/>
          </p:nvPr>
        </p:nvSpPr>
        <p:spPr>
          <a:xfrm>
            <a:off x="312056" y="984981"/>
            <a:ext cx="11567887" cy="4748348"/>
          </a:xfrm>
        </p:spPr>
        <p:txBody>
          <a:bodyPr>
            <a:noAutofit/>
          </a:bodyPr>
          <a:lstStyle/>
          <a:p>
            <a:pPr marL="0" indent="0" algn="just">
              <a:lnSpc>
                <a:spcPct val="90000"/>
              </a:lnSpc>
              <a:buNone/>
            </a:pPr>
            <a:r>
              <a:rPr lang="en-US" sz="1700" dirty="0"/>
              <a:t>The importance of health, wellbeing and a sustainable development in current practices and healthcare policies:</a:t>
            </a:r>
          </a:p>
          <a:p>
            <a:pPr marL="0" indent="0" algn="just">
              <a:lnSpc>
                <a:spcPct val="90000"/>
              </a:lnSpc>
              <a:buNone/>
            </a:pPr>
            <a:endParaRPr lang="en-US" sz="1700" dirty="0"/>
          </a:p>
          <a:p>
            <a:pPr algn="just">
              <a:lnSpc>
                <a:spcPct val="90000"/>
              </a:lnSpc>
            </a:pPr>
            <a:r>
              <a:rPr lang="en-US" sz="1700" dirty="0"/>
              <a:t>It has shifted the focus in health care from just curing diseases to taking preventive measures and promoting health.</a:t>
            </a:r>
          </a:p>
          <a:p>
            <a:pPr algn="just">
              <a:lnSpc>
                <a:spcPct val="90000"/>
              </a:lnSpc>
            </a:pPr>
            <a:endParaRPr lang="en-US" sz="1700" dirty="0"/>
          </a:p>
          <a:p>
            <a:pPr algn="just">
              <a:lnSpc>
                <a:spcPct val="90000"/>
              </a:lnSpc>
            </a:pPr>
            <a:r>
              <a:rPr lang="en-US" sz="1700" dirty="0"/>
              <a:t>Due to health, wellbeing and a sustainable development in our lives, innovations has been put forward by the health system, to help the ageing population and remedy the rapid increase in the prevalence of chronic diseases.</a:t>
            </a:r>
          </a:p>
          <a:p>
            <a:pPr algn="just">
              <a:lnSpc>
                <a:spcPct val="90000"/>
              </a:lnSpc>
            </a:pPr>
            <a:endParaRPr lang="en-US" sz="1700" dirty="0"/>
          </a:p>
          <a:p>
            <a:pPr algn="just">
              <a:lnSpc>
                <a:spcPct val="90000"/>
              </a:lnSpc>
            </a:pPr>
            <a:r>
              <a:rPr lang="en-US" sz="1700" dirty="0"/>
              <a:t>Also, mental health is now considered to be one of the important components of health.</a:t>
            </a:r>
          </a:p>
          <a:p>
            <a:pPr algn="just">
              <a:lnSpc>
                <a:spcPct val="90000"/>
              </a:lnSpc>
            </a:pPr>
            <a:endParaRPr lang="en-US" sz="1700" dirty="0"/>
          </a:p>
          <a:p>
            <a:pPr algn="just">
              <a:lnSpc>
                <a:spcPct val="90000"/>
              </a:lnSpc>
            </a:pPr>
            <a:r>
              <a:rPr lang="en-US" sz="1700" dirty="0"/>
              <a:t>To achieve a sustainable development, the healthcare sector use effectively its resources to communicate on how climate changes and current environmental factors could negatively impact our health and the health of future generations, also the environment.</a:t>
            </a:r>
          </a:p>
          <a:p>
            <a:pPr algn="just">
              <a:lnSpc>
                <a:spcPct val="90000"/>
              </a:lnSpc>
            </a:pPr>
            <a:endParaRPr lang="en-US" sz="1700" dirty="0"/>
          </a:p>
          <a:p>
            <a:pPr algn="just">
              <a:lnSpc>
                <a:spcPct val="90000"/>
              </a:lnSpc>
            </a:pPr>
            <a:r>
              <a:rPr lang="en-US" sz="1700" dirty="0"/>
              <a:t>The WHO SDGs, in particular, SDG 3 (Good Health and Wellbeing) require countries to improve their citizens' health, decrease inequalities, and improve health care system.</a:t>
            </a:r>
          </a:p>
        </p:txBody>
      </p:sp>
      <p:pic>
        <p:nvPicPr>
          <p:cNvPr id="4" name="Picture 3" descr="The NHS was a national treasure – but not any more | The Spectator">
            <a:extLst>
              <a:ext uri="{FF2B5EF4-FFF2-40B4-BE49-F238E27FC236}">
                <a16:creationId xmlns:a16="http://schemas.microsoft.com/office/drawing/2014/main" id="{9294FD3C-C642-9AB2-484C-97C177521D30}"/>
              </a:ext>
            </a:extLst>
          </p:cNvPr>
          <p:cNvPicPr>
            <a:picLocks noChangeAspect="1"/>
          </p:cNvPicPr>
          <p:nvPr/>
        </p:nvPicPr>
        <p:blipFill>
          <a:blip r:embed="rId3"/>
          <a:stretch>
            <a:fillRect/>
          </a:stretch>
        </p:blipFill>
        <p:spPr>
          <a:xfrm>
            <a:off x="8091949" y="4797249"/>
            <a:ext cx="3020470" cy="1872160"/>
          </a:xfrm>
          <a:prstGeom prst="rect">
            <a:avLst/>
          </a:prstGeom>
        </p:spPr>
      </p:pic>
    </p:spTree>
    <p:extLst>
      <p:ext uri="{BB962C8B-B14F-4D97-AF65-F5344CB8AC3E}">
        <p14:creationId xmlns:p14="http://schemas.microsoft.com/office/powerpoint/2010/main" val="582714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8A00F-EB56-4219-25F8-F123E73EB3B9}"/>
              </a:ext>
            </a:extLst>
          </p:cNvPr>
          <p:cNvSpPr>
            <a:spLocks noGrp="1"/>
          </p:cNvSpPr>
          <p:nvPr>
            <p:ph type="title"/>
          </p:nvPr>
        </p:nvSpPr>
        <p:spPr>
          <a:xfrm>
            <a:off x="383458" y="-27390"/>
            <a:ext cx="11887200" cy="1143000"/>
          </a:xfrm>
        </p:spPr>
        <p:txBody>
          <a:bodyPr>
            <a:normAutofit fontScale="90000"/>
          </a:bodyPr>
          <a:lstStyle/>
          <a:p>
            <a:r>
              <a:rPr lang="en-US" b="1" dirty="0">
                <a:solidFill>
                  <a:srgbClr val="002060"/>
                </a:solidFill>
              </a:rPr>
              <a:t>Integration of Health and Wellbeing Approaches</a:t>
            </a:r>
          </a:p>
        </p:txBody>
      </p:sp>
      <p:sp>
        <p:nvSpPr>
          <p:cNvPr id="3" name="Content Placeholder 2">
            <a:extLst>
              <a:ext uri="{FF2B5EF4-FFF2-40B4-BE49-F238E27FC236}">
                <a16:creationId xmlns:a16="http://schemas.microsoft.com/office/drawing/2014/main" id="{81438016-9B5F-B45E-D238-D869426A5BCD}"/>
              </a:ext>
            </a:extLst>
          </p:cNvPr>
          <p:cNvSpPr>
            <a:spLocks noGrp="1"/>
          </p:cNvSpPr>
          <p:nvPr>
            <p:ph idx="1"/>
          </p:nvPr>
        </p:nvSpPr>
        <p:spPr>
          <a:xfrm>
            <a:off x="304800" y="1049595"/>
            <a:ext cx="10972800" cy="3917032"/>
          </a:xfrm>
        </p:spPr>
        <p:txBody>
          <a:bodyPr>
            <a:normAutofit/>
          </a:bodyPr>
          <a:lstStyle/>
          <a:p>
            <a:pPr algn="just"/>
            <a:r>
              <a:rPr lang="en-US" sz="1800" dirty="0"/>
              <a:t>The integration of health and wellbeing approaches could be achieved by our healthcare systems by practicing a holistic health and wellbeing when offering care.</a:t>
            </a:r>
          </a:p>
          <a:p>
            <a:pPr algn="just"/>
            <a:r>
              <a:rPr lang="en-US" sz="1800" dirty="0"/>
              <a:t>A holistic health and wellbeing is an approach to care where the persons </a:t>
            </a:r>
            <a:r>
              <a:rPr lang="en-GB" sz="1800" dirty="0"/>
              <a:t>physical, mental, emotional, social, and spiritual components are integrated in their care </a:t>
            </a:r>
            <a:r>
              <a:rPr lang="en-GB" sz="1800" b="1" dirty="0"/>
              <a:t>(Health Hero, 2023)</a:t>
            </a:r>
          </a:p>
          <a:p>
            <a:pPr algn="just"/>
            <a:r>
              <a:rPr lang="en-GB" sz="1800" dirty="0"/>
              <a:t>It also involves person-centred care where patients are involved in their own whole care plans to suit their needs </a:t>
            </a:r>
            <a:r>
              <a:rPr lang="en-GB" sz="1800" b="1" dirty="0"/>
              <a:t>(The Queen Elizabeth Hospital King’s Lynn, 2025)</a:t>
            </a:r>
          </a:p>
          <a:p>
            <a:pPr algn="just"/>
            <a:endParaRPr lang="en-GB" sz="1800" dirty="0"/>
          </a:p>
          <a:p>
            <a:pPr marL="0" indent="0" algn="just">
              <a:buNone/>
            </a:pPr>
            <a:r>
              <a:rPr lang="en-GB" sz="1800" dirty="0"/>
              <a:t>The following are ways of observing an integrated health and wellbeing approach:</a:t>
            </a:r>
          </a:p>
          <a:p>
            <a:pPr algn="just"/>
            <a:r>
              <a:rPr lang="en-GB" sz="1800" dirty="0"/>
              <a:t>Social prescribing </a:t>
            </a:r>
            <a:r>
              <a:rPr lang="en-GB" sz="1800" b="1" dirty="0"/>
              <a:t>(NHS England, 2024)</a:t>
            </a:r>
          </a:p>
          <a:p>
            <a:pPr algn="just"/>
            <a:r>
              <a:rPr lang="en-GB" sz="1800" dirty="0"/>
              <a:t>Person-centred care </a:t>
            </a:r>
            <a:r>
              <a:rPr lang="en-GB" sz="1800" b="1" dirty="0"/>
              <a:t>(The Queen Elizabeth Hospital King’s Lynn, 2025)</a:t>
            </a:r>
          </a:p>
          <a:p>
            <a:pPr algn="just"/>
            <a:r>
              <a:rPr lang="en-GB" sz="1800" dirty="0"/>
              <a:t>Integrated care systems </a:t>
            </a:r>
            <a:r>
              <a:rPr lang="en-GB" sz="1800" b="1" dirty="0"/>
              <a:t>(NHS England, 2015)</a:t>
            </a:r>
          </a:p>
          <a:p>
            <a:pPr marL="0" indent="0">
              <a:buNone/>
            </a:pPr>
            <a:endParaRPr lang="en-US" dirty="0"/>
          </a:p>
        </p:txBody>
      </p:sp>
      <p:pic>
        <p:nvPicPr>
          <p:cNvPr id="4" name="Picture 2">
            <a:extLst>
              <a:ext uri="{FF2B5EF4-FFF2-40B4-BE49-F238E27FC236}">
                <a16:creationId xmlns:a16="http://schemas.microsoft.com/office/drawing/2014/main" id="{5787E139-D10F-CD19-941B-199962E95785}"/>
              </a:ext>
              <a:ext uri="{C183D7F6-B498-43B3-948B-1728B52AA6E4}">
                <adec:decorative xmlns:adec="http://schemas.microsoft.com/office/drawing/2017/decorative" val="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64137" y="3605349"/>
            <a:ext cx="4206521" cy="2438263"/>
          </a:xfrm>
          <a:prstGeom prst="rect">
            <a:avLst/>
          </a:prstGeom>
          <a:solidFill>
            <a:srgbClr val="FFFFFF"/>
          </a:solidFill>
        </p:spPr>
      </p:pic>
      <p:sp>
        <p:nvSpPr>
          <p:cNvPr id="5" name="TextBox 4">
            <a:extLst>
              <a:ext uri="{FF2B5EF4-FFF2-40B4-BE49-F238E27FC236}">
                <a16:creationId xmlns:a16="http://schemas.microsoft.com/office/drawing/2014/main" id="{658A391B-F2C8-5F8C-648B-CC47AF995196}"/>
              </a:ext>
            </a:extLst>
          </p:cNvPr>
          <p:cNvSpPr txBox="1"/>
          <p:nvPr/>
        </p:nvSpPr>
        <p:spPr>
          <a:xfrm>
            <a:off x="8064137" y="5808405"/>
            <a:ext cx="6097772" cy="246221"/>
          </a:xfrm>
          <a:prstGeom prst="rect">
            <a:avLst/>
          </a:prstGeom>
          <a:noFill/>
        </p:spPr>
        <p:txBody>
          <a:bodyPr wrap="square">
            <a:spAutoFit/>
          </a:bodyPr>
          <a:lstStyle/>
          <a:p>
            <a:r>
              <a:rPr lang="en-GB" sz="1000" b="1" i="0" dirty="0">
                <a:solidFill>
                  <a:srgbClr val="000000"/>
                </a:solidFill>
                <a:effectLst/>
                <a:latin typeface="Arial" panose="020B0604020202020204" pitchFamily="34" charset="0"/>
              </a:rPr>
              <a:t>(Health Economics Unit, 2025)</a:t>
            </a:r>
            <a:endParaRPr lang="en-US" sz="1000" b="1" dirty="0"/>
          </a:p>
        </p:txBody>
      </p:sp>
    </p:spTree>
    <p:extLst>
      <p:ext uri="{BB962C8B-B14F-4D97-AF65-F5344CB8AC3E}">
        <p14:creationId xmlns:p14="http://schemas.microsoft.com/office/powerpoint/2010/main" val="3492811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a:xfrm>
            <a:off x="609600" y="-50277"/>
            <a:ext cx="10972800" cy="1143000"/>
          </a:xfrm>
        </p:spPr>
        <p:txBody>
          <a:bodyPr anchor="ctr">
            <a:normAutofit/>
          </a:bodyPr>
          <a:lstStyle/>
          <a:p>
            <a:r>
              <a:rPr lang="en-GB" sz="1700" b="1" dirty="0">
                <a:latin typeface="+mn-lt"/>
              </a:rPr>
              <a:t>Sustainable Development Frameworks in health policies</a:t>
            </a:r>
          </a:p>
        </p:txBody>
      </p:sp>
      <p:pic>
        <p:nvPicPr>
          <p:cNvPr id="13" name="Picture 12" descr="A chart of goals with icons&#10;&#10;Description automatically generated with medium confidence">
            <a:extLst>
              <a:ext uri="{FF2B5EF4-FFF2-40B4-BE49-F238E27FC236}">
                <a16:creationId xmlns:a16="http://schemas.microsoft.com/office/drawing/2014/main" id="{221FD880-CA32-179C-47C8-12DF28782E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92723"/>
            <a:ext cx="6421120" cy="3989039"/>
          </a:xfrm>
          <a:prstGeom prst="rect">
            <a:avLst/>
          </a:prstGeom>
          <a:noFill/>
        </p:spPr>
      </p:pic>
      <p:sp>
        <p:nvSpPr>
          <p:cNvPr id="11" name="Content Placeholder 10">
            <a:extLst>
              <a:ext uri="{FF2B5EF4-FFF2-40B4-BE49-F238E27FC236}">
                <a16:creationId xmlns:a16="http://schemas.microsoft.com/office/drawing/2014/main" id="{D250E947-5F23-6509-45CC-2615F6FF98FF}"/>
              </a:ext>
            </a:extLst>
          </p:cNvPr>
          <p:cNvSpPr>
            <a:spLocks noGrp="1"/>
          </p:cNvSpPr>
          <p:nvPr>
            <p:ph sz="half" idx="2"/>
          </p:nvPr>
        </p:nvSpPr>
        <p:spPr>
          <a:xfrm>
            <a:off x="6212114" y="1215833"/>
            <a:ext cx="5770880" cy="3989040"/>
          </a:xfrm>
        </p:spPr>
        <p:txBody>
          <a:bodyPr>
            <a:noAutofit/>
          </a:bodyPr>
          <a:lstStyle/>
          <a:p>
            <a:pPr marL="0" indent="0">
              <a:lnSpc>
                <a:spcPct val="90000"/>
              </a:lnSpc>
              <a:buNone/>
            </a:pPr>
            <a:r>
              <a:rPr lang="en-GB" sz="1400" b="1" i="0" u="none" strike="noStrike" dirty="0">
                <a:effectLst/>
              </a:rPr>
              <a:t>Sustainable Development Goals (SDGs). </a:t>
            </a:r>
          </a:p>
          <a:p>
            <a:pPr marL="0" indent="0">
              <a:lnSpc>
                <a:spcPct val="90000"/>
              </a:lnSpc>
              <a:buNone/>
            </a:pPr>
            <a:r>
              <a:rPr lang="en-GB" sz="1000" b="1" i="0" dirty="0">
                <a:solidFill>
                  <a:srgbClr val="000000"/>
                </a:solidFill>
                <a:effectLst/>
                <a:latin typeface="Arial" panose="020B0604020202020204" pitchFamily="34" charset="0"/>
              </a:rPr>
              <a:t>(United Nations, 2024)</a:t>
            </a:r>
            <a:endParaRPr lang="en-GB" sz="1400" b="1" i="0" u="none" strike="noStrike" dirty="0">
              <a:effectLst/>
            </a:endParaRPr>
          </a:p>
          <a:p>
            <a:pPr>
              <a:lnSpc>
                <a:spcPct val="90000"/>
              </a:lnSpc>
            </a:pPr>
            <a:r>
              <a:rPr lang="en-GB" sz="1200" b="0" i="0" u="none" strike="noStrike" dirty="0">
                <a:effectLst/>
              </a:rPr>
              <a:t>SDG 3 – Good health and wellbeing</a:t>
            </a:r>
          </a:p>
          <a:p>
            <a:pPr>
              <a:lnSpc>
                <a:spcPct val="90000"/>
              </a:lnSpc>
            </a:pPr>
            <a:r>
              <a:rPr lang="en-GB" sz="1200" b="0" i="0" u="none" strike="noStrike" dirty="0">
                <a:effectLst/>
              </a:rPr>
              <a:t>SDG 10 – Inequality reduction</a:t>
            </a:r>
          </a:p>
          <a:p>
            <a:pPr>
              <a:lnSpc>
                <a:spcPct val="90000"/>
              </a:lnSpc>
            </a:pPr>
            <a:r>
              <a:rPr lang="en-GB" sz="1200" b="0" i="0" u="none" strike="noStrike" dirty="0">
                <a:effectLst/>
              </a:rPr>
              <a:t>SDG 11 – Sustainable settlement</a:t>
            </a:r>
          </a:p>
          <a:p>
            <a:pPr>
              <a:lnSpc>
                <a:spcPct val="90000"/>
              </a:lnSpc>
            </a:pPr>
            <a:r>
              <a:rPr lang="en-GB" sz="1200" b="0" i="0" u="none" strike="noStrike" dirty="0">
                <a:effectLst/>
              </a:rPr>
              <a:t>SDG 13 – Climate change</a:t>
            </a:r>
          </a:p>
          <a:p>
            <a:pPr marL="0" indent="0">
              <a:lnSpc>
                <a:spcPct val="90000"/>
              </a:lnSpc>
              <a:buNone/>
            </a:pPr>
            <a:r>
              <a:rPr lang="en-GB" sz="1400" b="1" i="0" u="none" strike="noStrike" dirty="0">
                <a:effectLst/>
              </a:rPr>
              <a:t>Health in All Policies (</a:t>
            </a:r>
            <a:r>
              <a:rPr lang="en-GB" sz="1400" b="1" i="0" u="none" strike="noStrike" dirty="0" err="1">
                <a:effectLst/>
              </a:rPr>
              <a:t>HiAP</a:t>
            </a:r>
            <a:r>
              <a:rPr lang="en-GB" sz="1400" b="1" dirty="0" err="1"/>
              <a:t>s</a:t>
            </a:r>
            <a:r>
              <a:rPr lang="en-GB" sz="1400" b="1" dirty="0"/>
              <a:t>)</a:t>
            </a:r>
            <a:r>
              <a:rPr lang="en-GB" dirty="0"/>
              <a:t> </a:t>
            </a:r>
          </a:p>
          <a:p>
            <a:pPr>
              <a:lnSpc>
                <a:spcPct val="90000"/>
              </a:lnSpc>
            </a:pPr>
            <a:r>
              <a:rPr lang="en-GB" sz="1200" dirty="0"/>
              <a:t>According to the </a:t>
            </a:r>
            <a:r>
              <a:rPr lang="en-GB" sz="1200" b="1" dirty="0"/>
              <a:t>world health organisation (2018), </a:t>
            </a:r>
            <a:r>
              <a:rPr lang="en-GB" sz="1200" dirty="0"/>
              <a:t>Health in All Policies (</a:t>
            </a:r>
            <a:r>
              <a:rPr lang="en-GB" sz="1200" dirty="0" err="1"/>
              <a:t>HiAP</a:t>
            </a:r>
            <a:r>
              <a:rPr lang="en-GB" sz="1200" dirty="0"/>
              <a:t>) recognises that population health is not merely a product of health sector programmes but largely determined by policies that guide actions beyond the health sector.</a:t>
            </a:r>
          </a:p>
          <a:p>
            <a:pPr>
              <a:lnSpc>
                <a:spcPct val="90000"/>
              </a:lnSpc>
            </a:pPr>
            <a:endParaRPr lang="en-GB" sz="1200" b="1" dirty="0"/>
          </a:p>
          <a:p>
            <a:pPr algn="just">
              <a:lnSpc>
                <a:spcPct val="90000"/>
              </a:lnSpc>
            </a:pPr>
            <a:r>
              <a:rPr lang="en-GB" sz="1200" dirty="0"/>
              <a:t>WHO encourages </a:t>
            </a:r>
            <a:r>
              <a:rPr lang="en-GB" sz="1200" b="1" dirty="0"/>
              <a:t>(</a:t>
            </a:r>
            <a:r>
              <a:rPr lang="en-GB" sz="1200" b="1" dirty="0" err="1"/>
              <a:t>HiAPs</a:t>
            </a:r>
            <a:r>
              <a:rPr lang="en-GB" sz="1200" b="1" dirty="0"/>
              <a:t>) </a:t>
            </a:r>
            <a:r>
              <a:rPr lang="en-GB" sz="1200" dirty="0"/>
              <a:t>that addresses social determinants of health equity such as,</a:t>
            </a:r>
          </a:p>
          <a:p>
            <a:pPr algn="just">
              <a:lnSpc>
                <a:spcPct val="90000"/>
              </a:lnSpc>
            </a:pPr>
            <a:endParaRPr lang="en-GB" sz="1200" dirty="0"/>
          </a:p>
          <a:p>
            <a:pPr algn="just">
              <a:lnSpc>
                <a:spcPct val="90000"/>
              </a:lnSpc>
            </a:pPr>
            <a:r>
              <a:rPr lang="en-GB" sz="1200" dirty="0"/>
              <a:t>Provide resources for teaching and for advancement of knowledge and skills of workers.</a:t>
            </a:r>
          </a:p>
          <a:p>
            <a:pPr algn="just">
              <a:lnSpc>
                <a:spcPct val="90000"/>
              </a:lnSpc>
            </a:pPr>
            <a:r>
              <a:rPr lang="en-GB" sz="1200" dirty="0"/>
              <a:t>Assist trainers in various sectors by modifying the materials to fit their needs.</a:t>
            </a:r>
          </a:p>
          <a:p>
            <a:pPr algn="just">
              <a:lnSpc>
                <a:spcPct val="90000"/>
              </a:lnSpc>
            </a:pPr>
            <a:r>
              <a:rPr lang="en-GB" sz="1200" dirty="0"/>
              <a:t>Create standards for education of health workers with consideration of social determinants of health.</a:t>
            </a:r>
          </a:p>
          <a:p>
            <a:pPr algn="just">
              <a:lnSpc>
                <a:spcPct val="90000"/>
              </a:lnSpc>
            </a:pPr>
            <a:r>
              <a:rPr lang="en-GB" sz="1200" dirty="0"/>
              <a:t>Express support for interdisciplinary planning for better health outcomes in terms of health equality.</a:t>
            </a:r>
          </a:p>
          <a:p>
            <a:pPr marL="0" indent="0">
              <a:lnSpc>
                <a:spcPct val="90000"/>
              </a:lnSpc>
              <a:buNone/>
            </a:pPr>
            <a:endParaRPr lang="en-GB" sz="1200" b="0" i="0" u="none" strike="noStrike" dirty="0">
              <a:effectLst/>
            </a:endParaRPr>
          </a:p>
          <a:p>
            <a:pPr marL="0" indent="0">
              <a:lnSpc>
                <a:spcPct val="90000"/>
              </a:lnSpc>
              <a:buNone/>
            </a:pPr>
            <a:endParaRPr lang="en-GB" sz="1400" dirty="0"/>
          </a:p>
        </p:txBody>
      </p:sp>
      <p:sp>
        <p:nvSpPr>
          <p:cNvPr id="14" name="TextBox 13">
            <a:extLst>
              <a:ext uri="{FF2B5EF4-FFF2-40B4-BE49-F238E27FC236}">
                <a16:creationId xmlns:a16="http://schemas.microsoft.com/office/drawing/2014/main" id="{F68BCE3A-766F-1022-84AB-85456C934F26}"/>
              </a:ext>
            </a:extLst>
          </p:cNvPr>
          <p:cNvSpPr txBox="1"/>
          <p:nvPr/>
        </p:nvSpPr>
        <p:spPr>
          <a:xfrm>
            <a:off x="2125824" y="5369611"/>
            <a:ext cx="1527982"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(United Nations, 2024)</a:t>
            </a:r>
            <a:endParaRPr lang="en-US" sz="1000" b="1" dirty="0"/>
          </a:p>
        </p:txBody>
      </p:sp>
    </p:spTree>
    <p:extLst>
      <p:ext uri="{BB962C8B-B14F-4D97-AF65-F5344CB8AC3E}">
        <p14:creationId xmlns:p14="http://schemas.microsoft.com/office/powerpoint/2010/main" val="118281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648A6-9507-7085-4AD8-037091BA4873}"/>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Theoretical Perspectives</a:t>
            </a:r>
          </a:p>
        </p:txBody>
      </p:sp>
      <p:sp>
        <p:nvSpPr>
          <p:cNvPr id="3" name="Content Placeholder 2">
            <a:extLst>
              <a:ext uri="{FF2B5EF4-FFF2-40B4-BE49-F238E27FC236}">
                <a16:creationId xmlns:a16="http://schemas.microsoft.com/office/drawing/2014/main" id="{A7E301EB-F636-CA46-BE13-8B1B4507E53E}"/>
              </a:ext>
            </a:extLst>
          </p:cNvPr>
          <p:cNvSpPr>
            <a:spLocks noGrp="1"/>
          </p:cNvSpPr>
          <p:nvPr>
            <p:ph sz="half" idx="1"/>
          </p:nvPr>
        </p:nvSpPr>
        <p:spPr>
          <a:xfrm>
            <a:off x="148046" y="1437933"/>
            <a:ext cx="6453052" cy="4058458"/>
          </a:xfrm>
        </p:spPr>
        <p:txBody>
          <a:bodyPr>
            <a:normAutofit lnSpcReduction="10000"/>
          </a:bodyPr>
          <a:lstStyle/>
          <a:p>
            <a:pPr>
              <a:lnSpc>
                <a:spcPct val="110000"/>
              </a:lnSpc>
            </a:pPr>
            <a:r>
              <a:rPr lang="en-US" sz="1700" dirty="0"/>
              <a:t>The </a:t>
            </a:r>
            <a:r>
              <a:rPr lang="en-GB" sz="1700" dirty="0"/>
              <a:t>Biopsychosocial model of health Developed in the 1970s by Dr. George Engel and Dr. John Romano.</a:t>
            </a:r>
          </a:p>
          <a:p>
            <a:pPr>
              <a:lnSpc>
                <a:spcPct val="110000"/>
              </a:lnSpc>
            </a:pPr>
            <a:endParaRPr lang="en-GB" sz="1700" dirty="0"/>
          </a:p>
          <a:p>
            <a:pPr>
              <a:lnSpc>
                <a:spcPct val="110000"/>
              </a:lnSpc>
            </a:pPr>
            <a:r>
              <a:rPr lang="en-GB" sz="1700" dirty="0"/>
              <a:t>is a holistic approach which explains how three different frameworks known as, </a:t>
            </a:r>
          </a:p>
          <a:p>
            <a:pPr>
              <a:lnSpc>
                <a:spcPct val="110000"/>
              </a:lnSpc>
            </a:pPr>
            <a:endParaRPr lang="en-GB" sz="1700" dirty="0"/>
          </a:p>
          <a:p>
            <a:pPr>
              <a:lnSpc>
                <a:spcPct val="110000"/>
              </a:lnSpc>
            </a:pPr>
            <a:r>
              <a:rPr lang="en-GB" sz="1700" dirty="0"/>
              <a:t>Biological factors</a:t>
            </a:r>
          </a:p>
          <a:p>
            <a:pPr>
              <a:lnSpc>
                <a:spcPct val="110000"/>
              </a:lnSpc>
            </a:pPr>
            <a:endParaRPr lang="en-GB" sz="1700" dirty="0"/>
          </a:p>
          <a:p>
            <a:pPr>
              <a:lnSpc>
                <a:spcPct val="110000"/>
              </a:lnSpc>
            </a:pPr>
            <a:r>
              <a:rPr lang="en-GB" sz="1700" dirty="0"/>
              <a:t>Psychological factors</a:t>
            </a:r>
          </a:p>
          <a:p>
            <a:pPr algn="just">
              <a:lnSpc>
                <a:spcPct val="110000"/>
              </a:lnSpc>
            </a:pPr>
            <a:endParaRPr lang="en-GB" sz="1700" dirty="0"/>
          </a:p>
          <a:p>
            <a:pPr algn="just">
              <a:lnSpc>
                <a:spcPct val="110000"/>
              </a:lnSpc>
            </a:pPr>
            <a:r>
              <a:rPr lang="en-GB" sz="1700" dirty="0"/>
              <a:t>Social factors</a:t>
            </a:r>
          </a:p>
          <a:p>
            <a:pPr algn="just">
              <a:lnSpc>
                <a:spcPct val="110000"/>
              </a:lnSpc>
            </a:pPr>
            <a:endParaRPr lang="en-GB" sz="1700" dirty="0"/>
          </a:p>
          <a:p>
            <a:pPr algn="just">
              <a:lnSpc>
                <a:spcPct val="110000"/>
              </a:lnSpc>
            </a:pPr>
            <a:r>
              <a:rPr lang="en-GB" sz="1700" dirty="0"/>
              <a:t>Influences health well-being and illness  </a:t>
            </a:r>
            <a:r>
              <a:rPr lang="en-GB" sz="1700" b="1" dirty="0"/>
              <a:t>(Marschall, 2023).</a:t>
            </a:r>
            <a:endParaRPr lang="en-US" sz="1700" b="1" dirty="0"/>
          </a:p>
        </p:txBody>
      </p:sp>
      <p:pic>
        <p:nvPicPr>
          <p:cNvPr id="4" name="Picture 3" descr="biopsychosocial model example, definition and components, explained below">
            <a:extLst>
              <a:ext uri="{FF2B5EF4-FFF2-40B4-BE49-F238E27FC236}">
                <a16:creationId xmlns:a16="http://schemas.microsoft.com/office/drawing/2014/main" id="{B09E0EA6-D85F-4FC9-21CE-95E0053A4F96}"/>
              </a:ext>
            </a:extLst>
          </p:cNvPr>
          <p:cNvPicPr>
            <a:picLocks noChangeAspect="1"/>
          </p:cNvPicPr>
          <p:nvPr/>
        </p:nvPicPr>
        <p:blipFill>
          <a:blip r:embed="rId2"/>
          <a:srcRect l="2371" r="2126" b="3"/>
          <a:stretch>
            <a:fillRect/>
          </a:stretch>
        </p:blipFill>
        <p:spPr>
          <a:xfrm>
            <a:off x="6444343" y="1431027"/>
            <a:ext cx="5495108" cy="3989040"/>
          </a:xfrm>
          <a:prstGeom prst="rect">
            <a:avLst/>
          </a:prstGeom>
          <a:noFill/>
        </p:spPr>
      </p:pic>
      <p:sp>
        <p:nvSpPr>
          <p:cNvPr id="6" name="TextBox 5">
            <a:extLst>
              <a:ext uri="{FF2B5EF4-FFF2-40B4-BE49-F238E27FC236}">
                <a16:creationId xmlns:a16="http://schemas.microsoft.com/office/drawing/2014/main" id="{124B1700-5C06-CE1E-88D8-96FEE271A1ED}"/>
              </a:ext>
            </a:extLst>
          </p:cNvPr>
          <p:cNvSpPr txBox="1"/>
          <p:nvPr/>
        </p:nvSpPr>
        <p:spPr>
          <a:xfrm>
            <a:off x="8307430" y="5400561"/>
            <a:ext cx="6097656" cy="261610"/>
          </a:xfrm>
          <a:prstGeom prst="rect">
            <a:avLst/>
          </a:prstGeom>
          <a:noFill/>
        </p:spPr>
        <p:txBody>
          <a:bodyPr wrap="square">
            <a:spAutoFit/>
          </a:bodyPr>
          <a:lstStyle/>
          <a:p>
            <a:r>
              <a:rPr lang="en-GB" sz="1100" b="1" i="0" dirty="0">
                <a:solidFill>
                  <a:srgbClr val="000000"/>
                </a:solidFill>
                <a:effectLst/>
                <a:latin typeface="Arial" panose="020B0604020202020204" pitchFamily="34" charset="0"/>
              </a:rPr>
              <a:t>(Sus, 2023)</a:t>
            </a:r>
            <a:endParaRPr lang="en-US" b="1" dirty="0"/>
          </a:p>
        </p:txBody>
      </p:sp>
    </p:spTree>
    <p:extLst>
      <p:ext uri="{BB962C8B-B14F-4D97-AF65-F5344CB8AC3E}">
        <p14:creationId xmlns:p14="http://schemas.microsoft.com/office/powerpoint/2010/main" val="2319166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a:xfrm>
            <a:off x="609600" y="274638"/>
            <a:ext cx="10972800" cy="1143000"/>
          </a:xfrm>
        </p:spPr>
        <p:txBody>
          <a:bodyPr anchor="ctr">
            <a:normAutofit/>
          </a:bodyPr>
          <a:lstStyle/>
          <a:p>
            <a:r>
              <a:rPr lang="en-GB" sz="1700" b="1" dirty="0">
                <a:latin typeface="+mn-lt"/>
              </a:rPr>
              <a:t>Models of Health</a:t>
            </a:r>
          </a:p>
        </p:txBody>
      </p:sp>
      <p:graphicFrame>
        <p:nvGraphicFramePr>
          <p:cNvPr id="21" name="Content Placeholder 20">
            <a:extLst>
              <a:ext uri="{FF2B5EF4-FFF2-40B4-BE49-F238E27FC236}">
                <a16:creationId xmlns:a16="http://schemas.microsoft.com/office/drawing/2014/main" id="{00F98086-0188-0D7E-99FF-8318B47A5B00}"/>
              </a:ext>
            </a:extLst>
          </p:cNvPr>
          <p:cNvGraphicFramePr>
            <a:graphicFrameLocks noGrp="1"/>
          </p:cNvGraphicFramePr>
          <p:nvPr>
            <p:ph sz="half" idx="1"/>
            <p:extLst>
              <p:ext uri="{D42A27DB-BD31-4B8C-83A1-F6EECF244321}">
                <p14:modId xmlns:p14="http://schemas.microsoft.com/office/powerpoint/2010/main" val="1872896477"/>
              </p:ext>
            </p:extLst>
          </p:nvPr>
        </p:nvGraphicFramePr>
        <p:xfrm>
          <a:off x="1913496" y="1749412"/>
          <a:ext cx="7750013" cy="3277297"/>
        </p:xfrm>
        <a:graphic>
          <a:graphicData uri="http://schemas.openxmlformats.org/drawingml/2006/table">
            <a:tbl>
              <a:tblPr firstRow="1" bandRow="1">
                <a:tableStyleId>{5C22544A-7EE6-4342-B048-85BDC9FD1C3A}</a:tableStyleId>
              </a:tblPr>
              <a:tblGrid>
                <a:gridCol w="3807573">
                  <a:extLst>
                    <a:ext uri="{9D8B030D-6E8A-4147-A177-3AD203B41FA5}">
                      <a16:colId xmlns:a16="http://schemas.microsoft.com/office/drawing/2014/main" val="3049306581"/>
                    </a:ext>
                  </a:extLst>
                </a:gridCol>
                <a:gridCol w="3942440">
                  <a:extLst>
                    <a:ext uri="{9D8B030D-6E8A-4147-A177-3AD203B41FA5}">
                      <a16:colId xmlns:a16="http://schemas.microsoft.com/office/drawing/2014/main" val="1494830563"/>
                    </a:ext>
                  </a:extLst>
                </a:gridCol>
              </a:tblGrid>
              <a:tr h="591651">
                <a:tc>
                  <a:txBody>
                    <a:bodyPr/>
                    <a:lstStyle/>
                    <a:p>
                      <a:pPr algn="ctr"/>
                      <a:r>
                        <a:rPr lang="en-US" dirty="0"/>
                        <a:t>MODEL</a:t>
                      </a:r>
                    </a:p>
                  </a:txBody>
                  <a:tcPr/>
                </a:tc>
                <a:tc>
                  <a:txBody>
                    <a:bodyPr/>
                    <a:lstStyle/>
                    <a:p>
                      <a:pPr algn="ctr"/>
                      <a:r>
                        <a:rPr lang="en-US" dirty="0"/>
                        <a:t>FOCUS</a:t>
                      </a:r>
                    </a:p>
                  </a:txBody>
                  <a:tcPr/>
                </a:tc>
                <a:extLst>
                  <a:ext uri="{0D108BD9-81ED-4DB2-BD59-A6C34878D82A}">
                    <a16:rowId xmlns:a16="http://schemas.microsoft.com/office/drawing/2014/main" val="1908826809"/>
                  </a:ext>
                </a:extLst>
              </a:tr>
              <a:tr h="591651">
                <a:tc>
                  <a:txBody>
                    <a:bodyPr/>
                    <a:lstStyle/>
                    <a:p>
                      <a:r>
                        <a:rPr lang="en-GB" sz="1800" b="0" i="0" u="none" strike="noStrike" kern="1200" dirty="0">
                          <a:solidFill>
                            <a:schemeClr val="dk1"/>
                          </a:solidFill>
                          <a:effectLst/>
                          <a:latin typeface="+mn-lt"/>
                          <a:ea typeface="+mn-ea"/>
                          <a:cs typeface="+mn-cs"/>
                        </a:rPr>
                        <a:t>Biomedical Model</a:t>
                      </a:r>
                      <a:endParaRPr lang="en-US" dirty="0"/>
                    </a:p>
                  </a:txBody>
                  <a:tcPr/>
                </a:tc>
                <a:tc>
                  <a:txBody>
                    <a:bodyPr/>
                    <a:lstStyle/>
                    <a:p>
                      <a:r>
                        <a:rPr lang="en-GB" sz="1800" b="0" i="0" u="none" strike="noStrike" kern="1200" dirty="0">
                          <a:solidFill>
                            <a:schemeClr val="dk1"/>
                          </a:solidFill>
                          <a:effectLst/>
                          <a:latin typeface="+mn-lt"/>
                          <a:ea typeface="+mn-ea"/>
                          <a:cs typeface="+mn-cs"/>
                        </a:rPr>
                        <a:t>Illnesses and therapies</a:t>
                      </a:r>
                      <a:endParaRPr lang="en-US" dirty="0"/>
                    </a:p>
                  </a:txBody>
                  <a:tcPr/>
                </a:tc>
                <a:extLst>
                  <a:ext uri="{0D108BD9-81ED-4DB2-BD59-A6C34878D82A}">
                    <a16:rowId xmlns:a16="http://schemas.microsoft.com/office/drawing/2014/main" val="2493937292"/>
                  </a:ext>
                </a:extLst>
              </a:tr>
              <a:tr h="591651">
                <a:tc>
                  <a:txBody>
                    <a:bodyPr/>
                    <a:lstStyle/>
                    <a:p>
                      <a:r>
                        <a:rPr lang="en-GB" sz="1800" b="0" i="0" u="none" strike="noStrike" kern="1200" dirty="0">
                          <a:solidFill>
                            <a:schemeClr val="dk1"/>
                          </a:solidFill>
                          <a:effectLst/>
                          <a:latin typeface="+mn-lt"/>
                          <a:ea typeface="+mn-ea"/>
                          <a:cs typeface="+mn-cs"/>
                        </a:rPr>
                        <a:t>Biopsychosocial Model</a:t>
                      </a:r>
                      <a:endParaRPr lang="en-US" dirty="0"/>
                    </a:p>
                  </a:txBody>
                  <a:tcPr/>
                </a:tc>
                <a:tc>
                  <a:txBody>
                    <a:bodyPr/>
                    <a:lstStyle/>
                    <a:p>
                      <a:r>
                        <a:rPr lang="en-GB" sz="1800" b="0" i="0" u="none" strike="noStrike" kern="1200" dirty="0">
                          <a:solidFill>
                            <a:schemeClr val="dk1"/>
                          </a:solidFill>
                          <a:effectLst/>
                          <a:latin typeface="+mn-lt"/>
                          <a:ea typeface="+mn-ea"/>
                          <a:cs typeface="+mn-cs"/>
                        </a:rPr>
                        <a:t>Physiological, mental and social factors</a:t>
                      </a:r>
                      <a:endParaRPr lang="en-US" dirty="0"/>
                    </a:p>
                  </a:txBody>
                  <a:tcPr/>
                </a:tc>
                <a:extLst>
                  <a:ext uri="{0D108BD9-81ED-4DB2-BD59-A6C34878D82A}">
                    <a16:rowId xmlns:a16="http://schemas.microsoft.com/office/drawing/2014/main" val="1157509057"/>
                  </a:ext>
                </a:extLst>
              </a:tr>
              <a:tr h="623166">
                <a:tc>
                  <a:txBody>
                    <a:bodyPr/>
                    <a:lstStyle/>
                    <a:p>
                      <a:r>
                        <a:rPr lang="en-GB" sz="1800" b="0" i="0" u="none" strike="noStrike" kern="1200" dirty="0">
                          <a:solidFill>
                            <a:schemeClr val="dk1"/>
                          </a:solidFill>
                          <a:effectLst/>
                          <a:latin typeface="+mn-lt"/>
                          <a:ea typeface="+mn-ea"/>
                          <a:cs typeface="+mn-cs"/>
                        </a:rPr>
                        <a:t>Social Health Model</a:t>
                      </a:r>
                      <a:endParaRPr lang="en-US" dirty="0"/>
                    </a:p>
                  </a:txBody>
                  <a:tcPr/>
                </a:tc>
                <a:tc>
                  <a:txBody>
                    <a:bodyPr/>
                    <a:lstStyle/>
                    <a:p>
                      <a:r>
                        <a:rPr lang="en-GB" sz="1800" b="0" i="0" u="none" strike="noStrike" kern="1200" dirty="0">
                          <a:solidFill>
                            <a:schemeClr val="dk1"/>
                          </a:solidFill>
                          <a:effectLst/>
                          <a:latin typeface="+mn-lt"/>
                          <a:ea typeface="+mn-ea"/>
                          <a:cs typeface="+mn-cs"/>
                        </a:rPr>
                        <a:t>Determinants of health</a:t>
                      </a:r>
                      <a:br>
                        <a:rPr lang="en-GB" dirty="0"/>
                      </a:br>
                      <a:endParaRPr lang="en-US" dirty="0"/>
                    </a:p>
                  </a:txBody>
                  <a:tcPr/>
                </a:tc>
                <a:extLst>
                  <a:ext uri="{0D108BD9-81ED-4DB2-BD59-A6C34878D82A}">
                    <a16:rowId xmlns:a16="http://schemas.microsoft.com/office/drawing/2014/main" val="333527792"/>
                  </a:ext>
                </a:extLst>
              </a:tr>
              <a:tr h="813835">
                <a:tc>
                  <a:txBody>
                    <a:bodyPr/>
                    <a:lstStyle/>
                    <a:p>
                      <a:r>
                        <a:rPr lang="en-GB" sz="1800" b="0" i="0" u="none" strike="noStrike" kern="1200" dirty="0">
                          <a:solidFill>
                            <a:schemeClr val="dk1"/>
                          </a:solidFill>
                          <a:effectLst/>
                          <a:latin typeface="+mn-lt"/>
                          <a:ea typeface="+mn-ea"/>
                          <a:cs typeface="+mn-cs"/>
                        </a:rPr>
                        <a:t>Salutogenic Model.</a:t>
                      </a:r>
                      <a:endParaRPr lang="en-US" dirty="0"/>
                    </a:p>
                  </a:txBody>
                  <a:tcPr/>
                </a:tc>
                <a:tc>
                  <a:txBody>
                    <a:bodyPr/>
                    <a:lstStyle/>
                    <a:p>
                      <a:r>
                        <a:rPr lang="en-GB" sz="1800" b="0" i="0" u="none" strike="noStrike" kern="1200" dirty="0">
                          <a:solidFill>
                            <a:schemeClr val="dk1"/>
                          </a:solidFill>
                          <a:effectLst/>
                          <a:latin typeface="+mn-lt"/>
                          <a:ea typeface="+mn-ea"/>
                          <a:cs typeface="+mn-cs"/>
                        </a:rPr>
                        <a:t>Health promotion</a:t>
                      </a:r>
                      <a:endParaRPr lang="en-US" dirty="0"/>
                    </a:p>
                  </a:txBody>
                  <a:tcPr/>
                </a:tc>
                <a:extLst>
                  <a:ext uri="{0D108BD9-81ED-4DB2-BD59-A6C34878D82A}">
                    <a16:rowId xmlns:a16="http://schemas.microsoft.com/office/drawing/2014/main" val="1826077303"/>
                  </a:ext>
                </a:extLst>
              </a:tr>
            </a:tbl>
          </a:graphicData>
        </a:graphic>
      </p:graphicFrame>
      <p:pic>
        <p:nvPicPr>
          <p:cNvPr id="23" name="Picture 22" descr="A logo of the united nations&#10;&#10;Description automatically generated">
            <a:extLst>
              <a:ext uri="{FF2B5EF4-FFF2-40B4-BE49-F238E27FC236}">
                <a16:creationId xmlns:a16="http://schemas.microsoft.com/office/drawing/2014/main" id="{5A4937E2-F93B-A79B-4C3F-6F9139B0D9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39320" y="4353515"/>
            <a:ext cx="1533048" cy="1617338"/>
          </a:xfrm>
          <a:prstGeom prst="rect">
            <a:avLst/>
          </a:prstGeom>
        </p:spPr>
      </p:pic>
      <p:sp>
        <p:nvSpPr>
          <p:cNvPr id="24" name="TextBox 23">
            <a:extLst>
              <a:ext uri="{FF2B5EF4-FFF2-40B4-BE49-F238E27FC236}">
                <a16:creationId xmlns:a16="http://schemas.microsoft.com/office/drawing/2014/main" id="{7C9BEBE9-8FFC-E7FD-9567-057FEFA47BB7}"/>
              </a:ext>
            </a:extLst>
          </p:cNvPr>
          <p:cNvSpPr txBox="1"/>
          <p:nvPr/>
        </p:nvSpPr>
        <p:spPr>
          <a:xfrm>
            <a:off x="4151213" y="5039073"/>
            <a:ext cx="3397084"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(Community Development and Health Network, 2014)</a:t>
            </a:r>
            <a:endParaRPr lang="en-US" sz="1000" b="1" dirty="0"/>
          </a:p>
        </p:txBody>
      </p:sp>
    </p:spTree>
    <p:extLst>
      <p:ext uri="{BB962C8B-B14F-4D97-AF65-F5344CB8AC3E}">
        <p14:creationId xmlns:p14="http://schemas.microsoft.com/office/powerpoint/2010/main" val="345456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BD11-265A-52BE-8703-5F4C1ACBCD16}"/>
              </a:ext>
            </a:extLst>
          </p:cNvPr>
          <p:cNvSpPr>
            <a:spLocks noGrp="1"/>
          </p:cNvSpPr>
          <p:nvPr>
            <p:ph type="title"/>
          </p:nvPr>
        </p:nvSpPr>
        <p:spPr>
          <a:xfrm>
            <a:off x="609600" y="488302"/>
            <a:ext cx="4011084" cy="1162050"/>
          </a:xfrm>
        </p:spPr>
        <p:txBody>
          <a:bodyPr anchor="b">
            <a:normAutofit/>
          </a:bodyPr>
          <a:lstStyle/>
          <a:p>
            <a:r>
              <a:rPr lang="en-GB" sz="1700" b="1" i="0" u="none" strike="noStrike" dirty="0">
                <a:effectLst/>
              </a:rPr>
              <a:t>Critical Comparison of the models of health</a:t>
            </a:r>
            <a:br>
              <a:rPr lang="en-GB" b="0" i="0" u="none" strike="noStrike" dirty="0">
                <a:effectLst/>
              </a:rPr>
            </a:br>
            <a:endParaRPr lang="en-US" dirty="0"/>
          </a:p>
        </p:txBody>
      </p:sp>
      <p:pic>
        <p:nvPicPr>
          <p:cNvPr id="11" name="Picture 10" descr="Colourful pills stacked to make a bar graph">
            <a:extLst>
              <a:ext uri="{FF2B5EF4-FFF2-40B4-BE49-F238E27FC236}">
                <a16:creationId xmlns:a16="http://schemas.microsoft.com/office/drawing/2014/main" id="{5A6962C1-9769-76FA-E3CB-3CB4F8EDE9A5}"/>
              </a:ext>
            </a:extLst>
          </p:cNvPr>
          <p:cNvPicPr>
            <a:picLocks noChangeAspect="1"/>
          </p:cNvPicPr>
          <p:nvPr/>
        </p:nvPicPr>
        <p:blipFill>
          <a:blip r:embed="rId2"/>
          <a:srcRect l="7194" r="3" b="3"/>
          <a:stretch>
            <a:fillRect/>
          </a:stretch>
        </p:blipFill>
        <p:spPr>
          <a:xfrm>
            <a:off x="5154627" y="614995"/>
            <a:ext cx="6427773" cy="4426343"/>
          </a:xfrm>
          <a:prstGeom prst="rect">
            <a:avLst/>
          </a:prstGeom>
          <a:noFill/>
        </p:spPr>
      </p:pic>
      <p:sp>
        <p:nvSpPr>
          <p:cNvPr id="3" name="Content Placeholder 2">
            <a:extLst>
              <a:ext uri="{FF2B5EF4-FFF2-40B4-BE49-F238E27FC236}">
                <a16:creationId xmlns:a16="http://schemas.microsoft.com/office/drawing/2014/main" id="{C5843F33-27D2-E743-798D-47383D63B336}"/>
              </a:ext>
            </a:extLst>
          </p:cNvPr>
          <p:cNvSpPr>
            <a:spLocks noGrp="1"/>
          </p:cNvSpPr>
          <p:nvPr>
            <p:ph type="body" sz="half" idx="2"/>
          </p:nvPr>
        </p:nvSpPr>
        <p:spPr>
          <a:xfrm>
            <a:off x="609601" y="1758782"/>
            <a:ext cx="4011084" cy="4029891"/>
          </a:xfrm>
        </p:spPr>
        <p:txBody>
          <a:bodyPr>
            <a:normAutofit fontScale="92500" lnSpcReduction="20000"/>
          </a:bodyPr>
          <a:lstStyle/>
          <a:p>
            <a:pPr marL="171450" indent="-171450">
              <a:lnSpc>
                <a:spcPct val="90000"/>
              </a:lnSpc>
              <a:buFont typeface="Arial" panose="020B0604020202020204" pitchFamily="34" charset="0"/>
              <a:buChar char="•"/>
            </a:pPr>
            <a:r>
              <a:rPr lang="en-GB" sz="1600" b="1" i="0" u="none" strike="noStrike" dirty="0">
                <a:effectLst/>
              </a:rPr>
              <a:t>Biomedical</a:t>
            </a:r>
          </a:p>
          <a:p>
            <a:pPr marL="171450" indent="-171450">
              <a:lnSpc>
                <a:spcPct val="90000"/>
              </a:lnSpc>
              <a:buFont typeface="System Font Regular"/>
              <a:buChar char="✅"/>
            </a:pPr>
            <a:r>
              <a:rPr lang="en-GB" sz="1600" b="0" i="0" u="none" strike="noStrike" dirty="0">
                <a:effectLst/>
              </a:rPr>
              <a:t>Successful diagnosing</a:t>
            </a:r>
          </a:p>
          <a:p>
            <a:pPr marL="171450" indent="-171450">
              <a:lnSpc>
                <a:spcPct val="90000"/>
              </a:lnSpc>
              <a:buFont typeface="System Font Regular"/>
              <a:buChar char="❌"/>
            </a:pPr>
            <a:r>
              <a:rPr lang="en-GB" sz="1600" b="0" i="0" u="none" strike="noStrike" dirty="0">
                <a:effectLst/>
              </a:rPr>
              <a:t>Disregards moral or mental factors</a:t>
            </a:r>
            <a:endParaRPr lang="en-GB" sz="1600" dirty="0"/>
          </a:p>
          <a:p>
            <a:pPr marL="0" indent="0">
              <a:lnSpc>
                <a:spcPct val="90000"/>
              </a:lnSpc>
              <a:buNone/>
            </a:pPr>
            <a:endParaRPr lang="en-GB" sz="1600" b="0" i="0" u="none" strike="noStrike" dirty="0">
              <a:effectLst/>
            </a:endParaRPr>
          </a:p>
          <a:p>
            <a:pPr marL="171450" indent="-171450">
              <a:lnSpc>
                <a:spcPct val="90000"/>
              </a:lnSpc>
              <a:buFont typeface="Arial" panose="020B0604020202020204" pitchFamily="34" charset="0"/>
              <a:buChar char="•"/>
            </a:pPr>
            <a:r>
              <a:rPr lang="en-GB" sz="1600" b="1" i="0" u="none" strike="noStrike" dirty="0">
                <a:effectLst/>
              </a:rPr>
              <a:t>Biopsychosocial</a:t>
            </a:r>
          </a:p>
          <a:p>
            <a:pPr marL="171450" indent="-171450">
              <a:lnSpc>
                <a:spcPct val="90000"/>
              </a:lnSpc>
              <a:buFont typeface="System Font Regular"/>
              <a:buChar char="✅"/>
            </a:pPr>
            <a:r>
              <a:rPr lang="en-GB" sz="1600" b="0" i="0" u="none" strike="noStrike" dirty="0">
                <a:effectLst/>
              </a:rPr>
              <a:t>All-round treatment </a:t>
            </a:r>
          </a:p>
          <a:p>
            <a:pPr marL="171450" indent="-171450">
              <a:lnSpc>
                <a:spcPct val="90000"/>
              </a:lnSpc>
              <a:buFont typeface="System Font Regular"/>
              <a:buChar char="❌"/>
            </a:pPr>
            <a:r>
              <a:rPr lang="en-GB" sz="1600" b="0" i="0" u="none" strike="noStrike" dirty="0">
                <a:effectLst/>
              </a:rPr>
              <a:t>Requires many resources</a:t>
            </a:r>
            <a:endParaRPr lang="en-GB" sz="1600" dirty="0"/>
          </a:p>
          <a:p>
            <a:pPr marL="0" indent="0">
              <a:lnSpc>
                <a:spcPct val="90000"/>
              </a:lnSpc>
              <a:buNone/>
            </a:pPr>
            <a:endParaRPr lang="en-GB" sz="1600" b="0" i="0" u="none" strike="noStrike" dirty="0">
              <a:effectLst/>
            </a:endParaRPr>
          </a:p>
          <a:p>
            <a:pPr marL="171450" indent="-171450">
              <a:lnSpc>
                <a:spcPct val="90000"/>
              </a:lnSpc>
              <a:buFont typeface="Arial" panose="020B0604020202020204" pitchFamily="34" charset="0"/>
              <a:buChar char="•"/>
            </a:pPr>
            <a:r>
              <a:rPr lang="en-GB" sz="1600" b="1" i="0" u="none" strike="noStrike" dirty="0">
                <a:effectLst/>
              </a:rPr>
              <a:t>Social Model</a:t>
            </a:r>
          </a:p>
          <a:p>
            <a:pPr marL="171450" indent="-171450">
              <a:lnSpc>
                <a:spcPct val="90000"/>
              </a:lnSpc>
              <a:buFont typeface="System Font Regular"/>
              <a:buChar char="✅"/>
            </a:pPr>
            <a:r>
              <a:rPr lang="en-GB" sz="1600" b="0" i="0" u="none" strike="noStrike" dirty="0">
                <a:effectLst/>
              </a:rPr>
              <a:t>Tackles inequalities</a:t>
            </a:r>
          </a:p>
          <a:p>
            <a:pPr marL="171450" indent="-171450">
              <a:lnSpc>
                <a:spcPct val="90000"/>
              </a:lnSpc>
              <a:buFont typeface="System Font Regular"/>
              <a:buChar char="❌"/>
            </a:pPr>
            <a:r>
              <a:rPr lang="en-GB" sz="1600" b="0" i="0" u="none" strike="noStrike" dirty="0">
                <a:effectLst/>
              </a:rPr>
              <a:t>Bases on government activity</a:t>
            </a:r>
          </a:p>
          <a:p>
            <a:pPr marL="0" indent="0">
              <a:lnSpc>
                <a:spcPct val="90000"/>
              </a:lnSpc>
              <a:buNone/>
            </a:pPr>
            <a:endParaRPr lang="en-GB" sz="1600" dirty="0"/>
          </a:p>
          <a:p>
            <a:pPr marL="171450" indent="-171450">
              <a:lnSpc>
                <a:spcPct val="90000"/>
              </a:lnSpc>
              <a:buFont typeface="Arial" panose="020B0604020202020204" pitchFamily="34" charset="0"/>
              <a:buChar char="•"/>
            </a:pPr>
            <a:r>
              <a:rPr lang="en-GB" sz="1600" b="1" i="0" u="none" strike="noStrike" dirty="0">
                <a:effectLst/>
              </a:rPr>
              <a:t>Salutogenic </a:t>
            </a:r>
          </a:p>
          <a:p>
            <a:pPr marL="171450" indent="-171450">
              <a:lnSpc>
                <a:spcPct val="90000"/>
              </a:lnSpc>
              <a:buFont typeface="System Font Regular"/>
              <a:buChar char="✅"/>
            </a:pPr>
            <a:r>
              <a:rPr lang="en-GB" sz="1600" b="0" i="0" u="none" strike="noStrike" dirty="0">
                <a:effectLst/>
              </a:rPr>
              <a:t>Aims at prevention </a:t>
            </a:r>
          </a:p>
          <a:p>
            <a:pPr marL="171450" indent="-171450">
              <a:lnSpc>
                <a:spcPct val="90000"/>
              </a:lnSpc>
              <a:buFont typeface="System Font Regular"/>
              <a:buChar char="❌"/>
            </a:pPr>
            <a:r>
              <a:rPr lang="en-GB" sz="1600" b="0" i="0" u="none" strike="noStrike" dirty="0">
                <a:effectLst/>
              </a:rPr>
              <a:t>Not very useful for urgent cases</a:t>
            </a:r>
          </a:p>
          <a:p>
            <a:pPr marL="0" indent="0">
              <a:lnSpc>
                <a:spcPct val="90000"/>
              </a:lnSpc>
              <a:buNone/>
            </a:pPr>
            <a:br>
              <a:rPr lang="en-GB" sz="1100" dirty="0"/>
            </a:br>
            <a:endParaRPr lang="en-GB" sz="1100" dirty="0"/>
          </a:p>
          <a:p>
            <a:pPr>
              <a:lnSpc>
                <a:spcPct val="90000"/>
              </a:lnSpc>
            </a:pPr>
            <a:endParaRPr lang="en-GB" sz="1100" b="0" i="0" u="none" strike="noStrike" dirty="0">
              <a:effectLst/>
            </a:endParaRPr>
          </a:p>
          <a:p>
            <a:pPr>
              <a:lnSpc>
                <a:spcPct val="90000"/>
              </a:lnSpc>
            </a:pPr>
            <a:r>
              <a:rPr lang="en-GB" sz="1100" b="1" i="0" dirty="0">
                <a:solidFill>
                  <a:srgbClr val="000000"/>
                </a:solidFill>
                <a:effectLst/>
                <a:latin typeface="Arial" panose="020B0604020202020204" pitchFamily="34" charset="0"/>
              </a:rPr>
              <a:t>(Community Development and Health Network, 2014)</a:t>
            </a:r>
            <a:endParaRPr lang="en-US" sz="1100" b="1" dirty="0"/>
          </a:p>
          <a:p>
            <a:pPr marL="0" indent="0">
              <a:lnSpc>
                <a:spcPct val="90000"/>
              </a:lnSpc>
              <a:buNone/>
            </a:pPr>
            <a:br>
              <a:rPr lang="en-GB" sz="1100" b="1" dirty="0"/>
            </a:br>
            <a:endParaRPr lang="en-US" sz="1100" b="1" dirty="0"/>
          </a:p>
        </p:txBody>
      </p:sp>
    </p:spTree>
    <p:extLst>
      <p:ext uri="{BB962C8B-B14F-4D97-AF65-F5344CB8AC3E}">
        <p14:creationId xmlns:p14="http://schemas.microsoft.com/office/powerpoint/2010/main" val="418242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33D7B-97CD-B484-D102-99B8B0ACEAF1}"/>
              </a:ext>
            </a:extLst>
          </p:cNvPr>
          <p:cNvSpPr>
            <a:spLocks noGrp="1"/>
          </p:cNvSpPr>
          <p:nvPr>
            <p:ph type="title"/>
          </p:nvPr>
        </p:nvSpPr>
        <p:spPr>
          <a:xfrm>
            <a:off x="609600" y="101002"/>
            <a:ext cx="10972800" cy="1143000"/>
          </a:xfrm>
        </p:spPr>
        <p:txBody>
          <a:bodyPr anchor="ctr">
            <a:normAutofit/>
          </a:bodyPr>
          <a:lstStyle/>
          <a:p>
            <a:r>
              <a:rPr lang="en-US" sz="1700" b="1" dirty="0"/>
              <a:t>Wellbeing Theories</a:t>
            </a:r>
          </a:p>
        </p:txBody>
      </p:sp>
      <p:pic>
        <p:nvPicPr>
          <p:cNvPr id="5122" name="Picture 2" descr="Factors of Wellbeing According to Hedeonic (Subjective Wellbeing... |  Download Scientific Diagram">
            <a:extLst>
              <a:ext uri="{FF2B5EF4-FFF2-40B4-BE49-F238E27FC236}">
                <a16:creationId xmlns:a16="http://schemas.microsoft.com/office/drawing/2014/main" id="{69713D74-260A-721F-208C-EBF40BD930A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18711" y="1311910"/>
            <a:ext cx="5668177" cy="3784968"/>
          </a:xfrm>
          <a:prstGeom prst="rect">
            <a:avLst/>
          </a:prstGeom>
          <a:noFill/>
          <a:extLst>
            <a:ext uri="{909E8E84-426E-40DD-AFC4-6F175D3DCCD1}">
              <a14:hiddenFill xmlns:a14="http://schemas.microsoft.com/office/drawing/2010/main">
                <a:solidFill>
                  <a:srgbClr val="FFFFFF"/>
                </a:solidFill>
              </a14:hiddenFill>
            </a:ext>
          </a:extLst>
        </p:spPr>
      </p:pic>
      <p:sp>
        <p:nvSpPr>
          <p:cNvPr id="5132" name="Content Placeholder 3">
            <a:extLst>
              <a:ext uri="{FF2B5EF4-FFF2-40B4-BE49-F238E27FC236}">
                <a16:creationId xmlns:a16="http://schemas.microsoft.com/office/drawing/2014/main" id="{9CC37A5E-6A1D-4628-6F72-53AAF6652884}"/>
              </a:ext>
            </a:extLst>
          </p:cNvPr>
          <p:cNvSpPr>
            <a:spLocks noGrp="1"/>
          </p:cNvSpPr>
          <p:nvPr>
            <p:ph sz="half" idx="2"/>
          </p:nvPr>
        </p:nvSpPr>
        <p:spPr>
          <a:xfrm>
            <a:off x="6186889" y="1153161"/>
            <a:ext cx="5384800" cy="3989040"/>
          </a:xfrm>
        </p:spPr>
        <p:txBody>
          <a:bodyPr/>
          <a:lstStyle/>
          <a:p>
            <a:pPr marL="0" indent="0">
              <a:buNone/>
            </a:pPr>
            <a:r>
              <a:rPr lang="en-US" b="1" dirty="0"/>
              <a:t>      </a:t>
            </a:r>
            <a:r>
              <a:rPr lang="en-US" sz="2000" b="1" dirty="0"/>
              <a:t>Critical comparison</a:t>
            </a:r>
          </a:p>
          <a:p>
            <a:pPr algn="just"/>
            <a:r>
              <a:rPr lang="en-GB" sz="1600" b="1" i="0" u="none" strike="noStrike" dirty="0">
                <a:solidFill>
                  <a:srgbClr val="161F19"/>
                </a:solidFill>
                <a:effectLst/>
              </a:rPr>
              <a:t>Hedonic</a:t>
            </a:r>
            <a:r>
              <a:rPr lang="en-GB" sz="1600" b="0" i="0" u="none" strike="noStrike" dirty="0">
                <a:solidFill>
                  <a:srgbClr val="161F19"/>
                </a:solidFill>
                <a:effectLst/>
              </a:rPr>
              <a:t> → concentrates on happiness</a:t>
            </a:r>
          </a:p>
          <a:p>
            <a:pPr algn="just"/>
            <a:r>
              <a:rPr lang="en-GB" sz="1600" b="1" i="0" u="none" strike="noStrike" dirty="0" err="1">
                <a:solidFill>
                  <a:srgbClr val="161F19"/>
                </a:solidFill>
                <a:effectLst/>
              </a:rPr>
              <a:t>Eudaimonic</a:t>
            </a:r>
            <a:r>
              <a:rPr lang="en-GB" sz="1600" b="1" i="0" u="none" strike="noStrike" dirty="0">
                <a:solidFill>
                  <a:srgbClr val="161F19"/>
                </a:solidFill>
                <a:effectLst/>
              </a:rPr>
              <a:t> </a:t>
            </a:r>
            <a:r>
              <a:rPr lang="en-GB" sz="1600" b="0" i="0" u="none" strike="noStrike" dirty="0">
                <a:solidFill>
                  <a:srgbClr val="161F19"/>
                </a:solidFill>
                <a:effectLst/>
              </a:rPr>
              <a:t>→ on quality of life</a:t>
            </a:r>
          </a:p>
          <a:p>
            <a:pPr algn="just"/>
            <a:r>
              <a:rPr lang="en-GB" sz="1600" b="1" i="0" u="none" strike="noStrike" dirty="0">
                <a:solidFill>
                  <a:srgbClr val="161F19"/>
                </a:solidFill>
                <a:effectLst/>
              </a:rPr>
              <a:t>PERMA</a:t>
            </a:r>
            <a:r>
              <a:rPr lang="en-GB" sz="1600" b="0" i="0" u="none" strike="noStrike" dirty="0">
                <a:solidFill>
                  <a:srgbClr val="161F19"/>
                </a:solidFill>
                <a:effectLst/>
              </a:rPr>
              <a:t> → utilises different aspects of wellbeing</a:t>
            </a:r>
            <a:br>
              <a:rPr lang="en-GB" sz="1600" dirty="0"/>
            </a:br>
            <a:endParaRPr lang="en-US" sz="2400" b="1" dirty="0"/>
          </a:p>
        </p:txBody>
      </p:sp>
      <p:sp>
        <p:nvSpPr>
          <p:cNvPr id="4" name="TextBox 3">
            <a:extLst>
              <a:ext uri="{FF2B5EF4-FFF2-40B4-BE49-F238E27FC236}">
                <a16:creationId xmlns:a16="http://schemas.microsoft.com/office/drawing/2014/main" id="{75AAD6A2-28FB-4F06-5C25-C65A038D76EA}"/>
              </a:ext>
            </a:extLst>
          </p:cNvPr>
          <p:cNvSpPr txBox="1"/>
          <p:nvPr/>
        </p:nvSpPr>
        <p:spPr>
          <a:xfrm>
            <a:off x="4805680" y="5516880"/>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D354E7BD-57B2-A4BD-E6D5-DA5DBB773DDD}"/>
              </a:ext>
            </a:extLst>
          </p:cNvPr>
          <p:cNvSpPr txBox="1"/>
          <p:nvPr/>
        </p:nvSpPr>
        <p:spPr>
          <a:xfrm>
            <a:off x="3046149" y="5096878"/>
            <a:ext cx="1255472"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(Tulip et al., 2020)</a:t>
            </a:r>
            <a:endParaRPr lang="en-US" sz="1000" b="1" dirty="0"/>
          </a:p>
        </p:txBody>
      </p:sp>
      <p:pic>
        <p:nvPicPr>
          <p:cNvPr id="7" name="Picture 6" descr="A group of people in different poses&#10;&#10;Description automatically generated">
            <a:extLst>
              <a:ext uri="{FF2B5EF4-FFF2-40B4-BE49-F238E27FC236}">
                <a16:creationId xmlns:a16="http://schemas.microsoft.com/office/drawing/2014/main" id="{8A7A68B4-22A1-CADF-5FD9-6A75B2EE9A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9059" y="2531626"/>
            <a:ext cx="4064551" cy="3108364"/>
          </a:xfrm>
          <a:prstGeom prst="rect">
            <a:avLst/>
          </a:prstGeom>
        </p:spPr>
      </p:pic>
      <p:sp>
        <p:nvSpPr>
          <p:cNvPr id="8" name="TextBox 7">
            <a:extLst>
              <a:ext uri="{FF2B5EF4-FFF2-40B4-BE49-F238E27FC236}">
                <a16:creationId xmlns:a16="http://schemas.microsoft.com/office/drawing/2014/main" id="{D323574B-6746-2F35-7C14-0898CF4E7ACA}"/>
              </a:ext>
            </a:extLst>
          </p:cNvPr>
          <p:cNvSpPr txBox="1"/>
          <p:nvPr/>
        </p:nvSpPr>
        <p:spPr>
          <a:xfrm>
            <a:off x="8564880" y="5393769"/>
            <a:ext cx="1091966" cy="246221"/>
          </a:xfrm>
          <a:prstGeom prst="rect">
            <a:avLst/>
          </a:prstGeom>
          <a:noFill/>
        </p:spPr>
        <p:txBody>
          <a:bodyPr wrap="none" rtlCol="0">
            <a:spAutoFit/>
          </a:bodyPr>
          <a:lstStyle/>
          <a:p>
            <a:r>
              <a:rPr lang="en-GB" sz="1000" b="1" i="0" dirty="0">
                <a:solidFill>
                  <a:srgbClr val="000000"/>
                </a:solidFill>
                <a:effectLst/>
                <a:latin typeface="Arial" panose="020B0604020202020204" pitchFamily="34" charset="0"/>
              </a:rPr>
              <a:t>(Sharma, 2025)</a:t>
            </a:r>
            <a:endParaRPr lang="en-US" sz="1000" b="1" dirty="0"/>
          </a:p>
        </p:txBody>
      </p:sp>
    </p:spTree>
    <p:extLst>
      <p:ext uri="{BB962C8B-B14F-4D97-AF65-F5344CB8AC3E}">
        <p14:creationId xmlns:p14="http://schemas.microsoft.com/office/powerpoint/2010/main" val="15583336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402EC-637A-DA26-6925-46835722516F}"/>
              </a:ext>
            </a:extLst>
          </p:cNvPr>
          <p:cNvSpPr>
            <a:spLocks noGrp="1"/>
          </p:cNvSpPr>
          <p:nvPr>
            <p:ph type="title"/>
          </p:nvPr>
        </p:nvSpPr>
        <p:spPr/>
        <p:txBody>
          <a:bodyPr>
            <a:normAutofit/>
          </a:bodyPr>
          <a:lstStyle/>
          <a:p>
            <a:r>
              <a:rPr lang="en-US" sz="4000" b="1" dirty="0">
                <a:solidFill>
                  <a:srgbClr val="002060"/>
                </a:solidFill>
              </a:rPr>
              <a:t>Policy and Governance</a:t>
            </a:r>
          </a:p>
        </p:txBody>
      </p:sp>
      <p:sp>
        <p:nvSpPr>
          <p:cNvPr id="3" name="Content Placeholder 2">
            <a:extLst>
              <a:ext uri="{FF2B5EF4-FFF2-40B4-BE49-F238E27FC236}">
                <a16:creationId xmlns:a16="http://schemas.microsoft.com/office/drawing/2014/main" id="{D51B7343-387B-4ACB-F06F-3E545176774F}"/>
              </a:ext>
            </a:extLst>
          </p:cNvPr>
          <p:cNvSpPr>
            <a:spLocks noGrp="1"/>
          </p:cNvSpPr>
          <p:nvPr>
            <p:ph idx="1"/>
          </p:nvPr>
        </p:nvSpPr>
        <p:spPr>
          <a:xfrm>
            <a:off x="785598" y="1593810"/>
            <a:ext cx="5151120" cy="3917032"/>
          </a:xfrm>
        </p:spPr>
        <p:txBody>
          <a:bodyPr>
            <a:normAutofit/>
          </a:bodyPr>
          <a:lstStyle/>
          <a:p>
            <a:r>
              <a:rPr lang="en-US" sz="1700" dirty="0"/>
              <a:t>Policies supporting holistic health are frameworks or guidelines set to treat people as a whole including their, physical, mental, social and wellbeing not just treating an illness.</a:t>
            </a:r>
          </a:p>
          <a:p>
            <a:endParaRPr lang="en-US" sz="1700" dirty="0"/>
          </a:p>
          <a:p>
            <a:r>
              <a:rPr lang="en-US" sz="1700" dirty="0"/>
              <a:t>These polices could be under simple frameworks such as, Preventive care and mental health initiatives </a:t>
            </a:r>
          </a:p>
        </p:txBody>
      </p:sp>
      <p:graphicFrame>
        <p:nvGraphicFramePr>
          <p:cNvPr id="4" name="Diagram 3">
            <a:extLst>
              <a:ext uri="{FF2B5EF4-FFF2-40B4-BE49-F238E27FC236}">
                <a16:creationId xmlns:a16="http://schemas.microsoft.com/office/drawing/2014/main" id="{8ACCF75E-C37F-106E-1303-209BF1E5DB13}"/>
              </a:ext>
            </a:extLst>
          </p:cNvPr>
          <p:cNvGraphicFramePr/>
          <p:nvPr>
            <p:extLst>
              <p:ext uri="{D42A27DB-BD31-4B8C-83A1-F6EECF244321}">
                <p14:modId xmlns:p14="http://schemas.microsoft.com/office/powerpoint/2010/main" val="1873567916"/>
              </p:ext>
            </p:extLst>
          </p:nvPr>
        </p:nvGraphicFramePr>
        <p:xfrm>
          <a:off x="6096000" y="1697214"/>
          <a:ext cx="515112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E9783339-71CC-1FBA-AA6D-369FCC3B0EF9}"/>
              </a:ext>
            </a:extLst>
          </p:cNvPr>
          <p:cNvSpPr txBox="1"/>
          <p:nvPr/>
        </p:nvSpPr>
        <p:spPr>
          <a:xfrm>
            <a:off x="6164826" y="2045110"/>
            <a:ext cx="953730" cy="938719"/>
          </a:xfrm>
          <a:prstGeom prst="rect">
            <a:avLst/>
          </a:prstGeom>
          <a:noFill/>
        </p:spPr>
        <p:txBody>
          <a:bodyPr wrap="square" rtlCol="0">
            <a:spAutoFit/>
          </a:bodyPr>
          <a:lstStyle/>
          <a:p>
            <a:pPr algn="ctr"/>
            <a:r>
              <a:rPr lang="en-US" sz="1100" b="1" dirty="0"/>
              <a:t>Well-being of Future Generations (Wales) Act 2015</a:t>
            </a:r>
          </a:p>
        </p:txBody>
      </p:sp>
      <p:sp>
        <p:nvSpPr>
          <p:cNvPr id="7" name="TextBox 6">
            <a:extLst>
              <a:ext uri="{FF2B5EF4-FFF2-40B4-BE49-F238E27FC236}">
                <a16:creationId xmlns:a16="http://schemas.microsoft.com/office/drawing/2014/main" id="{F7EE085B-43EA-8D28-06AD-B28EF703F714}"/>
              </a:ext>
            </a:extLst>
          </p:cNvPr>
          <p:cNvSpPr txBox="1"/>
          <p:nvPr/>
        </p:nvSpPr>
        <p:spPr>
          <a:xfrm>
            <a:off x="6148111" y="4514455"/>
            <a:ext cx="986176" cy="646331"/>
          </a:xfrm>
          <a:prstGeom prst="rect">
            <a:avLst/>
          </a:prstGeom>
          <a:noFill/>
        </p:spPr>
        <p:txBody>
          <a:bodyPr wrap="square">
            <a:spAutoFit/>
          </a:bodyPr>
          <a:lstStyle/>
          <a:p>
            <a:pPr algn="ctr"/>
            <a:r>
              <a:rPr lang="en-GB" sz="1200" b="1" i="0" u="none" strike="noStrike" dirty="0">
                <a:solidFill>
                  <a:srgbClr val="161F19"/>
                </a:solidFill>
                <a:effectLst/>
              </a:rPr>
              <a:t>Public Health Initiatives</a:t>
            </a:r>
            <a:endParaRPr lang="en-US" sz="1200" b="1" dirty="0"/>
          </a:p>
        </p:txBody>
      </p:sp>
      <p:sp>
        <p:nvSpPr>
          <p:cNvPr id="8" name="TextBox 7">
            <a:extLst>
              <a:ext uri="{FF2B5EF4-FFF2-40B4-BE49-F238E27FC236}">
                <a16:creationId xmlns:a16="http://schemas.microsoft.com/office/drawing/2014/main" id="{147CAC07-1713-8A01-E47F-97510D848C62}"/>
              </a:ext>
            </a:extLst>
          </p:cNvPr>
          <p:cNvSpPr txBox="1"/>
          <p:nvPr/>
        </p:nvSpPr>
        <p:spPr>
          <a:xfrm>
            <a:off x="6527988" y="3355648"/>
            <a:ext cx="865239" cy="600164"/>
          </a:xfrm>
          <a:prstGeom prst="rect">
            <a:avLst/>
          </a:prstGeom>
          <a:noFill/>
        </p:spPr>
        <p:txBody>
          <a:bodyPr wrap="square" rtlCol="0">
            <a:spAutoFit/>
          </a:bodyPr>
          <a:lstStyle/>
          <a:p>
            <a:r>
              <a:rPr lang="en-US" sz="1100" b="1" dirty="0"/>
              <a:t>Mental Health Act 2025</a:t>
            </a:r>
          </a:p>
        </p:txBody>
      </p:sp>
      <p:pic>
        <p:nvPicPr>
          <p:cNvPr id="9" name="Picture 2" descr="Law Clipart Images | Free Download | PNG Transparent Background - Pngtree">
            <a:extLst>
              <a:ext uri="{FF2B5EF4-FFF2-40B4-BE49-F238E27FC236}">
                <a16:creationId xmlns:a16="http://schemas.microsoft.com/office/drawing/2014/main" id="{FE1CC4C5-AA98-6B52-92AF-6D5872C1783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30013" y="3429000"/>
            <a:ext cx="3131574" cy="2475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408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0053E-5DDE-0CFF-90FD-7608BB156DFD}"/>
              </a:ext>
            </a:extLst>
          </p:cNvPr>
          <p:cNvSpPr>
            <a:spLocks noGrp="1"/>
          </p:cNvSpPr>
          <p:nvPr>
            <p:ph type="title"/>
          </p:nvPr>
        </p:nvSpPr>
        <p:spPr/>
        <p:txBody>
          <a:bodyPr>
            <a:normAutofit/>
          </a:bodyPr>
          <a:lstStyle/>
          <a:p>
            <a:r>
              <a:rPr lang="en-US" sz="1700" b="1" dirty="0">
                <a:latin typeface="+mn-lt"/>
              </a:rPr>
              <a:t>Regulatory and funding barriers of holistic health</a:t>
            </a:r>
          </a:p>
        </p:txBody>
      </p:sp>
      <p:sp>
        <p:nvSpPr>
          <p:cNvPr id="3" name="Content Placeholder 2">
            <a:extLst>
              <a:ext uri="{FF2B5EF4-FFF2-40B4-BE49-F238E27FC236}">
                <a16:creationId xmlns:a16="http://schemas.microsoft.com/office/drawing/2014/main" id="{77FEADD0-6655-A3AF-20A5-51DDD5AA05C9}"/>
              </a:ext>
            </a:extLst>
          </p:cNvPr>
          <p:cNvSpPr>
            <a:spLocks noGrp="1"/>
          </p:cNvSpPr>
          <p:nvPr>
            <p:ph idx="1"/>
          </p:nvPr>
        </p:nvSpPr>
        <p:spPr>
          <a:xfrm>
            <a:off x="992777" y="1514139"/>
            <a:ext cx="10337074" cy="1282336"/>
          </a:xfrm>
        </p:spPr>
        <p:txBody>
          <a:bodyPr>
            <a:normAutofit/>
          </a:bodyPr>
          <a:lstStyle/>
          <a:p>
            <a:pPr algn="just"/>
            <a:r>
              <a:rPr lang="en-US" sz="1700" dirty="0"/>
              <a:t>Practicing a holistic health care comes with different regulatory and funding challenges or barriers examples are:</a:t>
            </a:r>
          </a:p>
        </p:txBody>
      </p:sp>
      <p:sp>
        <p:nvSpPr>
          <p:cNvPr id="4" name="Oval 3">
            <a:extLst>
              <a:ext uri="{FF2B5EF4-FFF2-40B4-BE49-F238E27FC236}">
                <a16:creationId xmlns:a16="http://schemas.microsoft.com/office/drawing/2014/main" id="{49B35411-AF9E-89AD-D6E4-60376D7B612A}"/>
              </a:ext>
            </a:extLst>
          </p:cNvPr>
          <p:cNvSpPr/>
          <p:nvPr/>
        </p:nvSpPr>
        <p:spPr>
          <a:xfrm>
            <a:off x="2503714" y="2610395"/>
            <a:ext cx="1393372" cy="1282336"/>
          </a:xfrm>
          <a:prstGeom prst="ellipse">
            <a:avLst/>
          </a:prstGeom>
          <a:pattFill prst="dashUpDiag">
            <a:fgClr>
              <a:schemeClr val="lt1">
                <a:hueOff val="0"/>
                <a:satOff val="0"/>
                <a:lumOff val="0"/>
              </a:schemeClr>
            </a:fgClr>
            <a:bgClr>
              <a:schemeClr val="bg1"/>
            </a:bgClr>
          </a:patt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6" name="Oval 5">
            <a:extLst>
              <a:ext uri="{FF2B5EF4-FFF2-40B4-BE49-F238E27FC236}">
                <a16:creationId xmlns:a16="http://schemas.microsoft.com/office/drawing/2014/main" id="{20EF48D2-4A44-023F-E285-B8EB25CAA570}"/>
              </a:ext>
            </a:extLst>
          </p:cNvPr>
          <p:cNvSpPr/>
          <p:nvPr/>
        </p:nvSpPr>
        <p:spPr>
          <a:xfrm>
            <a:off x="2503714" y="4425042"/>
            <a:ext cx="1393372" cy="1206138"/>
          </a:xfrm>
          <a:prstGeom prst="ellipse">
            <a:avLst/>
          </a:prstGeom>
          <a:noFill/>
          <a:ln w="38100"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7" name="TextBox 6">
            <a:extLst>
              <a:ext uri="{FF2B5EF4-FFF2-40B4-BE49-F238E27FC236}">
                <a16:creationId xmlns:a16="http://schemas.microsoft.com/office/drawing/2014/main" id="{14610443-AC9A-F260-B072-8591A1EDB30E}"/>
              </a:ext>
            </a:extLst>
          </p:cNvPr>
          <p:cNvSpPr txBox="1"/>
          <p:nvPr/>
        </p:nvSpPr>
        <p:spPr>
          <a:xfrm>
            <a:off x="2503715" y="2963409"/>
            <a:ext cx="1393371" cy="523220"/>
          </a:xfrm>
          <a:prstGeom prst="rect">
            <a:avLst/>
          </a:prstGeom>
          <a:noFill/>
        </p:spPr>
        <p:txBody>
          <a:bodyPr wrap="square" rtlCol="0">
            <a:spAutoFit/>
          </a:bodyPr>
          <a:lstStyle/>
          <a:p>
            <a:pPr algn="ctr"/>
            <a:r>
              <a:rPr lang="en-US" sz="1400" b="1" dirty="0"/>
              <a:t>REGULATORY BARRIERS</a:t>
            </a:r>
          </a:p>
        </p:txBody>
      </p:sp>
      <p:sp>
        <p:nvSpPr>
          <p:cNvPr id="8" name="TextBox 7">
            <a:extLst>
              <a:ext uri="{FF2B5EF4-FFF2-40B4-BE49-F238E27FC236}">
                <a16:creationId xmlns:a16="http://schemas.microsoft.com/office/drawing/2014/main" id="{F7252D15-D177-C0B3-14C7-AF4BE69DA6EB}"/>
              </a:ext>
            </a:extLst>
          </p:cNvPr>
          <p:cNvSpPr txBox="1"/>
          <p:nvPr/>
        </p:nvSpPr>
        <p:spPr>
          <a:xfrm>
            <a:off x="2303417" y="4749819"/>
            <a:ext cx="1793965" cy="523220"/>
          </a:xfrm>
          <a:prstGeom prst="rect">
            <a:avLst/>
          </a:prstGeom>
          <a:noFill/>
        </p:spPr>
        <p:txBody>
          <a:bodyPr wrap="square" rtlCol="0">
            <a:spAutoFit/>
          </a:bodyPr>
          <a:lstStyle/>
          <a:p>
            <a:pPr algn="ctr"/>
            <a:r>
              <a:rPr lang="en-US" sz="1400" b="1" dirty="0"/>
              <a:t>FUNDING CHALLENGES</a:t>
            </a:r>
          </a:p>
        </p:txBody>
      </p:sp>
      <p:sp>
        <p:nvSpPr>
          <p:cNvPr id="9" name="Rectangle 8">
            <a:extLst>
              <a:ext uri="{FF2B5EF4-FFF2-40B4-BE49-F238E27FC236}">
                <a16:creationId xmlns:a16="http://schemas.microsoft.com/office/drawing/2014/main" id="{0470176E-5787-9954-BB4D-6CACE6DAF9EE}"/>
              </a:ext>
            </a:extLst>
          </p:cNvPr>
          <p:cNvSpPr/>
          <p:nvPr/>
        </p:nvSpPr>
        <p:spPr>
          <a:xfrm>
            <a:off x="4929054" y="2610395"/>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Professional regulations are applied strictly.</a:t>
            </a:r>
          </a:p>
        </p:txBody>
      </p:sp>
      <p:sp>
        <p:nvSpPr>
          <p:cNvPr id="10" name="Rectangle 9">
            <a:extLst>
              <a:ext uri="{FF2B5EF4-FFF2-40B4-BE49-F238E27FC236}">
                <a16:creationId xmlns:a16="http://schemas.microsoft.com/office/drawing/2014/main" id="{4B6E8740-4594-FC1D-AE85-6D09AEEBF8FD}"/>
              </a:ext>
            </a:extLst>
          </p:cNvPr>
          <p:cNvSpPr/>
          <p:nvPr/>
        </p:nvSpPr>
        <p:spPr>
          <a:xfrm>
            <a:off x="4929054" y="3074126"/>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Uneducated professional or practitioners</a:t>
            </a:r>
          </a:p>
        </p:txBody>
      </p:sp>
      <p:sp>
        <p:nvSpPr>
          <p:cNvPr id="11" name="Rectangle 10">
            <a:extLst>
              <a:ext uri="{FF2B5EF4-FFF2-40B4-BE49-F238E27FC236}">
                <a16:creationId xmlns:a16="http://schemas.microsoft.com/office/drawing/2014/main" id="{BA60B472-2158-D41B-A50D-46E9A0EA37BF}"/>
              </a:ext>
            </a:extLst>
          </p:cNvPr>
          <p:cNvSpPr/>
          <p:nvPr/>
        </p:nvSpPr>
        <p:spPr>
          <a:xfrm>
            <a:off x="4920346" y="3537857"/>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The application of policies is often inconsistent</a:t>
            </a:r>
          </a:p>
        </p:txBody>
      </p:sp>
      <p:sp>
        <p:nvSpPr>
          <p:cNvPr id="12" name="Rectangle 11">
            <a:extLst>
              <a:ext uri="{FF2B5EF4-FFF2-40B4-BE49-F238E27FC236}">
                <a16:creationId xmlns:a16="http://schemas.microsoft.com/office/drawing/2014/main" id="{1A7AF3C0-5401-EA9D-A35A-8856C49EFEED}"/>
              </a:ext>
            </a:extLst>
          </p:cNvPr>
          <p:cNvSpPr/>
          <p:nvPr/>
        </p:nvSpPr>
        <p:spPr>
          <a:xfrm>
            <a:off x="4929054" y="4247605"/>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Budget limitations in health and social care services</a:t>
            </a:r>
          </a:p>
        </p:txBody>
      </p:sp>
      <p:sp>
        <p:nvSpPr>
          <p:cNvPr id="13" name="Rectangle 12">
            <a:extLst>
              <a:ext uri="{FF2B5EF4-FFF2-40B4-BE49-F238E27FC236}">
                <a16:creationId xmlns:a16="http://schemas.microsoft.com/office/drawing/2014/main" id="{68141A72-6F56-CA84-2752-6B508C0BDA16}"/>
              </a:ext>
            </a:extLst>
          </p:cNvPr>
          <p:cNvSpPr/>
          <p:nvPr/>
        </p:nvSpPr>
        <p:spPr>
          <a:xfrm>
            <a:off x="4920346" y="4749819"/>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The unequal distribution of funds for healthcare services</a:t>
            </a:r>
          </a:p>
        </p:txBody>
      </p:sp>
      <p:sp>
        <p:nvSpPr>
          <p:cNvPr id="14" name="Rectangle 13">
            <a:extLst>
              <a:ext uri="{FF2B5EF4-FFF2-40B4-BE49-F238E27FC236}">
                <a16:creationId xmlns:a16="http://schemas.microsoft.com/office/drawing/2014/main" id="{7F12C22B-736B-7AC1-2DA3-F3BF7B6EFC5F}"/>
              </a:ext>
            </a:extLst>
          </p:cNvPr>
          <p:cNvSpPr/>
          <p:nvPr/>
        </p:nvSpPr>
        <p:spPr>
          <a:xfrm>
            <a:off x="4920346" y="5257799"/>
            <a:ext cx="3474720" cy="3548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Priorities are given to short-term funding</a:t>
            </a:r>
          </a:p>
        </p:txBody>
      </p:sp>
      <p:cxnSp>
        <p:nvCxnSpPr>
          <p:cNvPr id="16" name="Straight Arrow Connector 15">
            <a:extLst>
              <a:ext uri="{FF2B5EF4-FFF2-40B4-BE49-F238E27FC236}">
                <a16:creationId xmlns:a16="http://schemas.microsoft.com/office/drawing/2014/main" id="{D8F53EF8-7177-269A-6A58-CFD7D9082FF1}"/>
              </a:ext>
            </a:extLst>
          </p:cNvPr>
          <p:cNvCxnSpPr>
            <a:cxnSpLocks/>
          </p:cNvCxnSpPr>
          <p:nvPr/>
        </p:nvCxnSpPr>
        <p:spPr>
          <a:xfrm flipV="1">
            <a:off x="3897086" y="2787832"/>
            <a:ext cx="1023260" cy="30465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8" name="Straight Arrow Connector 17">
            <a:extLst>
              <a:ext uri="{FF2B5EF4-FFF2-40B4-BE49-F238E27FC236}">
                <a16:creationId xmlns:a16="http://schemas.microsoft.com/office/drawing/2014/main" id="{1C347D31-5CAE-8FB4-99FB-43715A4F8D73}"/>
              </a:ext>
            </a:extLst>
          </p:cNvPr>
          <p:cNvCxnSpPr>
            <a:cxnSpLocks/>
            <a:stCxn id="7" idx="3"/>
            <a:endCxn id="10" idx="1"/>
          </p:cNvCxnSpPr>
          <p:nvPr/>
        </p:nvCxnSpPr>
        <p:spPr>
          <a:xfrm>
            <a:off x="3897086" y="3225019"/>
            <a:ext cx="1031968" cy="2654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1" name="Straight Arrow Connector 20">
            <a:extLst>
              <a:ext uri="{FF2B5EF4-FFF2-40B4-BE49-F238E27FC236}">
                <a16:creationId xmlns:a16="http://schemas.microsoft.com/office/drawing/2014/main" id="{3A9DDAF2-0916-28A4-B484-50DA219ED4C9}"/>
              </a:ext>
            </a:extLst>
          </p:cNvPr>
          <p:cNvCxnSpPr>
            <a:cxnSpLocks/>
            <a:endCxn id="11" idx="1"/>
          </p:cNvCxnSpPr>
          <p:nvPr/>
        </p:nvCxnSpPr>
        <p:spPr>
          <a:xfrm>
            <a:off x="3897086" y="3378781"/>
            <a:ext cx="1023260" cy="33651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C082073A-E4E7-0C2D-CE74-CEE7184CD34C}"/>
              </a:ext>
            </a:extLst>
          </p:cNvPr>
          <p:cNvCxnSpPr>
            <a:cxnSpLocks/>
          </p:cNvCxnSpPr>
          <p:nvPr/>
        </p:nvCxnSpPr>
        <p:spPr>
          <a:xfrm flipV="1">
            <a:off x="3892732" y="4463525"/>
            <a:ext cx="1023260" cy="38714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5" name="Straight Arrow Connector 24">
            <a:extLst>
              <a:ext uri="{FF2B5EF4-FFF2-40B4-BE49-F238E27FC236}">
                <a16:creationId xmlns:a16="http://schemas.microsoft.com/office/drawing/2014/main" id="{DDBC5DAB-CAE5-F90B-4AEA-6F95DE6BE318}"/>
              </a:ext>
            </a:extLst>
          </p:cNvPr>
          <p:cNvCxnSpPr>
            <a:cxnSpLocks/>
            <a:endCxn id="13" idx="1"/>
          </p:cNvCxnSpPr>
          <p:nvPr/>
        </p:nvCxnSpPr>
        <p:spPr>
          <a:xfrm>
            <a:off x="3892732" y="4927256"/>
            <a:ext cx="1027614"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B5C6717E-553A-FE0B-E882-3DEC9B7441F6}"/>
              </a:ext>
            </a:extLst>
          </p:cNvPr>
          <p:cNvCxnSpPr>
            <a:cxnSpLocks/>
            <a:endCxn id="14" idx="1"/>
          </p:cNvCxnSpPr>
          <p:nvPr/>
        </p:nvCxnSpPr>
        <p:spPr>
          <a:xfrm>
            <a:off x="3892732" y="5028111"/>
            <a:ext cx="1027614" cy="40712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342074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32EF-1709-B115-B280-AD7D8E2AE170}"/>
              </a:ext>
            </a:extLst>
          </p:cNvPr>
          <p:cNvSpPr>
            <a:spLocks noGrp="1"/>
          </p:cNvSpPr>
          <p:nvPr>
            <p:ph type="title"/>
          </p:nvPr>
        </p:nvSpPr>
        <p:spPr/>
        <p:txBody>
          <a:bodyPr>
            <a:normAutofit/>
          </a:bodyPr>
          <a:lstStyle/>
          <a:p>
            <a:r>
              <a:rPr lang="en-US" sz="4000" b="1" dirty="0">
                <a:solidFill>
                  <a:srgbClr val="002060"/>
                </a:solidFill>
              </a:rPr>
              <a:t>Service Delivery</a:t>
            </a:r>
          </a:p>
        </p:txBody>
      </p:sp>
      <p:sp>
        <p:nvSpPr>
          <p:cNvPr id="3" name="Content Placeholder 2">
            <a:extLst>
              <a:ext uri="{FF2B5EF4-FFF2-40B4-BE49-F238E27FC236}">
                <a16:creationId xmlns:a16="http://schemas.microsoft.com/office/drawing/2014/main" id="{80599527-8DA0-9E7A-A48E-B3E9AF2C299D}"/>
              </a:ext>
            </a:extLst>
          </p:cNvPr>
          <p:cNvSpPr>
            <a:spLocks noGrp="1"/>
          </p:cNvSpPr>
          <p:nvPr>
            <p:ph idx="1"/>
          </p:nvPr>
        </p:nvSpPr>
        <p:spPr>
          <a:xfrm>
            <a:off x="609599" y="1600201"/>
            <a:ext cx="11287433" cy="3917032"/>
          </a:xfrm>
        </p:spPr>
        <p:txBody>
          <a:bodyPr>
            <a:normAutofit/>
          </a:bodyPr>
          <a:lstStyle/>
          <a:p>
            <a:pPr marL="0" indent="0" algn="just">
              <a:buNone/>
            </a:pPr>
            <a:r>
              <a:rPr lang="en-US" sz="1700" dirty="0"/>
              <a:t>These are the following ways to demonstrate the integration of holistic care approaches by practitioners in their service delivery:</a:t>
            </a:r>
          </a:p>
          <a:p>
            <a:pPr marL="0" indent="0" algn="just">
              <a:buNone/>
            </a:pPr>
            <a:endParaRPr lang="en-US" sz="1700" dirty="0"/>
          </a:p>
          <a:p>
            <a:pPr algn="just"/>
            <a:r>
              <a:rPr lang="en-US" sz="1700" dirty="0"/>
              <a:t>Patient-care, care fulfilling bodily, psychological and societal demands of the service user.</a:t>
            </a:r>
          </a:p>
          <a:p>
            <a:pPr algn="just"/>
            <a:r>
              <a:rPr lang="en-US" sz="1700" dirty="0"/>
              <a:t>Joint efforts of different professions (multidisciplinary teams) (physicians, nurses, psychologists).</a:t>
            </a:r>
          </a:p>
          <a:p>
            <a:pPr algn="just"/>
            <a:r>
              <a:rPr lang="en-US" sz="1700" dirty="0"/>
              <a:t>Remote medical services and technology-enhanced customer service (tele-health services), to provide better access to care and continuity of health services.</a:t>
            </a:r>
          </a:p>
          <a:p>
            <a:pPr algn="just"/>
            <a:r>
              <a:rPr lang="en-US" sz="1700" dirty="0"/>
              <a:t>Community care facilitates preventive measures and decreases number of hospital admissions.</a:t>
            </a:r>
          </a:p>
          <a:p>
            <a:pPr algn="just"/>
            <a:endParaRPr lang="en-US" sz="1700" dirty="0"/>
          </a:p>
          <a:p>
            <a:pPr marL="0" indent="0" algn="just">
              <a:buNone/>
            </a:pPr>
            <a:r>
              <a:rPr lang="en-US" sz="1700" dirty="0"/>
              <a:t>Case example </a:t>
            </a:r>
          </a:p>
          <a:p>
            <a:pPr algn="just"/>
            <a:r>
              <a:rPr lang="en-US" sz="1700" dirty="0"/>
              <a:t>Medical facilities implementing multidisciplinary plans while treating individuals with chronic diseases (like diabetes or oncology) involving medical treatment, information support, rehabilitation, and psychiatric therapy.</a:t>
            </a:r>
          </a:p>
        </p:txBody>
      </p:sp>
    </p:spTree>
    <p:extLst>
      <p:ext uri="{BB962C8B-B14F-4D97-AF65-F5344CB8AC3E}">
        <p14:creationId xmlns:p14="http://schemas.microsoft.com/office/powerpoint/2010/main" val="3511808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24DB-5946-948B-1758-FFEA85CEF784}"/>
              </a:ext>
            </a:extLst>
          </p:cNvPr>
          <p:cNvSpPr>
            <a:spLocks noGrp="1"/>
          </p:cNvSpPr>
          <p:nvPr>
            <p:ph type="title"/>
          </p:nvPr>
        </p:nvSpPr>
        <p:spPr/>
        <p:txBody>
          <a:bodyPr>
            <a:normAutofit/>
          </a:bodyPr>
          <a:lstStyle/>
          <a:p>
            <a:r>
              <a:rPr lang="en-US" sz="4000" b="1" dirty="0">
                <a:solidFill>
                  <a:srgbClr val="002060"/>
                </a:solidFill>
              </a:rPr>
              <a:t>Public Health Initiatives</a:t>
            </a:r>
          </a:p>
        </p:txBody>
      </p:sp>
      <p:sp>
        <p:nvSpPr>
          <p:cNvPr id="3" name="Content Placeholder 2">
            <a:extLst>
              <a:ext uri="{FF2B5EF4-FFF2-40B4-BE49-F238E27FC236}">
                <a16:creationId xmlns:a16="http://schemas.microsoft.com/office/drawing/2014/main" id="{3F13CED2-245B-D721-CF03-82726489356D}"/>
              </a:ext>
            </a:extLst>
          </p:cNvPr>
          <p:cNvSpPr>
            <a:spLocks noGrp="1"/>
          </p:cNvSpPr>
          <p:nvPr>
            <p:ph idx="1"/>
          </p:nvPr>
        </p:nvSpPr>
        <p:spPr>
          <a:xfrm>
            <a:off x="609600" y="1417638"/>
            <a:ext cx="9969910" cy="4613786"/>
          </a:xfrm>
        </p:spPr>
        <p:txBody>
          <a:bodyPr>
            <a:normAutofit fontScale="47500" lnSpcReduction="20000"/>
          </a:bodyPr>
          <a:lstStyle/>
          <a:p>
            <a:r>
              <a:rPr lang="en-US" sz="3600" dirty="0"/>
              <a:t>In promotion of a health lifestyle and environment public health initiatives which means a health care campaigns created by the government or public health organisation (WHO), local authorities to ensure, </a:t>
            </a:r>
          </a:p>
          <a:p>
            <a:r>
              <a:rPr lang="en-US" sz="3600" dirty="0"/>
              <a:t>Same access to medical services. </a:t>
            </a:r>
          </a:p>
          <a:p>
            <a:r>
              <a:rPr lang="en-US" sz="3600" dirty="0"/>
              <a:t>Advertising the importance of  healthy living</a:t>
            </a:r>
          </a:p>
          <a:p>
            <a:r>
              <a:rPr lang="en-US" sz="3600" dirty="0"/>
              <a:t>Disease preventions.</a:t>
            </a:r>
          </a:p>
          <a:p>
            <a:pPr marL="0" indent="0">
              <a:buNone/>
            </a:pPr>
            <a:r>
              <a:rPr lang="en-GB" sz="2500" b="1" dirty="0"/>
              <a:t>(Akilan, 2021)</a:t>
            </a:r>
            <a:endParaRPr lang="en-US" sz="2500" b="1" dirty="0"/>
          </a:p>
          <a:p>
            <a:pPr marL="0" indent="0">
              <a:buNone/>
            </a:pPr>
            <a:endParaRPr lang="en-US" sz="3600" dirty="0"/>
          </a:p>
          <a:p>
            <a:pPr marL="0" indent="0">
              <a:buNone/>
            </a:pPr>
            <a:r>
              <a:rPr lang="en-US" sz="3600" dirty="0"/>
              <a:t>Examples of public health initiatives are:</a:t>
            </a:r>
          </a:p>
          <a:p>
            <a:r>
              <a:rPr lang="en-GB" sz="3600" dirty="0">
                <a:solidFill>
                  <a:srgbClr val="161F19"/>
                </a:solidFill>
              </a:rPr>
              <a:t>Change4Life </a:t>
            </a:r>
            <a:r>
              <a:rPr lang="en-GB" sz="2500" b="1" dirty="0">
                <a:cs typeface="Arial" panose="020B0604020202020204" pitchFamily="34" charset="0"/>
              </a:rPr>
              <a:t>(NHS, 2021)</a:t>
            </a:r>
          </a:p>
          <a:p>
            <a:r>
              <a:rPr lang="en-GB" sz="3600" dirty="0"/>
              <a:t>Stoptober </a:t>
            </a:r>
            <a:r>
              <a:rPr lang="en-GB" sz="2500" b="1" dirty="0"/>
              <a:t>(GOV.UK, 2022)</a:t>
            </a:r>
          </a:p>
          <a:p>
            <a:r>
              <a:rPr lang="en-GB" sz="3600" dirty="0"/>
              <a:t>Net-Zero Health Systems  </a:t>
            </a:r>
            <a:r>
              <a:rPr lang="en-GB" sz="2500" b="1" dirty="0">
                <a:cs typeface="Arial" panose="020B0604020202020204" pitchFamily="34" charset="0"/>
              </a:rPr>
              <a:t>(NHS England, 2022)</a:t>
            </a:r>
          </a:p>
          <a:p>
            <a:endParaRPr lang="en-GB" sz="3600" dirty="0"/>
          </a:p>
          <a:p>
            <a:pPr marL="0" indent="0">
              <a:buNone/>
            </a:pPr>
            <a:r>
              <a:rPr lang="en-GB" sz="3600" dirty="0"/>
              <a:t>Impacts of public health initiatives on society,</a:t>
            </a:r>
          </a:p>
          <a:p>
            <a:r>
              <a:rPr lang="en-US" sz="3600" dirty="0"/>
              <a:t>Preventable diseases are decreased.</a:t>
            </a:r>
          </a:p>
          <a:p>
            <a:r>
              <a:rPr lang="en-US" sz="3600" dirty="0"/>
              <a:t>There is a higher quality of life.</a:t>
            </a:r>
          </a:p>
          <a:p>
            <a:r>
              <a:rPr lang="en-US" sz="3600" dirty="0"/>
              <a:t>The costs for medical services are decreased through </a:t>
            </a:r>
            <a:r>
              <a:rPr lang="en-GB" sz="3600" dirty="0"/>
              <a:t>public health initiatives.</a:t>
            </a:r>
          </a:p>
          <a:p>
            <a:endParaRPr lang="en-GB" dirty="0"/>
          </a:p>
          <a:p>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US" dirty="0"/>
          </a:p>
          <a:p>
            <a:pPr marL="0" indent="0">
              <a:buNone/>
            </a:pPr>
            <a:endParaRPr lang="en-US" dirty="0"/>
          </a:p>
        </p:txBody>
      </p:sp>
      <p:pic>
        <p:nvPicPr>
          <p:cNvPr id="4" name="Picture 3" descr="Public Health Initiative - The Community of Practice for Climate Resilient and Low Carbon Sustainable Health Systems">
            <a:extLst>
              <a:ext uri="{FF2B5EF4-FFF2-40B4-BE49-F238E27FC236}">
                <a16:creationId xmlns:a16="http://schemas.microsoft.com/office/drawing/2014/main" id="{4ADA5CA6-4F0E-220B-D9AD-70751DD79CDC}"/>
              </a:ext>
            </a:extLst>
          </p:cNvPr>
          <p:cNvPicPr>
            <a:picLocks noChangeAspect="1"/>
          </p:cNvPicPr>
          <p:nvPr/>
        </p:nvPicPr>
        <p:blipFill>
          <a:blip r:embed="rId3"/>
          <a:stretch>
            <a:fillRect/>
          </a:stretch>
        </p:blipFill>
        <p:spPr>
          <a:xfrm>
            <a:off x="6402643" y="2144250"/>
            <a:ext cx="2928169" cy="2978355"/>
          </a:xfrm>
          <a:prstGeom prst="rect">
            <a:avLst/>
          </a:prstGeom>
        </p:spPr>
      </p:pic>
    </p:spTree>
    <p:extLst>
      <p:ext uri="{BB962C8B-B14F-4D97-AF65-F5344CB8AC3E}">
        <p14:creationId xmlns:p14="http://schemas.microsoft.com/office/powerpoint/2010/main" val="3086077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a:xfrm>
            <a:off x="609600" y="274638"/>
            <a:ext cx="10972800" cy="1143000"/>
          </a:xfrm>
        </p:spPr>
        <p:txBody>
          <a:bodyPr anchor="ctr">
            <a:normAutofit/>
          </a:bodyPr>
          <a:lstStyle/>
          <a:p>
            <a:r>
              <a:rPr lang="en-GB" sz="4000" b="1" dirty="0">
                <a:solidFill>
                  <a:srgbClr val="002060"/>
                </a:solidFill>
              </a:rPr>
              <a:t>Equity and Access</a:t>
            </a:r>
          </a:p>
        </p:txBody>
      </p:sp>
      <p:sp>
        <p:nvSpPr>
          <p:cNvPr id="15" name="Content Placeholder 2">
            <a:extLst>
              <a:ext uri="{FF2B5EF4-FFF2-40B4-BE49-F238E27FC236}">
                <a16:creationId xmlns:a16="http://schemas.microsoft.com/office/drawing/2014/main" id="{BF101EE5-BA02-AF9A-C2CB-531946A5EC9E}"/>
              </a:ext>
            </a:extLst>
          </p:cNvPr>
          <p:cNvSpPr>
            <a:spLocks noGrp="1"/>
          </p:cNvSpPr>
          <p:nvPr>
            <p:ph sz="half" idx="2"/>
          </p:nvPr>
        </p:nvSpPr>
        <p:spPr>
          <a:xfrm>
            <a:off x="-109229" y="3845498"/>
            <a:ext cx="5386917" cy="3414365"/>
          </a:xfrm>
        </p:spPr>
        <p:txBody>
          <a:bodyPr>
            <a:normAutofit/>
          </a:bodyPr>
          <a:lstStyle/>
          <a:p>
            <a:pPr marL="0" indent="0">
              <a:lnSpc>
                <a:spcPct val="90000"/>
              </a:lnSpc>
              <a:buNone/>
            </a:pPr>
            <a:br>
              <a:rPr lang="en-GB" sz="1700" dirty="0"/>
            </a:br>
            <a:endParaRPr lang="en-GB" sz="1700" dirty="0"/>
          </a:p>
        </p:txBody>
      </p:sp>
      <p:pic>
        <p:nvPicPr>
          <p:cNvPr id="8194" name="Picture 2" descr="The definitions and differences between equality, equity, and justice. |  Download Scientific Diagram">
            <a:extLst>
              <a:ext uri="{FF2B5EF4-FFF2-40B4-BE49-F238E27FC236}">
                <a16:creationId xmlns:a16="http://schemas.microsoft.com/office/drawing/2014/main" id="{771DB5A5-CC78-9B8D-3803-6FA4064A20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415" y="1769558"/>
            <a:ext cx="5514754" cy="366653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CE3504DE-FE8C-5936-C139-6B72C4903146}"/>
              </a:ext>
            </a:extLst>
          </p:cNvPr>
          <p:cNvGraphicFramePr/>
          <p:nvPr>
            <p:extLst>
              <p:ext uri="{D42A27DB-BD31-4B8C-83A1-F6EECF244321}">
                <p14:modId xmlns:p14="http://schemas.microsoft.com/office/powerpoint/2010/main" val="3317295315"/>
              </p:ext>
            </p:extLst>
          </p:nvPr>
        </p:nvGraphicFramePr>
        <p:xfrm>
          <a:off x="329609" y="1552680"/>
          <a:ext cx="5766391" cy="3752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371213D5-949E-35A0-9650-DD24F5EF7AE3}"/>
              </a:ext>
            </a:extLst>
          </p:cNvPr>
          <p:cNvSpPr txBox="1"/>
          <p:nvPr/>
        </p:nvSpPr>
        <p:spPr>
          <a:xfrm>
            <a:off x="6209415" y="5351474"/>
            <a:ext cx="6156250" cy="246221"/>
          </a:xfrm>
          <a:prstGeom prst="rect">
            <a:avLst/>
          </a:prstGeom>
          <a:noFill/>
        </p:spPr>
        <p:txBody>
          <a:bodyPr wrap="square">
            <a:spAutoFit/>
          </a:bodyPr>
          <a:lstStyle/>
          <a:p>
            <a:r>
              <a:rPr lang="en-GB" sz="1000" b="1" i="0" dirty="0">
                <a:solidFill>
                  <a:srgbClr val="000000"/>
                </a:solidFill>
                <a:effectLst/>
                <a:latin typeface="Arial" panose="020B0604020202020204" pitchFamily="34" charset="0"/>
              </a:rPr>
              <a:t>(</a:t>
            </a:r>
            <a:r>
              <a:rPr lang="en-GB" sz="1000" b="1" i="0" dirty="0" err="1">
                <a:solidFill>
                  <a:srgbClr val="000000"/>
                </a:solidFill>
                <a:effectLst/>
                <a:latin typeface="Arial" panose="020B0604020202020204" pitchFamily="34" charset="0"/>
              </a:rPr>
              <a:t>Barrocas</a:t>
            </a:r>
            <a:r>
              <a:rPr lang="en-GB" sz="1000" b="1" i="0" dirty="0">
                <a:solidFill>
                  <a:srgbClr val="000000"/>
                </a:solidFill>
                <a:effectLst/>
                <a:latin typeface="Arial" panose="020B0604020202020204" pitchFamily="34" charset="0"/>
              </a:rPr>
              <a:t> et al., 2023)</a:t>
            </a:r>
            <a:endParaRPr lang="en-US" sz="1000" b="1" dirty="0"/>
          </a:p>
        </p:txBody>
      </p:sp>
    </p:spTree>
    <p:extLst>
      <p:ext uri="{BB962C8B-B14F-4D97-AF65-F5344CB8AC3E}">
        <p14:creationId xmlns:p14="http://schemas.microsoft.com/office/powerpoint/2010/main" val="2679170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71" name="Title 1">
            <a:extLst>
              <a:ext uri="{FF2B5EF4-FFF2-40B4-BE49-F238E27FC236}">
                <a16:creationId xmlns:a16="http://schemas.microsoft.com/office/drawing/2014/main" id="{92FE07DE-12B1-2415-13B9-E6558658C256}"/>
              </a:ext>
            </a:extLst>
          </p:cNvPr>
          <p:cNvSpPr>
            <a:spLocks noGrp="1"/>
          </p:cNvSpPr>
          <p:nvPr>
            <p:ph type="title"/>
          </p:nvPr>
        </p:nvSpPr>
        <p:spPr>
          <a:xfrm>
            <a:off x="609600" y="274638"/>
            <a:ext cx="10972800" cy="1143000"/>
          </a:xfrm>
        </p:spPr>
        <p:txBody>
          <a:bodyPr anchor="ctr">
            <a:normAutofit/>
          </a:bodyPr>
          <a:lstStyle/>
          <a:p>
            <a:r>
              <a:rPr lang="en-US" sz="4000" b="1" dirty="0">
                <a:solidFill>
                  <a:srgbClr val="002060"/>
                </a:solidFill>
              </a:rPr>
              <a:t>Conclusion </a:t>
            </a:r>
          </a:p>
        </p:txBody>
      </p:sp>
      <p:sp>
        <p:nvSpPr>
          <p:cNvPr id="3" name="Content Placeholder 2">
            <a:extLst>
              <a:ext uri="{FF2B5EF4-FFF2-40B4-BE49-F238E27FC236}">
                <a16:creationId xmlns:a16="http://schemas.microsoft.com/office/drawing/2014/main" id="{8EE83197-3870-AA64-4838-B2EDBC188417}"/>
              </a:ext>
            </a:extLst>
          </p:cNvPr>
          <p:cNvSpPr>
            <a:spLocks noGrp="1"/>
          </p:cNvSpPr>
          <p:nvPr>
            <p:ph sz="half" idx="1"/>
          </p:nvPr>
        </p:nvSpPr>
        <p:spPr>
          <a:xfrm>
            <a:off x="840343" y="2140976"/>
            <a:ext cx="9409472" cy="3989040"/>
          </a:xfrm>
        </p:spPr>
        <p:txBody>
          <a:bodyPr>
            <a:normAutofit/>
          </a:bodyPr>
          <a:lstStyle/>
          <a:p>
            <a:pPr marL="0" indent="0">
              <a:lnSpc>
                <a:spcPct val="90000"/>
              </a:lnSpc>
              <a:buNone/>
            </a:pPr>
            <a:r>
              <a:rPr lang="en-GB" sz="1700" dirty="0"/>
              <a:t>In conclusion</a:t>
            </a:r>
            <a:r>
              <a:rPr lang="en-GB" sz="1700" b="0" i="0" u="none" strike="noStrike" dirty="0">
                <a:effectLst/>
              </a:rPr>
              <a:t>,  </a:t>
            </a:r>
          </a:p>
          <a:p>
            <a:pPr>
              <a:lnSpc>
                <a:spcPct val="90000"/>
              </a:lnSpc>
            </a:pPr>
            <a:r>
              <a:rPr lang="en-GB" sz="1700" b="0" i="0" u="none" strike="noStrike" dirty="0">
                <a:effectLst/>
              </a:rPr>
              <a:t>Health, well-being, and sustainable development are closely connected. </a:t>
            </a:r>
          </a:p>
          <a:p>
            <a:pPr>
              <a:lnSpc>
                <a:spcPct val="90000"/>
              </a:lnSpc>
            </a:pPr>
            <a:r>
              <a:rPr lang="en-GB" sz="1700" b="0" i="0" u="none" strike="noStrike" dirty="0">
                <a:effectLst/>
              </a:rPr>
              <a:t>Today’s healthcare is mostly holistic and universally oriented.  </a:t>
            </a:r>
          </a:p>
          <a:p>
            <a:pPr>
              <a:lnSpc>
                <a:spcPct val="90000"/>
              </a:lnSpc>
            </a:pPr>
            <a:r>
              <a:rPr lang="en-GB" sz="1700" b="0" i="0" u="none" strike="noStrike" dirty="0">
                <a:effectLst/>
              </a:rPr>
              <a:t>Policies in the UK promote prevention and seamless care.</a:t>
            </a:r>
          </a:p>
          <a:p>
            <a:pPr>
              <a:lnSpc>
                <a:spcPct val="90000"/>
              </a:lnSpc>
            </a:pPr>
            <a:r>
              <a:rPr lang="en-GB" sz="1700" b="0" i="0" u="none" strike="noStrike" dirty="0">
                <a:effectLst/>
              </a:rPr>
              <a:t>There are various obstacles yet still.  </a:t>
            </a:r>
          </a:p>
          <a:p>
            <a:pPr>
              <a:lnSpc>
                <a:spcPct val="90000"/>
              </a:lnSpc>
            </a:pPr>
            <a:r>
              <a:rPr lang="en-GB" sz="1700" b="0" i="0" u="none" strike="noStrike" dirty="0">
                <a:effectLst/>
              </a:rPr>
              <a:t>Sustainable healthcare services are necessary for further generations</a:t>
            </a:r>
            <a:r>
              <a:rPr lang="en-GB" sz="2400" b="0" i="0" u="none" strike="noStrike" dirty="0">
                <a:effectLst/>
              </a:rPr>
              <a:t>.</a:t>
            </a:r>
            <a:endParaRPr lang="en-US" sz="2400" dirty="0"/>
          </a:p>
        </p:txBody>
      </p:sp>
      <p:pic>
        <p:nvPicPr>
          <p:cNvPr id="6" name="Picture 5">
            <a:extLst>
              <a:ext uri="{FF2B5EF4-FFF2-40B4-BE49-F238E27FC236}">
                <a16:creationId xmlns:a16="http://schemas.microsoft.com/office/drawing/2014/main" id="{8A3B58FC-585E-599C-129D-B553FC73EBBA}"/>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17231" y="1600201"/>
            <a:ext cx="2665169" cy="3989040"/>
          </a:xfrm>
          <a:prstGeom prst="rect">
            <a:avLst/>
          </a:prstGeom>
          <a:noFill/>
        </p:spPr>
      </p:pic>
    </p:spTree>
    <p:extLst>
      <p:ext uri="{BB962C8B-B14F-4D97-AF65-F5344CB8AC3E}">
        <p14:creationId xmlns:p14="http://schemas.microsoft.com/office/powerpoint/2010/main" val="822038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Abbreviating References: Correct Forms of Academic Texts">
            <a:extLst>
              <a:ext uri="{FF2B5EF4-FFF2-40B4-BE49-F238E27FC236}">
                <a16:creationId xmlns:a16="http://schemas.microsoft.com/office/drawing/2014/main" id="{BE00B374-7465-FE81-0F9A-B4EDE09A2B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5275" r="-3" b="30160"/>
          <a:stretch>
            <a:fillRect/>
          </a:stretch>
        </p:blipFill>
        <p:spPr bwMode="auto">
          <a:xfrm>
            <a:off x="1392866" y="1417638"/>
            <a:ext cx="10370288" cy="3641650"/>
          </a:xfrm>
          <a:prstGeom prst="rect">
            <a:avLst/>
          </a:prstGeom>
          <a:solidFill>
            <a:srgbClr val="FFFFFF"/>
          </a:solidFill>
        </p:spPr>
      </p:pic>
    </p:spTree>
    <p:extLst>
      <p:ext uri="{BB962C8B-B14F-4D97-AF65-F5344CB8AC3E}">
        <p14:creationId xmlns:p14="http://schemas.microsoft.com/office/powerpoint/2010/main" val="89827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3391AF-79D8-04F2-9A9E-B575320C8B21}"/>
              </a:ext>
            </a:extLst>
          </p:cNvPr>
          <p:cNvSpPr>
            <a:spLocks noGrp="1"/>
          </p:cNvSpPr>
          <p:nvPr>
            <p:ph idx="1"/>
          </p:nvPr>
        </p:nvSpPr>
        <p:spPr>
          <a:xfrm>
            <a:off x="609600" y="404850"/>
            <a:ext cx="10972800" cy="5264432"/>
          </a:xfrm>
        </p:spPr>
        <p:txBody>
          <a:bodyPr>
            <a:normAutofit fontScale="55000" lnSpcReduction="20000"/>
          </a:bodyPr>
          <a:lstStyle/>
          <a:p>
            <a:r>
              <a:rPr lang="en-GB" sz="2000" dirty="0"/>
              <a:t>Akilan, V. (2021) </a:t>
            </a:r>
            <a:r>
              <a:rPr lang="en-GB" sz="2000" i="1" dirty="0"/>
              <a:t>Public health initiatives - health action campaign</a:t>
            </a:r>
            <a:r>
              <a:rPr lang="en-GB" sz="2000" dirty="0"/>
              <a:t>. Available at: </a:t>
            </a:r>
            <a:r>
              <a:rPr lang="en-GB" sz="2000" dirty="0">
                <a:hlinkClick r:id="rId2"/>
              </a:rPr>
              <a:t>https://www.healthactionresearch.org.uk/tackling-obesity/public-health/</a:t>
            </a:r>
            <a:r>
              <a:rPr lang="en-GB" sz="2000" dirty="0"/>
              <a:t>  (Accessed: 19 July 2026).</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Barrocas, A., Schwartz, D.B., </a:t>
            </a:r>
            <a:r>
              <a:rPr lang="en-GB" sz="1900" b="0" i="0" dirty="0" err="1">
                <a:solidFill>
                  <a:srgbClr val="000000"/>
                </a:solidFill>
                <a:effectLst/>
                <a:latin typeface="Arial" panose="020B0604020202020204" pitchFamily="34" charset="0"/>
              </a:rPr>
              <a:t>Guinhut</a:t>
            </a:r>
            <a:r>
              <a:rPr lang="en-GB" sz="1900" b="0" i="0" dirty="0">
                <a:solidFill>
                  <a:srgbClr val="000000"/>
                </a:solidFill>
                <a:effectLst/>
                <a:latin typeface="Arial" panose="020B0604020202020204" pitchFamily="34" charset="0"/>
              </a:rPr>
              <a:t>, M., Oquendo, G. and Cárdenas, D. (2023) The ethical dimension of nutrition support teams and clinical nutrition professionals in dealing with disease-related malnutrition and access to nutrition care with The Troubling Trichotomy as a foundation. </a:t>
            </a:r>
            <a:r>
              <a:rPr lang="en-GB" sz="1900" b="0" i="1" dirty="0">
                <a:solidFill>
                  <a:srgbClr val="000000"/>
                </a:solidFill>
                <a:effectLst/>
                <a:latin typeface="Arial" panose="020B0604020202020204" pitchFamily="34" charset="0"/>
              </a:rPr>
              <a:t>Clinical Nutrition Open Science</a:t>
            </a:r>
            <a:r>
              <a:rPr lang="en-GB" sz="1900" b="0" i="0" dirty="0">
                <a:solidFill>
                  <a:srgbClr val="000000"/>
                </a:solidFill>
                <a:effectLst/>
                <a:latin typeface="Arial" panose="020B0604020202020204" pitchFamily="34" charset="0"/>
              </a:rPr>
              <a:t>, 49, pp.1–16. </a:t>
            </a:r>
            <a:r>
              <a:rPr lang="en-GB" sz="1900" dirty="0">
                <a:solidFill>
                  <a:srgbClr val="000000"/>
                </a:solidFill>
                <a:latin typeface="Arial" panose="020B0604020202020204" pitchFamily="34" charset="0"/>
              </a:rPr>
              <a:t>D</a:t>
            </a:r>
            <a:r>
              <a:rPr lang="en-GB" sz="1900" b="0" i="0" dirty="0">
                <a:solidFill>
                  <a:srgbClr val="000000"/>
                </a:solidFill>
                <a:effectLst/>
                <a:latin typeface="Arial" panose="020B0604020202020204" pitchFamily="34" charset="0"/>
              </a:rPr>
              <a:t>oi: </a:t>
            </a:r>
            <a:r>
              <a:rPr lang="en-GB" sz="1900" b="0" i="0" dirty="0">
                <a:solidFill>
                  <a:srgbClr val="000000"/>
                </a:solidFill>
                <a:effectLst/>
                <a:latin typeface="Arial" panose="020B0604020202020204" pitchFamily="34" charset="0"/>
                <a:hlinkClick r:id="rId3"/>
              </a:rPr>
              <a:t>https://www.clinicalnutritionopenscience.com/article/S2667-2685(23)00012-8/fulltext</a:t>
            </a:r>
            <a:r>
              <a:rPr lang="en-GB" sz="1900" b="0" i="0" dirty="0">
                <a:solidFill>
                  <a:srgbClr val="000000"/>
                </a:solidFill>
                <a:effectLst/>
                <a:latin typeface="Arial" panose="020B0604020202020204" pitchFamily="34" charset="0"/>
              </a:rPr>
              <a:t> </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Community Development and Health Network (2014) </a:t>
            </a:r>
            <a:r>
              <a:rPr lang="en-GB" sz="1900" b="0" i="1" dirty="0">
                <a:solidFill>
                  <a:srgbClr val="000000"/>
                </a:solidFill>
                <a:effectLst/>
                <a:latin typeface="Arial" panose="020B0604020202020204" pitchFamily="34" charset="0"/>
              </a:rPr>
              <a:t>Models of health</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4"/>
              </a:rPr>
              <a:t>https://www.cdhn.org/sites/default/files/oldwebsite/FACTSHEETS%201_Screen%20View(1).pdf</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cowshed (2025) </a:t>
            </a:r>
            <a:r>
              <a:rPr lang="en-GB" sz="1900" b="0" i="1" dirty="0">
                <a:solidFill>
                  <a:srgbClr val="000000"/>
                </a:solidFill>
                <a:effectLst/>
                <a:latin typeface="Arial" panose="020B0604020202020204" pitchFamily="34" charset="0"/>
              </a:rPr>
              <a:t>More information - World Health Organization Collaborating Centre On Investment for Health and Well-being</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5"/>
              </a:rPr>
              <a:t>https://phwwhocc.co.uk/about-us/more-information/</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pPr algn="l"/>
            <a:r>
              <a:rPr lang="en-GB" sz="1900" b="0" i="0" dirty="0" err="1">
                <a:solidFill>
                  <a:srgbClr val="000000"/>
                </a:solidFill>
                <a:effectLst/>
                <a:latin typeface="Arial" panose="020B0604020202020204" pitchFamily="34" charset="0"/>
              </a:rPr>
              <a:t>Felman</a:t>
            </a:r>
            <a:r>
              <a:rPr lang="en-GB" sz="1900" b="0" i="0" dirty="0">
                <a:solidFill>
                  <a:srgbClr val="000000"/>
                </a:solidFill>
                <a:effectLst/>
                <a:latin typeface="Arial" panose="020B0604020202020204" pitchFamily="34" charset="0"/>
              </a:rPr>
              <a:t>, A. (2023) </a:t>
            </a:r>
            <a:r>
              <a:rPr lang="en-GB" sz="1900" b="0" i="1" dirty="0">
                <a:solidFill>
                  <a:srgbClr val="000000"/>
                </a:solidFill>
                <a:effectLst/>
                <a:latin typeface="Arial" panose="020B0604020202020204" pitchFamily="34" charset="0"/>
              </a:rPr>
              <a:t>Health: What does good health really mean?</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6"/>
              </a:rPr>
              <a:t>https://www.medicalnewstoday.com/articles/150999</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pPr algn="l"/>
            <a:endParaRPr lang="en-GB" sz="1900" b="0" i="0" dirty="0">
              <a:solidFill>
                <a:srgbClr val="000000"/>
              </a:solidFill>
              <a:effectLst/>
              <a:latin typeface="Arial" panose="020B0604020202020204" pitchFamily="34" charset="0"/>
            </a:endParaRPr>
          </a:p>
          <a:p>
            <a:r>
              <a:rPr lang="en-GB" sz="2000" dirty="0"/>
              <a:t>GOV.UK (2022) </a:t>
            </a:r>
            <a:r>
              <a:rPr lang="en-GB" sz="2000" i="1" dirty="0"/>
              <a:t>Stoptober launches to give smokers the confidence to quit</a:t>
            </a:r>
            <a:r>
              <a:rPr lang="en-GB" sz="2000" dirty="0"/>
              <a:t>. Available at: </a:t>
            </a:r>
            <a:r>
              <a:rPr lang="en-GB" sz="2000" dirty="0">
                <a:hlinkClick r:id="rId7"/>
              </a:rPr>
              <a:t>https://www.gov.uk/government/news/stoptober-launches-to-give-smokers-the-confidence-to-quit</a:t>
            </a:r>
            <a:r>
              <a:rPr lang="en-GB" sz="2000" dirty="0"/>
              <a:t> (Accessed: 19 July 2026).</a:t>
            </a:r>
          </a:p>
          <a:p>
            <a:pPr algn="l"/>
            <a:endParaRPr lang="en-GB" sz="1900" b="0" i="0" dirty="0">
              <a:solidFill>
                <a:srgbClr val="000000"/>
              </a:solidFill>
              <a:effectLst/>
              <a:latin typeface="Arial" panose="020B0604020202020204" pitchFamily="34" charset="0"/>
            </a:endParaRPr>
          </a:p>
          <a:p>
            <a:pPr algn="l"/>
            <a:endParaRPr lang="en-GB" sz="1900" b="0" i="0" dirty="0">
              <a:solidFill>
                <a:srgbClr val="000000"/>
              </a:solidFill>
              <a:effectLst/>
              <a:latin typeface="Arial" panose="020B0604020202020204" pitchFamily="34" charset="0"/>
            </a:endParaRPr>
          </a:p>
          <a:p>
            <a:pPr algn="l"/>
            <a:r>
              <a:rPr lang="en-GB" sz="1900" b="0" i="0" dirty="0">
                <a:solidFill>
                  <a:srgbClr val="000000"/>
                </a:solidFill>
                <a:effectLst/>
                <a:latin typeface="Arial" panose="020B0604020202020204" pitchFamily="34" charset="0"/>
              </a:rPr>
              <a:t>Health Economics Unit (2025) </a:t>
            </a:r>
            <a:r>
              <a:rPr lang="en-GB" sz="1900" b="0" i="1" dirty="0">
                <a:solidFill>
                  <a:srgbClr val="000000"/>
                </a:solidFill>
                <a:effectLst/>
                <a:latin typeface="Arial" panose="020B0604020202020204" pitchFamily="34" charset="0"/>
              </a:rPr>
              <a:t>Improving healthcare planning with social, economic and environmental value - Health Economics Unit</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8"/>
              </a:rPr>
              <a:t>https://www.healtheconomicsunit.nhs.uk/social-economic-and-environmental-value/index.html</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14 July 2026).</a:t>
            </a:r>
          </a:p>
          <a:p>
            <a:pPr algn="l"/>
            <a:endParaRPr lang="en-GB" sz="1900" dirty="0">
              <a:solidFill>
                <a:srgbClr val="000000"/>
              </a:solidFill>
              <a:latin typeface="Arial" panose="020B0604020202020204" pitchFamily="34" charset="0"/>
            </a:endParaRPr>
          </a:p>
          <a:p>
            <a:r>
              <a:rPr lang="en-GB" sz="2000" dirty="0"/>
              <a:t>Health Hero (2023) </a:t>
            </a:r>
            <a:r>
              <a:rPr lang="en-GB" sz="2000" i="1" dirty="0"/>
              <a:t>What is holistic healthcare and why is it important?</a:t>
            </a:r>
            <a:r>
              <a:rPr lang="en-GB" sz="2000" dirty="0"/>
              <a:t> Available at: </a:t>
            </a:r>
            <a:r>
              <a:rPr lang="en-GB" sz="2000" dirty="0">
                <a:hlinkClick r:id="rId9"/>
              </a:rPr>
              <a:t>https://www.healthhero.com/blog/what-is-holistic-healthcare-and-why-is-it-important</a:t>
            </a:r>
            <a:r>
              <a:rPr lang="en-GB" sz="2000" dirty="0"/>
              <a:t> (Accessed: 18 July 2026).</a:t>
            </a:r>
          </a:p>
          <a:p>
            <a:pPr algn="l"/>
            <a:endParaRPr lang="en-GB" sz="1900" b="0" i="0" dirty="0">
              <a:solidFill>
                <a:srgbClr val="000000"/>
              </a:solidFill>
              <a:effectLst/>
              <a:latin typeface="Arial" panose="020B0604020202020204" pitchFamily="34" charset="0"/>
            </a:endParaRPr>
          </a:p>
          <a:p>
            <a:pPr algn="l"/>
            <a:endParaRPr lang="en-GB" sz="1900" b="0" i="0" dirty="0">
              <a:solidFill>
                <a:srgbClr val="000000"/>
              </a:solidFill>
              <a:effectLst/>
              <a:latin typeface="Arial" panose="020B0604020202020204" pitchFamily="34" charset="0"/>
            </a:endParaRPr>
          </a:p>
          <a:p>
            <a:r>
              <a:rPr lang="en-GB" sz="1900" b="0" i="0" dirty="0">
                <a:solidFill>
                  <a:srgbClr val="000000"/>
                </a:solidFill>
                <a:effectLst/>
                <a:latin typeface="Arial" panose="020B0604020202020204" pitchFamily="34" charset="0"/>
              </a:rPr>
              <a:t>International Institute for Sustainable Development (2022) </a:t>
            </a:r>
            <a:r>
              <a:rPr lang="en-GB" sz="1900" b="0" i="1" dirty="0">
                <a:solidFill>
                  <a:srgbClr val="000000"/>
                </a:solidFill>
                <a:effectLst/>
                <a:latin typeface="Arial" panose="020B0604020202020204" pitchFamily="34" charset="0"/>
              </a:rPr>
              <a:t>Sustainable Development</a:t>
            </a:r>
            <a:r>
              <a:rPr lang="en-GB" sz="1900" b="0" i="0" dirty="0">
                <a:solidFill>
                  <a:srgbClr val="000000"/>
                </a:solidFill>
                <a:effectLst/>
                <a:latin typeface="Arial" panose="020B0604020202020204" pitchFamily="34" charset="0"/>
              </a:rPr>
              <a:t>. Available at: </a:t>
            </a:r>
            <a:r>
              <a:rPr lang="en-GB" sz="1900" b="0" i="0" dirty="0">
                <a:solidFill>
                  <a:srgbClr val="000000"/>
                </a:solidFill>
                <a:effectLst/>
                <a:latin typeface="Arial" panose="020B0604020202020204" pitchFamily="34" charset="0"/>
                <a:hlinkClick r:id="rId10"/>
              </a:rPr>
              <a:t>https://www.iisd.org/mission-and-goals/sustainable-development</a:t>
            </a:r>
            <a:r>
              <a:rPr lang="en-GB" sz="1900" b="0" i="0" dirty="0">
                <a:solidFill>
                  <a:srgbClr val="000000"/>
                </a:solidFill>
                <a:effectLst/>
                <a:latin typeface="Arial" panose="020B0604020202020204" pitchFamily="34" charset="0"/>
              </a:rPr>
              <a:t>  </a:t>
            </a:r>
            <a:r>
              <a:rPr lang="en-GB" sz="1900" dirty="0">
                <a:solidFill>
                  <a:srgbClr val="000000"/>
                </a:solidFill>
                <a:latin typeface="Arial" panose="020B0604020202020204" pitchFamily="34" charset="0"/>
              </a:rPr>
              <a:t>(</a:t>
            </a:r>
            <a:r>
              <a:rPr lang="en-GB" sz="1900" b="0" i="0" dirty="0">
                <a:solidFill>
                  <a:srgbClr val="000000"/>
                </a:solidFill>
                <a:effectLst/>
                <a:latin typeface="Arial" panose="020B0604020202020204" pitchFamily="34" charset="0"/>
              </a:rPr>
              <a:t>Accessed: 13 July 2026).</a:t>
            </a:r>
          </a:p>
          <a:p>
            <a:endParaRPr lang="en-GB" sz="2000" dirty="0">
              <a:solidFill>
                <a:srgbClr val="000000"/>
              </a:solidFill>
              <a:latin typeface="Arial" panose="020B0604020202020204" pitchFamily="34" charset="0"/>
            </a:endParaRPr>
          </a:p>
          <a:p>
            <a:r>
              <a:rPr lang="en-GB" sz="2000" dirty="0">
                <a:solidFill>
                  <a:srgbClr val="000000"/>
                </a:solidFill>
                <a:latin typeface="Arial" panose="020B0604020202020204" pitchFamily="34" charset="0"/>
              </a:rPr>
              <a:t>NHS (2021) </a:t>
            </a:r>
            <a:r>
              <a:rPr lang="en-GB" sz="2000" i="1" dirty="0">
                <a:solidFill>
                  <a:srgbClr val="000000"/>
                </a:solidFill>
                <a:latin typeface="Arial" panose="020B0604020202020204" pitchFamily="34" charset="0"/>
              </a:rPr>
              <a:t>Healthier Families</a:t>
            </a:r>
            <a:r>
              <a:rPr lang="en-GB" sz="2000" dirty="0">
                <a:solidFill>
                  <a:srgbClr val="000000"/>
                </a:solidFill>
                <a:latin typeface="Arial" panose="020B0604020202020204" pitchFamily="34" charset="0"/>
              </a:rPr>
              <a:t>. Available at: </a:t>
            </a:r>
            <a:r>
              <a:rPr lang="en-GB" sz="2000" dirty="0">
                <a:solidFill>
                  <a:srgbClr val="000000"/>
                </a:solidFill>
                <a:latin typeface="Arial" panose="020B0604020202020204" pitchFamily="34" charset="0"/>
                <a:hlinkClick r:id="rId11"/>
              </a:rPr>
              <a:t>https://www.nhs.uk/healthier-families/about-and-contact/</a:t>
            </a:r>
            <a:r>
              <a:rPr lang="en-GB" sz="2000" dirty="0">
                <a:solidFill>
                  <a:srgbClr val="000000"/>
                </a:solidFill>
                <a:latin typeface="Arial" panose="020B0604020202020204" pitchFamily="34" charset="0"/>
              </a:rPr>
              <a:t>  (Accessed: 14 July 2026).</a:t>
            </a:r>
          </a:p>
          <a:p>
            <a:endParaRPr lang="en-GB" sz="2000" dirty="0">
              <a:solidFill>
                <a:srgbClr val="000000"/>
              </a:solidFill>
              <a:latin typeface="Arial" panose="020B0604020202020204" pitchFamily="34" charset="0"/>
            </a:endParaRPr>
          </a:p>
          <a:p>
            <a:r>
              <a:rPr lang="en-GB" sz="2000" dirty="0"/>
              <a:t>NHS England (2015) </a:t>
            </a:r>
            <a:r>
              <a:rPr lang="en-GB" sz="2000" i="1" dirty="0"/>
              <a:t>NHS England integrated care and support</a:t>
            </a:r>
            <a:r>
              <a:rPr lang="en-GB" sz="2000" dirty="0"/>
              <a:t>. Available at: </a:t>
            </a:r>
            <a:r>
              <a:rPr lang="en-GB" sz="2000" dirty="0">
                <a:hlinkClick r:id="rId12"/>
              </a:rPr>
              <a:t>https://www.england.nhs.uk/ourwork/part-rel/transformation-fund/</a:t>
            </a:r>
            <a:r>
              <a:rPr lang="en-GB" sz="2000" dirty="0"/>
              <a:t> (Accessed: 18 July 2026).</a:t>
            </a:r>
          </a:p>
          <a:p>
            <a:endParaRPr lang="en-GB" sz="2000" dirty="0">
              <a:solidFill>
                <a:srgbClr val="000000"/>
              </a:solidFill>
              <a:latin typeface="Arial" panose="020B0604020202020204" pitchFamily="34" charset="0"/>
            </a:endParaRPr>
          </a:p>
          <a:p>
            <a:endParaRPr lang="en-GB" sz="1900" b="0" i="0" dirty="0">
              <a:solidFill>
                <a:srgbClr val="000000"/>
              </a:solidFill>
              <a:effectLst/>
              <a:latin typeface="Arial" panose="020B0604020202020204" pitchFamily="34" charset="0"/>
            </a:endParaRPr>
          </a:p>
          <a:p>
            <a:pPr algn="l"/>
            <a:endParaRPr lang="en-GB" sz="2400" b="0" i="0" dirty="0">
              <a:solidFill>
                <a:srgbClr val="000000"/>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630776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25D6AB-819B-219D-28AF-6697E14F7B07}"/>
              </a:ext>
            </a:extLst>
          </p:cNvPr>
          <p:cNvSpPr>
            <a:spLocks noGrp="1"/>
          </p:cNvSpPr>
          <p:nvPr>
            <p:ph idx="1"/>
          </p:nvPr>
        </p:nvSpPr>
        <p:spPr>
          <a:xfrm>
            <a:off x="731520" y="-69669"/>
            <a:ext cx="10972800" cy="6675601"/>
          </a:xfrm>
        </p:spPr>
        <p:txBody>
          <a:bodyPr>
            <a:normAutofit fontScale="32500" lnSpcReduction="20000"/>
          </a:bodyPr>
          <a:lstStyle/>
          <a:p>
            <a:pPr algn="l"/>
            <a:endParaRPr lang="en-GB" sz="3700" b="0" i="0" dirty="0">
              <a:solidFill>
                <a:srgbClr val="000000"/>
              </a:solidFill>
              <a:effectLst/>
              <a:latin typeface="Arial" panose="020B0604020202020204" pitchFamily="34" charset="0"/>
            </a:endParaRPr>
          </a:p>
          <a:p>
            <a:endParaRPr lang="en-GB" sz="3700" dirty="0">
              <a:solidFill>
                <a:srgbClr val="000000"/>
              </a:solidFill>
              <a:latin typeface="Arial" panose="020B0604020202020204" pitchFamily="34" charset="0"/>
            </a:endParaRPr>
          </a:p>
          <a:p>
            <a:pPr marL="0" indent="0">
              <a:buNone/>
            </a:pPr>
            <a:endParaRPr lang="en-GB" sz="3400" dirty="0">
              <a:solidFill>
                <a:srgbClr val="000000"/>
              </a:solidFill>
              <a:latin typeface="Arial" panose="020B0604020202020204" pitchFamily="34" charset="0"/>
            </a:endParaRPr>
          </a:p>
          <a:p>
            <a:r>
              <a:rPr lang="en-GB" sz="3400" dirty="0">
                <a:solidFill>
                  <a:srgbClr val="000000"/>
                </a:solidFill>
                <a:latin typeface="Arial" panose="020B0604020202020204" pitchFamily="34" charset="0"/>
              </a:rPr>
              <a:t>NHS England (2022) </a:t>
            </a:r>
            <a:r>
              <a:rPr lang="en-GB" sz="3400" i="1" dirty="0">
                <a:solidFill>
                  <a:srgbClr val="000000"/>
                </a:solidFill>
                <a:latin typeface="Arial" panose="020B0604020202020204" pitchFamily="34" charset="0"/>
              </a:rPr>
              <a:t>Delivering a net zero NHS</a:t>
            </a:r>
            <a:r>
              <a:rPr lang="en-GB" sz="3400" dirty="0">
                <a:solidFill>
                  <a:srgbClr val="000000"/>
                </a:solidFill>
                <a:latin typeface="Arial" panose="020B0604020202020204" pitchFamily="34" charset="0"/>
              </a:rPr>
              <a:t>. Available at: </a:t>
            </a:r>
            <a:r>
              <a:rPr lang="en-GB" sz="3400" dirty="0">
                <a:solidFill>
                  <a:srgbClr val="000000"/>
                </a:solidFill>
                <a:latin typeface="Arial" panose="020B0604020202020204" pitchFamily="34" charset="0"/>
                <a:hlinkClick r:id="rId3"/>
              </a:rPr>
              <a:t>https://www.england.nhs.uk/greenernhs/a-net-zero-nhs/</a:t>
            </a:r>
            <a:r>
              <a:rPr lang="en-GB" sz="3400" dirty="0">
                <a:solidFill>
                  <a:srgbClr val="000000"/>
                </a:solidFill>
                <a:latin typeface="Arial" panose="020B0604020202020204" pitchFamily="34" charset="0"/>
              </a:rPr>
              <a:t> (Accessed 14 July 2026).</a:t>
            </a:r>
          </a:p>
          <a:p>
            <a:endParaRPr lang="en-GB" sz="3400" dirty="0">
              <a:solidFill>
                <a:srgbClr val="000000"/>
              </a:solidFill>
              <a:latin typeface="Arial" panose="020B0604020202020204" pitchFamily="34" charset="0"/>
            </a:endParaRPr>
          </a:p>
          <a:p>
            <a:r>
              <a:rPr lang="en-GB" sz="3400" dirty="0"/>
              <a:t>NHS England (2024) </a:t>
            </a:r>
            <a:r>
              <a:rPr lang="en-GB" sz="3400" i="1" dirty="0"/>
              <a:t>Social prescribing</a:t>
            </a:r>
            <a:r>
              <a:rPr lang="en-GB" sz="3400" dirty="0"/>
              <a:t>. Available at: </a:t>
            </a:r>
            <a:r>
              <a:rPr lang="en-GB" sz="3400" dirty="0">
                <a:hlinkClick r:id="rId4"/>
              </a:rPr>
              <a:t>https://www.england.nhs.uk/personalisedcare/social-prescribing/</a:t>
            </a:r>
            <a:r>
              <a:rPr lang="en-GB" sz="3400" dirty="0"/>
              <a:t> (Accessed: 18 July 2026).</a:t>
            </a:r>
          </a:p>
          <a:p>
            <a:pPr marL="0" indent="0">
              <a:buNone/>
            </a:pPr>
            <a:endParaRPr lang="en-GB" sz="3400" b="0" i="0" dirty="0">
              <a:solidFill>
                <a:srgbClr val="000000"/>
              </a:solidFill>
              <a:effectLst/>
              <a:latin typeface="Arial" panose="020B0604020202020204" pitchFamily="34" charset="0"/>
            </a:endParaRPr>
          </a:p>
          <a:p>
            <a:r>
              <a:rPr lang="en-GB" sz="3400" b="0" i="0" dirty="0">
                <a:solidFill>
                  <a:srgbClr val="000000"/>
                </a:solidFill>
                <a:effectLst/>
                <a:latin typeface="Arial" panose="020B0604020202020204" pitchFamily="34" charset="0"/>
              </a:rPr>
              <a:t>S, T. (2023) </a:t>
            </a:r>
            <a:r>
              <a:rPr lang="en-GB" sz="3400" b="0" i="1" dirty="0">
                <a:solidFill>
                  <a:srgbClr val="000000"/>
                </a:solidFill>
                <a:effectLst/>
                <a:latin typeface="Arial" panose="020B0604020202020204" pitchFamily="34" charset="0"/>
              </a:rPr>
              <a:t>Navigating the difference between wellbeing and wellness at work</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5"/>
              </a:rPr>
              <a:t>https://ldn.com.au/mental-health-wellbeing-and-wellness-at-work/</a:t>
            </a:r>
            <a:r>
              <a:rPr lang="en-GB" sz="3400" b="0" i="0" dirty="0">
                <a:solidFill>
                  <a:srgbClr val="000000"/>
                </a:solidFill>
                <a:effectLst/>
                <a:latin typeface="Arial" panose="020B0604020202020204" pitchFamily="34" charset="0"/>
              </a:rPr>
              <a:t>  </a:t>
            </a:r>
            <a:r>
              <a:rPr lang="en-GB" sz="3400" dirty="0">
                <a:solidFill>
                  <a:srgbClr val="000000"/>
                </a:solidFill>
                <a:latin typeface="Arial" panose="020B0604020202020204" pitchFamily="34" charset="0"/>
              </a:rPr>
              <a:t>(</a:t>
            </a:r>
            <a:r>
              <a:rPr lang="en-GB" sz="3400" b="0" i="0" dirty="0">
                <a:solidFill>
                  <a:srgbClr val="000000"/>
                </a:solidFill>
                <a:effectLst/>
                <a:latin typeface="Arial" panose="020B0604020202020204" pitchFamily="34" charset="0"/>
              </a:rPr>
              <a:t>Accessed: 13 July 2026).</a:t>
            </a:r>
          </a:p>
          <a:p>
            <a:pPr marL="0" indent="0" algn="l">
              <a:buNone/>
            </a:pPr>
            <a:endParaRPr lang="en-GB" sz="3400" dirty="0">
              <a:solidFill>
                <a:srgbClr val="000000"/>
              </a:solidFill>
              <a:latin typeface="Arial" panose="020B0604020202020204" pitchFamily="34" charset="0"/>
            </a:endParaRPr>
          </a:p>
          <a:p>
            <a:pPr algn="l"/>
            <a:r>
              <a:rPr lang="en-GB" sz="3400" b="0" i="0" dirty="0">
                <a:solidFill>
                  <a:srgbClr val="000000"/>
                </a:solidFill>
                <a:effectLst/>
                <a:latin typeface="Arial" panose="020B0604020202020204" pitchFamily="34" charset="0"/>
              </a:rPr>
              <a:t>Sharma, S. (2025) </a:t>
            </a:r>
            <a:r>
              <a:rPr lang="en-GB" sz="3400" b="0" i="1" dirty="0">
                <a:solidFill>
                  <a:srgbClr val="000000"/>
                </a:solidFill>
                <a:effectLst/>
                <a:latin typeface="Arial" panose="020B0604020202020204" pitchFamily="34" charset="0"/>
              </a:rPr>
              <a:t>The PERMA Model: A Science-Backed Path to Lasting Happiness - </a:t>
            </a:r>
            <a:r>
              <a:rPr lang="en-GB" sz="3400" b="0" i="1" dirty="0" err="1">
                <a:solidFill>
                  <a:srgbClr val="000000"/>
                </a:solidFill>
                <a:effectLst/>
                <a:latin typeface="Arial" panose="020B0604020202020204" pitchFamily="34" charset="0"/>
              </a:rPr>
              <a:t>PsychoPeak</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6"/>
              </a:rPr>
              <a:t>https://psychopeak.com/positive-psychology/perma-model.html</a:t>
            </a:r>
            <a:r>
              <a:rPr lang="en-GB" sz="3400" b="0" i="0" dirty="0">
                <a:solidFill>
                  <a:srgbClr val="000000"/>
                </a:solidFill>
                <a:effectLst/>
                <a:latin typeface="Arial" panose="020B0604020202020204" pitchFamily="34" charset="0"/>
              </a:rPr>
              <a:t> (Accessed: 14 July 2026).</a:t>
            </a:r>
          </a:p>
          <a:p>
            <a:pPr algn="l"/>
            <a:endParaRPr lang="en-GB" sz="3400" b="0" i="0" dirty="0">
              <a:solidFill>
                <a:srgbClr val="000000"/>
              </a:solidFill>
              <a:effectLst/>
              <a:latin typeface="Arial" panose="020B0604020202020204" pitchFamily="34" charset="0"/>
            </a:endParaRPr>
          </a:p>
          <a:p>
            <a:r>
              <a:rPr lang="en-GB" sz="3400" dirty="0"/>
              <a:t>Sus, V. (2023) </a:t>
            </a:r>
            <a:r>
              <a:rPr lang="en-GB" sz="3400" i="1" dirty="0"/>
              <a:t>Biopsychosocial model: Examples, overview, criticisms</a:t>
            </a:r>
            <a:r>
              <a:rPr lang="en-GB" sz="3400" dirty="0"/>
              <a:t>. Available at: </a:t>
            </a:r>
            <a:r>
              <a:rPr lang="en-GB" sz="3400" dirty="0">
                <a:hlinkClick r:id="rId7"/>
              </a:rPr>
              <a:t>https://helpfulprofessor.com/biopsychosocial-model/</a:t>
            </a:r>
            <a:r>
              <a:rPr lang="en-GB" sz="3400" dirty="0"/>
              <a:t> (Accessed: 18 July 2026).</a:t>
            </a:r>
          </a:p>
          <a:p>
            <a:pPr marL="0" indent="0" algn="l">
              <a:buNone/>
            </a:pPr>
            <a:endParaRPr lang="en-GB" sz="3400" b="0" i="0" dirty="0">
              <a:solidFill>
                <a:srgbClr val="000000"/>
              </a:solidFill>
              <a:effectLst/>
              <a:latin typeface="Arial" panose="020B0604020202020204" pitchFamily="34" charset="0"/>
            </a:endParaRPr>
          </a:p>
          <a:p>
            <a:pPr algn="l"/>
            <a:endParaRPr lang="en-GB" sz="3400" dirty="0">
              <a:solidFill>
                <a:srgbClr val="000000"/>
              </a:solidFill>
              <a:latin typeface="Arial" panose="020B0604020202020204" pitchFamily="34" charset="0"/>
            </a:endParaRPr>
          </a:p>
          <a:p>
            <a:r>
              <a:rPr lang="en-GB" sz="3400" dirty="0"/>
              <a:t>The Queen Elizabeth Hospital King’s Lynn (2025) </a:t>
            </a:r>
            <a:r>
              <a:rPr lang="en-GB" sz="3400" i="1" dirty="0"/>
              <a:t>Our strategy 2024-2030 - holistic person-centred care and experience, the queen Elizabeth hospital king’s </a:t>
            </a:r>
            <a:r>
              <a:rPr lang="en-GB" sz="3400" i="1" dirty="0" err="1"/>
              <a:t>lynn</a:t>
            </a:r>
            <a:r>
              <a:rPr lang="en-GB" sz="3400" i="1" dirty="0"/>
              <a:t> NHS foundation trust</a:t>
            </a:r>
            <a:r>
              <a:rPr lang="en-GB" sz="3400" dirty="0"/>
              <a:t>. Available at: </a:t>
            </a:r>
            <a:r>
              <a:rPr lang="en-GB" sz="3400" dirty="0">
                <a:hlinkClick r:id="rId8"/>
              </a:rPr>
              <a:t>https://www.qehkl.nhs.uk/about-us/our-strategy/holistic-person-centred-care/</a:t>
            </a:r>
            <a:r>
              <a:rPr lang="en-GB" sz="3400" dirty="0"/>
              <a:t>  (Accessed 18 July 2026).</a:t>
            </a:r>
          </a:p>
          <a:p>
            <a:pPr algn="l"/>
            <a:endParaRPr lang="en-GB" sz="3400" b="0" i="0" dirty="0">
              <a:solidFill>
                <a:srgbClr val="000000"/>
              </a:solidFill>
              <a:effectLst/>
              <a:latin typeface="Arial" panose="020B0604020202020204" pitchFamily="34" charset="0"/>
            </a:endParaRP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Tulip, C., Fisher, Z., Bankhead, H., </a:t>
            </a:r>
            <a:r>
              <a:rPr lang="en-GB" sz="3400" b="0" i="0" dirty="0" err="1">
                <a:solidFill>
                  <a:srgbClr val="000000"/>
                </a:solidFill>
                <a:effectLst/>
                <a:latin typeface="Arial" panose="020B0604020202020204" pitchFamily="34" charset="0"/>
              </a:rPr>
              <a:t>Wilkie</a:t>
            </a:r>
            <a:r>
              <a:rPr lang="en-GB" sz="3400" b="0" i="0" dirty="0">
                <a:solidFill>
                  <a:srgbClr val="000000"/>
                </a:solidFill>
                <a:effectLst/>
                <a:latin typeface="Arial" panose="020B0604020202020204" pitchFamily="34" charset="0"/>
              </a:rPr>
              <a:t>, L., </a:t>
            </a:r>
            <a:r>
              <a:rPr lang="en-GB" sz="3400" b="0" i="0" dirty="0" err="1">
                <a:solidFill>
                  <a:srgbClr val="000000"/>
                </a:solidFill>
                <a:effectLst/>
                <a:latin typeface="Arial" panose="020B0604020202020204" pitchFamily="34" charset="0"/>
              </a:rPr>
              <a:t>Pridmore</a:t>
            </a:r>
            <a:r>
              <a:rPr lang="en-GB" sz="3400" b="0" i="0" dirty="0">
                <a:solidFill>
                  <a:srgbClr val="000000"/>
                </a:solidFill>
                <a:effectLst/>
                <a:latin typeface="Arial" panose="020B0604020202020204" pitchFamily="34" charset="0"/>
              </a:rPr>
              <a:t>, J., Gracey, F., Tree, J. and Kemp, A.H. (2020) Building Wellbeing in People With Chronic Conditions: A Qualitative Evaluation of an 8-Week Positive Psychotherapy Intervention for People Living With an Acquired Brain Injury. </a:t>
            </a:r>
            <a:r>
              <a:rPr lang="en-GB" sz="3400" b="0" i="1" dirty="0">
                <a:solidFill>
                  <a:srgbClr val="000000"/>
                </a:solidFill>
                <a:effectLst/>
                <a:latin typeface="Arial" panose="020B0604020202020204" pitchFamily="34" charset="0"/>
              </a:rPr>
              <a:t>Frontiers in Psychology</a:t>
            </a:r>
            <a:r>
              <a:rPr lang="en-GB" sz="3400" b="0" i="0" dirty="0">
                <a:solidFill>
                  <a:srgbClr val="000000"/>
                </a:solidFill>
                <a:effectLst/>
                <a:latin typeface="Arial" panose="020B0604020202020204" pitchFamily="34" charset="0"/>
              </a:rPr>
              <a:t>, 11(66). Doi: </a:t>
            </a:r>
            <a:r>
              <a:rPr lang="en-GB" sz="3400" b="0" i="0" dirty="0">
                <a:solidFill>
                  <a:srgbClr val="000000"/>
                </a:solidFill>
                <a:effectLst/>
                <a:latin typeface="Arial" panose="020B0604020202020204" pitchFamily="34" charset="0"/>
                <a:hlinkClick r:id="rId9"/>
              </a:rPr>
              <a:t>https://www.frontiersin.org/journals/psychology/articles/10.3389/fpsyg.2020.00066/full</a:t>
            </a:r>
            <a:r>
              <a:rPr lang="en-GB" sz="3400" b="0" i="0" dirty="0">
                <a:solidFill>
                  <a:srgbClr val="000000"/>
                </a:solidFill>
                <a:effectLst/>
                <a:latin typeface="Arial" panose="020B0604020202020204" pitchFamily="34" charset="0"/>
              </a:rPr>
              <a:t> </a:t>
            </a: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United Nations (2024) </a:t>
            </a:r>
            <a:r>
              <a:rPr lang="en-GB" sz="3400" b="0" i="1" dirty="0">
                <a:solidFill>
                  <a:srgbClr val="000000"/>
                </a:solidFill>
                <a:effectLst/>
                <a:latin typeface="Arial" panose="020B0604020202020204" pitchFamily="34" charset="0"/>
              </a:rPr>
              <a:t>Sustainable Development Goals (SDGs) and Disability | Division for Inclusive Social Development (DISD)</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10"/>
              </a:rPr>
              <a:t>https://social.desa.un.org/issues/disability/sustainable-development-goals-sdgs-and-disability</a:t>
            </a:r>
            <a:r>
              <a:rPr lang="en-GB" sz="3400" b="0" i="0" dirty="0">
                <a:solidFill>
                  <a:srgbClr val="000000"/>
                </a:solidFill>
                <a:effectLst/>
                <a:latin typeface="Arial" panose="020B0604020202020204" pitchFamily="34" charset="0"/>
              </a:rPr>
              <a:t>  </a:t>
            </a:r>
            <a:r>
              <a:rPr lang="en-GB" sz="3400" dirty="0">
                <a:solidFill>
                  <a:srgbClr val="000000"/>
                </a:solidFill>
                <a:latin typeface="Arial" panose="020B0604020202020204" pitchFamily="34" charset="0"/>
              </a:rPr>
              <a:t>(</a:t>
            </a:r>
            <a:r>
              <a:rPr lang="en-GB" sz="3400" b="0" i="0" dirty="0">
                <a:solidFill>
                  <a:srgbClr val="000000"/>
                </a:solidFill>
                <a:effectLst/>
                <a:latin typeface="Arial" panose="020B0604020202020204" pitchFamily="34" charset="0"/>
              </a:rPr>
              <a:t>Accessed: 14 July 2026).</a:t>
            </a:r>
          </a:p>
          <a:p>
            <a:pPr algn="l"/>
            <a:endParaRPr lang="en-GB" sz="3400" b="0" i="0" dirty="0">
              <a:solidFill>
                <a:srgbClr val="000000"/>
              </a:solidFill>
              <a:effectLst/>
              <a:latin typeface="Arial" panose="020B0604020202020204" pitchFamily="34" charset="0"/>
            </a:endParaRPr>
          </a:p>
          <a:p>
            <a:pPr algn="l"/>
            <a:r>
              <a:rPr lang="en-GB" sz="3400" b="0" i="0" dirty="0">
                <a:solidFill>
                  <a:srgbClr val="000000"/>
                </a:solidFill>
                <a:effectLst/>
                <a:latin typeface="Arial" panose="020B0604020202020204" pitchFamily="34" charset="0"/>
              </a:rPr>
              <a:t>Welsh Government (2015) </a:t>
            </a:r>
            <a:r>
              <a:rPr lang="en-GB" sz="3400" b="0" i="1" dirty="0">
                <a:solidFill>
                  <a:srgbClr val="000000"/>
                </a:solidFill>
                <a:effectLst/>
                <a:latin typeface="Arial" panose="020B0604020202020204" pitchFamily="34" charset="0"/>
              </a:rPr>
              <a:t>Well-being of Future Generations (Wales) Act 2015</a:t>
            </a:r>
            <a:r>
              <a:rPr lang="en-GB" sz="3400" b="0" i="0" dirty="0">
                <a:solidFill>
                  <a:srgbClr val="000000"/>
                </a:solidFill>
                <a:effectLst/>
                <a:latin typeface="Arial" panose="020B0604020202020204" pitchFamily="34" charset="0"/>
              </a:rPr>
              <a:t>. Available at: </a:t>
            </a:r>
            <a:r>
              <a:rPr lang="en-GB" sz="3400" b="0" i="0" dirty="0">
                <a:solidFill>
                  <a:srgbClr val="000000"/>
                </a:solidFill>
                <a:effectLst/>
                <a:latin typeface="Arial" panose="020B0604020202020204" pitchFamily="34" charset="0"/>
                <a:hlinkClick r:id="rId11"/>
              </a:rPr>
              <a:t>https://www.legislation.gov.uk/anaw/2015/2/contents</a:t>
            </a:r>
            <a:r>
              <a:rPr lang="en-GB" sz="3400" b="0" i="0" dirty="0">
                <a:solidFill>
                  <a:srgbClr val="000000"/>
                </a:solidFill>
                <a:effectLst/>
                <a:latin typeface="Arial" panose="020B0604020202020204" pitchFamily="34" charset="0"/>
              </a:rPr>
              <a:t> (Accessed: 14 July 2026).</a:t>
            </a:r>
          </a:p>
          <a:p>
            <a:pPr algn="l"/>
            <a:endParaRPr lang="en-GB" sz="3400" b="0" i="0" dirty="0">
              <a:solidFill>
                <a:srgbClr val="000000"/>
              </a:solidFill>
              <a:effectLst/>
              <a:latin typeface="Arial" panose="020B0604020202020204" pitchFamily="34" charset="0"/>
            </a:endParaRPr>
          </a:p>
          <a:p>
            <a:r>
              <a:rPr lang="en-GB" sz="3400" dirty="0"/>
              <a:t>WHO (2018) </a:t>
            </a:r>
            <a:r>
              <a:rPr lang="en-GB" sz="3400" i="1" dirty="0"/>
              <a:t>Promoting Health in All Policies and intersectoral action capacities</a:t>
            </a:r>
            <a:r>
              <a:rPr lang="en-GB" sz="3400" dirty="0"/>
              <a:t>. Available at: </a:t>
            </a:r>
            <a:r>
              <a:rPr lang="en-GB" sz="3400" dirty="0">
                <a:hlinkClick r:id="rId12"/>
              </a:rPr>
              <a:t>https://www.who.int/activities/promoting-health-in-all-policies-and-intersectoral-action-capacities</a:t>
            </a:r>
            <a:r>
              <a:rPr lang="en-GB" sz="3400" dirty="0"/>
              <a:t> (Accessed:18 July 2026).</a:t>
            </a:r>
          </a:p>
          <a:p>
            <a:endParaRPr lang="en-US" dirty="0"/>
          </a:p>
        </p:txBody>
      </p:sp>
    </p:spTree>
    <p:extLst>
      <p:ext uri="{BB962C8B-B14F-4D97-AF65-F5344CB8AC3E}">
        <p14:creationId xmlns:p14="http://schemas.microsoft.com/office/powerpoint/2010/main" val="31964213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2849</TotalTime>
  <Words>2384</Words>
  <Application>Microsoft Macintosh PowerPoint</Application>
  <PresentationFormat>Widescreen</PresentationFormat>
  <Paragraphs>261</Paragraphs>
  <Slides>20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Calibri</vt:lpstr>
      <vt:lpstr>Myriad Pro</vt:lpstr>
      <vt:lpstr>System Font Regular</vt:lpstr>
      <vt:lpstr>20140311PresentationUWTSDTemplate</vt:lpstr>
      <vt:lpstr>Module Name-Health, Wellbeing and Sustainable Development (BMHP6021)</vt:lpstr>
      <vt:lpstr>Overview</vt:lpstr>
      <vt:lpstr>Introduction</vt:lpstr>
      <vt:lpstr>Key Concepts</vt:lpstr>
      <vt:lpstr>Relevance</vt:lpstr>
      <vt:lpstr>Integration of Health and Wellbeing Approaches</vt:lpstr>
      <vt:lpstr>Sustainable Development Frameworks in health policies</vt:lpstr>
      <vt:lpstr>Theoretical Perspectives</vt:lpstr>
      <vt:lpstr>Models of Health</vt:lpstr>
      <vt:lpstr>Critical Comparison of the models of health </vt:lpstr>
      <vt:lpstr>Wellbeing Theories</vt:lpstr>
      <vt:lpstr>Policy and Governance</vt:lpstr>
      <vt:lpstr>Regulatory and funding barriers of holistic health</vt:lpstr>
      <vt:lpstr>Service Delivery</vt:lpstr>
      <vt:lpstr>Public Health Initiatives</vt:lpstr>
      <vt:lpstr>Equity and Access</vt:lpstr>
      <vt:lpstr>Conclusion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Larry Osei Kofi (2308809)</cp:lastModifiedBy>
  <cp:revision>261</cp:revision>
  <dcterms:created xsi:type="dcterms:W3CDTF">2021-06-30T17:36:36Z</dcterms:created>
  <dcterms:modified xsi:type="dcterms:W3CDTF">2026-07-20T02:07:03Z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2025-02-26T16:14:31Z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c693260e-05e4-404b-81ac-60e7497e21ef</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