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71"/>
  </p:notesMasterIdLst>
  <p:handoutMasterIdLst>
    <p:handoutMasterId r:id="rId72"/>
  </p:handoutMasterIdLst>
  <p:sldIdLst>
    <p:sldId id="257" r:id="rId2"/>
    <p:sldId id="316" r:id="rId3"/>
    <p:sldId id="317" r:id="rId4"/>
    <p:sldId id="318" r:id="rId5"/>
    <p:sldId id="319" r:id="rId6"/>
    <p:sldId id="327" r:id="rId7"/>
    <p:sldId id="328" r:id="rId8"/>
    <p:sldId id="320" r:id="rId9"/>
    <p:sldId id="329" r:id="rId10"/>
    <p:sldId id="341" r:id="rId11"/>
    <p:sldId id="342" r:id="rId12"/>
    <p:sldId id="330" r:id="rId13"/>
    <p:sldId id="331" r:id="rId14"/>
    <p:sldId id="332" r:id="rId15"/>
    <p:sldId id="322" r:id="rId16"/>
    <p:sldId id="323" r:id="rId17"/>
    <p:sldId id="258" r:id="rId18"/>
    <p:sldId id="260" r:id="rId19"/>
    <p:sldId id="324" r:id="rId20"/>
    <p:sldId id="325" r:id="rId21"/>
    <p:sldId id="326" r:id="rId22"/>
    <p:sldId id="259" r:id="rId23"/>
    <p:sldId id="261" r:id="rId24"/>
    <p:sldId id="286" r:id="rId25"/>
    <p:sldId id="288" r:id="rId26"/>
    <p:sldId id="315" r:id="rId27"/>
    <p:sldId id="287" r:id="rId28"/>
    <p:sldId id="263" r:id="rId29"/>
    <p:sldId id="264" r:id="rId30"/>
    <p:sldId id="265" r:id="rId31"/>
    <p:sldId id="289" r:id="rId32"/>
    <p:sldId id="291" r:id="rId33"/>
    <p:sldId id="294" r:id="rId34"/>
    <p:sldId id="267" r:id="rId35"/>
    <p:sldId id="295" r:id="rId36"/>
    <p:sldId id="290" r:id="rId37"/>
    <p:sldId id="268" r:id="rId38"/>
    <p:sldId id="285" r:id="rId39"/>
    <p:sldId id="296" r:id="rId40"/>
    <p:sldId id="284" r:id="rId41"/>
    <p:sldId id="297" r:id="rId42"/>
    <p:sldId id="280" r:id="rId43"/>
    <p:sldId id="269" r:id="rId44"/>
    <p:sldId id="299" r:id="rId45"/>
    <p:sldId id="300" r:id="rId46"/>
    <p:sldId id="340" r:id="rId47"/>
    <p:sldId id="301" r:id="rId48"/>
    <p:sldId id="302" r:id="rId49"/>
    <p:sldId id="273" r:id="rId50"/>
    <p:sldId id="303" r:id="rId51"/>
    <p:sldId id="306" r:id="rId52"/>
    <p:sldId id="305" r:id="rId53"/>
    <p:sldId id="274" r:id="rId54"/>
    <p:sldId id="275" r:id="rId55"/>
    <p:sldId id="276" r:id="rId56"/>
    <p:sldId id="277" r:id="rId57"/>
    <p:sldId id="307" r:id="rId58"/>
    <p:sldId id="308" r:id="rId59"/>
    <p:sldId id="278" r:id="rId60"/>
    <p:sldId id="310" r:id="rId61"/>
    <p:sldId id="311" r:id="rId62"/>
    <p:sldId id="309" r:id="rId63"/>
    <p:sldId id="335" r:id="rId64"/>
    <p:sldId id="337" r:id="rId65"/>
    <p:sldId id="334" r:id="rId66"/>
    <p:sldId id="338" r:id="rId67"/>
    <p:sldId id="339" r:id="rId68"/>
    <p:sldId id="283" r:id="rId69"/>
    <p:sldId id="281" r:id="rId70"/>
  </p:sldIdLst>
  <p:sldSz cx="9144000" cy="6858000" type="screen4x3"/>
  <p:notesSz cx="6669088" cy="9753600"/>
  <p:embeddedFontLst>
    <p:embeddedFont>
      <p:font typeface="Calibri" panose="020F0502020204030204" pitchFamily="34" charset="0"/>
      <p:regular r:id="rId73"/>
      <p:bold r:id="rId74"/>
      <p:italic r:id="rId75"/>
      <p:boldItalic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4660"/>
  </p:normalViewPr>
  <p:slideViewPr>
    <p:cSldViewPr>
      <p:cViewPr varScale="1">
        <p:scale>
          <a:sx n="41" d="100"/>
          <a:sy n="41" d="100"/>
        </p:scale>
        <p:origin x="59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font" Target="fonts/font4.fntdata"/><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font" Target="fonts/font2.fntdata"/><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1.fntdata"/><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handoutMaster" Target="handoutMasters/handoutMaster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A986987-EBFA-4AC6-8197-13FB59A3A5B2}" type="datetimeFigureOut">
              <a:rPr lang="en-US" smtClean="0"/>
              <a:t>11/27/2017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BA3AB29-5E4A-456B-82D9-128EF3512BD8}" type="slidenum">
              <a:rPr lang="en-US" smtClean="0"/>
              <a:t>‹#›</a:t>
            </a:fld>
            <a:endParaRPr lang="en-US"/>
          </a:p>
        </p:txBody>
      </p:sp>
    </p:spTree>
    <p:extLst>
      <p:ext uri="{BB962C8B-B14F-4D97-AF65-F5344CB8AC3E}">
        <p14:creationId xmlns:p14="http://schemas.microsoft.com/office/powerpoint/2010/main" val="32113478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5B6DDF1-B4D3-4B4A-9540-87A316E706B7}" type="datetimeFigureOut">
              <a:rPr lang="en-GB" smtClean="0"/>
              <a:t>27/11/2017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B20DF3D-4610-413B-A5C5-34C8998E5A64}" type="slidenum">
              <a:rPr lang="en-GB" smtClean="0"/>
              <a:t>‹#›</a:t>
            </a:fld>
            <a:endParaRPr lang="en-GB"/>
          </a:p>
        </p:txBody>
      </p:sp>
    </p:spTree>
    <p:extLst>
      <p:ext uri="{BB962C8B-B14F-4D97-AF65-F5344CB8AC3E}">
        <p14:creationId xmlns:p14="http://schemas.microsoft.com/office/powerpoint/2010/main" val="3264846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2666439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6644B5-882E-49C4-A6A3-883AE075E58D}" type="slidenum">
              <a:rPr lang="en-GB" altLang="en-US" smtClean="0">
                <a:solidFill>
                  <a:srgbClr val="000000"/>
                </a:solidFill>
              </a:rPr>
              <a:pPr fontAlgn="base">
                <a:spcBef>
                  <a:spcPct val="0"/>
                </a:spcBef>
                <a:spcAft>
                  <a:spcPct val="0"/>
                </a:spcAft>
                <a:defRPr/>
              </a:pPr>
              <a:t>3</a:t>
            </a:fld>
            <a:endParaRPr lang="en-GB" altLang="en-US" smtClean="0">
              <a:solidFill>
                <a:srgbClr val="000000"/>
              </a:solidFill>
            </a:endParaRPr>
          </a:p>
        </p:txBody>
      </p:sp>
    </p:spTree>
    <p:extLst>
      <p:ext uri="{BB962C8B-B14F-4D97-AF65-F5344CB8AC3E}">
        <p14:creationId xmlns:p14="http://schemas.microsoft.com/office/powerpoint/2010/main" val="708093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0E46E0D-7BD2-4DAC-A200-B3B455FBBB28}" type="slidenum">
              <a:rPr lang="en-GB" altLang="en-US" smtClean="0">
                <a:solidFill>
                  <a:srgbClr val="000000"/>
                </a:solidFill>
              </a:rPr>
              <a:pPr fontAlgn="base">
                <a:spcBef>
                  <a:spcPct val="0"/>
                </a:spcBef>
                <a:spcAft>
                  <a:spcPct val="0"/>
                </a:spcAft>
                <a:defRPr/>
              </a:pPr>
              <a:t>4</a:t>
            </a:fld>
            <a:endParaRPr lang="en-GB" altLang="en-US" smtClean="0">
              <a:solidFill>
                <a:srgbClr val="000000"/>
              </a:solidFill>
            </a:endParaRPr>
          </a:p>
        </p:txBody>
      </p:sp>
    </p:spTree>
    <p:extLst>
      <p:ext uri="{BB962C8B-B14F-4D97-AF65-F5344CB8AC3E}">
        <p14:creationId xmlns:p14="http://schemas.microsoft.com/office/powerpoint/2010/main" val="2781012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E582AC6E-4299-458A-B294-900AB0366A4C}" type="slidenum">
              <a:rPr lang="en-GB" altLang="en-US" smtClean="0">
                <a:solidFill>
                  <a:srgbClr val="000000"/>
                </a:solidFill>
              </a:rPr>
              <a:pPr fontAlgn="base">
                <a:spcBef>
                  <a:spcPct val="0"/>
                </a:spcBef>
                <a:spcAft>
                  <a:spcPct val="0"/>
                </a:spcAft>
                <a:defRPr/>
              </a:pPr>
              <a:t>5</a:t>
            </a:fld>
            <a:endParaRPr lang="en-GB" altLang="en-US" smtClean="0">
              <a:solidFill>
                <a:srgbClr val="000000"/>
              </a:solidFill>
            </a:endParaRPr>
          </a:p>
        </p:txBody>
      </p:sp>
    </p:spTree>
    <p:extLst>
      <p:ext uri="{BB962C8B-B14F-4D97-AF65-F5344CB8AC3E}">
        <p14:creationId xmlns:p14="http://schemas.microsoft.com/office/powerpoint/2010/main" val="4056815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3523156-9D90-473F-85A6-3F7828DB67FE}" type="slidenum">
              <a:rPr lang="en-GB" altLang="en-US" smtClean="0">
                <a:solidFill>
                  <a:srgbClr val="000000"/>
                </a:solidFill>
              </a:rPr>
              <a:pPr fontAlgn="base">
                <a:spcBef>
                  <a:spcPct val="0"/>
                </a:spcBef>
                <a:spcAft>
                  <a:spcPct val="0"/>
                </a:spcAft>
                <a:defRPr/>
              </a:pPr>
              <a:t>8</a:t>
            </a:fld>
            <a:endParaRPr lang="en-GB" altLang="en-US" smtClean="0">
              <a:solidFill>
                <a:srgbClr val="000000"/>
              </a:solidFill>
            </a:endParaRPr>
          </a:p>
        </p:txBody>
      </p:sp>
    </p:spTree>
    <p:extLst>
      <p:ext uri="{BB962C8B-B14F-4D97-AF65-F5344CB8AC3E}">
        <p14:creationId xmlns:p14="http://schemas.microsoft.com/office/powerpoint/2010/main" val="3894585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9</a:t>
            </a:fld>
            <a:endParaRPr lang="en-GB" altLang="en-US" smtClean="0">
              <a:solidFill>
                <a:srgbClr val="000000"/>
              </a:solidFill>
            </a:endParaRPr>
          </a:p>
        </p:txBody>
      </p:sp>
    </p:spTree>
    <p:extLst>
      <p:ext uri="{BB962C8B-B14F-4D97-AF65-F5344CB8AC3E}">
        <p14:creationId xmlns:p14="http://schemas.microsoft.com/office/powerpoint/2010/main" val="118832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19C7926B-D86C-42A7-A983-E4E3FF36800D}"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extLst>
      <p:ext uri="{BB962C8B-B14F-4D97-AF65-F5344CB8AC3E}">
        <p14:creationId xmlns:p14="http://schemas.microsoft.com/office/powerpoint/2010/main" val="1843706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E592BCF4-7666-4A13-ADE4-DD1872B1623D}"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2977770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12</a:t>
            </a:fld>
            <a:endParaRPr lang="en-GB" altLang="en-US" smtClean="0">
              <a:solidFill>
                <a:srgbClr val="000000"/>
              </a:solidFill>
            </a:endParaRPr>
          </a:p>
        </p:txBody>
      </p:sp>
    </p:spTree>
    <p:extLst>
      <p:ext uri="{BB962C8B-B14F-4D97-AF65-F5344CB8AC3E}">
        <p14:creationId xmlns:p14="http://schemas.microsoft.com/office/powerpoint/2010/main" val="1451672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13</a:t>
            </a:fld>
            <a:endParaRPr lang="en-GB" altLang="en-US" smtClean="0">
              <a:solidFill>
                <a:srgbClr val="000000"/>
              </a:solidFill>
            </a:endParaRPr>
          </a:p>
        </p:txBody>
      </p:sp>
    </p:spTree>
    <p:extLst>
      <p:ext uri="{BB962C8B-B14F-4D97-AF65-F5344CB8AC3E}">
        <p14:creationId xmlns:p14="http://schemas.microsoft.com/office/powerpoint/2010/main" val="3320928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14</a:t>
            </a:fld>
            <a:endParaRPr lang="en-GB" altLang="en-US" smtClean="0">
              <a:solidFill>
                <a:srgbClr val="000000"/>
              </a:solidFill>
            </a:endParaRPr>
          </a:p>
        </p:txBody>
      </p:sp>
    </p:spTree>
    <p:extLst>
      <p:ext uri="{BB962C8B-B14F-4D97-AF65-F5344CB8AC3E}">
        <p14:creationId xmlns:p14="http://schemas.microsoft.com/office/powerpoint/2010/main" val="37544933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45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1CF3605-FAC5-4FC7-83A0-7C0B329DD4CD}" type="slidenum">
              <a:rPr lang="en-GB" altLang="en-US" smtClean="0">
                <a:solidFill>
                  <a:srgbClr val="000000"/>
                </a:solidFill>
              </a:rPr>
              <a:pPr fontAlgn="base">
                <a:spcBef>
                  <a:spcPct val="0"/>
                </a:spcBef>
                <a:spcAft>
                  <a:spcPct val="0"/>
                </a:spcAft>
                <a:defRPr/>
              </a:pPr>
              <a:t>15</a:t>
            </a:fld>
            <a:endParaRPr lang="en-GB" altLang="en-US" smtClean="0">
              <a:solidFill>
                <a:srgbClr val="000000"/>
              </a:solidFill>
            </a:endParaRPr>
          </a:p>
        </p:txBody>
      </p:sp>
    </p:spTree>
    <p:extLst>
      <p:ext uri="{BB962C8B-B14F-4D97-AF65-F5344CB8AC3E}">
        <p14:creationId xmlns:p14="http://schemas.microsoft.com/office/powerpoint/2010/main" val="41734716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17</a:t>
            </a:fld>
            <a:endParaRPr lang="en-GB" altLang="en-US" smtClean="0">
              <a:solidFill>
                <a:srgbClr val="000000"/>
              </a:solidFill>
            </a:endParaRPr>
          </a:p>
        </p:txBody>
      </p:sp>
    </p:spTree>
    <p:extLst>
      <p:ext uri="{BB962C8B-B14F-4D97-AF65-F5344CB8AC3E}">
        <p14:creationId xmlns:p14="http://schemas.microsoft.com/office/powerpoint/2010/main" val="338883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E8CB23F-F441-4214-BC1E-181022886A8A}" type="slidenum">
              <a:rPr lang="en-GB" altLang="en-US" smtClean="0">
                <a:solidFill>
                  <a:srgbClr val="000000"/>
                </a:solidFill>
              </a:rPr>
              <a:pPr fontAlgn="base">
                <a:spcBef>
                  <a:spcPct val="0"/>
                </a:spcBef>
                <a:spcAft>
                  <a:spcPct val="0"/>
                </a:spcAft>
                <a:defRPr/>
              </a:pPr>
              <a:t>18</a:t>
            </a:fld>
            <a:endParaRPr lang="en-GB" altLang="en-US" dirty="0" smtClean="0">
              <a:solidFill>
                <a:srgbClr val="000000"/>
              </a:solidFill>
            </a:endParaRPr>
          </a:p>
        </p:txBody>
      </p:sp>
    </p:spTree>
    <p:extLst>
      <p:ext uri="{BB962C8B-B14F-4D97-AF65-F5344CB8AC3E}">
        <p14:creationId xmlns:p14="http://schemas.microsoft.com/office/powerpoint/2010/main" val="1305680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E8CB23F-F441-4214-BC1E-181022886A8A}" type="slidenum">
              <a:rPr lang="en-GB" altLang="en-US" smtClean="0">
                <a:solidFill>
                  <a:srgbClr val="000000"/>
                </a:solidFill>
              </a:rPr>
              <a:pPr fontAlgn="base">
                <a:spcBef>
                  <a:spcPct val="0"/>
                </a:spcBef>
                <a:spcAft>
                  <a:spcPct val="0"/>
                </a:spcAft>
                <a:defRPr/>
              </a:pPr>
              <a:t>19</a:t>
            </a:fld>
            <a:endParaRPr lang="en-GB" altLang="en-US" smtClean="0">
              <a:solidFill>
                <a:srgbClr val="000000"/>
              </a:solidFill>
            </a:endParaRPr>
          </a:p>
        </p:txBody>
      </p:sp>
    </p:spTree>
    <p:extLst>
      <p:ext uri="{BB962C8B-B14F-4D97-AF65-F5344CB8AC3E}">
        <p14:creationId xmlns:p14="http://schemas.microsoft.com/office/powerpoint/2010/main" val="195232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E8CB23F-F441-4214-BC1E-181022886A8A}"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extLst>
      <p:ext uri="{BB962C8B-B14F-4D97-AF65-F5344CB8AC3E}">
        <p14:creationId xmlns:p14="http://schemas.microsoft.com/office/powerpoint/2010/main" val="17625501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790F30A-087B-4435-817E-41553937D872}"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15310564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smtClean="0">
              <a:solidFill>
                <a:srgbClr val="000000"/>
              </a:solidFill>
            </a:endParaRPr>
          </a:p>
        </p:txBody>
      </p:sp>
    </p:spTree>
    <p:extLst>
      <p:ext uri="{BB962C8B-B14F-4D97-AF65-F5344CB8AC3E}">
        <p14:creationId xmlns:p14="http://schemas.microsoft.com/office/powerpoint/2010/main" val="41943160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smtClean="0">
              <a:solidFill>
                <a:srgbClr val="000000"/>
              </a:solidFill>
            </a:endParaRPr>
          </a:p>
        </p:txBody>
      </p:sp>
    </p:spTree>
    <p:extLst>
      <p:ext uri="{BB962C8B-B14F-4D97-AF65-F5344CB8AC3E}">
        <p14:creationId xmlns:p14="http://schemas.microsoft.com/office/powerpoint/2010/main" val="27890408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24</a:t>
            </a:fld>
            <a:endParaRPr lang="en-GB" altLang="en-US" smtClean="0">
              <a:solidFill>
                <a:srgbClr val="000000"/>
              </a:solidFill>
            </a:endParaRPr>
          </a:p>
        </p:txBody>
      </p:sp>
    </p:spTree>
    <p:extLst>
      <p:ext uri="{BB962C8B-B14F-4D97-AF65-F5344CB8AC3E}">
        <p14:creationId xmlns:p14="http://schemas.microsoft.com/office/powerpoint/2010/main" val="5569819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25</a:t>
            </a:fld>
            <a:endParaRPr lang="en-GB" altLang="en-US" smtClean="0">
              <a:solidFill>
                <a:srgbClr val="000000"/>
              </a:solidFill>
            </a:endParaRPr>
          </a:p>
        </p:txBody>
      </p:sp>
    </p:spTree>
    <p:extLst>
      <p:ext uri="{BB962C8B-B14F-4D97-AF65-F5344CB8AC3E}">
        <p14:creationId xmlns:p14="http://schemas.microsoft.com/office/powerpoint/2010/main" val="30228444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8821785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27</a:t>
            </a:fld>
            <a:endParaRPr lang="en-GB" altLang="en-US" smtClean="0">
              <a:solidFill>
                <a:srgbClr val="000000"/>
              </a:solidFill>
            </a:endParaRPr>
          </a:p>
        </p:txBody>
      </p:sp>
    </p:spTree>
    <p:extLst>
      <p:ext uri="{BB962C8B-B14F-4D97-AF65-F5344CB8AC3E}">
        <p14:creationId xmlns:p14="http://schemas.microsoft.com/office/powerpoint/2010/main" val="30291854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28</a:t>
            </a:fld>
            <a:endParaRPr lang="en-GB" altLang="en-US" smtClean="0">
              <a:solidFill>
                <a:srgbClr val="000000"/>
              </a:solidFill>
            </a:endParaRPr>
          </a:p>
        </p:txBody>
      </p:sp>
    </p:spTree>
    <p:extLst>
      <p:ext uri="{BB962C8B-B14F-4D97-AF65-F5344CB8AC3E}">
        <p14:creationId xmlns:p14="http://schemas.microsoft.com/office/powerpoint/2010/main" val="37456237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29</a:t>
            </a:fld>
            <a:endParaRPr lang="en-GB" altLang="en-US" smtClean="0">
              <a:solidFill>
                <a:srgbClr val="000000"/>
              </a:solidFill>
            </a:endParaRPr>
          </a:p>
        </p:txBody>
      </p:sp>
    </p:spTree>
    <p:extLst>
      <p:ext uri="{BB962C8B-B14F-4D97-AF65-F5344CB8AC3E}">
        <p14:creationId xmlns:p14="http://schemas.microsoft.com/office/powerpoint/2010/main" val="1809857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30</a:t>
            </a:fld>
            <a:endParaRPr lang="en-GB" altLang="en-US" smtClean="0">
              <a:solidFill>
                <a:srgbClr val="000000"/>
              </a:solidFill>
            </a:endParaRPr>
          </a:p>
        </p:txBody>
      </p:sp>
    </p:spTree>
    <p:extLst>
      <p:ext uri="{BB962C8B-B14F-4D97-AF65-F5344CB8AC3E}">
        <p14:creationId xmlns:p14="http://schemas.microsoft.com/office/powerpoint/2010/main" val="36596221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31</a:t>
            </a:fld>
            <a:endParaRPr lang="en-GB" altLang="en-US" smtClean="0">
              <a:solidFill>
                <a:srgbClr val="000000"/>
              </a:solidFill>
            </a:endParaRPr>
          </a:p>
        </p:txBody>
      </p:sp>
    </p:spTree>
    <p:extLst>
      <p:ext uri="{BB962C8B-B14F-4D97-AF65-F5344CB8AC3E}">
        <p14:creationId xmlns:p14="http://schemas.microsoft.com/office/powerpoint/2010/main" val="818953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32</a:t>
            </a:fld>
            <a:endParaRPr lang="en-GB" altLang="en-US" smtClean="0">
              <a:solidFill>
                <a:srgbClr val="000000"/>
              </a:solidFill>
            </a:endParaRPr>
          </a:p>
        </p:txBody>
      </p:sp>
    </p:spTree>
    <p:extLst>
      <p:ext uri="{BB962C8B-B14F-4D97-AF65-F5344CB8AC3E}">
        <p14:creationId xmlns:p14="http://schemas.microsoft.com/office/powerpoint/2010/main" val="34837788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33</a:t>
            </a:fld>
            <a:endParaRPr lang="en-GB" altLang="en-US" smtClean="0">
              <a:solidFill>
                <a:srgbClr val="000000"/>
              </a:solidFill>
            </a:endParaRPr>
          </a:p>
        </p:txBody>
      </p:sp>
    </p:spTree>
    <p:extLst>
      <p:ext uri="{BB962C8B-B14F-4D97-AF65-F5344CB8AC3E}">
        <p14:creationId xmlns:p14="http://schemas.microsoft.com/office/powerpoint/2010/main" val="6521057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34</a:t>
            </a:fld>
            <a:endParaRPr lang="en-GB" altLang="en-US" smtClean="0">
              <a:solidFill>
                <a:srgbClr val="000000"/>
              </a:solidFill>
            </a:endParaRPr>
          </a:p>
        </p:txBody>
      </p:sp>
    </p:spTree>
    <p:extLst>
      <p:ext uri="{BB962C8B-B14F-4D97-AF65-F5344CB8AC3E}">
        <p14:creationId xmlns:p14="http://schemas.microsoft.com/office/powerpoint/2010/main" val="36667529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35</a:t>
            </a:fld>
            <a:endParaRPr lang="en-GB" altLang="en-US" smtClean="0">
              <a:solidFill>
                <a:srgbClr val="000000"/>
              </a:solidFill>
            </a:endParaRPr>
          </a:p>
        </p:txBody>
      </p:sp>
    </p:spTree>
    <p:extLst>
      <p:ext uri="{BB962C8B-B14F-4D97-AF65-F5344CB8AC3E}">
        <p14:creationId xmlns:p14="http://schemas.microsoft.com/office/powerpoint/2010/main" val="23460586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36</a:t>
            </a:fld>
            <a:endParaRPr lang="en-GB" altLang="en-US" smtClean="0">
              <a:solidFill>
                <a:srgbClr val="000000"/>
              </a:solidFill>
            </a:endParaRPr>
          </a:p>
        </p:txBody>
      </p:sp>
    </p:spTree>
    <p:extLst>
      <p:ext uri="{BB962C8B-B14F-4D97-AF65-F5344CB8AC3E}">
        <p14:creationId xmlns:p14="http://schemas.microsoft.com/office/powerpoint/2010/main" val="1305757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37</a:t>
            </a:fld>
            <a:endParaRPr lang="en-GB" altLang="en-US" smtClean="0">
              <a:solidFill>
                <a:srgbClr val="000000"/>
              </a:solidFill>
            </a:endParaRPr>
          </a:p>
        </p:txBody>
      </p:sp>
    </p:spTree>
    <p:extLst>
      <p:ext uri="{BB962C8B-B14F-4D97-AF65-F5344CB8AC3E}">
        <p14:creationId xmlns:p14="http://schemas.microsoft.com/office/powerpoint/2010/main" val="7614945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38</a:t>
            </a:fld>
            <a:endParaRPr lang="en-GB" altLang="en-US" smtClean="0">
              <a:solidFill>
                <a:srgbClr val="000000"/>
              </a:solidFill>
            </a:endParaRPr>
          </a:p>
        </p:txBody>
      </p:sp>
    </p:spTree>
    <p:extLst>
      <p:ext uri="{BB962C8B-B14F-4D97-AF65-F5344CB8AC3E}">
        <p14:creationId xmlns:p14="http://schemas.microsoft.com/office/powerpoint/2010/main" val="12886032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39</a:t>
            </a:fld>
            <a:endParaRPr lang="en-GB" altLang="en-US" smtClean="0">
              <a:solidFill>
                <a:srgbClr val="000000"/>
              </a:solidFill>
            </a:endParaRPr>
          </a:p>
        </p:txBody>
      </p:sp>
    </p:spTree>
    <p:extLst>
      <p:ext uri="{BB962C8B-B14F-4D97-AF65-F5344CB8AC3E}">
        <p14:creationId xmlns:p14="http://schemas.microsoft.com/office/powerpoint/2010/main" val="36956063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40</a:t>
            </a:fld>
            <a:endParaRPr lang="en-GB" altLang="en-US" smtClean="0">
              <a:solidFill>
                <a:srgbClr val="000000"/>
              </a:solidFill>
            </a:endParaRPr>
          </a:p>
        </p:txBody>
      </p:sp>
    </p:spTree>
    <p:extLst>
      <p:ext uri="{BB962C8B-B14F-4D97-AF65-F5344CB8AC3E}">
        <p14:creationId xmlns:p14="http://schemas.microsoft.com/office/powerpoint/2010/main" val="2003078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41</a:t>
            </a:fld>
            <a:endParaRPr lang="en-GB" altLang="en-US" smtClean="0">
              <a:solidFill>
                <a:srgbClr val="000000"/>
              </a:solidFill>
            </a:endParaRPr>
          </a:p>
        </p:txBody>
      </p:sp>
    </p:spTree>
    <p:extLst>
      <p:ext uri="{BB962C8B-B14F-4D97-AF65-F5344CB8AC3E}">
        <p14:creationId xmlns:p14="http://schemas.microsoft.com/office/powerpoint/2010/main" val="1282990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42</a:t>
            </a:fld>
            <a:endParaRPr lang="en-GB" altLang="en-US" smtClean="0">
              <a:solidFill>
                <a:srgbClr val="000000"/>
              </a:solidFill>
            </a:endParaRPr>
          </a:p>
        </p:txBody>
      </p:sp>
    </p:spTree>
    <p:extLst>
      <p:ext uri="{BB962C8B-B14F-4D97-AF65-F5344CB8AC3E}">
        <p14:creationId xmlns:p14="http://schemas.microsoft.com/office/powerpoint/2010/main" val="8047810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43</a:t>
            </a:fld>
            <a:endParaRPr lang="en-GB" altLang="en-US" smtClean="0">
              <a:solidFill>
                <a:srgbClr val="000000"/>
              </a:solidFill>
            </a:endParaRPr>
          </a:p>
        </p:txBody>
      </p:sp>
    </p:spTree>
    <p:extLst>
      <p:ext uri="{BB962C8B-B14F-4D97-AF65-F5344CB8AC3E}">
        <p14:creationId xmlns:p14="http://schemas.microsoft.com/office/powerpoint/2010/main" val="35174209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44</a:t>
            </a:fld>
            <a:endParaRPr lang="en-GB" altLang="en-US" smtClean="0">
              <a:solidFill>
                <a:srgbClr val="000000"/>
              </a:solidFill>
            </a:endParaRPr>
          </a:p>
        </p:txBody>
      </p:sp>
    </p:spTree>
    <p:extLst>
      <p:ext uri="{BB962C8B-B14F-4D97-AF65-F5344CB8AC3E}">
        <p14:creationId xmlns:p14="http://schemas.microsoft.com/office/powerpoint/2010/main" val="9514250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45</a:t>
            </a:fld>
            <a:endParaRPr lang="en-GB" altLang="en-US" smtClean="0">
              <a:solidFill>
                <a:srgbClr val="000000"/>
              </a:solidFill>
            </a:endParaRPr>
          </a:p>
        </p:txBody>
      </p:sp>
    </p:spTree>
    <p:extLst>
      <p:ext uri="{BB962C8B-B14F-4D97-AF65-F5344CB8AC3E}">
        <p14:creationId xmlns:p14="http://schemas.microsoft.com/office/powerpoint/2010/main" val="167458947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E592BCF4-7666-4A13-ADE4-DD1872B1623D}" type="slidenum">
              <a:rPr lang="en-GB" altLang="en-US" smtClean="0">
                <a:solidFill>
                  <a:srgbClr val="000000"/>
                </a:solidFill>
              </a:rPr>
              <a:pPr>
                <a:defRPr/>
              </a:pPr>
              <a:t>46</a:t>
            </a:fld>
            <a:endParaRPr lang="en-GB" altLang="en-US" smtClean="0">
              <a:solidFill>
                <a:srgbClr val="000000"/>
              </a:solidFill>
            </a:endParaRPr>
          </a:p>
        </p:txBody>
      </p:sp>
    </p:spTree>
    <p:extLst>
      <p:ext uri="{BB962C8B-B14F-4D97-AF65-F5344CB8AC3E}">
        <p14:creationId xmlns:p14="http://schemas.microsoft.com/office/powerpoint/2010/main" val="39123278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47</a:t>
            </a:fld>
            <a:endParaRPr lang="en-GB" altLang="en-US" smtClean="0">
              <a:solidFill>
                <a:srgbClr val="000000"/>
              </a:solidFill>
            </a:endParaRPr>
          </a:p>
        </p:txBody>
      </p:sp>
    </p:spTree>
    <p:extLst>
      <p:ext uri="{BB962C8B-B14F-4D97-AF65-F5344CB8AC3E}">
        <p14:creationId xmlns:p14="http://schemas.microsoft.com/office/powerpoint/2010/main" val="178646751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48</a:t>
            </a:fld>
            <a:endParaRPr lang="en-GB" altLang="en-US" smtClean="0">
              <a:solidFill>
                <a:srgbClr val="000000"/>
              </a:solidFill>
            </a:endParaRPr>
          </a:p>
        </p:txBody>
      </p:sp>
    </p:spTree>
    <p:extLst>
      <p:ext uri="{BB962C8B-B14F-4D97-AF65-F5344CB8AC3E}">
        <p14:creationId xmlns:p14="http://schemas.microsoft.com/office/powerpoint/2010/main" val="403149128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49</a:t>
            </a:fld>
            <a:endParaRPr lang="en-GB" altLang="en-US" smtClean="0">
              <a:solidFill>
                <a:srgbClr val="000000"/>
              </a:solidFill>
            </a:endParaRPr>
          </a:p>
        </p:txBody>
      </p:sp>
    </p:spTree>
    <p:extLst>
      <p:ext uri="{BB962C8B-B14F-4D97-AF65-F5344CB8AC3E}">
        <p14:creationId xmlns:p14="http://schemas.microsoft.com/office/powerpoint/2010/main" val="31920506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50</a:t>
            </a:fld>
            <a:endParaRPr lang="en-GB" altLang="en-US" smtClean="0">
              <a:solidFill>
                <a:srgbClr val="000000"/>
              </a:solidFill>
            </a:endParaRPr>
          </a:p>
        </p:txBody>
      </p:sp>
    </p:spTree>
    <p:extLst>
      <p:ext uri="{BB962C8B-B14F-4D97-AF65-F5344CB8AC3E}">
        <p14:creationId xmlns:p14="http://schemas.microsoft.com/office/powerpoint/2010/main" val="408886265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51</a:t>
            </a:fld>
            <a:endParaRPr lang="en-GB" altLang="en-US" smtClean="0">
              <a:solidFill>
                <a:srgbClr val="000000"/>
              </a:solidFill>
            </a:endParaRPr>
          </a:p>
        </p:txBody>
      </p:sp>
    </p:spTree>
    <p:extLst>
      <p:ext uri="{BB962C8B-B14F-4D97-AF65-F5344CB8AC3E}">
        <p14:creationId xmlns:p14="http://schemas.microsoft.com/office/powerpoint/2010/main" val="136075283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52</a:t>
            </a:fld>
            <a:endParaRPr lang="en-GB" altLang="en-US" smtClean="0">
              <a:solidFill>
                <a:srgbClr val="000000"/>
              </a:solidFill>
            </a:endParaRPr>
          </a:p>
        </p:txBody>
      </p:sp>
    </p:spTree>
    <p:extLst>
      <p:ext uri="{BB962C8B-B14F-4D97-AF65-F5344CB8AC3E}">
        <p14:creationId xmlns:p14="http://schemas.microsoft.com/office/powerpoint/2010/main" val="28006668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53</a:t>
            </a:fld>
            <a:endParaRPr lang="en-GB" altLang="en-US" smtClean="0">
              <a:solidFill>
                <a:srgbClr val="000000"/>
              </a:solidFill>
            </a:endParaRPr>
          </a:p>
        </p:txBody>
      </p:sp>
    </p:spTree>
    <p:extLst>
      <p:ext uri="{BB962C8B-B14F-4D97-AF65-F5344CB8AC3E}">
        <p14:creationId xmlns:p14="http://schemas.microsoft.com/office/powerpoint/2010/main" val="272026480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54</a:t>
            </a:fld>
            <a:endParaRPr lang="en-GB" altLang="en-US" smtClean="0">
              <a:solidFill>
                <a:srgbClr val="000000"/>
              </a:solidFill>
            </a:endParaRPr>
          </a:p>
        </p:txBody>
      </p:sp>
    </p:spTree>
    <p:extLst>
      <p:ext uri="{BB962C8B-B14F-4D97-AF65-F5344CB8AC3E}">
        <p14:creationId xmlns:p14="http://schemas.microsoft.com/office/powerpoint/2010/main" val="422021235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55</a:t>
            </a:fld>
            <a:endParaRPr lang="en-GB" altLang="en-US" smtClean="0">
              <a:solidFill>
                <a:srgbClr val="000000"/>
              </a:solidFill>
            </a:endParaRPr>
          </a:p>
        </p:txBody>
      </p:sp>
    </p:spTree>
    <p:extLst>
      <p:ext uri="{BB962C8B-B14F-4D97-AF65-F5344CB8AC3E}">
        <p14:creationId xmlns:p14="http://schemas.microsoft.com/office/powerpoint/2010/main" val="424326081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56</a:t>
            </a:fld>
            <a:endParaRPr lang="en-GB" altLang="en-US" smtClean="0">
              <a:solidFill>
                <a:srgbClr val="000000"/>
              </a:solidFill>
            </a:endParaRPr>
          </a:p>
        </p:txBody>
      </p:sp>
    </p:spTree>
    <p:extLst>
      <p:ext uri="{BB962C8B-B14F-4D97-AF65-F5344CB8AC3E}">
        <p14:creationId xmlns:p14="http://schemas.microsoft.com/office/powerpoint/2010/main" val="46862695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57</a:t>
            </a:fld>
            <a:endParaRPr lang="en-GB" altLang="en-US" smtClean="0">
              <a:solidFill>
                <a:srgbClr val="000000"/>
              </a:solidFill>
            </a:endParaRPr>
          </a:p>
        </p:txBody>
      </p:sp>
    </p:spTree>
    <p:extLst>
      <p:ext uri="{BB962C8B-B14F-4D97-AF65-F5344CB8AC3E}">
        <p14:creationId xmlns:p14="http://schemas.microsoft.com/office/powerpoint/2010/main" val="337724608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58</a:t>
            </a:fld>
            <a:endParaRPr lang="en-GB" altLang="en-US" smtClean="0">
              <a:solidFill>
                <a:srgbClr val="000000"/>
              </a:solidFill>
            </a:endParaRPr>
          </a:p>
        </p:txBody>
      </p:sp>
    </p:spTree>
    <p:extLst>
      <p:ext uri="{BB962C8B-B14F-4D97-AF65-F5344CB8AC3E}">
        <p14:creationId xmlns:p14="http://schemas.microsoft.com/office/powerpoint/2010/main" val="1307964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59</a:t>
            </a:fld>
            <a:endParaRPr lang="en-GB" altLang="en-US" smtClean="0">
              <a:solidFill>
                <a:srgbClr val="000000"/>
              </a:solidFill>
            </a:endParaRPr>
          </a:p>
        </p:txBody>
      </p:sp>
    </p:spTree>
    <p:extLst>
      <p:ext uri="{BB962C8B-B14F-4D97-AF65-F5344CB8AC3E}">
        <p14:creationId xmlns:p14="http://schemas.microsoft.com/office/powerpoint/2010/main" val="101419136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60</a:t>
            </a:fld>
            <a:endParaRPr lang="en-GB" altLang="en-US" smtClean="0">
              <a:solidFill>
                <a:srgbClr val="000000"/>
              </a:solidFill>
            </a:endParaRPr>
          </a:p>
        </p:txBody>
      </p:sp>
    </p:spTree>
    <p:extLst>
      <p:ext uri="{BB962C8B-B14F-4D97-AF65-F5344CB8AC3E}">
        <p14:creationId xmlns:p14="http://schemas.microsoft.com/office/powerpoint/2010/main" val="20964353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61</a:t>
            </a:fld>
            <a:endParaRPr lang="en-GB" altLang="en-US" smtClean="0">
              <a:solidFill>
                <a:srgbClr val="000000"/>
              </a:solidFill>
            </a:endParaRPr>
          </a:p>
        </p:txBody>
      </p:sp>
    </p:spTree>
    <p:extLst>
      <p:ext uri="{BB962C8B-B14F-4D97-AF65-F5344CB8AC3E}">
        <p14:creationId xmlns:p14="http://schemas.microsoft.com/office/powerpoint/2010/main" val="254700470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62</a:t>
            </a:fld>
            <a:endParaRPr lang="en-GB" altLang="en-US" smtClean="0">
              <a:solidFill>
                <a:srgbClr val="000000"/>
              </a:solidFill>
            </a:endParaRPr>
          </a:p>
        </p:txBody>
      </p:sp>
    </p:spTree>
    <p:extLst>
      <p:ext uri="{BB962C8B-B14F-4D97-AF65-F5344CB8AC3E}">
        <p14:creationId xmlns:p14="http://schemas.microsoft.com/office/powerpoint/2010/main" val="231730456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63</a:t>
            </a:fld>
            <a:endParaRPr lang="en-GB" altLang="en-US" dirty="0" smtClean="0">
              <a:solidFill>
                <a:srgbClr val="000000"/>
              </a:solidFill>
            </a:endParaRPr>
          </a:p>
        </p:txBody>
      </p:sp>
    </p:spTree>
    <p:extLst>
      <p:ext uri="{BB962C8B-B14F-4D97-AF65-F5344CB8AC3E}">
        <p14:creationId xmlns:p14="http://schemas.microsoft.com/office/powerpoint/2010/main" val="103837535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64</a:t>
            </a:fld>
            <a:endParaRPr lang="en-GB" altLang="en-US" dirty="0" smtClean="0">
              <a:solidFill>
                <a:srgbClr val="000000"/>
              </a:solidFill>
            </a:endParaRPr>
          </a:p>
        </p:txBody>
      </p:sp>
    </p:spTree>
    <p:extLst>
      <p:ext uri="{BB962C8B-B14F-4D97-AF65-F5344CB8AC3E}">
        <p14:creationId xmlns:p14="http://schemas.microsoft.com/office/powerpoint/2010/main" val="351481891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65</a:t>
            </a:fld>
            <a:endParaRPr lang="en-GB" altLang="en-US" dirty="0" smtClean="0">
              <a:solidFill>
                <a:srgbClr val="000000"/>
              </a:solidFill>
            </a:endParaRPr>
          </a:p>
        </p:txBody>
      </p:sp>
    </p:spTree>
    <p:extLst>
      <p:ext uri="{BB962C8B-B14F-4D97-AF65-F5344CB8AC3E}">
        <p14:creationId xmlns:p14="http://schemas.microsoft.com/office/powerpoint/2010/main" val="98175588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66</a:t>
            </a:fld>
            <a:endParaRPr lang="en-GB" altLang="en-US" dirty="0" smtClean="0">
              <a:solidFill>
                <a:srgbClr val="000000"/>
              </a:solidFill>
            </a:endParaRPr>
          </a:p>
        </p:txBody>
      </p:sp>
    </p:spTree>
    <p:extLst>
      <p:ext uri="{BB962C8B-B14F-4D97-AF65-F5344CB8AC3E}">
        <p14:creationId xmlns:p14="http://schemas.microsoft.com/office/powerpoint/2010/main" val="53396079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67</a:t>
            </a:fld>
            <a:endParaRPr lang="en-GB" altLang="en-US" dirty="0" smtClean="0">
              <a:solidFill>
                <a:srgbClr val="000000"/>
              </a:solidFill>
            </a:endParaRPr>
          </a:p>
        </p:txBody>
      </p:sp>
    </p:spTree>
    <p:extLst>
      <p:ext uri="{BB962C8B-B14F-4D97-AF65-F5344CB8AC3E}">
        <p14:creationId xmlns:p14="http://schemas.microsoft.com/office/powerpoint/2010/main" val="113179725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68</a:t>
            </a:fld>
            <a:endParaRPr lang="en-GB" altLang="en-US" smtClean="0">
              <a:solidFill>
                <a:srgbClr val="000000"/>
              </a:solidFill>
            </a:endParaRPr>
          </a:p>
        </p:txBody>
      </p:sp>
    </p:spTree>
    <p:extLst>
      <p:ext uri="{BB962C8B-B14F-4D97-AF65-F5344CB8AC3E}">
        <p14:creationId xmlns:p14="http://schemas.microsoft.com/office/powerpoint/2010/main" val="184981880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96938"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69</a:t>
            </a:fld>
            <a:endParaRPr lang="en-GB" altLang="en-US" smtClean="0">
              <a:solidFill>
                <a:srgbClr val="000000"/>
              </a:solidFill>
            </a:endParaRPr>
          </a:p>
        </p:txBody>
      </p:sp>
    </p:spTree>
    <p:extLst>
      <p:ext uri="{BB962C8B-B14F-4D97-AF65-F5344CB8AC3E}">
        <p14:creationId xmlns:p14="http://schemas.microsoft.com/office/powerpoint/2010/main" val="3982321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27/11/2017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673993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27/11/2017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1444970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27/11/2017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2712153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27/11/2017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22610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27/11/2017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4251768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27/11/2017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325330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27/11/2017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17839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27/11/2017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1775873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27/11/2017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408268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27/11/2017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10144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27/11/2017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1063763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90"/>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1304259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2"/>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27/11/2017</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3792415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4.jpeg"/><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3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3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1.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42.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4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78.png"/></Relationships>
</file>

<file path=ppt/slides/_rels/slide4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80.png"/></Relationships>
</file>

<file path=ppt/slides/_rels/slide4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83.png"/><Relationship Id="rId4" Type="http://schemas.openxmlformats.org/officeDocument/2006/relationships/image" Target="../media/image82.png"/></Relationships>
</file>

<file path=ppt/slides/_rels/slide50.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86.png"/><Relationship Id="rId4" Type="http://schemas.openxmlformats.org/officeDocument/2006/relationships/image" Target="../media/image85.png"/></Relationships>
</file>

<file path=ppt/slides/_rels/slide5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51.xml"/><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4.xml"/><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5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55.xml"/><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jpeg"/></Relationships>
</file>

<file path=ppt/slides/_rels/slide5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60.xml"/><Relationship Id="rId1" Type="http://schemas.openxmlformats.org/officeDocument/2006/relationships/slideLayout" Target="../slideLayouts/slideLayout7.xml"/><Relationship Id="rId4" Type="http://schemas.openxmlformats.org/officeDocument/2006/relationships/image" Target="../media/image97.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63.xml"/><Relationship Id="rId1" Type="http://schemas.openxmlformats.org/officeDocument/2006/relationships/slideLayout" Target="../slideLayouts/slideLayout7.xml"/><Relationship Id="rId5" Type="http://schemas.openxmlformats.org/officeDocument/2006/relationships/image" Target="../media/image101.png"/><Relationship Id="rId4" Type="http://schemas.openxmlformats.org/officeDocument/2006/relationships/image" Target="../media/image100.png"/></Relationships>
</file>

<file path=ppt/slides/_rels/slide6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65.xml"/><Relationship Id="rId1" Type="http://schemas.openxmlformats.org/officeDocument/2006/relationships/slideLayout" Target="../slideLayouts/slideLayout7.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6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8" Type="http://schemas.openxmlformats.org/officeDocument/2006/relationships/image" Target="../media/image113.png"/><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notesSlide" Target="../notesSlides/notesSlide67.xml"/><Relationship Id="rId1" Type="http://schemas.openxmlformats.org/officeDocument/2006/relationships/slideLayout" Target="../slideLayouts/slideLayout7.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6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68.xml"/><Relationship Id="rId1" Type="http://schemas.openxmlformats.org/officeDocument/2006/relationships/slideLayout" Target="../slideLayouts/slideLayout7.xml"/><Relationship Id="rId5" Type="http://schemas.openxmlformats.org/officeDocument/2006/relationships/image" Target="../media/image116.png"/><Relationship Id="rId4" Type="http://schemas.openxmlformats.org/officeDocument/2006/relationships/image" Target="../media/image115.png"/></Relationships>
</file>

<file path=ppt/slides/_rels/slide69.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69.xml"/><Relationship Id="rId1" Type="http://schemas.openxmlformats.org/officeDocument/2006/relationships/slideLayout" Target="../slideLayouts/slideLayout7.xml"/><Relationship Id="rId5" Type="http://schemas.openxmlformats.org/officeDocument/2006/relationships/image" Target="../media/image119.png"/><Relationship Id="rId4" Type="http://schemas.openxmlformats.org/officeDocument/2006/relationships/image" Target="../media/image1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744" y="836712"/>
            <a:ext cx="9171744" cy="6021288"/>
          </a:xfrm>
          <a:prstGeom prst="rect">
            <a:avLst/>
          </a:prstGeom>
        </p:spPr>
        <p:txBody>
          <a:bodyPr wrap="square" lIns="540000" tIns="360000" rIns="540000" bIns="360000" numCol="2" spcCol="360000">
            <a:normAutofit fontScale="92500" lnSpcReduction="10000"/>
          </a:bodyPr>
          <a:lstStyle/>
          <a:p>
            <a:pPr>
              <a:defRPr/>
            </a:pPr>
            <a:r>
              <a:rPr lang="en-GB" sz="1300" b="1" u="sng" dirty="0" smtClean="0">
                <a:solidFill>
                  <a:srgbClr val="7030A0"/>
                </a:solidFill>
                <a:cs typeface="Arial" charset="0"/>
              </a:rPr>
              <a:t>PART ONE: Representing the Immigrant City</a:t>
            </a:r>
          </a:p>
          <a:p>
            <a:pPr>
              <a:defRPr/>
            </a:pPr>
            <a:r>
              <a:rPr lang="en-GB" sz="1300" b="1" u="sng" dirty="0" smtClean="0">
                <a:solidFill>
                  <a:prstClr val="black"/>
                </a:solidFill>
                <a:cs typeface="Arial" charset="0"/>
              </a:rPr>
              <a:t>1.The Immigrant City</a:t>
            </a:r>
          </a:p>
          <a:p>
            <a:pPr marL="285750" indent="-285750">
              <a:buFontTx/>
              <a:buChar char="-"/>
              <a:defRPr/>
            </a:pPr>
            <a:r>
              <a:rPr lang="en-GB" sz="1300" dirty="0" smtClean="0">
                <a:solidFill>
                  <a:prstClr val="black"/>
                </a:solidFill>
                <a:cs typeface="Arial" charset="0"/>
              </a:rPr>
              <a:t>The Melting Pot</a:t>
            </a:r>
          </a:p>
          <a:p>
            <a:pPr marL="285750" indent="-285750">
              <a:buFontTx/>
              <a:buChar char="-"/>
              <a:defRPr/>
            </a:pPr>
            <a:r>
              <a:rPr lang="en-GB" sz="1300" dirty="0" smtClean="0">
                <a:solidFill>
                  <a:prstClr val="black"/>
                </a:solidFill>
                <a:cs typeface="Arial" charset="0"/>
              </a:rPr>
              <a:t>The New Colossus</a:t>
            </a:r>
          </a:p>
          <a:p>
            <a:pPr marL="285750" indent="-285750">
              <a:buFontTx/>
              <a:buChar char="-"/>
              <a:defRPr/>
            </a:pPr>
            <a:r>
              <a:rPr lang="en-GB" sz="1300" dirty="0">
                <a:solidFill>
                  <a:prstClr val="black"/>
                </a:solidFill>
                <a:cs typeface="Arial" charset="0"/>
              </a:rPr>
              <a:t>Henry Roth, </a:t>
            </a:r>
            <a:r>
              <a:rPr lang="en-GB" sz="1300" i="1" dirty="0">
                <a:solidFill>
                  <a:prstClr val="black"/>
                </a:solidFill>
                <a:cs typeface="Arial" charset="0"/>
              </a:rPr>
              <a:t>Call it Sleep</a:t>
            </a:r>
            <a:r>
              <a:rPr lang="en-GB" sz="1300" dirty="0">
                <a:solidFill>
                  <a:prstClr val="black"/>
                </a:solidFill>
                <a:cs typeface="Arial" charset="0"/>
              </a:rPr>
              <a:t> (</a:t>
            </a:r>
            <a:r>
              <a:rPr lang="en-GB" sz="1300" dirty="0" smtClean="0">
                <a:solidFill>
                  <a:prstClr val="black"/>
                </a:solidFill>
                <a:cs typeface="Arial" charset="0"/>
              </a:rPr>
              <a:t>1934</a:t>
            </a:r>
            <a:endParaRPr lang="en-GB" sz="1300" dirty="0">
              <a:solidFill>
                <a:prstClr val="black"/>
              </a:solidFill>
              <a:cs typeface="Arial" charset="0"/>
            </a:endParaRPr>
          </a:p>
          <a:p>
            <a:pPr marL="285750" indent="-285750">
              <a:buFontTx/>
              <a:buChar char="-"/>
              <a:defRPr/>
            </a:pPr>
            <a:r>
              <a:rPr lang="en-GB" sz="1300" dirty="0" smtClean="0">
                <a:solidFill>
                  <a:prstClr val="black"/>
                </a:solidFill>
                <a:cs typeface="Arial" charset="0"/>
              </a:rPr>
              <a:t>Ellis Island</a:t>
            </a:r>
          </a:p>
          <a:p>
            <a:pPr marL="285750" indent="-285750">
              <a:buFontTx/>
              <a:buChar char="-"/>
              <a:defRPr/>
            </a:pPr>
            <a:r>
              <a:rPr lang="en-GB" sz="1300" i="1" dirty="0" smtClean="0">
                <a:solidFill>
                  <a:prstClr val="black"/>
                </a:solidFill>
                <a:cs typeface="Arial" charset="0"/>
              </a:rPr>
              <a:t>The Promised Land</a:t>
            </a:r>
          </a:p>
          <a:p>
            <a:pPr marL="285750" indent="-285750">
              <a:buFontTx/>
              <a:buChar char="-"/>
              <a:defRPr/>
            </a:pPr>
            <a:r>
              <a:rPr lang="en-GB" sz="1300" dirty="0" smtClean="0">
                <a:solidFill>
                  <a:prstClr val="black"/>
                </a:solidFill>
                <a:cs typeface="Arial" charset="0"/>
              </a:rPr>
              <a:t>‘America and I’</a:t>
            </a:r>
          </a:p>
          <a:p>
            <a:pPr marL="285750" indent="-285750">
              <a:buFontTx/>
              <a:buChar char="-"/>
              <a:defRPr/>
            </a:pPr>
            <a:endParaRPr lang="en-GB" sz="1300" u="sng" dirty="0">
              <a:solidFill>
                <a:prstClr val="black"/>
              </a:solidFill>
              <a:cs typeface="Arial" charset="0"/>
            </a:endParaRPr>
          </a:p>
          <a:p>
            <a:pPr>
              <a:defRPr/>
            </a:pPr>
            <a:r>
              <a:rPr lang="en-GB" sz="1300" b="1" u="sng" dirty="0" smtClean="0">
                <a:solidFill>
                  <a:srgbClr val="7030A0"/>
                </a:solidFill>
                <a:cs typeface="Arial" charset="0"/>
              </a:rPr>
              <a:t>PART TWO: An Age of Progress</a:t>
            </a:r>
          </a:p>
          <a:p>
            <a:pPr>
              <a:defRPr/>
            </a:pPr>
            <a:r>
              <a:rPr lang="en-GB" sz="1300" b="1" u="sng" dirty="0" smtClean="0">
                <a:solidFill>
                  <a:prstClr val="black"/>
                </a:solidFill>
                <a:cs typeface="Arial" charset="0"/>
              </a:rPr>
              <a:t>2. United States in the Early 20th Century</a:t>
            </a:r>
            <a:endParaRPr lang="en-GB" sz="1300" b="1" u="sng" dirty="0">
              <a:solidFill>
                <a:prstClr val="black"/>
              </a:solidFill>
              <a:cs typeface="Arial" charset="0"/>
            </a:endParaRPr>
          </a:p>
          <a:p>
            <a:pPr marL="285750" indent="-285750">
              <a:buFontTx/>
              <a:buChar char="-"/>
              <a:defRPr/>
            </a:pPr>
            <a:r>
              <a:rPr lang="en-GB" sz="1300" dirty="0" smtClean="0">
                <a:solidFill>
                  <a:prstClr val="black"/>
                </a:solidFill>
                <a:cs typeface="Arial" charset="0"/>
              </a:rPr>
              <a:t>Gilded Age</a:t>
            </a:r>
          </a:p>
          <a:p>
            <a:pPr marL="285750" indent="-285750">
              <a:buFontTx/>
              <a:buChar char="-"/>
              <a:defRPr/>
            </a:pPr>
            <a:r>
              <a:rPr lang="en-GB" sz="1300" dirty="0" smtClean="0">
                <a:solidFill>
                  <a:prstClr val="black"/>
                </a:solidFill>
                <a:cs typeface="Arial" charset="0"/>
              </a:rPr>
              <a:t>Critiques and dissent</a:t>
            </a:r>
            <a:endParaRPr lang="en-GB" sz="1300" dirty="0">
              <a:solidFill>
                <a:prstClr val="black"/>
              </a:solidFill>
              <a:cs typeface="Arial" charset="0"/>
            </a:endParaRPr>
          </a:p>
          <a:p>
            <a:pPr marL="285750" indent="-285750">
              <a:buFontTx/>
              <a:buChar char="-"/>
              <a:defRPr/>
            </a:pPr>
            <a:endParaRPr lang="en-GB" sz="1300" dirty="0">
              <a:solidFill>
                <a:prstClr val="black"/>
              </a:solidFill>
              <a:cs typeface="Arial" charset="0"/>
            </a:endParaRPr>
          </a:p>
          <a:p>
            <a:pPr>
              <a:defRPr/>
            </a:pPr>
            <a:r>
              <a:rPr lang="en-GB" sz="1300" b="1" u="sng" dirty="0" smtClean="0">
                <a:solidFill>
                  <a:prstClr val="black"/>
                </a:solidFill>
                <a:cs typeface="Arial" charset="0"/>
              </a:rPr>
              <a:t>3. Progressivism</a:t>
            </a:r>
          </a:p>
          <a:p>
            <a:pPr marL="285750" indent="-285750">
              <a:buFontTx/>
              <a:buChar char="-"/>
              <a:defRPr/>
            </a:pPr>
            <a:r>
              <a:rPr lang="en-GB" sz="1300" dirty="0" smtClean="0">
                <a:solidFill>
                  <a:prstClr val="black"/>
                </a:solidFill>
                <a:cs typeface="Arial" charset="0"/>
              </a:rPr>
              <a:t>Characteristics</a:t>
            </a:r>
          </a:p>
          <a:p>
            <a:pPr marL="285750" indent="-285750">
              <a:buFontTx/>
              <a:buChar char="-"/>
              <a:defRPr/>
            </a:pPr>
            <a:r>
              <a:rPr lang="en-GB" sz="1300" dirty="0" smtClean="0">
                <a:solidFill>
                  <a:prstClr val="black"/>
                </a:solidFill>
                <a:cs typeface="Arial" charset="0"/>
              </a:rPr>
              <a:t>Progressivist causes</a:t>
            </a:r>
            <a:endParaRPr lang="en-GB" sz="1300" dirty="0">
              <a:solidFill>
                <a:prstClr val="black"/>
              </a:solidFill>
              <a:cs typeface="Arial" charset="0"/>
            </a:endParaRPr>
          </a:p>
          <a:p>
            <a:pPr marL="285750" indent="-285750">
              <a:buFontTx/>
              <a:buChar char="-"/>
              <a:defRPr/>
            </a:pPr>
            <a:r>
              <a:rPr lang="en-GB" sz="1300" dirty="0" smtClean="0">
                <a:solidFill>
                  <a:prstClr val="black"/>
                </a:solidFill>
                <a:cs typeface="Arial" charset="0"/>
              </a:rPr>
              <a:t>Interpretations</a:t>
            </a:r>
          </a:p>
          <a:p>
            <a:pPr marL="285750" indent="-285750">
              <a:buFontTx/>
              <a:buChar char="-"/>
              <a:defRPr/>
            </a:pPr>
            <a:r>
              <a:rPr lang="en-GB" sz="1300" dirty="0" smtClean="0">
                <a:solidFill>
                  <a:prstClr val="black"/>
                </a:solidFill>
                <a:cs typeface="Arial" charset="0"/>
              </a:rPr>
              <a:t>Taylorism</a:t>
            </a:r>
          </a:p>
          <a:p>
            <a:pPr marL="285750" indent="-285750">
              <a:buFontTx/>
              <a:buChar char="-"/>
              <a:defRPr/>
            </a:pPr>
            <a:r>
              <a:rPr lang="en-GB" sz="1300" dirty="0" smtClean="0">
                <a:solidFill>
                  <a:prstClr val="black"/>
                </a:solidFill>
                <a:cs typeface="Arial" charset="0"/>
              </a:rPr>
              <a:t>Fordism</a:t>
            </a:r>
          </a:p>
          <a:p>
            <a:pPr marL="285750" indent="-285750">
              <a:buFontTx/>
              <a:buChar char="-"/>
              <a:defRPr/>
            </a:pPr>
            <a:r>
              <a:rPr lang="en-GB" sz="1300" dirty="0" smtClean="0">
                <a:solidFill>
                  <a:prstClr val="black"/>
                </a:solidFill>
                <a:cs typeface="Arial" charset="0"/>
              </a:rPr>
              <a:t>Foreign Policy</a:t>
            </a:r>
            <a:endParaRPr lang="en-GB" sz="1300" dirty="0">
              <a:solidFill>
                <a:prstClr val="black"/>
              </a:solidFill>
              <a:cs typeface="Arial" charset="0"/>
            </a:endParaRPr>
          </a:p>
          <a:p>
            <a:pPr>
              <a:defRPr/>
            </a:pPr>
            <a:endParaRPr lang="en-GB" sz="1300" dirty="0">
              <a:solidFill>
                <a:prstClr val="black"/>
              </a:solidFill>
              <a:cs typeface="Arial" charset="0"/>
            </a:endParaRPr>
          </a:p>
          <a:p>
            <a:pPr>
              <a:defRPr/>
            </a:pPr>
            <a:r>
              <a:rPr lang="en-GB" sz="1300" b="1" u="sng" dirty="0" smtClean="0">
                <a:solidFill>
                  <a:prstClr val="black"/>
                </a:solidFill>
                <a:cs typeface="Arial" charset="0"/>
              </a:rPr>
              <a:t>4. United States and the First World War</a:t>
            </a:r>
          </a:p>
          <a:p>
            <a:pPr marL="285750" indent="-285750">
              <a:buFontTx/>
              <a:buChar char="-"/>
              <a:defRPr/>
            </a:pPr>
            <a:r>
              <a:rPr lang="en-GB" sz="1300" dirty="0" smtClean="0">
                <a:solidFill>
                  <a:prstClr val="black"/>
                </a:solidFill>
                <a:cs typeface="Arial" charset="0"/>
              </a:rPr>
              <a:t>Mexican </a:t>
            </a:r>
            <a:r>
              <a:rPr lang="en-GB" sz="1300" dirty="0">
                <a:solidFill>
                  <a:prstClr val="black"/>
                </a:solidFill>
                <a:cs typeface="Arial" charset="0"/>
              </a:rPr>
              <a:t>Revolution (c. 1910–1920</a:t>
            </a:r>
            <a:r>
              <a:rPr lang="en-GB" sz="1300" dirty="0" smtClean="0">
                <a:solidFill>
                  <a:prstClr val="black"/>
                </a:solidFill>
                <a:cs typeface="Arial" charset="0"/>
              </a:rPr>
              <a:t>)</a:t>
            </a:r>
          </a:p>
          <a:p>
            <a:pPr marL="285750" indent="-285750">
              <a:buFontTx/>
              <a:buChar char="-"/>
              <a:defRPr/>
            </a:pPr>
            <a:r>
              <a:rPr lang="en-GB" sz="1300" dirty="0" smtClean="0">
                <a:solidFill>
                  <a:prstClr val="black"/>
                </a:solidFill>
                <a:cs typeface="Arial" charset="0"/>
              </a:rPr>
              <a:t>U-Boats</a:t>
            </a:r>
          </a:p>
          <a:p>
            <a:pPr marL="285750" indent="-285750">
              <a:buFontTx/>
              <a:buChar char="-"/>
              <a:defRPr/>
            </a:pPr>
            <a:r>
              <a:rPr lang="en-GB" sz="1300" dirty="0" smtClean="0">
                <a:solidFill>
                  <a:prstClr val="black"/>
                </a:solidFill>
                <a:cs typeface="Arial" charset="0"/>
              </a:rPr>
              <a:t>Entry into war</a:t>
            </a:r>
            <a:endParaRPr lang="en-GB" sz="1300" dirty="0">
              <a:solidFill>
                <a:prstClr val="black"/>
              </a:solidFill>
              <a:cs typeface="Arial" charset="0"/>
            </a:endParaRPr>
          </a:p>
          <a:p>
            <a:pPr marL="285750" indent="-285750">
              <a:buFontTx/>
              <a:buChar char="-"/>
              <a:defRPr/>
            </a:pPr>
            <a:r>
              <a:rPr lang="en-GB" sz="1300" dirty="0" err="1">
                <a:solidFill>
                  <a:prstClr val="black"/>
                </a:solidFill>
                <a:cs typeface="Arial" charset="0"/>
              </a:rPr>
              <a:t>Wilsonianism</a:t>
            </a:r>
            <a:endParaRPr lang="en-GB" sz="1300" dirty="0">
              <a:solidFill>
                <a:prstClr val="black"/>
              </a:solidFill>
              <a:cs typeface="Arial" charset="0"/>
            </a:endParaRPr>
          </a:p>
          <a:p>
            <a:pPr marL="285750" indent="-285750">
              <a:buFontTx/>
              <a:buChar char="-"/>
              <a:defRPr/>
            </a:pPr>
            <a:r>
              <a:rPr lang="en-GB" sz="1300" dirty="0" smtClean="0">
                <a:solidFill>
                  <a:prstClr val="black"/>
                </a:solidFill>
                <a:cs typeface="Arial" charset="0"/>
              </a:rPr>
              <a:t>Domestic policies</a:t>
            </a:r>
          </a:p>
          <a:p>
            <a:pPr marL="285750" indent="-285750">
              <a:buFontTx/>
              <a:buChar char="-"/>
              <a:defRPr/>
            </a:pPr>
            <a:r>
              <a:rPr lang="en-GB" sz="1300" dirty="0" smtClean="0">
                <a:solidFill>
                  <a:prstClr val="black"/>
                </a:solidFill>
                <a:cs typeface="Arial" charset="0"/>
              </a:rPr>
              <a:t>Propaganda</a:t>
            </a:r>
          </a:p>
          <a:p>
            <a:pPr marL="285750" indent="-285750">
              <a:buFontTx/>
              <a:buChar char="-"/>
              <a:defRPr/>
            </a:pPr>
            <a:r>
              <a:rPr lang="en-GB" sz="1300" dirty="0" smtClean="0">
                <a:solidFill>
                  <a:prstClr val="black"/>
                </a:solidFill>
                <a:cs typeface="Arial" charset="0"/>
              </a:rPr>
              <a:t>Red Scare</a:t>
            </a:r>
          </a:p>
          <a:p>
            <a:pPr marL="285750" indent="-285750">
              <a:buFontTx/>
              <a:buChar char="-"/>
              <a:defRPr/>
            </a:pPr>
            <a:r>
              <a:rPr lang="en-GB" sz="1300" dirty="0" smtClean="0">
                <a:solidFill>
                  <a:prstClr val="black"/>
                </a:solidFill>
                <a:cs typeface="Arial" charset="0"/>
              </a:rPr>
              <a:t>1924 Immigration Act</a:t>
            </a:r>
            <a:endParaRPr lang="en-GB" sz="1300" dirty="0">
              <a:solidFill>
                <a:prstClr val="black"/>
              </a:solidFill>
              <a:cs typeface="Arial" charset="0"/>
            </a:endParaRPr>
          </a:p>
          <a:p>
            <a:pPr>
              <a:defRPr/>
            </a:pPr>
            <a:endParaRPr lang="en-GB" sz="1300" b="1" u="sng" dirty="0">
              <a:solidFill>
                <a:srgbClr val="7030A0"/>
              </a:solidFill>
              <a:cs typeface="Arial" charset="0"/>
            </a:endParaRPr>
          </a:p>
          <a:p>
            <a:pPr>
              <a:defRPr/>
            </a:pPr>
            <a:r>
              <a:rPr lang="en-GB" sz="1300" b="1" u="sng" dirty="0">
                <a:solidFill>
                  <a:srgbClr val="7030A0"/>
                </a:solidFill>
                <a:cs typeface="Arial" charset="0"/>
              </a:rPr>
              <a:t>PART THREE: </a:t>
            </a:r>
            <a:r>
              <a:rPr lang="en-GB" sz="1300" b="1" u="sng" dirty="0" smtClean="0">
                <a:solidFill>
                  <a:srgbClr val="7030A0"/>
                </a:solidFill>
                <a:cs typeface="Arial" charset="0"/>
              </a:rPr>
              <a:t>Boom to Bust to Boom</a:t>
            </a:r>
            <a:endParaRPr lang="en-GB" sz="1300" b="1" u="sng" dirty="0">
              <a:solidFill>
                <a:srgbClr val="7030A0"/>
              </a:solidFill>
              <a:cs typeface="Arial" charset="0"/>
            </a:endParaRPr>
          </a:p>
          <a:p>
            <a:pPr>
              <a:defRPr/>
            </a:pPr>
            <a:r>
              <a:rPr lang="en-GB" sz="1300" b="1" u="sng" dirty="0" smtClean="0">
                <a:solidFill>
                  <a:prstClr val="black"/>
                </a:solidFill>
                <a:cs typeface="Arial" charset="0"/>
              </a:rPr>
              <a:t>5. The Roaring Twenties</a:t>
            </a:r>
          </a:p>
          <a:p>
            <a:pPr marL="285750" indent="-285750">
              <a:buFontTx/>
              <a:buChar char="-"/>
              <a:defRPr/>
            </a:pPr>
            <a:r>
              <a:rPr lang="en-GB" sz="1300" dirty="0" smtClean="0">
                <a:solidFill>
                  <a:prstClr val="black"/>
                </a:solidFill>
                <a:cs typeface="Arial" charset="0"/>
              </a:rPr>
              <a:t>Economy</a:t>
            </a:r>
          </a:p>
          <a:p>
            <a:pPr marL="285750" indent="-285750">
              <a:buFontTx/>
              <a:buChar char="-"/>
              <a:defRPr/>
            </a:pPr>
            <a:r>
              <a:rPr lang="en-GB" sz="1300" dirty="0" smtClean="0">
                <a:solidFill>
                  <a:prstClr val="black"/>
                </a:solidFill>
                <a:cs typeface="Arial" charset="0"/>
              </a:rPr>
              <a:t>Culture</a:t>
            </a:r>
          </a:p>
          <a:p>
            <a:pPr marL="285750" indent="-285750">
              <a:buFontTx/>
              <a:buChar char="-"/>
              <a:defRPr/>
            </a:pPr>
            <a:r>
              <a:rPr lang="en-GB" sz="1300" dirty="0" smtClean="0">
                <a:solidFill>
                  <a:prstClr val="black"/>
                </a:solidFill>
                <a:cs typeface="Arial" charset="0"/>
              </a:rPr>
              <a:t>‘New’ women</a:t>
            </a:r>
          </a:p>
          <a:p>
            <a:pPr>
              <a:defRPr/>
            </a:pPr>
            <a:endParaRPr lang="en-GB" sz="1300" b="1" u="sng" dirty="0" smtClean="0">
              <a:solidFill>
                <a:prstClr val="black"/>
              </a:solidFill>
              <a:cs typeface="Arial" charset="0"/>
            </a:endParaRPr>
          </a:p>
          <a:p>
            <a:pPr>
              <a:defRPr/>
            </a:pPr>
            <a:r>
              <a:rPr lang="en-GB" sz="1300" b="1" u="sng" dirty="0" smtClean="0">
                <a:solidFill>
                  <a:prstClr val="black"/>
                </a:solidFill>
                <a:cs typeface="Arial" charset="0"/>
              </a:rPr>
              <a:t>6. Depression and New Deal</a:t>
            </a:r>
          </a:p>
          <a:p>
            <a:pPr marL="285750" indent="-285750">
              <a:buFontTx/>
              <a:buChar char="-"/>
              <a:defRPr/>
            </a:pPr>
            <a:r>
              <a:rPr lang="en-GB" sz="1300" dirty="0" smtClean="0">
                <a:solidFill>
                  <a:prstClr val="black"/>
                </a:solidFill>
                <a:cs typeface="Arial" charset="0"/>
              </a:rPr>
              <a:t>Wall St Crash</a:t>
            </a:r>
          </a:p>
          <a:p>
            <a:pPr marL="285750" indent="-285750">
              <a:buFontTx/>
              <a:buChar char="-"/>
              <a:defRPr/>
            </a:pPr>
            <a:r>
              <a:rPr lang="en-GB" sz="1300" dirty="0" smtClean="0">
                <a:solidFill>
                  <a:prstClr val="black"/>
                </a:solidFill>
                <a:cs typeface="Arial" charset="0"/>
              </a:rPr>
              <a:t>Great Depression</a:t>
            </a:r>
          </a:p>
          <a:p>
            <a:pPr marL="285750" indent="-285750">
              <a:buFontTx/>
              <a:buChar char="-"/>
              <a:defRPr/>
            </a:pPr>
            <a:r>
              <a:rPr lang="en-GB" sz="1300" dirty="0" err="1" smtClean="0">
                <a:solidFill>
                  <a:prstClr val="black"/>
                </a:solidFill>
                <a:cs typeface="Arial" charset="0"/>
              </a:rPr>
              <a:t>Hooverville</a:t>
            </a:r>
            <a:endParaRPr lang="en-GB" sz="1300" dirty="0" smtClean="0">
              <a:solidFill>
                <a:prstClr val="black"/>
              </a:solidFill>
              <a:cs typeface="Arial" charset="0"/>
            </a:endParaRPr>
          </a:p>
          <a:p>
            <a:pPr marL="285750" indent="-285750">
              <a:buFontTx/>
              <a:buChar char="-"/>
              <a:defRPr/>
            </a:pPr>
            <a:r>
              <a:rPr lang="en-GB" sz="1300" dirty="0" smtClean="0">
                <a:solidFill>
                  <a:prstClr val="black"/>
                </a:solidFill>
                <a:cs typeface="Arial" charset="0"/>
              </a:rPr>
              <a:t>FDR</a:t>
            </a:r>
          </a:p>
          <a:p>
            <a:pPr marL="285750" indent="-285750">
              <a:buFontTx/>
              <a:buChar char="-"/>
              <a:defRPr/>
            </a:pPr>
            <a:r>
              <a:rPr lang="en-GB" sz="1300" dirty="0" smtClean="0">
                <a:solidFill>
                  <a:prstClr val="black"/>
                </a:solidFill>
                <a:cs typeface="Arial" charset="0"/>
              </a:rPr>
              <a:t>First New Deal</a:t>
            </a:r>
          </a:p>
          <a:p>
            <a:pPr marL="285750" indent="-285750">
              <a:buFontTx/>
              <a:buChar char="-"/>
              <a:defRPr/>
            </a:pPr>
            <a:r>
              <a:rPr lang="en-GB" sz="1300" dirty="0" smtClean="0">
                <a:solidFill>
                  <a:prstClr val="black"/>
                </a:solidFill>
                <a:cs typeface="Arial" charset="0"/>
              </a:rPr>
              <a:t>Problems</a:t>
            </a:r>
          </a:p>
          <a:p>
            <a:pPr marL="285750" indent="-285750">
              <a:buFontTx/>
              <a:buChar char="-"/>
              <a:defRPr/>
            </a:pPr>
            <a:r>
              <a:rPr lang="en-GB" sz="1300" dirty="0" smtClean="0">
                <a:solidFill>
                  <a:prstClr val="black"/>
                </a:solidFill>
                <a:cs typeface="Arial" charset="0"/>
              </a:rPr>
              <a:t>Dustbowl</a:t>
            </a:r>
          </a:p>
          <a:p>
            <a:pPr marL="285750" indent="-285750">
              <a:buFontTx/>
              <a:buChar char="-"/>
              <a:defRPr/>
            </a:pPr>
            <a:r>
              <a:rPr lang="en-GB" sz="1300" dirty="0" smtClean="0">
                <a:solidFill>
                  <a:prstClr val="black"/>
                </a:solidFill>
                <a:cs typeface="Arial" charset="0"/>
              </a:rPr>
              <a:t>Second New Deal</a:t>
            </a:r>
          </a:p>
          <a:p>
            <a:pPr marL="285750" indent="-285750">
              <a:buFontTx/>
              <a:buChar char="-"/>
              <a:defRPr/>
            </a:pPr>
            <a:endParaRPr lang="en-GB" sz="1300" dirty="0">
              <a:solidFill>
                <a:prstClr val="black"/>
              </a:solidFill>
              <a:cs typeface="Arial" charset="0"/>
            </a:endParaRPr>
          </a:p>
          <a:p>
            <a:pPr fontAlgn="auto">
              <a:spcBef>
                <a:spcPts val="0"/>
              </a:spcBef>
              <a:spcAft>
                <a:spcPts val="0"/>
              </a:spcAft>
              <a:defRPr/>
            </a:pPr>
            <a:r>
              <a:rPr lang="en-GB" sz="1300" b="1" u="sng" dirty="0" smtClean="0">
                <a:solidFill>
                  <a:prstClr val="black"/>
                </a:solidFill>
                <a:cs typeface="Arial" charset="0"/>
              </a:rPr>
              <a:t>7. United States and the Second World War</a:t>
            </a:r>
            <a:endParaRPr lang="en-GB" sz="1300" b="1" u="sng" dirty="0" smtClean="0"/>
          </a:p>
          <a:p>
            <a:pPr marL="285750" indent="-285750" fontAlgn="auto">
              <a:spcBef>
                <a:spcPts val="0"/>
              </a:spcBef>
              <a:spcAft>
                <a:spcPts val="0"/>
              </a:spcAft>
              <a:buFontTx/>
              <a:buChar char="-"/>
              <a:defRPr/>
            </a:pPr>
            <a:r>
              <a:rPr lang="en-GB" sz="1300" dirty="0" smtClean="0">
                <a:solidFill>
                  <a:prstClr val="black"/>
                </a:solidFill>
                <a:cs typeface="Arial" charset="0"/>
              </a:rPr>
              <a:t>Economy</a:t>
            </a:r>
          </a:p>
          <a:p>
            <a:pPr marL="285750" indent="-285750" fontAlgn="auto">
              <a:spcBef>
                <a:spcPts val="0"/>
              </a:spcBef>
              <a:spcAft>
                <a:spcPts val="0"/>
              </a:spcAft>
              <a:buFontTx/>
              <a:buChar char="-"/>
              <a:defRPr/>
            </a:pPr>
            <a:r>
              <a:rPr lang="en-GB" sz="1300" dirty="0" smtClean="0">
                <a:solidFill>
                  <a:prstClr val="black"/>
                </a:solidFill>
                <a:cs typeface="Arial" charset="0"/>
              </a:rPr>
              <a:t>Propaganda</a:t>
            </a:r>
          </a:p>
          <a:p>
            <a:pPr marL="285750" indent="-285750" fontAlgn="auto">
              <a:spcBef>
                <a:spcPts val="0"/>
              </a:spcBef>
              <a:spcAft>
                <a:spcPts val="0"/>
              </a:spcAft>
              <a:buFontTx/>
              <a:buChar char="-"/>
              <a:defRPr/>
            </a:pPr>
            <a:r>
              <a:rPr lang="en-GB" sz="1300" dirty="0" smtClean="0">
                <a:solidFill>
                  <a:prstClr val="black"/>
                </a:solidFill>
                <a:cs typeface="Arial" charset="0"/>
              </a:rPr>
              <a:t>Domestic policies</a:t>
            </a:r>
          </a:p>
          <a:p>
            <a:pPr marL="285750" indent="-285750" fontAlgn="auto">
              <a:spcBef>
                <a:spcPts val="0"/>
              </a:spcBef>
              <a:spcAft>
                <a:spcPts val="0"/>
              </a:spcAft>
              <a:buFontTx/>
              <a:buChar char="-"/>
              <a:defRPr/>
            </a:pPr>
            <a:r>
              <a:rPr lang="en-GB" sz="1300" dirty="0" smtClean="0">
                <a:solidFill>
                  <a:prstClr val="black"/>
                </a:solidFill>
                <a:cs typeface="Arial" charset="0"/>
              </a:rPr>
              <a:t>Victory</a:t>
            </a:r>
            <a:endParaRPr lang="en-GB" sz="1300" dirty="0">
              <a:solidFill>
                <a:prstClr val="black"/>
              </a:solidFill>
              <a:cs typeface="Arial" charset="0"/>
            </a:endParaRPr>
          </a:p>
          <a:p>
            <a:pPr algn="r">
              <a:defRPr/>
            </a:pPr>
            <a:r>
              <a:rPr lang="en-GB" sz="1300" b="1" u="sng" dirty="0" smtClean="0">
                <a:solidFill>
                  <a:srgbClr val="FF0000"/>
                </a:solidFill>
                <a:cs typeface="Arial" charset="0"/>
              </a:rPr>
              <a:t>AIMS</a:t>
            </a:r>
            <a:endParaRPr lang="en-GB" sz="1300" b="1" u="sng" dirty="0">
              <a:solidFill>
                <a:srgbClr val="FF0000"/>
              </a:solidFill>
              <a:cs typeface="Arial" charset="0"/>
            </a:endParaRPr>
          </a:p>
          <a:p>
            <a:pPr marL="285750" indent="-285750" algn="r">
              <a:buFont typeface="Arial" panose="020B0604020202020204" pitchFamily="34" charset="0"/>
              <a:buChar char="•"/>
            </a:pPr>
            <a:r>
              <a:rPr lang="en-GB" sz="1300" b="1" dirty="0">
                <a:solidFill>
                  <a:srgbClr val="FF0000"/>
                </a:solidFill>
              </a:rPr>
              <a:t>Elaborate discussion of  Gilded Age and early-20</a:t>
            </a:r>
            <a:r>
              <a:rPr lang="en-GB" sz="1300" b="1" baseline="30000" dirty="0">
                <a:solidFill>
                  <a:srgbClr val="FF0000"/>
                </a:solidFill>
              </a:rPr>
              <a:t>th</a:t>
            </a:r>
            <a:r>
              <a:rPr lang="en-GB" sz="1300" b="1" dirty="0">
                <a:solidFill>
                  <a:srgbClr val="FF0000"/>
                </a:solidFill>
              </a:rPr>
              <a:t>-century American city through analysis of literary descriptions by  Jewish immigrants</a:t>
            </a:r>
          </a:p>
          <a:p>
            <a:pPr marL="285750" indent="-285750" algn="r">
              <a:buFont typeface="Arial" panose="020B0604020202020204" pitchFamily="34" charset="0"/>
              <a:buChar char="•"/>
              <a:defRPr/>
            </a:pPr>
            <a:r>
              <a:rPr lang="en-GB" sz="1300" b="1" dirty="0" smtClean="0">
                <a:solidFill>
                  <a:srgbClr val="FF0000"/>
                </a:solidFill>
                <a:cs typeface="Arial" charset="0"/>
              </a:rPr>
              <a:t>Chronicle key events and phenomena in US history, c. 1910s–1940s</a:t>
            </a:r>
          </a:p>
          <a:p>
            <a:pPr marL="285750" indent="-285750" algn="r">
              <a:buFont typeface="Arial" panose="020B0604020202020204" pitchFamily="34" charset="0"/>
              <a:buChar char="•"/>
              <a:defRPr/>
            </a:pPr>
            <a:r>
              <a:rPr lang="en-GB" sz="1300" b="1" dirty="0" smtClean="0">
                <a:solidFill>
                  <a:srgbClr val="FF0000"/>
                </a:solidFill>
                <a:cs typeface="Arial" charset="0"/>
              </a:rPr>
              <a:t>Discuss impact of World War on US economy and domestic society</a:t>
            </a:r>
          </a:p>
          <a:p>
            <a:pPr marL="285750" indent="-285750" algn="r">
              <a:buFont typeface="Arial" panose="020B0604020202020204" pitchFamily="34" charset="0"/>
              <a:buChar char="•"/>
              <a:defRPr/>
            </a:pPr>
            <a:r>
              <a:rPr lang="en-GB" sz="1300" b="1" dirty="0" smtClean="0">
                <a:solidFill>
                  <a:srgbClr val="FF0000"/>
                </a:solidFill>
                <a:cs typeface="Arial" charset="0"/>
              </a:rPr>
              <a:t>Explain and critique key political ideas – Progressivism, </a:t>
            </a:r>
            <a:r>
              <a:rPr lang="en-GB" sz="1300" b="1" dirty="0" err="1" smtClean="0">
                <a:solidFill>
                  <a:srgbClr val="FF0000"/>
                </a:solidFill>
                <a:cs typeface="Arial" charset="0"/>
              </a:rPr>
              <a:t>Wilsonianism</a:t>
            </a:r>
            <a:r>
              <a:rPr lang="en-GB" sz="1300" b="1" dirty="0" smtClean="0">
                <a:solidFill>
                  <a:srgbClr val="FF0000"/>
                </a:solidFill>
                <a:cs typeface="Arial" charset="0"/>
              </a:rPr>
              <a:t>, Roosevelt’s New Deal – which influenced development of </a:t>
            </a:r>
            <a:r>
              <a:rPr lang="en-GB" sz="1200" b="1" dirty="0" smtClean="0">
                <a:solidFill>
                  <a:srgbClr val="FF0000"/>
                </a:solidFill>
                <a:cs typeface="Arial" charset="0"/>
              </a:rPr>
              <a:t>US in 20</a:t>
            </a:r>
            <a:r>
              <a:rPr lang="en-GB" sz="1200" b="1" baseline="30000" dirty="0" smtClean="0">
                <a:solidFill>
                  <a:srgbClr val="FF0000"/>
                </a:solidFill>
                <a:cs typeface="Arial" charset="0"/>
              </a:rPr>
              <a:t>th</a:t>
            </a:r>
            <a:r>
              <a:rPr lang="en-GB" sz="1200" b="1" dirty="0" smtClean="0">
                <a:solidFill>
                  <a:srgbClr val="FF0000"/>
                </a:solidFill>
                <a:cs typeface="Arial" charset="0"/>
              </a:rPr>
              <a:t> century</a:t>
            </a:r>
            <a:endParaRPr lang="en-GB" sz="1200" b="1" dirty="0">
              <a:solidFill>
                <a:srgbClr val="FF0000"/>
              </a:solidFill>
              <a:cs typeface="Arial" charset="0"/>
            </a:endParaRPr>
          </a:p>
        </p:txBody>
      </p:sp>
      <p:sp>
        <p:nvSpPr>
          <p:cNvPr id="4" name="Rectangle 3"/>
          <p:cNvSpPr/>
          <p:nvPr/>
        </p:nvSpPr>
        <p:spPr>
          <a:xfrm>
            <a:off x="0" y="6352"/>
            <a:ext cx="9144000" cy="1281113"/>
          </a:xfrm>
          <a:prstGeom prst="rect">
            <a:avLst/>
          </a:prstGeom>
        </p:spPr>
        <p:txBody>
          <a:bodyPr wrap="square"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8</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World Wars, New Deals: </a:t>
            </a:r>
            <a:r>
              <a:rPr lang="en-GB" b="1" dirty="0">
                <a:solidFill>
                  <a:srgbClr val="FF0000"/>
                </a:solidFill>
                <a:effectLst>
                  <a:outerShdw blurRad="38100" dist="38100" dir="2700000" algn="tl">
                    <a:srgbClr val="000000">
                      <a:alpha val="43137"/>
                    </a:srgbClr>
                  </a:outerShdw>
                </a:effectLst>
                <a:cs typeface="Arial" charset="0"/>
              </a:rPr>
              <a:t> From Progressivism to Depression</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424242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1"/>
            <a:ext cx="9200887" cy="6894874"/>
          </a:xfrm>
          <a:prstGeom prst="rect">
            <a:avLst/>
          </a:prstGeom>
        </p:spPr>
        <p:txBody>
          <a:bodyPr wrap="square" lIns="540000" tIns="360000" rIns="540000" bIns="360000">
            <a:spAutoFit/>
          </a:bodyPr>
          <a:lstStyle/>
          <a:p>
            <a:r>
              <a:rPr lang="en-GB" sz="2400" b="1" u="sng" dirty="0" smtClean="0">
                <a:effectLst>
                  <a:outerShdw blurRad="38100" dist="38100" dir="2700000" algn="tl">
                    <a:srgbClr val="000000">
                      <a:alpha val="43137"/>
                    </a:srgbClr>
                  </a:outerShdw>
                </a:effectLst>
              </a:rPr>
              <a:t>1. The Immigrant City</a:t>
            </a:r>
            <a:endParaRPr lang="en-GB" sz="2400" b="1" u="sng" dirty="0">
              <a:solidFill>
                <a:prstClr val="black"/>
              </a:solidFill>
              <a:effectLst>
                <a:outerShdw blurRad="38100" dist="38100" dir="2700000" algn="tl">
                  <a:srgbClr val="000000">
                    <a:alpha val="43137"/>
                  </a:srgbClr>
                </a:outerShdw>
              </a:effectLst>
            </a:endParaRPr>
          </a:p>
          <a:p>
            <a:endParaRPr lang="en-GB" sz="2000" b="1" u="sng" dirty="0"/>
          </a:p>
          <a:p>
            <a:pPr fontAlgn="auto">
              <a:lnSpc>
                <a:spcPct val="80000"/>
              </a:lnSpc>
              <a:spcBef>
                <a:spcPts val="0"/>
              </a:spcBef>
              <a:spcAft>
                <a:spcPts val="0"/>
              </a:spcAft>
              <a:defRPr/>
            </a:pPr>
            <a:r>
              <a:rPr lang="en-GB" altLang="en-US" sz="2200" b="1" dirty="0" smtClean="0"/>
              <a:t>1</a:t>
            </a:r>
            <a:r>
              <a:rPr lang="en-GB" altLang="en-US" sz="2200" b="1" dirty="0"/>
              <a:t>) MOVE FROM FARM TO FACTORY</a:t>
            </a:r>
          </a:p>
          <a:p>
            <a:pPr fontAlgn="auto">
              <a:lnSpc>
                <a:spcPct val="80000"/>
              </a:lnSpc>
              <a:spcBef>
                <a:spcPts val="0"/>
              </a:spcBef>
              <a:spcAft>
                <a:spcPts val="0"/>
              </a:spcAft>
              <a:defRPr/>
            </a:pPr>
            <a:r>
              <a:rPr lang="en-GB" altLang="en-US" sz="2200" b="1" dirty="0">
                <a:solidFill>
                  <a:srgbClr val="0000FF"/>
                </a:solidFill>
              </a:rPr>
              <a:t>Pre-Civil War (before  USA was agricultural: 60% cultivated the land.</a:t>
            </a:r>
          </a:p>
          <a:p>
            <a:pPr fontAlgn="auto">
              <a:lnSpc>
                <a:spcPct val="80000"/>
              </a:lnSpc>
              <a:spcBef>
                <a:spcPts val="0"/>
              </a:spcBef>
              <a:spcAft>
                <a:spcPts val="0"/>
              </a:spcAft>
              <a:defRPr/>
            </a:pPr>
            <a:r>
              <a:rPr lang="en-GB" altLang="en-US" sz="2200" b="1" dirty="0">
                <a:solidFill>
                  <a:srgbClr val="FF0000"/>
                </a:solidFill>
              </a:rPr>
              <a:t>By 1900, 60% were employed in </a:t>
            </a:r>
            <a:r>
              <a:rPr lang="en-GB" altLang="en-US" sz="2200" b="1" dirty="0" err="1">
                <a:solidFill>
                  <a:srgbClr val="FF0000"/>
                </a:solidFill>
              </a:rPr>
              <a:t>NON-agricultural</a:t>
            </a:r>
            <a:r>
              <a:rPr lang="en-GB" altLang="en-US" sz="2200" b="1" dirty="0">
                <a:solidFill>
                  <a:srgbClr val="FF0000"/>
                </a:solidFill>
              </a:rPr>
              <a:t> work</a:t>
            </a:r>
          </a:p>
          <a:p>
            <a:pPr fontAlgn="auto">
              <a:lnSpc>
                <a:spcPct val="80000"/>
              </a:lnSpc>
              <a:spcBef>
                <a:spcPts val="0"/>
              </a:spcBef>
              <a:spcAft>
                <a:spcPts val="0"/>
              </a:spcAft>
              <a:defRPr/>
            </a:pPr>
            <a:endParaRPr lang="en-GB" altLang="en-US" sz="2200" b="1" dirty="0">
              <a:solidFill>
                <a:prstClr val="white"/>
              </a:solidFill>
            </a:endParaRPr>
          </a:p>
          <a:p>
            <a:pPr fontAlgn="auto">
              <a:lnSpc>
                <a:spcPct val="80000"/>
              </a:lnSpc>
              <a:spcBef>
                <a:spcPts val="0"/>
              </a:spcBef>
              <a:spcAft>
                <a:spcPts val="0"/>
              </a:spcAft>
              <a:defRPr/>
            </a:pPr>
            <a:r>
              <a:rPr lang="en-GB" altLang="en-US" sz="2200" b="1" dirty="0"/>
              <a:t>2) RAPID EXPANSION OF WAGE LABOUR</a:t>
            </a:r>
          </a:p>
          <a:p>
            <a:pPr fontAlgn="auto">
              <a:lnSpc>
                <a:spcPct val="80000"/>
              </a:lnSpc>
              <a:spcBef>
                <a:spcPts val="0"/>
              </a:spcBef>
              <a:spcAft>
                <a:spcPts val="0"/>
              </a:spcAft>
              <a:defRPr/>
            </a:pPr>
            <a:r>
              <a:rPr lang="en-GB" altLang="en-US" sz="2200" b="1" dirty="0">
                <a:solidFill>
                  <a:srgbClr val="0000FF"/>
                </a:solidFill>
              </a:rPr>
              <a:t>1860 ratio of wage earners to self-employed was 50/50</a:t>
            </a:r>
          </a:p>
          <a:p>
            <a:pPr fontAlgn="auto">
              <a:lnSpc>
                <a:spcPct val="80000"/>
              </a:lnSpc>
              <a:spcBef>
                <a:spcPts val="0"/>
              </a:spcBef>
              <a:spcAft>
                <a:spcPts val="0"/>
              </a:spcAft>
              <a:defRPr/>
            </a:pPr>
            <a:r>
              <a:rPr lang="en-GB" altLang="en-US" sz="2200" b="1" dirty="0">
                <a:solidFill>
                  <a:srgbClr val="FF0000"/>
                </a:solidFill>
              </a:rPr>
              <a:t>1900 ratio of wage earners to self-employed was 66/33</a:t>
            </a:r>
          </a:p>
          <a:p>
            <a:pPr fontAlgn="auto">
              <a:lnSpc>
                <a:spcPct val="80000"/>
              </a:lnSpc>
              <a:spcBef>
                <a:spcPts val="0"/>
              </a:spcBef>
              <a:spcAft>
                <a:spcPts val="0"/>
              </a:spcAft>
              <a:defRPr/>
            </a:pPr>
            <a:r>
              <a:rPr lang="en-GB" altLang="en-US" sz="2200" b="1" dirty="0">
                <a:solidFill>
                  <a:prstClr val="white"/>
                </a:solidFill>
              </a:rPr>
              <a:t> </a:t>
            </a:r>
          </a:p>
          <a:p>
            <a:pPr fontAlgn="auto">
              <a:lnSpc>
                <a:spcPct val="80000"/>
              </a:lnSpc>
              <a:spcBef>
                <a:spcPts val="0"/>
              </a:spcBef>
              <a:spcAft>
                <a:spcPts val="0"/>
              </a:spcAft>
              <a:defRPr/>
            </a:pPr>
            <a:r>
              <a:rPr lang="en-GB" altLang="en-US" sz="2200" b="1" dirty="0"/>
              <a:t>3) EXPLOSIVE GROWTH OF CITIES</a:t>
            </a:r>
          </a:p>
          <a:p>
            <a:pPr fontAlgn="auto">
              <a:lnSpc>
                <a:spcPct val="80000"/>
              </a:lnSpc>
              <a:spcBef>
                <a:spcPts val="0"/>
              </a:spcBef>
              <a:spcAft>
                <a:spcPts val="0"/>
              </a:spcAft>
              <a:defRPr/>
            </a:pPr>
            <a:r>
              <a:rPr lang="en-GB" altLang="en-US" sz="2200" b="1" dirty="0">
                <a:solidFill>
                  <a:srgbClr val="7030A0"/>
                </a:solidFill>
              </a:rPr>
              <a:t>Industrial growth increasingly centred in cities with advent of steam power-generators.  Before the steam generator, the factory had to be located near rivers; by 1900 90% of manufacturing could take place in the major urban areas.</a:t>
            </a:r>
          </a:p>
          <a:p>
            <a:pPr fontAlgn="auto">
              <a:lnSpc>
                <a:spcPct val="80000"/>
              </a:lnSpc>
              <a:spcBef>
                <a:spcPts val="0"/>
              </a:spcBef>
              <a:spcAft>
                <a:spcPts val="0"/>
              </a:spcAft>
              <a:defRPr/>
            </a:pPr>
            <a:r>
              <a:rPr lang="en-GB" altLang="en-US" sz="2200" b="1" dirty="0"/>
              <a:t> </a:t>
            </a:r>
          </a:p>
          <a:p>
            <a:pPr fontAlgn="auto">
              <a:lnSpc>
                <a:spcPct val="80000"/>
              </a:lnSpc>
              <a:spcBef>
                <a:spcPts val="0"/>
              </a:spcBef>
              <a:spcAft>
                <a:spcPts val="0"/>
              </a:spcAft>
              <a:defRPr/>
            </a:pPr>
            <a:r>
              <a:rPr lang="en-GB" altLang="en-US" sz="2200" b="1" dirty="0"/>
              <a:t>4) IMMIGRATION </a:t>
            </a:r>
          </a:p>
          <a:p>
            <a:pPr fontAlgn="auto">
              <a:lnSpc>
                <a:spcPct val="80000"/>
              </a:lnSpc>
              <a:spcBef>
                <a:spcPts val="0"/>
              </a:spcBef>
              <a:spcAft>
                <a:spcPts val="0"/>
              </a:spcAft>
              <a:defRPr/>
            </a:pPr>
            <a:r>
              <a:rPr lang="en-GB" altLang="en-US" sz="2200" b="1" dirty="0">
                <a:solidFill>
                  <a:srgbClr val="7030A0"/>
                </a:solidFill>
              </a:rPr>
              <a:t>Between 1860 and 1890, 10 million immigrants came to staff the USA’s industrial revolution (clustering in the cities); another 23 million immigrants arrived between 1890 and 1930</a:t>
            </a:r>
          </a:p>
          <a:p>
            <a:endParaRPr lang="en-GB" sz="2000" b="1" u="sng" dirty="0" smtClean="0">
              <a:solidFill>
                <a:prstClr val="black"/>
              </a:solidFill>
            </a:endParaRPr>
          </a:p>
          <a:p>
            <a:endParaRPr lang="en-GB" sz="2000" b="1" u="sng"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234373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11113" y="-3175"/>
            <a:ext cx="9155113" cy="1460500"/>
          </a:xfrm>
          <a:prstGeom prst="rect">
            <a:avLst/>
          </a:prstGeom>
        </p:spPr>
        <p:txBody>
          <a:bodyPr lIns="540000" tIns="540000" rIns="540000" bIns="540000">
            <a:spAutoFit/>
          </a:bodyPr>
          <a:lstStyle/>
          <a:p>
            <a:pPr fontAlgn="auto">
              <a:spcBef>
                <a:spcPts val="0"/>
              </a:spcBef>
              <a:spcAft>
                <a:spcPts val="0"/>
              </a:spcAft>
              <a:defRPr/>
            </a:pPr>
            <a:r>
              <a:rPr lang="en-GB" sz="2400" b="1" u="sng" dirty="0" smtClean="0">
                <a:solidFill>
                  <a:srgbClr val="002060"/>
                </a:solidFill>
              </a:rPr>
              <a:t>1. The Immigrant City: The </a:t>
            </a:r>
            <a:r>
              <a:rPr lang="en-GB" sz="2400" b="1" u="sng" dirty="0">
                <a:solidFill>
                  <a:srgbClr val="002060"/>
                </a:solidFill>
              </a:rPr>
              <a:t>Melting Pot</a:t>
            </a: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19460" name="Picture 1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4038" y="715963"/>
            <a:ext cx="3362325" cy="4633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0638" y="711200"/>
            <a:ext cx="5626101" cy="6445859"/>
          </a:xfrm>
          <a:prstGeom prst="rect">
            <a:avLst/>
          </a:prstGeom>
        </p:spPr>
        <p:txBody>
          <a:bodyPr lIns="540000" tIns="540000" rIns="540000" bIns="540000">
            <a:spAutoFit/>
          </a:bodyPr>
          <a:lstStyle/>
          <a:p>
            <a:pPr algn="just" fontAlgn="auto">
              <a:spcBef>
                <a:spcPts val="0"/>
              </a:spcBef>
              <a:spcAft>
                <a:spcPts val="0"/>
              </a:spcAft>
              <a:defRPr/>
            </a:pPr>
            <a:r>
              <a:rPr lang="en-US" altLang="en-US" sz="2200" dirty="0"/>
              <a:t>“</a:t>
            </a:r>
            <a:r>
              <a:rPr lang="en-US" altLang="en-US" sz="2200" b="1" dirty="0"/>
              <a:t>America is God’s Crucible, the great Melting Pot where all races of Europe are melting and reforming </a:t>
            </a:r>
            <a:r>
              <a:rPr lang="en-US" altLang="en-US" sz="2200" dirty="0"/>
              <a:t>… Here you stand in your fifty languages and histories, and your fifty blood hatreds and rivalries, but you won’t be like that for long brothers, for these ate the fires of God you’ve come to … a fig for your feuds and vendettas. German and Frenchman, Irishman and Englishman, Jews and Russians – into the Crucible with all of you!  </a:t>
            </a:r>
            <a:r>
              <a:rPr lang="en-US" altLang="en-US" sz="2200" b="1" dirty="0"/>
              <a:t>God is making the American . . . He will be the fusion of all races, the coming superman</a:t>
            </a:r>
            <a:r>
              <a:rPr lang="en-US" altLang="en-US" sz="2200" dirty="0"/>
              <a:t>.”</a:t>
            </a:r>
          </a:p>
          <a:p>
            <a:pPr marL="342900" indent="-342900" algn="r" fontAlgn="auto">
              <a:spcBef>
                <a:spcPts val="0"/>
              </a:spcBef>
              <a:spcAft>
                <a:spcPts val="0"/>
              </a:spcAft>
              <a:buFontTx/>
              <a:buChar char="-"/>
              <a:defRPr/>
            </a:pPr>
            <a:r>
              <a:rPr lang="en-US" altLang="en-US" sz="2000" dirty="0"/>
              <a:t>From </a:t>
            </a:r>
            <a:r>
              <a:rPr lang="en-GB" altLang="en-US" sz="2000" dirty="0"/>
              <a:t>Israel </a:t>
            </a:r>
            <a:r>
              <a:rPr lang="en-GB" altLang="en-US" sz="2000" dirty="0" err="1"/>
              <a:t>Zwangill’s</a:t>
            </a:r>
            <a:r>
              <a:rPr lang="en-GB" altLang="en-US" sz="2000" dirty="0"/>
              <a:t> play, </a:t>
            </a:r>
            <a:r>
              <a:rPr lang="en-GB" altLang="en-US" sz="2000" i="1" dirty="0"/>
              <a:t>The Melting Pot  </a:t>
            </a:r>
            <a:r>
              <a:rPr lang="en-GB" altLang="en-US" sz="2000" dirty="0"/>
              <a:t>(1908)</a:t>
            </a:r>
            <a:endParaRPr lang="en-GB" sz="2400" b="1" dirty="0">
              <a:solidFill>
                <a:srgbClr val="FF0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18430642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11113" y="-3175"/>
            <a:ext cx="9155113" cy="3306763"/>
          </a:xfrm>
          <a:prstGeom prst="rect">
            <a:avLst/>
          </a:prstGeom>
        </p:spPr>
        <p:txBody>
          <a:bodyPr lIns="540000" tIns="540000" rIns="540000" bIns="540000">
            <a:spAutoFit/>
          </a:bodyPr>
          <a:lstStyle/>
          <a:p>
            <a:pPr fontAlgn="auto">
              <a:spcBef>
                <a:spcPts val="0"/>
              </a:spcBef>
              <a:spcAft>
                <a:spcPts val="0"/>
              </a:spcAft>
              <a:defRPr/>
            </a:pPr>
            <a:r>
              <a:rPr lang="en-GB" sz="2400" b="1" u="sng" dirty="0" smtClean="0">
                <a:solidFill>
                  <a:srgbClr val="002060"/>
                </a:solidFill>
              </a:rPr>
              <a:t>1. The Immigrant City: The </a:t>
            </a:r>
            <a:r>
              <a:rPr lang="en-GB" sz="2400" b="1" u="sng" dirty="0">
                <a:solidFill>
                  <a:srgbClr val="002060"/>
                </a:solidFill>
              </a:rPr>
              <a:t>Melting Pot</a:t>
            </a:r>
          </a:p>
          <a:p>
            <a:pPr fontAlgn="auto">
              <a:spcBef>
                <a:spcPts val="0"/>
              </a:spcBef>
              <a:spcAft>
                <a:spcPts val="0"/>
              </a:spcAft>
              <a:defRPr/>
            </a:pPr>
            <a:endParaRPr lang="en-GB" sz="2400" b="1" u="sng" dirty="0">
              <a:solidFill>
                <a:prstClr val="white"/>
              </a:solidFill>
            </a:endParaRPr>
          </a:p>
          <a:p>
            <a:pPr fontAlgn="auto">
              <a:spcBef>
                <a:spcPts val="0"/>
              </a:spcBef>
              <a:spcAft>
                <a:spcPts val="0"/>
              </a:spcAft>
              <a:defRPr/>
            </a:pPr>
            <a:endParaRPr lang="en-GB" sz="2400" b="1" u="sng" dirty="0">
              <a:solidFill>
                <a:prstClr val="white"/>
              </a:solidFill>
            </a:endParaRPr>
          </a:p>
          <a:p>
            <a:pPr fontAlgn="auto">
              <a:spcBef>
                <a:spcPts val="0"/>
              </a:spcBef>
              <a:spcAft>
                <a:spcPts val="0"/>
              </a:spcAft>
              <a:defRPr/>
            </a:pPr>
            <a:endParaRPr lang="en-GB" sz="2400" b="1" u="sng"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u="sng"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17412" name="Rectangle 3"/>
          <p:cNvSpPr txBox="1">
            <a:spLocks noChangeArrowheads="1"/>
          </p:cNvSpPr>
          <p:nvPr/>
        </p:nvSpPr>
        <p:spPr bwMode="auto">
          <a:xfrm>
            <a:off x="468314" y="731838"/>
            <a:ext cx="8135937" cy="652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lnSpc>
                <a:spcPct val="80000"/>
              </a:lnSpc>
              <a:buFontTx/>
              <a:buNone/>
            </a:pPr>
            <a:endParaRPr lang="en-US" altLang="en-US" sz="2800" dirty="0">
              <a:solidFill>
                <a:srgbClr val="FFFF00"/>
              </a:solidFill>
            </a:endParaRPr>
          </a:p>
          <a:p>
            <a:pPr eaLnBrk="1" hangingPunct="1">
              <a:lnSpc>
                <a:spcPct val="80000"/>
              </a:lnSpc>
              <a:buFontTx/>
              <a:buNone/>
            </a:pPr>
            <a:r>
              <a:rPr lang="en-US" altLang="en-US" sz="2800" dirty="0">
                <a:solidFill>
                  <a:srgbClr val="002060"/>
                </a:solidFill>
              </a:rPr>
              <a:t>IMMIGRATION RATES 1780-1930</a:t>
            </a:r>
          </a:p>
          <a:p>
            <a:pPr eaLnBrk="1" hangingPunct="1">
              <a:lnSpc>
                <a:spcPct val="80000"/>
              </a:lnSpc>
              <a:buFontTx/>
              <a:buNone/>
            </a:pPr>
            <a:endParaRPr lang="en-US" altLang="en-US" sz="2800" dirty="0">
              <a:solidFill>
                <a:srgbClr val="002060"/>
              </a:solidFill>
            </a:endParaRPr>
          </a:p>
          <a:p>
            <a:pPr eaLnBrk="1" hangingPunct="1">
              <a:lnSpc>
                <a:spcPct val="80000"/>
              </a:lnSpc>
              <a:buFontTx/>
              <a:buNone/>
            </a:pPr>
            <a:r>
              <a:rPr lang="en-US" altLang="en-US" sz="2800" dirty="0">
                <a:solidFill>
                  <a:srgbClr val="FF3300"/>
                </a:solidFill>
              </a:rPr>
              <a:t>1780-1820:</a:t>
            </a:r>
            <a:r>
              <a:rPr lang="en-US" altLang="en-US" sz="2800" dirty="0"/>
              <a:t>		8,000 per year						320,000 total</a:t>
            </a:r>
          </a:p>
          <a:p>
            <a:pPr eaLnBrk="1" hangingPunct="1">
              <a:lnSpc>
                <a:spcPct val="80000"/>
              </a:lnSpc>
              <a:buFontTx/>
              <a:buNone/>
            </a:pPr>
            <a:endParaRPr lang="en-US" altLang="en-US" sz="2800" dirty="0"/>
          </a:p>
          <a:p>
            <a:pPr eaLnBrk="1" hangingPunct="1">
              <a:lnSpc>
                <a:spcPct val="80000"/>
              </a:lnSpc>
              <a:buFontTx/>
              <a:buNone/>
            </a:pPr>
            <a:r>
              <a:rPr lang="en-US" altLang="en-US" sz="2800" dirty="0">
                <a:solidFill>
                  <a:srgbClr val="FF3300"/>
                </a:solidFill>
              </a:rPr>
              <a:t>1820-1840:</a:t>
            </a:r>
            <a:r>
              <a:rPr lang="en-US" altLang="en-US" sz="2800" dirty="0"/>
              <a:t>		21,500 per year						430,000 total</a:t>
            </a:r>
          </a:p>
          <a:p>
            <a:pPr eaLnBrk="1" hangingPunct="1">
              <a:lnSpc>
                <a:spcPct val="80000"/>
              </a:lnSpc>
              <a:buFontTx/>
              <a:buNone/>
            </a:pPr>
            <a:endParaRPr lang="en-US" altLang="en-US" sz="2800" dirty="0"/>
          </a:p>
          <a:p>
            <a:pPr eaLnBrk="1" hangingPunct="1">
              <a:lnSpc>
                <a:spcPct val="80000"/>
              </a:lnSpc>
              <a:buFontTx/>
              <a:buNone/>
            </a:pPr>
            <a:r>
              <a:rPr lang="en-US" altLang="en-US" sz="2800" dirty="0">
                <a:solidFill>
                  <a:srgbClr val="FF3300"/>
                </a:solidFill>
              </a:rPr>
              <a:t>1840-1880:</a:t>
            </a:r>
            <a:r>
              <a:rPr lang="en-US" altLang="en-US" sz="2800" dirty="0"/>
              <a:t>		200,000 per year						8,000,000 total</a:t>
            </a:r>
          </a:p>
          <a:p>
            <a:pPr eaLnBrk="1" hangingPunct="1">
              <a:lnSpc>
                <a:spcPct val="80000"/>
              </a:lnSpc>
              <a:buFontTx/>
              <a:buNone/>
            </a:pPr>
            <a:endParaRPr lang="en-US" altLang="en-US" sz="2800" dirty="0"/>
          </a:p>
          <a:p>
            <a:pPr eaLnBrk="1" hangingPunct="1">
              <a:lnSpc>
                <a:spcPct val="80000"/>
              </a:lnSpc>
              <a:buFontTx/>
              <a:buNone/>
            </a:pPr>
            <a:r>
              <a:rPr lang="en-US" altLang="en-US" sz="2800" dirty="0">
                <a:solidFill>
                  <a:srgbClr val="FF3300"/>
                </a:solidFill>
              </a:rPr>
              <a:t>1880-1930:</a:t>
            </a:r>
            <a:r>
              <a:rPr lang="en-US" altLang="en-US" sz="2800" dirty="0"/>
              <a:t>		460,000 per year						23,000,000 total	</a:t>
            </a:r>
            <a:endParaRPr lang="en-US" altLang="en-US" sz="2800" b="1" dirty="0"/>
          </a:p>
          <a:p>
            <a:pPr eaLnBrk="1" hangingPunct="1">
              <a:lnSpc>
                <a:spcPct val="80000"/>
              </a:lnSpc>
              <a:buFontTx/>
              <a:buNone/>
            </a:pPr>
            <a:endParaRPr lang="en-US" altLang="en-US" sz="2800" dirty="0"/>
          </a:p>
          <a:p>
            <a:pPr eaLnBrk="1" hangingPunct="1">
              <a:lnSpc>
                <a:spcPct val="80000"/>
              </a:lnSpc>
              <a:buFontTx/>
              <a:buNone/>
            </a:pPr>
            <a:r>
              <a:rPr lang="en-US" altLang="en-US" sz="2400" dirty="0"/>
              <a:t>		</a:t>
            </a:r>
            <a:endParaRPr lang="en-GB" altLang="en-US" sz="2400" dirty="0"/>
          </a:p>
        </p:txBody>
      </p:sp>
    </p:spTree>
    <p:extLst>
      <p:ext uri="{BB962C8B-B14F-4D97-AF65-F5344CB8AC3E}">
        <p14:creationId xmlns:p14="http://schemas.microsoft.com/office/powerpoint/2010/main" val="34464742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11113" y="-3175"/>
            <a:ext cx="9155113" cy="3306763"/>
          </a:xfrm>
          <a:prstGeom prst="rect">
            <a:avLst/>
          </a:prstGeom>
        </p:spPr>
        <p:txBody>
          <a:bodyPr lIns="540000" tIns="540000" rIns="540000" bIns="540000">
            <a:spAutoFit/>
          </a:bodyPr>
          <a:lstStyle/>
          <a:p>
            <a:pPr fontAlgn="auto">
              <a:spcBef>
                <a:spcPts val="0"/>
              </a:spcBef>
              <a:spcAft>
                <a:spcPts val="0"/>
              </a:spcAft>
              <a:defRPr/>
            </a:pPr>
            <a:r>
              <a:rPr lang="en-GB" sz="2400" b="1" u="sng" dirty="0" smtClean="0">
                <a:solidFill>
                  <a:srgbClr val="002060"/>
                </a:solidFill>
              </a:rPr>
              <a:t>1. The Immigrant City: The </a:t>
            </a:r>
            <a:r>
              <a:rPr lang="en-GB" sz="2400" b="1" u="sng" dirty="0">
                <a:solidFill>
                  <a:srgbClr val="002060"/>
                </a:solidFill>
              </a:rPr>
              <a:t>Melting Pot</a:t>
            </a:r>
          </a:p>
          <a:p>
            <a:pPr fontAlgn="auto">
              <a:spcBef>
                <a:spcPts val="0"/>
              </a:spcBef>
              <a:spcAft>
                <a:spcPts val="0"/>
              </a:spcAft>
              <a:defRPr/>
            </a:pPr>
            <a:endParaRPr lang="en-GB" sz="2400" b="1" u="sng" dirty="0">
              <a:solidFill>
                <a:prstClr val="white"/>
              </a:solidFill>
            </a:endParaRPr>
          </a:p>
          <a:p>
            <a:pPr fontAlgn="auto">
              <a:spcBef>
                <a:spcPts val="0"/>
              </a:spcBef>
              <a:spcAft>
                <a:spcPts val="0"/>
              </a:spcAft>
              <a:defRPr/>
            </a:pPr>
            <a:endParaRPr lang="en-GB" sz="2400" b="1" u="sng" dirty="0">
              <a:solidFill>
                <a:prstClr val="white"/>
              </a:solidFill>
            </a:endParaRPr>
          </a:p>
          <a:p>
            <a:pPr fontAlgn="auto">
              <a:spcBef>
                <a:spcPts val="0"/>
              </a:spcBef>
              <a:spcAft>
                <a:spcPts val="0"/>
              </a:spcAft>
              <a:defRPr/>
            </a:pPr>
            <a:endParaRPr lang="en-GB" sz="2400" b="1" u="sng"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u="sng"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18436" name="Rectangle 3"/>
          <p:cNvSpPr txBox="1">
            <a:spLocks noChangeArrowheads="1"/>
          </p:cNvSpPr>
          <p:nvPr/>
        </p:nvSpPr>
        <p:spPr bwMode="auto">
          <a:xfrm>
            <a:off x="468314" y="731838"/>
            <a:ext cx="8135937" cy="652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lnSpc>
                <a:spcPct val="80000"/>
              </a:lnSpc>
              <a:buFontTx/>
              <a:buNone/>
            </a:pPr>
            <a:endParaRPr lang="en-US" altLang="en-US" sz="2800" dirty="0">
              <a:solidFill>
                <a:schemeClr val="accent2"/>
              </a:solidFill>
            </a:endParaRPr>
          </a:p>
          <a:p>
            <a:pPr eaLnBrk="1" hangingPunct="1">
              <a:lnSpc>
                <a:spcPct val="80000"/>
              </a:lnSpc>
              <a:buFontTx/>
              <a:buNone/>
            </a:pPr>
            <a:r>
              <a:rPr lang="en-US" altLang="en-US" sz="2400" dirty="0">
                <a:solidFill>
                  <a:srgbClr val="002060"/>
                </a:solidFill>
              </a:rPr>
              <a:t>ETHNIC CHARACTER OF IMMIGRATION, 1840-1930</a:t>
            </a:r>
          </a:p>
          <a:p>
            <a:pPr eaLnBrk="1" hangingPunct="1">
              <a:lnSpc>
                <a:spcPct val="80000"/>
              </a:lnSpc>
              <a:buFontTx/>
              <a:buNone/>
            </a:pPr>
            <a:r>
              <a:rPr lang="en-US" altLang="en-US" sz="2400" dirty="0"/>
              <a:t>1840-1880		8 million </a:t>
            </a:r>
            <a:r>
              <a:rPr lang="en-US" altLang="en-US" sz="2400" b="1" dirty="0"/>
              <a:t>Northeastern Europeans</a:t>
            </a:r>
            <a:r>
              <a:rPr lang="en-US" altLang="en-US" sz="2400" dirty="0"/>
              <a:t> </a:t>
            </a:r>
          </a:p>
          <a:p>
            <a:pPr eaLnBrk="1" hangingPunct="1">
              <a:lnSpc>
                <a:spcPct val="80000"/>
              </a:lnSpc>
              <a:buFontTx/>
              <a:buNone/>
            </a:pPr>
            <a:r>
              <a:rPr lang="en-US" altLang="en-US" sz="2400" dirty="0"/>
              <a:t>				(British, German, Irish, Scandinavian)</a:t>
            </a:r>
          </a:p>
          <a:p>
            <a:pPr eaLnBrk="1" hangingPunct="1">
              <a:lnSpc>
                <a:spcPct val="80000"/>
              </a:lnSpc>
              <a:buFontTx/>
              <a:buNone/>
            </a:pPr>
            <a:r>
              <a:rPr lang="en-US" altLang="en-US" sz="2400" dirty="0">
                <a:solidFill>
                  <a:srgbClr val="FF0000"/>
                </a:solidFill>
              </a:rPr>
              <a:t>1880-1930		23 million </a:t>
            </a:r>
            <a:r>
              <a:rPr lang="en-US" altLang="en-US" sz="2400" b="1" dirty="0">
                <a:solidFill>
                  <a:srgbClr val="FF0000"/>
                </a:solidFill>
              </a:rPr>
              <a:t>Eastern and Southern 				Europeans</a:t>
            </a:r>
            <a:endParaRPr lang="en-US" altLang="en-US" sz="2400" dirty="0">
              <a:solidFill>
                <a:srgbClr val="FF0000"/>
              </a:solidFill>
            </a:endParaRPr>
          </a:p>
          <a:p>
            <a:pPr eaLnBrk="1" hangingPunct="1">
              <a:lnSpc>
                <a:spcPct val="80000"/>
              </a:lnSpc>
              <a:buFontTx/>
              <a:buNone/>
            </a:pPr>
            <a:r>
              <a:rPr lang="en-US" altLang="en-US" sz="2400" dirty="0">
                <a:solidFill>
                  <a:srgbClr val="FF0000"/>
                </a:solidFill>
              </a:rPr>
              <a:t>				(</a:t>
            </a:r>
            <a:r>
              <a:rPr lang="en-US" altLang="en-US" sz="2400" i="1" dirty="0">
                <a:solidFill>
                  <a:srgbClr val="FF0000"/>
                </a:solidFill>
              </a:rPr>
              <a:t>[peasantry]</a:t>
            </a:r>
            <a:r>
              <a:rPr lang="en-US" altLang="en-US" sz="2400" dirty="0">
                <a:solidFill>
                  <a:srgbClr val="FF0000"/>
                </a:solidFill>
              </a:rPr>
              <a:t> Italians, Poles, Russian Jews, 			Slavs, Croatians, Serbs, Czechs, 					Bulgarians, Greeks)</a:t>
            </a:r>
          </a:p>
          <a:p>
            <a:pPr eaLnBrk="1" hangingPunct="1">
              <a:lnSpc>
                <a:spcPct val="80000"/>
              </a:lnSpc>
              <a:buFontTx/>
              <a:buNone/>
            </a:pPr>
            <a:endParaRPr lang="en-US" altLang="en-US" sz="2400" dirty="0">
              <a:solidFill>
                <a:srgbClr val="FF3300"/>
              </a:solidFill>
            </a:endParaRPr>
          </a:p>
          <a:p>
            <a:pPr eaLnBrk="1" hangingPunct="1">
              <a:lnSpc>
                <a:spcPct val="80000"/>
              </a:lnSpc>
              <a:buFontTx/>
              <a:buNone/>
            </a:pPr>
            <a:r>
              <a:rPr lang="en-US" altLang="en-US" sz="2400" dirty="0">
                <a:solidFill>
                  <a:srgbClr val="002060"/>
                </a:solidFill>
              </a:rPr>
              <a:t>CHARACTER OF EMPLOYMENT NEEDS 1840-1930</a:t>
            </a:r>
          </a:p>
          <a:p>
            <a:pPr eaLnBrk="1" hangingPunct="1">
              <a:lnSpc>
                <a:spcPct val="80000"/>
              </a:lnSpc>
              <a:buFontTx/>
              <a:buNone/>
            </a:pPr>
            <a:r>
              <a:rPr lang="en-US" altLang="en-US" sz="2400" dirty="0"/>
              <a:t>1840-1880		Skilled/Semi-skilled </a:t>
            </a:r>
            <a:r>
              <a:rPr lang="en-US" altLang="en-US" sz="2400" dirty="0" err="1"/>
              <a:t>labour</a:t>
            </a:r>
            <a:endParaRPr lang="en-US" altLang="en-US" sz="2400" dirty="0"/>
          </a:p>
          <a:p>
            <a:pPr eaLnBrk="1" hangingPunct="1">
              <a:lnSpc>
                <a:spcPct val="80000"/>
              </a:lnSpc>
              <a:buFontTx/>
              <a:buNone/>
            </a:pPr>
            <a:r>
              <a:rPr lang="en-US" altLang="en-US" sz="2400" dirty="0"/>
              <a:t>				(Craftsmen, artisans, yeomen farmers</a:t>
            </a:r>
            <a:r>
              <a:rPr lang="en-US" altLang="en-US" sz="2400" dirty="0">
                <a:solidFill>
                  <a:schemeClr val="accent2"/>
                </a:solidFill>
              </a:rPr>
              <a:t>)</a:t>
            </a:r>
          </a:p>
          <a:p>
            <a:pPr eaLnBrk="1" hangingPunct="1">
              <a:lnSpc>
                <a:spcPct val="80000"/>
              </a:lnSpc>
              <a:buFontTx/>
              <a:buNone/>
            </a:pPr>
            <a:r>
              <a:rPr lang="en-US" altLang="en-US" sz="2400" dirty="0">
                <a:solidFill>
                  <a:srgbClr val="FF0000"/>
                </a:solidFill>
              </a:rPr>
              <a:t>1880-1930		Unskilled industrial </a:t>
            </a:r>
            <a:r>
              <a:rPr lang="en-US" altLang="en-US" sz="2400" dirty="0" err="1">
                <a:solidFill>
                  <a:srgbClr val="FF0000"/>
                </a:solidFill>
              </a:rPr>
              <a:t>labour</a:t>
            </a:r>
            <a:r>
              <a:rPr lang="en-US" altLang="en-US" sz="2400" dirty="0">
                <a:solidFill>
                  <a:srgbClr val="FF0000"/>
                </a:solidFill>
              </a:rPr>
              <a:t> </a:t>
            </a:r>
          </a:p>
          <a:p>
            <a:pPr eaLnBrk="1" hangingPunct="1">
              <a:lnSpc>
                <a:spcPct val="80000"/>
              </a:lnSpc>
              <a:buFontTx/>
              <a:buNone/>
            </a:pPr>
            <a:r>
              <a:rPr lang="en-US" altLang="en-US" sz="2400" dirty="0">
                <a:solidFill>
                  <a:srgbClr val="FF0000"/>
                </a:solidFill>
              </a:rPr>
              <a:t>				(Construction, mining and manufacturing </a:t>
            </a:r>
            <a:r>
              <a:rPr lang="en-US" altLang="en-US" sz="2400" dirty="0"/>
              <a:t>						</a:t>
            </a:r>
            <a:endParaRPr lang="en-US" altLang="en-US" sz="2400" b="1" dirty="0"/>
          </a:p>
          <a:p>
            <a:pPr eaLnBrk="1" hangingPunct="1">
              <a:lnSpc>
                <a:spcPct val="80000"/>
              </a:lnSpc>
              <a:buFontTx/>
              <a:buNone/>
            </a:pPr>
            <a:endParaRPr lang="en-US" altLang="en-US" sz="2400" dirty="0"/>
          </a:p>
          <a:p>
            <a:pPr eaLnBrk="1" hangingPunct="1">
              <a:lnSpc>
                <a:spcPct val="80000"/>
              </a:lnSpc>
              <a:buFontTx/>
              <a:buNone/>
            </a:pPr>
            <a:r>
              <a:rPr lang="en-US" altLang="en-US" sz="2400" dirty="0"/>
              <a:t>		</a:t>
            </a:r>
            <a:endParaRPr lang="en-GB" altLang="en-US" sz="2400" dirty="0"/>
          </a:p>
        </p:txBody>
      </p:sp>
    </p:spTree>
    <p:extLst>
      <p:ext uri="{BB962C8B-B14F-4D97-AF65-F5344CB8AC3E}">
        <p14:creationId xmlns:p14="http://schemas.microsoft.com/office/powerpoint/2010/main" val="1155948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29063"/>
            <a:ext cx="7236296" cy="7153745"/>
          </a:xfrm>
          <a:prstGeom prst="rect">
            <a:avLst/>
          </a:prstGeom>
        </p:spPr>
        <p:txBody>
          <a:bodyPr wrap="square" lIns="540000" tIns="540000" rIns="540000" bIns="540000" numCol="1" spcCol="360000">
            <a:spAutoFit/>
          </a:bodyPr>
          <a:lstStyle/>
          <a:p>
            <a:r>
              <a:rPr lang="en-GB" sz="2000" b="1" dirty="0" smtClean="0">
                <a:effectLst>
                  <a:outerShdw blurRad="38100" dist="38100" dir="2700000" algn="tl">
                    <a:srgbClr val="000000">
                      <a:alpha val="43137"/>
                    </a:srgbClr>
                  </a:outerShdw>
                </a:effectLst>
              </a:rPr>
              <a:t>Henry Roth (1906–1995)</a:t>
            </a:r>
          </a:p>
          <a:p>
            <a:pPr marL="342900" indent="-342900">
              <a:buFont typeface="Arial" panose="020B0604020202020204" pitchFamily="34" charset="0"/>
              <a:buChar char="•"/>
            </a:pPr>
            <a:r>
              <a:rPr lang="en-GB" dirty="0" smtClean="0"/>
              <a:t>b. Galicia in Austria-Hungary (now in Ukraine); immigrated with his mother to United States c. 2-years-old (his father already having done so in 1907)</a:t>
            </a:r>
          </a:p>
          <a:p>
            <a:pPr marL="342900" indent="-342900">
              <a:buFont typeface="Arial" panose="020B0604020202020204" pitchFamily="34" charset="0"/>
              <a:buChar char="•"/>
            </a:pPr>
            <a:r>
              <a:rPr lang="en-GB" dirty="0" smtClean="0"/>
              <a:t>Grew up in Brooklyn, then Manhattan’s Lower East Side (setting for </a:t>
            </a:r>
            <a:r>
              <a:rPr lang="en-GB" i="1" dirty="0" smtClean="0"/>
              <a:t>Call It Sleep, </a:t>
            </a:r>
            <a:r>
              <a:rPr lang="en-GB" dirty="0" smtClean="0"/>
              <a:t>described by Roth as a “virtual Jewish mini-state”), and later Harlem</a:t>
            </a:r>
          </a:p>
          <a:p>
            <a:pPr marL="342900" indent="-342900">
              <a:buFont typeface="Arial" panose="020B0604020202020204" pitchFamily="34" charset="0"/>
              <a:buChar char="•"/>
            </a:pPr>
            <a:r>
              <a:rPr lang="en-GB" i="1" dirty="0" smtClean="0"/>
              <a:t>Call It Sleep </a:t>
            </a:r>
            <a:r>
              <a:rPr lang="en-GB" dirty="0" smtClean="0"/>
              <a:t>a modernist classic – but only acclaimed in 1960s</a:t>
            </a:r>
            <a:endParaRPr lang="en-GB" i="1" dirty="0" smtClean="0"/>
          </a:p>
          <a:p>
            <a:endParaRPr lang="en-GB" sz="1400" dirty="0"/>
          </a:p>
          <a:p>
            <a:pPr lvl="0"/>
            <a:r>
              <a:rPr lang="en-GB" sz="2000" b="1" dirty="0" smtClean="0">
                <a:effectLst>
                  <a:outerShdw blurRad="38100" dist="38100" dir="2700000" algn="tl">
                    <a:srgbClr val="000000">
                      <a:alpha val="43137"/>
                    </a:srgbClr>
                  </a:outerShdw>
                </a:effectLst>
              </a:rPr>
              <a:t>Mary </a:t>
            </a:r>
            <a:r>
              <a:rPr lang="en-GB" sz="2000" b="1" dirty="0" err="1" smtClean="0">
                <a:effectLst>
                  <a:outerShdw blurRad="38100" dist="38100" dir="2700000" algn="tl">
                    <a:srgbClr val="000000">
                      <a:alpha val="43137"/>
                    </a:srgbClr>
                  </a:outerShdw>
                </a:effectLst>
              </a:rPr>
              <a:t>Antin</a:t>
            </a:r>
            <a:r>
              <a:rPr lang="en-GB" sz="2000" b="1" dirty="0">
                <a:effectLst>
                  <a:outerShdw blurRad="38100" dist="38100" dir="2700000" algn="tl">
                    <a:srgbClr val="000000">
                      <a:alpha val="43137"/>
                    </a:srgbClr>
                  </a:outerShdw>
                </a:effectLst>
              </a:rPr>
              <a:t> </a:t>
            </a:r>
            <a:r>
              <a:rPr lang="en-GB" sz="2000" b="1" dirty="0" smtClean="0">
                <a:effectLst>
                  <a:outerShdw blurRad="38100" dist="38100" dir="2700000" algn="tl">
                    <a:srgbClr val="000000">
                      <a:alpha val="43137"/>
                    </a:srgbClr>
                  </a:outerShdw>
                </a:effectLst>
              </a:rPr>
              <a:t>(1881–1949)</a:t>
            </a:r>
          </a:p>
          <a:p>
            <a:pPr marL="285750" lvl="0" indent="-285750">
              <a:buFont typeface="Arial" panose="020B0604020202020204" pitchFamily="34" charset="0"/>
              <a:buChar char="•"/>
            </a:pPr>
            <a:r>
              <a:rPr lang="en-GB" dirty="0" smtClean="0"/>
              <a:t>b. </a:t>
            </a:r>
            <a:r>
              <a:rPr lang="en-GB" dirty="0" err="1" smtClean="0"/>
              <a:t>Maryashe</a:t>
            </a:r>
            <a:r>
              <a:rPr lang="en-GB" dirty="0" smtClean="0"/>
              <a:t> </a:t>
            </a:r>
            <a:r>
              <a:rPr lang="en-GB" dirty="0" err="1" smtClean="0"/>
              <a:t>Antin</a:t>
            </a:r>
            <a:r>
              <a:rPr lang="en-GB" dirty="0" smtClean="0"/>
              <a:t> in </a:t>
            </a:r>
            <a:r>
              <a:rPr lang="en-GB" dirty="0" err="1" smtClean="0"/>
              <a:t>Polotzk</a:t>
            </a:r>
            <a:r>
              <a:rPr lang="en-GB" dirty="0" smtClean="0"/>
              <a:t>, Russia (part of Pale Settlement today in Belarus); immigrated to United States 1894, settling in Boston</a:t>
            </a:r>
          </a:p>
          <a:p>
            <a:pPr marL="285750" lvl="0" indent="-285750">
              <a:buFont typeface="Arial" panose="020B0604020202020204" pitchFamily="34" charset="0"/>
              <a:buChar char="•"/>
            </a:pPr>
            <a:r>
              <a:rPr lang="en-GB" dirty="0" smtClean="0"/>
              <a:t>Personal friend of Emma Lazarus</a:t>
            </a:r>
          </a:p>
          <a:p>
            <a:pPr lvl="0"/>
            <a:endParaRPr lang="en-GB" sz="1400" dirty="0" smtClean="0"/>
          </a:p>
          <a:p>
            <a:pPr lvl="0"/>
            <a:r>
              <a:rPr lang="en-GB" sz="2000" b="1" dirty="0" err="1" smtClean="0">
                <a:effectLst>
                  <a:outerShdw blurRad="38100" dist="38100" dir="2700000" algn="tl">
                    <a:srgbClr val="000000">
                      <a:alpha val="43137"/>
                    </a:srgbClr>
                  </a:outerShdw>
                </a:effectLst>
              </a:rPr>
              <a:t>Anzia</a:t>
            </a:r>
            <a:r>
              <a:rPr lang="en-GB" sz="2000" b="1" dirty="0" smtClean="0">
                <a:effectLst>
                  <a:outerShdw blurRad="38100" dist="38100" dir="2700000" algn="tl">
                    <a:srgbClr val="000000">
                      <a:alpha val="43137"/>
                    </a:srgbClr>
                  </a:outerShdw>
                </a:effectLst>
              </a:rPr>
              <a:t> </a:t>
            </a:r>
            <a:r>
              <a:rPr lang="en-GB" sz="2000" b="1" dirty="0" err="1" smtClean="0">
                <a:effectLst>
                  <a:outerShdw blurRad="38100" dist="38100" dir="2700000" algn="tl">
                    <a:srgbClr val="000000">
                      <a:alpha val="43137"/>
                    </a:srgbClr>
                  </a:outerShdw>
                </a:effectLst>
              </a:rPr>
              <a:t>Yezierska</a:t>
            </a:r>
            <a:r>
              <a:rPr lang="en-GB" sz="2000" b="1" dirty="0" smtClean="0">
                <a:effectLst>
                  <a:outerShdw blurRad="38100" dist="38100" dir="2700000" algn="tl">
                    <a:srgbClr val="000000">
                      <a:alpha val="43137"/>
                    </a:srgbClr>
                  </a:outerShdw>
                </a:effectLst>
              </a:rPr>
              <a:t> (c. 1881–1970)</a:t>
            </a:r>
          </a:p>
          <a:p>
            <a:pPr marL="342900" lvl="0" indent="-342900">
              <a:buFont typeface="Arial" panose="020B0604020202020204" pitchFamily="34" charset="0"/>
              <a:buChar char="•"/>
            </a:pPr>
            <a:r>
              <a:rPr lang="en-GB" dirty="0" smtClean="0"/>
              <a:t>b. in Russian Poland, immigrated to United States in 1890, settling in Lower East Side</a:t>
            </a:r>
          </a:p>
          <a:p>
            <a:pPr marL="342900" indent="-342900">
              <a:buFont typeface="Arial" panose="020B0604020202020204" pitchFamily="34" charset="0"/>
              <a:buChar char="•"/>
            </a:pPr>
            <a:r>
              <a:rPr lang="en-GB" dirty="0" smtClean="0"/>
              <a:t>In adulthood, rejected name “Hattie Mayer” given to her on Ellis Island</a:t>
            </a:r>
            <a:endParaRPr lang="en-GB" dirty="0"/>
          </a:p>
          <a:p>
            <a:pPr marL="342900" indent="-342900">
              <a:buFont typeface="Arial" panose="020B0604020202020204" pitchFamily="34" charset="0"/>
              <a:buChar char="•"/>
            </a:pPr>
            <a:r>
              <a:rPr lang="en-GB" dirty="0" smtClean="0"/>
              <a:t>Short story writer, novelist, essayist, screenwriter – often semi-autobiographical</a:t>
            </a:r>
          </a:p>
        </p:txBody>
      </p:sp>
      <p:pic>
        <p:nvPicPr>
          <p:cNvPr id="2053" name="Picture 5" descr="http://www.greatthoughtstreasury.com/sites/default/files/mantin%5b1%5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0112" y="2417732"/>
            <a:ext cx="1701159" cy="19723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4588" y="4707034"/>
            <a:ext cx="1934973" cy="193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rotWithShape="1">
          <a:blip r:embed="rId5">
            <a:extLst>
              <a:ext uri="{28A0092B-C50C-407E-A947-70E740481C1C}">
                <a14:useLocalDpi xmlns:a14="http://schemas.microsoft.com/office/drawing/2010/main" val="0"/>
              </a:ext>
            </a:extLst>
          </a:blip>
          <a:srcRect l="24788" r="11696"/>
          <a:stretch/>
        </p:blipFill>
        <p:spPr bwMode="auto">
          <a:xfrm>
            <a:off x="7087221" y="404664"/>
            <a:ext cx="2029705"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04568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29063"/>
            <a:ext cx="9168852" cy="3922091"/>
          </a:xfrm>
          <a:prstGeom prst="rect">
            <a:avLst/>
          </a:prstGeom>
        </p:spPr>
        <p:txBody>
          <a:bodyPr wrap="square" lIns="540000" tIns="540000" rIns="540000" bIns="540000" numCol="1" spcCol="360000">
            <a:spAutoFit/>
          </a:bodyPr>
          <a:lstStyle/>
          <a:p>
            <a:r>
              <a:rPr lang="en-GB" sz="2400" b="1" dirty="0" smtClean="0">
                <a:effectLst>
                  <a:outerShdw blurRad="38100" dist="38100" dir="2700000" algn="tl">
                    <a:srgbClr val="000000">
                      <a:alpha val="43137"/>
                    </a:srgbClr>
                  </a:outerShdw>
                </a:effectLst>
              </a:rPr>
              <a:t>Emma Lazarus (1829–1887)</a:t>
            </a:r>
          </a:p>
          <a:p>
            <a:pPr marL="342900" indent="-342900">
              <a:buFont typeface="Arial" panose="020B0604020202020204" pitchFamily="34" charset="0"/>
              <a:buChar char="•"/>
            </a:pPr>
            <a:r>
              <a:rPr lang="en-GB" sz="2000" dirty="0" smtClean="0"/>
              <a:t>b. New York to Sephardic Jewish family, with long-established roots in North America</a:t>
            </a:r>
          </a:p>
          <a:p>
            <a:pPr marL="342900" indent="-342900">
              <a:buFont typeface="Arial" panose="020B0604020202020204" pitchFamily="34" charset="0"/>
              <a:buChar char="•"/>
            </a:pPr>
            <a:r>
              <a:rPr lang="en-GB" sz="2000" dirty="0" smtClean="0"/>
              <a:t>Poetry explored Jewish history, culture and identity – e.g. </a:t>
            </a:r>
            <a:r>
              <a:rPr lang="en-GB" sz="2000" i="1" dirty="0"/>
              <a:t>S</a:t>
            </a:r>
            <a:r>
              <a:rPr lang="en-GB" sz="2000" i="1" dirty="0" smtClean="0"/>
              <a:t>ongs </a:t>
            </a:r>
            <a:r>
              <a:rPr lang="en-GB" sz="2000" i="1" dirty="0"/>
              <a:t>of a Semite: The Dance to Death, and Other Poems</a:t>
            </a:r>
            <a:r>
              <a:rPr lang="en-GB" sz="2000" dirty="0"/>
              <a:t> (1882</a:t>
            </a:r>
            <a:r>
              <a:rPr lang="en-GB" sz="2000" dirty="0" smtClean="0"/>
              <a:t>) responding to Russian pogroms</a:t>
            </a:r>
          </a:p>
          <a:p>
            <a:pPr marL="342900" indent="-342900">
              <a:buFont typeface="Arial" panose="020B0604020202020204" pitchFamily="34" charset="0"/>
              <a:buChar char="•"/>
            </a:pPr>
            <a:r>
              <a:rPr lang="en-GB" sz="2000" dirty="0" smtClean="0"/>
              <a:t>Proto-Zionist politics; advocate against anti-Semitism and anti-immigrant sentiments in United States </a:t>
            </a:r>
          </a:p>
          <a:p>
            <a:endParaRPr lang="en-GB" sz="2000" dirty="0"/>
          </a:p>
        </p:txBody>
      </p:sp>
      <p:pic>
        <p:nvPicPr>
          <p:cNvPr id="307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2996952"/>
            <a:ext cx="2841104" cy="3537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93496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11113" y="-3175"/>
            <a:ext cx="9155113" cy="1828800"/>
          </a:xfrm>
          <a:prstGeom prst="rect">
            <a:avLst/>
          </a:prstGeom>
        </p:spPr>
        <p:txBody>
          <a:bodyPr lIns="540000" tIns="540000" rIns="540000" bIns="540000">
            <a:spAutoFit/>
          </a:bodyPr>
          <a:lstStyle/>
          <a:p>
            <a:pPr algn="r" fontAlgn="auto">
              <a:spcBef>
                <a:spcPts val="0"/>
              </a:spcBef>
              <a:spcAft>
                <a:spcPts val="0"/>
              </a:spcAft>
              <a:defRPr/>
            </a:pPr>
            <a:r>
              <a:rPr lang="en-GB" sz="2400" b="1" u="sng" dirty="0" smtClean="0">
                <a:solidFill>
                  <a:srgbClr val="002060"/>
                </a:solidFill>
              </a:rPr>
              <a:t>1. The Immigrant City: </a:t>
            </a:r>
            <a:endParaRPr lang="en-GB" sz="2400" b="1" u="sng" dirty="0">
              <a:solidFill>
                <a:srgbClr val="002060"/>
              </a:solidFill>
            </a:endParaRPr>
          </a:p>
          <a:p>
            <a:pPr algn="r" fontAlgn="auto">
              <a:spcBef>
                <a:spcPts val="0"/>
              </a:spcBef>
              <a:spcAft>
                <a:spcPts val="0"/>
              </a:spcAft>
              <a:defRPr/>
            </a:pPr>
            <a:r>
              <a:rPr lang="en-GB" sz="2400" b="1" u="sng" dirty="0">
                <a:solidFill>
                  <a:srgbClr val="002060"/>
                </a:solidFill>
              </a:rPr>
              <a:t>The New Colossus</a:t>
            </a: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20484" name="Picture 4" descr="statue-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3681" y="4581128"/>
            <a:ext cx="3410158" cy="2276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1" y="2"/>
            <a:ext cx="6156176" cy="7523077"/>
          </a:xfrm>
          <a:prstGeom prst="rect">
            <a:avLst/>
          </a:prstGeom>
        </p:spPr>
        <p:txBody>
          <a:bodyPr wrap="square" lIns="540000" tIns="540000" rIns="540000" bIns="540000">
            <a:spAutoFit/>
          </a:bodyPr>
          <a:lstStyle/>
          <a:p>
            <a:pPr>
              <a:defRPr/>
            </a:pPr>
            <a:r>
              <a:rPr lang="en-GB" sz="2000" dirty="0">
                <a:solidFill>
                  <a:srgbClr val="002060"/>
                </a:solidFill>
              </a:rPr>
              <a:t>Not like the brazen giant of Greek fame,</a:t>
            </a:r>
          </a:p>
          <a:p>
            <a:pPr>
              <a:defRPr/>
            </a:pPr>
            <a:r>
              <a:rPr lang="en-GB" sz="2000" dirty="0">
                <a:solidFill>
                  <a:srgbClr val="002060"/>
                </a:solidFill>
              </a:rPr>
              <a:t>With conquering limbs astride from land to land;</a:t>
            </a:r>
          </a:p>
          <a:p>
            <a:pPr>
              <a:defRPr/>
            </a:pPr>
            <a:r>
              <a:rPr lang="en-GB" sz="2000" dirty="0">
                <a:solidFill>
                  <a:srgbClr val="002060"/>
                </a:solidFill>
              </a:rPr>
              <a:t>Here at our sea-washed, sunset gates shall stand</a:t>
            </a:r>
          </a:p>
          <a:p>
            <a:pPr>
              <a:defRPr/>
            </a:pPr>
            <a:r>
              <a:rPr lang="en-GB" sz="2000" dirty="0">
                <a:solidFill>
                  <a:srgbClr val="002060"/>
                </a:solidFill>
              </a:rPr>
              <a:t>A mighty woman with a torch, whose flame</a:t>
            </a:r>
          </a:p>
          <a:p>
            <a:pPr>
              <a:defRPr/>
            </a:pPr>
            <a:r>
              <a:rPr lang="en-GB" sz="2000" dirty="0">
                <a:solidFill>
                  <a:srgbClr val="002060"/>
                </a:solidFill>
              </a:rPr>
              <a:t>Is the imprisoned lightning, and her name</a:t>
            </a:r>
          </a:p>
          <a:p>
            <a:pPr>
              <a:defRPr/>
            </a:pPr>
            <a:r>
              <a:rPr lang="en-GB" sz="2000" dirty="0">
                <a:solidFill>
                  <a:srgbClr val="002060"/>
                </a:solidFill>
              </a:rPr>
              <a:t>Mother of Exiles. From her beacon-hand</a:t>
            </a:r>
          </a:p>
          <a:p>
            <a:pPr>
              <a:defRPr/>
            </a:pPr>
            <a:r>
              <a:rPr lang="en-GB" sz="2000" dirty="0">
                <a:solidFill>
                  <a:srgbClr val="002060"/>
                </a:solidFill>
              </a:rPr>
              <a:t>Glows world-wide welcome; her mild eyes command</a:t>
            </a:r>
          </a:p>
          <a:p>
            <a:pPr>
              <a:defRPr/>
            </a:pPr>
            <a:r>
              <a:rPr lang="en-GB" sz="2000" dirty="0">
                <a:solidFill>
                  <a:srgbClr val="002060"/>
                </a:solidFill>
              </a:rPr>
              <a:t>The air-bridged </a:t>
            </a:r>
            <a:r>
              <a:rPr lang="en-GB" sz="2000" dirty="0" err="1">
                <a:solidFill>
                  <a:srgbClr val="002060"/>
                </a:solidFill>
              </a:rPr>
              <a:t>harbor</a:t>
            </a:r>
            <a:r>
              <a:rPr lang="en-GB" sz="2000" dirty="0">
                <a:solidFill>
                  <a:srgbClr val="002060"/>
                </a:solidFill>
              </a:rPr>
              <a:t> that twin cities frame.</a:t>
            </a:r>
          </a:p>
          <a:p>
            <a:pPr>
              <a:defRPr/>
            </a:pPr>
            <a:r>
              <a:rPr lang="en-GB" sz="2000" dirty="0">
                <a:solidFill>
                  <a:srgbClr val="002060"/>
                </a:solidFill>
              </a:rPr>
              <a:t>“Keep, ancient lands, your storied pomp!” cries she</a:t>
            </a:r>
          </a:p>
          <a:p>
            <a:pPr>
              <a:defRPr/>
            </a:pPr>
            <a:r>
              <a:rPr lang="en-GB" sz="2000" dirty="0">
                <a:solidFill>
                  <a:srgbClr val="002060"/>
                </a:solidFill>
              </a:rPr>
              <a:t>With silent lips. </a:t>
            </a:r>
            <a:r>
              <a:rPr lang="en-GB" sz="2000" b="1" dirty="0">
                <a:solidFill>
                  <a:srgbClr val="002060"/>
                </a:solidFill>
              </a:rPr>
              <a:t>“Give me your tired, your poor,</a:t>
            </a:r>
          </a:p>
          <a:p>
            <a:pPr>
              <a:defRPr/>
            </a:pPr>
            <a:r>
              <a:rPr lang="en-GB" sz="2000" b="1" dirty="0">
                <a:solidFill>
                  <a:srgbClr val="002060"/>
                </a:solidFill>
              </a:rPr>
              <a:t>Your huddled masses yearning to breathe free,</a:t>
            </a:r>
          </a:p>
          <a:p>
            <a:pPr>
              <a:defRPr/>
            </a:pPr>
            <a:r>
              <a:rPr lang="en-GB" sz="2000" b="1" dirty="0">
                <a:solidFill>
                  <a:srgbClr val="002060"/>
                </a:solidFill>
              </a:rPr>
              <a:t>The wretched refuse of your teeming shore</a:t>
            </a:r>
            <a:r>
              <a:rPr lang="en-GB" sz="2000" dirty="0">
                <a:solidFill>
                  <a:srgbClr val="002060"/>
                </a:solidFill>
              </a:rPr>
              <a:t>.</a:t>
            </a:r>
          </a:p>
          <a:p>
            <a:pPr>
              <a:defRPr/>
            </a:pPr>
            <a:r>
              <a:rPr lang="en-GB" sz="2000" dirty="0">
                <a:solidFill>
                  <a:srgbClr val="002060"/>
                </a:solidFill>
              </a:rPr>
              <a:t>Send these, the homeless, tempest-</a:t>
            </a:r>
            <a:r>
              <a:rPr lang="en-GB" sz="2000" dirty="0" err="1">
                <a:solidFill>
                  <a:srgbClr val="002060"/>
                </a:solidFill>
              </a:rPr>
              <a:t>tost</a:t>
            </a:r>
            <a:r>
              <a:rPr lang="en-GB" sz="2000" dirty="0">
                <a:solidFill>
                  <a:srgbClr val="002060"/>
                </a:solidFill>
              </a:rPr>
              <a:t> to me,</a:t>
            </a:r>
          </a:p>
          <a:p>
            <a:pPr>
              <a:defRPr/>
            </a:pPr>
            <a:r>
              <a:rPr lang="en-GB" sz="2000" dirty="0">
                <a:solidFill>
                  <a:srgbClr val="002060"/>
                </a:solidFill>
              </a:rPr>
              <a:t>I lift my lamp beside the golden door!”</a:t>
            </a:r>
          </a:p>
          <a:p>
            <a:pPr>
              <a:defRPr/>
            </a:pPr>
            <a:endParaRPr lang="en-GB" sz="1600" dirty="0">
              <a:solidFill>
                <a:srgbClr val="002060"/>
              </a:solidFill>
            </a:endParaRPr>
          </a:p>
          <a:p>
            <a:pPr marL="285750" indent="-285750">
              <a:buFontTx/>
              <a:buChar char="-"/>
              <a:defRPr/>
            </a:pPr>
            <a:r>
              <a:rPr lang="en-GB" sz="1600" dirty="0" smtClean="0">
                <a:solidFill>
                  <a:srgbClr val="002060"/>
                </a:solidFill>
              </a:rPr>
              <a:t>Emma </a:t>
            </a:r>
            <a:r>
              <a:rPr lang="en-GB" sz="1600" dirty="0">
                <a:solidFill>
                  <a:srgbClr val="002060"/>
                </a:solidFill>
              </a:rPr>
              <a:t>Lazarus, ‘The New Colossus’ (1883</a:t>
            </a:r>
            <a:r>
              <a:rPr lang="en-GB" sz="1600" dirty="0" smtClean="0">
                <a:solidFill>
                  <a:srgbClr val="002060"/>
                </a:solidFill>
              </a:rPr>
              <a:t>) – </a:t>
            </a:r>
            <a:r>
              <a:rPr lang="en-GB" sz="1600" i="1" dirty="0" smtClean="0">
                <a:solidFill>
                  <a:srgbClr val="002060"/>
                </a:solidFill>
              </a:rPr>
              <a:t>written as fundraiser for Statue of Liberty (dedicated 1886) and inscribed on a plaque beneath statue (1903)</a:t>
            </a:r>
          </a:p>
          <a:p>
            <a:pPr marL="285750" indent="-285750">
              <a:buFontTx/>
              <a:buChar char="-"/>
              <a:defRPr/>
            </a:pPr>
            <a:endParaRPr lang="en-GB" sz="1600" i="1" dirty="0">
              <a:solidFill>
                <a:srgbClr val="002060"/>
              </a:solidFill>
            </a:endParaRPr>
          </a:p>
          <a:p>
            <a:pPr algn="just"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cs typeface="+mn-cs"/>
            </a:endParaRPr>
          </a:p>
        </p:txBody>
      </p:sp>
      <p:pic>
        <p:nvPicPr>
          <p:cNvPr id="20486" name="Picture 4" descr="Statue of Liber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9925" y="1341438"/>
            <a:ext cx="1944688" cy="29448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186610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pic>
        <p:nvPicPr>
          <p:cNvPr id="20484" name="Picture 4" descr="statue-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3842" y="360040"/>
            <a:ext cx="3410158" cy="2276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0" y="1"/>
            <a:ext cx="9144000" cy="7076801"/>
          </a:xfrm>
          <a:prstGeom prst="rect">
            <a:avLst/>
          </a:prstGeom>
        </p:spPr>
        <p:txBody>
          <a:bodyPr wrap="square" lIns="540000" tIns="540000" rIns="540000" bIns="540000">
            <a:spAutoFit/>
          </a:bodyPr>
          <a:lstStyle/>
          <a:p>
            <a:pPr fontAlgn="base">
              <a:spcBef>
                <a:spcPct val="0"/>
              </a:spcBef>
              <a:spcAft>
                <a:spcPct val="0"/>
              </a:spcAft>
              <a:defRPr/>
            </a:pPr>
            <a:r>
              <a:rPr lang="en-GB" sz="2300" b="1" dirty="0" smtClean="0">
                <a:solidFill>
                  <a:srgbClr val="FF0000"/>
                </a:solidFill>
                <a:effectLst>
                  <a:outerShdw blurRad="38100" dist="38100" dir="2700000" algn="tl">
                    <a:srgbClr val="000000">
                      <a:alpha val="43137"/>
                    </a:srgbClr>
                  </a:outerShdw>
                </a:effectLst>
              </a:rPr>
              <a:t>Henry </a:t>
            </a:r>
            <a:r>
              <a:rPr lang="en-GB" sz="2300" b="1" dirty="0">
                <a:solidFill>
                  <a:srgbClr val="FF0000"/>
                </a:solidFill>
                <a:effectLst>
                  <a:outerShdw blurRad="38100" dist="38100" dir="2700000" algn="tl">
                    <a:srgbClr val="000000">
                      <a:alpha val="43137"/>
                    </a:srgbClr>
                  </a:outerShdw>
                </a:effectLst>
              </a:rPr>
              <a:t>Roth, </a:t>
            </a:r>
            <a:r>
              <a:rPr lang="en-GB" sz="2300" b="1" i="1" dirty="0">
                <a:solidFill>
                  <a:srgbClr val="FF0000"/>
                </a:solidFill>
                <a:effectLst>
                  <a:outerShdw blurRad="38100" dist="38100" dir="2700000" algn="tl">
                    <a:srgbClr val="000000">
                      <a:alpha val="43137"/>
                    </a:srgbClr>
                  </a:outerShdw>
                </a:effectLst>
              </a:rPr>
              <a:t>Call it Sleep</a:t>
            </a:r>
            <a:r>
              <a:rPr lang="en-GB" sz="2300" b="1" dirty="0">
                <a:solidFill>
                  <a:srgbClr val="FF0000"/>
                </a:solidFill>
                <a:effectLst>
                  <a:outerShdw blurRad="38100" dist="38100" dir="2700000" algn="tl">
                    <a:srgbClr val="000000">
                      <a:alpha val="43137"/>
                    </a:srgbClr>
                  </a:outerShdw>
                </a:effectLst>
              </a:rPr>
              <a:t> (1934) </a:t>
            </a:r>
            <a:r>
              <a:rPr lang="en-GB" sz="2300" b="1" dirty="0" smtClean="0">
                <a:solidFill>
                  <a:srgbClr val="FF0000"/>
                </a:solidFill>
                <a:effectLst>
                  <a:outerShdw blurRad="38100" dist="38100" dir="2700000" algn="tl">
                    <a:srgbClr val="000000">
                      <a:alpha val="43137"/>
                    </a:srgbClr>
                  </a:outerShdw>
                </a:effectLst>
              </a:rPr>
              <a:t>prologue</a:t>
            </a: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marL="342900" lvl="0" indent="-342900">
              <a:buFont typeface="Arial" panose="020B0604020202020204" pitchFamily="34" charset="0"/>
              <a:buChar char="•"/>
            </a:pPr>
            <a:endParaRPr lang="en-GB" sz="1000" b="1" dirty="0" smtClean="0"/>
          </a:p>
          <a:p>
            <a:pPr marL="342900" lvl="0" indent="-342900">
              <a:buFont typeface="Arial" panose="020B0604020202020204" pitchFamily="34" charset="0"/>
              <a:buChar char="•"/>
            </a:pPr>
            <a:r>
              <a:rPr lang="en-GB" sz="2300" b="1" dirty="0" smtClean="0"/>
              <a:t>How </a:t>
            </a:r>
            <a:r>
              <a:rPr lang="en-GB" sz="2300" b="1" dirty="0"/>
              <a:t>does Roth describe the arrival of Jewish immigrants to New York? </a:t>
            </a:r>
            <a:endParaRPr lang="en-GB" sz="2300" b="1" dirty="0" smtClean="0"/>
          </a:p>
          <a:p>
            <a:pPr marL="800100" lvl="1" indent="-342900">
              <a:buFontTx/>
              <a:buChar char="-"/>
            </a:pPr>
            <a:r>
              <a:rPr lang="en-GB" sz="2300" b="1" dirty="0" smtClean="0"/>
              <a:t>Is </a:t>
            </a:r>
            <a:r>
              <a:rPr lang="en-GB" sz="2300" b="1" dirty="0"/>
              <a:t>it a positive or negative experience</a:t>
            </a:r>
            <a:r>
              <a:rPr lang="en-GB" sz="2300" b="1" dirty="0" smtClean="0"/>
              <a:t>?</a:t>
            </a:r>
          </a:p>
          <a:p>
            <a:pPr marL="800100" lvl="1" indent="-342900">
              <a:buFontTx/>
              <a:buChar char="-"/>
            </a:pPr>
            <a:r>
              <a:rPr lang="en-GB" sz="2300" b="1" dirty="0" smtClean="0"/>
              <a:t>Does </a:t>
            </a:r>
            <a:r>
              <a:rPr lang="en-GB" sz="2300" b="1" dirty="0"/>
              <a:t>it fit the type of sentiments expressed by Lazarus in ‘The New Colossus’?</a:t>
            </a:r>
            <a:endParaRPr lang="en-GB" sz="2300" dirty="0"/>
          </a:p>
          <a:p>
            <a:pPr algn="just"/>
            <a:endParaRPr lang="en-GB" sz="1100" dirty="0"/>
          </a:p>
          <a:p>
            <a:pPr marL="342900" lvl="0" indent="-342900" algn="just">
              <a:buFont typeface="Arial" panose="020B0604020202020204" pitchFamily="34" charset="0"/>
              <a:buChar char="•"/>
            </a:pPr>
            <a:r>
              <a:rPr lang="en-GB" sz="2300" b="1" dirty="0"/>
              <a:t>How does Roth describe the newly-arrived mother and child? How does their behaviour and appearance compare with their fellow immigrants? How does their behaviour and appearance compare with the father character, Albert? Why is Albert so annoyed at his wife when he greets her</a:t>
            </a:r>
            <a:r>
              <a:rPr lang="en-GB" sz="2300" b="1" dirty="0" smtClean="0"/>
              <a:t>?</a:t>
            </a:r>
            <a:endParaRPr lang="en-GB" sz="2300"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1208" y="950111"/>
            <a:ext cx="2030413" cy="180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2811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5436096" y="-3175"/>
            <a:ext cx="3707904" cy="3860536"/>
          </a:xfrm>
          <a:prstGeom prst="rect">
            <a:avLst/>
          </a:prstGeom>
        </p:spPr>
        <p:txBody>
          <a:bodyPr wrap="square" lIns="540000" tIns="540000" rIns="540000" bIns="540000">
            <a:spAutoFit/>
          </a:bodyPr>
          <a:lstStyle/>
          <a:p>
            <a:pPr algn="r" fontAlgn="auto">
              <a:spcBef>
                <a:spcPts val="0"/>
              </a:spcBef>
              <a:spcAft>
                <a:spcPts val="0"/>
              </a:spcAft>
              <a:defRPr/>
            </a:pPr>
            <a:r>
              <a:rPr lang="en-GB" sz="2400" b="1" u="sng" dirty="0">
                <a:solidFill>
                  <a:srgbClr val="002060"/>
                </a:solidFill>
              </a:rPr>
              <a:t>1</a:t>
            </a:r>
            <a:r>
              <a:rPr lang="en-GB" sz="2400" b="1" u="sng" dirty="0" smtClean="0">
                <a:solidFill>
                  <a:srgbClr val="002060"/>
                </a:solidFill>
              </a:rPr>
              <a:t>. The Immigrant City: </a:t>
            </a:r>
            <a:endParaRPr lang="en-GB" sz="2400" b="1" u="sng" dirty="0">
              <a:solidFill>
                <a:srgbClr val="002060"/>
              </a:solidFill>
            </a:endParaRPr>
          </a:p>
          <a:p>
            <a:pPr algn="r" fontAlgn="auto">
              <a:spcBef>
                <a:spcPts val="0"/>
              </a:spcBef>
              <a:spcAft>
                <a:spcPts val="0"/>
              </a:spcAft>
              <a:defRPr/>
            </a:pPr>
            <a:r>
              <a:rPr lang="en-GB" sz="2400" b="1" u="sng" dirty="0">
                <a:solidFill>
                  <a:srgbClr val="002060"/>
                </a:solidFill>
              </a:rPr>
              <a:t>The New Colossus</a:t>
            </a:r>
          </a:p>
          <a:p>
            <a:pPr algn="r" fontAlgn="auto">
              <a:spcBef>
                <a:spcPts val="0"/>
              </a:spcBef>
              <a:spcAft>
                <a:spcPts val="0"/>
              </a:spcAft>
              <a:defRPr/>
            </a:pPr>
            <a:r>
              <a:rPr lang="en-GB" sz="2400" b="1" u="sng" dirty="0">
                <a:solidFill>
                  <a:srgbClr val="002060"/>
                </a:solidFill>
                <a:effectLst>
                  <a:outerShdw blurRad="38100" dist="38100" dir="2700000" algn="tl">
                    <a:srgbClr val="000000">
                      <a:alpha val="43137"/>
                    </a:srgbClr>
                  </a:outerShdw>
                </a:effectLst>
                <a:latin typeface="+mn-lt"/>
                <a:cs typeface="+mn-cs"/>
              </a:rPr>
              <a:t>vs. Ellis </a:t>
            </a:r>
            <a:r>
              <a:rPr lang="en-GB" sz="2400" b="1" u="sng" dirty="0" smtClean="0">
                <a:solidFill>
                  <a:srgbClr val="002060"/>
                </a:solidFill>
                <a:effectLst>
                  <a:outerShdw blurRad="38100" dist="38100" dir="2700000" algn="tl">
                    <a:srgbClr val="000000">
                      <a:alpha val="43137"/>
                    </a:srgbClr>
                  </a:outerShdw>
                </a:effectLst>
                <a:latin typeface="+mn-lt"/>
                <a:cs typeface="+mn-cs"/>
              </a:rPr>
              <a:t>Island </a:t>
            </a:r>
          </a:p>
          <a:p>
            <a:pPr marL="342900" indent="-342900" algn="r" fontAlgn="auto">
              <a:spcBef>
                <a:spcPts val="0"/>
              </a:spcBef>
              <a:spcAft>
                <a:spcPts val="0"/>
              </a:spcAft>
              <a:buFont typeface="Arial" panose="020B0604020202020204" pitchFamily="34" charset="0"/>
              <a:buChar char="•"/>
              <a:defRPr/>
            </a:pPr>
            <a:r>
              <a:rPr lang="en-GB" sz="2000" b="1" dirty="0" smtClean="0">
                <a:solidFill>
                  <a:srgbClr val="002060"/>
                </a:solidFill>
                <a:latin typeface="+mn-lt"/>
                <a:cs typeface="+mn-cs"/>
              </a:rPr>
              <a:t>opened as immigrant inspection station, 1892</a:t>
            </a:r>
            <a:endParaRPr lang="en-GB" sz="2000" b="1" dirty="0">
              <a:solidFill>
                <a:srgbClr val="002060"/>
              </a:solidFill>
              <a:latin typeface="+mn-lt"/>
              <a:cs typeface="+mn-cs"/>
            </a:endParaRPr>
          </a:p>
          <a:p>
            <a:pPr algn="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21508" name="Picture 4" descr="new york harbor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225"/>
            <a:ext cx="5543550" cy="367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5" descr="EllisIsla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9463" y="3449638"/>
            <a:ext cx="5905500" cy="336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4" descr="ellis island h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25" y="3357563"/>
            <a:ext cx="2305050"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7" descr="immigrants ship"/>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10135" y="2934031"/>
            <a:ext cx="2696270" cy="1843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86827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11113" y="-3175"/>
            <a:ext cx="9155113" cy="4783138"/>
          </a:xfrm>
          <a:prstGeom prst="rect">
            <a:avLst/>
          </a:prstGeom>
        </p:spPr>
        <p:txBody>
          <a:bodyPr lIns="540000" tIns="540000" rIns="540000" bIns="540000">
            <a:spAutoFit/>
          </a:bodyPr>
          <a:lstStyle/>
          <a:p>
            <a:pPr algn="r" fontAlgn="auto">
              <a:spcBef>
                <a:spcPts val="0"/>
              </a:spcBef>
              <a:spcAft>
                <a:spcPts val="0"/>
              </a:spcAft>
              <a:defRPr/>
            </a:pPr>
            <a:r>
              <a:rPr lang="en-GB" sz="2400" b="1" u="sng" dirty="0">
                <a:solidFill>
                  <a:srgbClr val="002060"/>
                </a:solidFill>
              </a:rPr>
              <a:t>1</a:t>
            </a:r>
            <a:r>
              <a:rPr lang="en-GB" sz="2400" b="1" u="sng" dirty="0" smtClean="0">
                <a:solidFill>
                  <a:srgbClr val="002060"/>
                </a:solidFill>
              </a:rPr>
              <a:t>. The Immigrant City: </a:t>
            </a:r>
          </a:p>
          <a:p>
            <a:pPr algn="r" fontAlgn="auto">
              <a:spcBef>
                <a:spcPts val="0"/>
              </a:spcBef>
              <a:spcAft>
                <a:spcPts val="0"/>
              </a:spcAft>
              <a:defRPr/>
            </a:pPr>
            <a:r>
              <a:rPr lang="en-GB" sz="2400" b="1" u="sng" dirty="0" smtClean="0">
                <a:solidFill>
                  <a:srgbClr val="002060"/>
                </a:solidFill>
                <a:effectLst>
                  <a:outerShdw blurRad="38100" dist="38100" dir="2700000" algn="tl">
                    <a:srgbClr val="000000">
                      <a:alpha val="43137"/>
                    </a:srgbClr>
                  </a:outerShdw>
                </a:effectLst>
                <a:latin typeface="+mn-lt"/>
                <a:cs typeface="+mn-cs"/>
              </a:rPr>
              <a:t>Ellis </a:t>
            </a:r>
            <a:r>
              <a:rPr lang="en-GB" sz="2400" b="1" u="sng" dirty="0">
                <a:solidFill>
                  <a:srgbClr val="002060"/>
                </a:solidFill>
                <a:effectLst>
                  <a:outerShdw blurRad="38100" dist="38100" dir="2700000" algn="tl">
                    <a:srgbClr val="000000">
                      <a:alpha val="43137"/>
                    </a:srgbClr>
                  </a:outerShdw>
                </a:effectLst>
                <a:latin typeface="+mn-lt"/>
                <a:cs typeface="+mn-cs"/>
              </a:rPr>
              <a:t>Island</a:t>
            </a:r>
          </a:p>
          <a:p>
            <a:pPr marL="342900" indent="-342900" algn="r" fontAlgn="auto">
              <a:spcBef>
                <a:spcPts val="0"/>
              </a:spcBef>
              <a:spcAft>
                <a:spcPts val="0"/>
              </a:spcAft>
              <a:buFont typeface="Arial" panose="020B0604020202020204" pitchFamily="34" charset="0"/>
              <a:buChar char="•"/>
              <a:defRPr/>
            </a:pPr>
            <a:r>
              <a:rPr lang="en-GB" sz="2400" dirty="0">
                <a:solidFill>
                  <a:srgbClr val="002060"/>
                </a:solidFill>
                <a:effectLst>
                  <a:outerShdw blurRad="38100" dist="38100" dir="2700000" algn="tl">
                    <a:srgbClr val="000000">
                      <a:alpha val="43137"/>
                    </a:srgbClr>
                  </a:outerShdw>
                </a:effectLst>
                <a:latin typeface="+mn-lt"/>
                <a:cs typeface="+mn-cs"/>
              </a:rPr>
              <a:t>Inspection</a:t>
            </a:r>
          </a:p>
          <a:p>
            <a:pPr marL="342900" indent="-342900" algn="r" fontAlgn="auto">
              <a:spcBef>
                <a:spcPts val="0"/>
              </a:spcBef>
              <a:spcAft>
                <a:spcPts val="0"/>
              </a:spcAft>
              <a:buFont typeface="Arial" panose="020B0604020202020204" pitchFamily="34" charset="0"/>
              <a:buChar char="•"/>
              <a:defRPr/>
            </a:pPr>
            <a:r>
              <a:rPr lang="en-GB" sz="2400" dirty="0">
                <a:solidFill>
                  <a:srgbClr val="002060"/>
                </a:solidFill>
                <a:effectLst>
                  <a:outerShdw blurRad="38100" dist="38100" dir="2700000" algn="tl">
                    <a:srgbClr val="000000">
                      <a:alpha val="43137"/>
                    </a:srgbClr>
                  </a:outerShdw>
                </a:effectLst>
                <a:latin typeface="+mn-lt"/>
                <a:cs typeface="+mn-cs"/>
              </a:rPr>
              <a:t>Surveillance</a:t>
            </a:r>
          </a:p>
          <a:p>
            <a:pPr marL="342900" indent="-342900" algn="r" fontAlgn="auto">
              <a:spcBef>
                <a:spcPts val="0"/>
              </a:spcBef>
              <a:spcAft>
                <a:spcPts val="0"/>
              </a:spcAft>
              <a:buFont typeface="Arial" panose="020B0604020202020204" pitchFamily="34" charset="0"/>
              <a:buChar char="•"/>
              <a:defRPr/>
            </a:pPr>
            <a:r>
              <a:rPr lang="en-GB" sz="2400" dirty="0">
                <a:solidFill>
                  <a:srgbClr val="002060"/>
                </a:solidFill>
                <a:effectLst>
                  <a:outerShdw blurRad="38100" dist="38100" dir="2700000" algn="tl">
                    <a:srgbClr val="000000">
                      <a:alpha val="43137"/>
                    </a:srgbClr>
                  </a:outerShdw>
                </a:effectLst>
                <a:latin typeface="+mn-lt"/>
                <a:cs typeface="+mn-cs"/>
              </a:rPr>
              <a:t>Analysis</a:t>
            </a:r>
          </a:p>
          <a:p>
            <a:pPr marL="342900" indent="-342900" algn="r" fontAlgn="auto">
              <a:spcBef>
                <a:spcPts val="0"/>
              </a:spcBef>
              <a:spcAft>
                <a:spcPts val="0"/>
              </a:spcAft>
              <a:buFont typeface="Arial" panose="020B0604020202020204" pitchFamily="34" charset="0"/>
              <a:buChar char="•"/>
              <a:defRPr/>
            </a:pPr>
            <a:r>
              <a:rPr lang="en-GB" sz="2400" dirty="0">
                <a:solidFill>
                  <a:srgbClr val="002060"/>
                </a:solidFill>
                <a:effectLst>
                  <a:outerShdw blurRad="38100" dist="38100" dir="2700000" algn="tl">
                    <a:srgbClr val="000000">
                      <a:alpha val="43137"/>
                    </a:srgbClr>
                  </a:outerShdw>
                </a:effectLst>
                <a:latin typeface="+mn-lt"/>
                <a:cs typeface="+mn-cs"/>
              </a:rPr>
              <a:t>Classification</a:t>
            </a:r>
          </a:p>
          <a:p>
            <a:pPr marL="342900" indent="-342900" algn="r" fontAlgn="auto">
              <a:spcBef>
                <a:spcPts val="0"/>
              </a:spcBef>
              <a:spcAft>
                <a:spcPts val="0"/>
              </a:spcAft>
              <a:buFont typeface="Arial" panose="020B0604020202020204" pitchFamily="34" charset="0"/>
              <a:buChar char="•"/>
              <a:defRPr/>
            </a:pPr>
            <a:r>
              <a:rPr lang="en-GB" sz="2400" dirty="0">
                <a:solidFill>
                  <a:srgbClr val="002060"/>
                </a:solidFill>
                <a:effectLst>
                  <a:outerShdw blurRad="38100" dist="38100" dir="2700000" algn="tl">
                    <a:srgbClr val="000000">
                      <a:alpha val="43137"/>
                    </a:srgbClr>
                  </a:outerShdw>
                </a:effectLst>
                <a:latin typeface="+mn-lt"/>
                <a:cs typeface="+mn-cs"/>
              </a:rPr>
              <a:t>Detention</a:t>
            </a:r>
          </a:p>
          <a:p>
            <a:pPr algn="r" fontAlgn="auto">
              <a:spcBef>
                <a:spcPts val="0"/>
              </a:spcBef>
              <a:spcAft>
                <a:spcPts val="0"/>
              </a:spcAft>
              <a:defRPr/>
            </a:pPr>
            <a:r>
              <a:rPr lang="en-GB" sz="1600" dirty="0">
                <a:solidFill>
                  <a:srgbClr val="002060"/>
                </a:solidFill>
                <a:effectLst>
                  <a:outerShdw blurRad="38100" dist="38100" dir="2700000" algn="tl">
                    <a:srgbClr val="000000">
                      <a:alpha val="43137"/>
                    </a:srgbClr>
                  </a:outerShdw>
                </a:effectLst>
                <a:latin typeface="+mn-lt"/>
                <a:cs typeface="+mn-cs"/>
              </a:rPr>
              <a:t>(and maybe</a:t>
            </a:r>
            <a:r>
              <a:rPr lang="en-GB" sz="2400" dirty="0">
                <a:solidFill>
                  <a:srgbClr val="002060"/>
                </a:solidFill>
                <a:effectLst>
                  <a:outerShdw blurRad="38100" dist="38100" dir="2700000" algn="tl">
                    <a:srgbClr val="000000">
                      <a:alpha val="43137"/>
                    </a:srgbClr>
                  </a:outerShdw>
                </a:effectLst>
                <a:latin typeface="+mn-lt"/>
                <a:cs typeface="+mn-cs"/>
              </a:rPr>
              <a:t>)</a:t>
            </a:r>
          </a:p>
          <a:p>
            <a:pPr marL="342900" indent="-342900" algn="r" fontAlgn="auto">
              <a:spcBef>
                <a:spcPts val="0"/>
              </a:spcBef>
              <a:spcAft>
                <a:spcPts val="0"/>
              </a:spcAft>
              <a:buFont typeface="Arial" panose="020B0604020202020204" pitchFamily="34" charset="0"/>
              <a:buChar char="•"/>
              <a:defRPr/>
            </a:pPr>
            <a:r>
              <a:rPr lang="en-GB" sz="2400" dirty="0">
                <a:solidFill>
                  <a:srgbClr val="002060"/>
                </a:solidFill>
                <a:effectLst>
                  <a:outerShdw blurRad="38100" dist="38100" dir="2700000" algn="tl">
                    <a:srgbClr val="000000">
                      <a:alpha val="43137"/>
                    </a:srgbClr>
                  </a:outerShdw>
                </a:effectLst>
                <a:latin typeface="+mn-lt"/>
                <a:cs typeface="+mn-cs"/>
              </a:rPr>
              <a:t>Deportation</a:t>
            </a:r>
          </a:p>
          <a:p>
            <a:pPr algn="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22532" name="Picture 4" descr="ellis island examination hall"/>
          <p:cNvPicPr>
            <a:picLocks noChangeAspect="1" noChangeArrowheads="1"/>
          </p:cNvPicPr>
          <p:nvPr/>
        </p:nvPicPr>
        <p:blipFill>
          <a:blip r:embed="rId3">
            <a:lum bright="18000"/>
            <a:extLst>
              <a:ext uri="{28A0092B-C50C-407E-A947-70E740481C1C}">
                <a14:useLocalDpi xmlns:a14="http://schemas.microsoft.com/office/drawing/2010/main" val="0"/>
              </a:ext>
            </a:extLst>
          </a:blip>
          <a:srcRect/>
          <a:stretch>
            <a:fillRect/>
          </a:stretch>
        </p:blipFill>
        <p:spPr bwMode="auto">
          <a:xfrm>
            <a:off x="12700" y="25400"/>
            <a:ext cx="3032125" cy="337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4" descr="ellis island detention room"/>
          <p:cNvPicPr>
            <a:picLocks noChangeAspect="1" noChangeArrowheads="1"/>
          </p:cNvPicPr>
          <p:nvPr/>
        </p:nvPicPr>
        <p:blipFill>
          <a:blip r:embed="rId4">
            <a:lum bright="6000"/>
            <a:extLst>
              <a:ext uri="{28A0092B-C50C-407E-A947-70E740481C1C}">
                <a14:useLocalDpi xmlns:a14="http://schemas.microsoft.com/office/drawing/2010/main" val="0"/>
              </a:ext>
            </a:extLst>
          </a:blip>
          <a:srcRect l="2643" t="8240" r="3270"/>
          <a:stretch>
            <a:fillRect/>
          </a:stretch>
        </p:blipFill>
        <p:spPr bwMode="auto">
          <a:xfrm>
            <a:off x="5148263" y="4075113"/>
            <a:ext cx="4014787" cy="279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4" descr="ellis island deportees"/>
          <p:cNvPicPr>
            <a:picLocks noChangeAspect="1" noChangeArrowheads="1"/>
          </p:cNvPicPr>
          <p:nvPr/>
        </p:nvPicPr>
        <p:blipFill>
          <a:blip r:embed="rId5">
            <a:extLst>
              <a:ext uri="{28A0092B-C50C-407E-A947-70E740481C1C}">
                <a14:useLocalDpi xmlns:a14="http://schemas.microsoft.com/office/drawing/2010/main" val="0"/>
              </a:ext>
            </a:extLst>
          </a:blip>
          <a:srcRect l="4361" t="12564" r="4118" b="2919"/>
          <a:stretch>
            <a:fillRect/>
          </a:stretch>
        </p:blipFill>
        <p:spPr bwMode="auto">
          <a:xfrm>
            <a:off x="12700" y="4089400"/>
            <a:ext cx="4335463"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14663" y="1268413"/>
            <a:ext cx="3103562" cy="333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3737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7236296" cy="6953690"/>
          </a:xfrm>
          <a:prstGeom prst="rect">
            <a:avLst/>
          </a:prstGeom>
        </p:spPr>
        <p:txBody>
          <a:bodyPr wrap="square" lIns="540000" tIns="540000" rIns="540000" bIns="540000">
            <a:spAutoFit/>
          </a:bodyPr>
          <a:lstStyle/>
          <a:p>
            <a:pPr fontAlgn="base">
              <a:spcBef>
                <a:spcPct val="0"/>
              </a:spcBef>
              <a:spcAft>
                <a:spcPct val="0"/>
              </a:spcAft>
              <a:defRPr/>
            </a:pPr>
            <a:r>
              <a:rPr lang="en-GB" sz="2300" b="1" dirty="0">
                <a:solidFill>
                  <a:srgbClr val="FF0000"/>
                </a:solidFill>
                <a:effectLst>
                  <a:outerShdw blurRad="38100" dist="38100" dir="2700000" algn="tl">
                    <a:srgbClr val="000000">
                      <a:alpha val="43137"/>
                    </a:srgbClr>
                  </a:outerShdw>
                </a:effectLst>
              </a:rPr>
              <a:t>Mary </a:t>
            </a:r>
            <a:r>
              <a:rPr lang="en-GB" sz="2300" b="1" dirty="0" err="1">
                <a:solidFill>
                  <a:srgbClr val="FF0000"/>
                </a:solidFill>
                <a:effectLst>
                  <a:outerShdw blurRad="38100" dist="38100" dir="2700000" algn="tl">
                    <a:srgbClr val="000000">
                      <a:alpha val="43137"/>
                    </a:srgbClr>
                  </a:outerShdw>
                </a:effectLst>
              </a:rPr>
              <a:t>Antin</a:t>
            </a:r>
            <a:r>
              <a:rPr lang="en-GB" sz="2300" b="1" dirty="0">
                <a:solidFill>
                  <a:srgbClr val="FF0000"/>
                </a:solidFill>
                <a:effectLst>
                  <a:outerShdw blurRad="38100" dist="38100" dir="2700000" algn="tl">
                    <a:srgbClr val="000000">
                      <a:alpha val="43137"/>
                    </a:srgbClr>
                  </a:outerShdw>
                </a:effectLst>
              </a:rPr>
              <a:t>, </a:t>
            </a:r>
            <a:r>
              <a:rPr lang="en-GB" sz="2300" b="1" i="1" dirty="0">
                <a:solidFill>
                  <a:srgbClr val="FF0000"/>
                </a:solidFill>
                <a:effectLst>
                  <a:outerShdw blurRad="38100" dist="38100" dir="2700000" algn="tl">
                    <a:srgbClr val="000000">
                      <a:alpha val="43137"/>
                    </a:srgbClr>
                  </a:outerShdw>
                </a:effectLst>
              </a:rPr>
              <a:t>The Promised Land </a:t>
            </a:r>
            <a:r>
              <a:rPr lang="en-GB" sz="2300" b="1" dirty="0">
                <a:solidFill>
                  <a:srgbClr val="FF0000"/>
                </a:solidFill>
                <a:effectLst>
                  <a:outerShdw blurRad="38100" dist="38100" dir="2700000" algn="tl">
                    <a:srgbClr val="000000">
                      <a:alpha val="43137"/>
                    </a:srgbClr>
                  </a:outerShdw>
                </a:effectLst>
              </a:rPr>
              <a:t>(1912</a:t>
            </a:r>
            <a:r>
              <a:rPr lang="en-GB" sz="2300" b="1" dirty="0" smtClean="0">
                <a:solidFill>
                  <a:srgbClr val="FF0000"/>
                </a:solidFill>
                <a:effectLst>
                  <a:outerShdw blurRad="38100" dist="38100" dir="2700000" algn="tl">
                    <a:srgbClr val="000000">
                      <a:alpha val="43137"/>
                    </a:srgbClr>
                  </a:outerShdw>
                </a:effectLst>
              </a:rPr>
              <a:t>)</a:t>
            </a:r>
          </a:p>
          <a:p>
            <a:pPr fontAlgn="base">
              <a:spcBef>
                <a:spcPct val="0"/>
              </a:spcBef>
              <a:spcAft>
                <a:spcPct val="0"/>
              </a:spcAft>
              <a:defRPr/>
            </a:pPr>
            <a:endParaRPr lang="en-GB" sz="2300" b="1" dirty="0">
              <a:solidFill>
                <a:srgbClr val="002060"/>
              </a:solidFill>
              <a:cs typeface="Arial" charset="0"/>
            </a:endParaRPr>
          </a:p>
          <a:p>
            <a:pPr marL="342900" lvl="0" indent="-342900">
              <a:buFont typeface="Arial" panose="020B0604020202020204" pitchFamily="34" charset="0"/>
              <a:buChar char="•"/>
            </a:pPr>
            <a:r>
              <a:rPr lang="en-GB" sz="2400" b="1" dirty="0" smtClean="0"/>
              <a:t>What </a:t>
            </a:r>
            <a:r>
              <a:rPr lang="en-GB" sz="2400" b="1" dirty="0"/>
              <a:t>does </a:t>
            </a:r>
            <a:r>
              <a:rPr lang="en-GB" sz="2400" b="1" dirty="0" err="1"/>
              <a:t>Antin’s</a:t>
            </a:r>
            <a:r>
              <a:rPr lang="en-GB" sz="2400" b="1" dirty="0"/>
              <a:t> “initiation into American ways” involve? What ‘ways’ does she refer to? What behavioural practices and social norms does she absorb during her ‘initiation’?</a:t>
            </a:r>
            <a:endParaRPr lang="en-GB" sz="2400" dirty="0"/>
          </a:p>
          <a:p>
            <a:r>
              <a:rPr lang="en-GB" sz="2400" b="1" dirty="0"/>
              <a:t> </a:t>
            </a:r>
            <a:endParaRPr lang="en-GB" sz="2400" dirty="0"/>
          </a:p>
          <a:p>
            <a:pPr marL="342900" lvl="0" indent="-342900">
              <a:buFont typeface="Arial" panose="020B0604020202020204" pitchFamily="34" charset="0"/>
              <a:buChar char="•"/>
            </a:pPr>
            <a:r>
              <a:rPr lang="en-GB" sz="2400" b="1" dirty="0"/>
              <a:t>What reasons does </a:t>
            </a:r>
            <a:r>
              <a:rPr lang="en-GB" sz="2400" b="1" dirty="0" err="1"/>
              <a:t>Antin</a:t>
            </a:r>
            <a:r>
              <a:rPr lang="en-GB" sz="2400" b="1" dirty="0"/>
              <a:t> provide for her father’s desire to gain naturalisation as an American citizen? What hopes does he have for his children?</a:t>
            </a:r>
            <a:endParaRPr lang="en-GB" sz="2400" dirty="0"/>
          </a:p>
          <a:p>
            <a:r>
              <a:rPr lang="en-GB" sz="2400" b="1" dirty="0"/>
              <a:t> </a:t>
            </a:r>
            <a:endParaRPr lang="en-GB" sz="2400" dirty="0"/>
          </a:p>
          <a:p>
            <a:pPr marL="342900" lvl="0" indent="-342900">
              <a:buFont typeface="Arial" panose="020B0604020202020204" pitchFamily="34" charset="0"/>
              <a:buChar char="•"/>
            </a:pPr>
            <a:r>
              <a:rPr lang="en-GB" sz="2400" b="1" dirty="0"/>
              <a:t>How do </a:t>
            </a:r>
            <a:r>
              <a:rPr lang="en-GB" sz="2400" b="1" dirty="0" err="1"/>
              <a:t>Antin’s</a:t>
            </a:r>
            <a:r>
              <a:rPr lang="en-GB" sz="2400" b="1" dirty="0"/>
              <a:t> experiences compare and contrast with those of her sister Frieda?</a:t>
            </a:r>
            <a:endParaRPr lang="en-GB" sz="2400" dirty="0"/>
          </a:p>
          <a:p>
            <a:pPr fontAlgn="base">
              <a:spcBef>
                <a:spcPct val="0"/>
              </a:spcBef>
              <a:spcAft>
                <a:spcPct val="0"/>
              </a:spcAft>
              <a:defRPr/>
            </a:pPr>
            <a:endParaRPr lang="en-GB" sz="2300" b="1" dirty="0" smtClean="0">
              <a:solidFill>
                <a:srgbClr val="002060"/>
              </a:solidFill>
              <a:cs typeface="Arial" charset="0"/>
            </a:endParaRPr>
          </a:p>
        </p:txBody>
      </p:sp>
      <p:pic>
        <p:nvPicPr>
          <p:cNvPr id="6" name="Picture 5" descr="http://www.greatthoughtstreasury.com/sites/default/files/mantin%5b1%5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211400"/>
            <a:ext cx="1701159" cy="1972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1404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7236296" cy="4737699"/>
          </a:xfrm>
          <a:prstGeom prst="rect">
            <a:avLst/>
          </a:prstGeom>
        </p:spPr>
        <p:txBody>
          <a:bodyPr wrap="square" lIns="540000" tIns="540000" rIns="540000" bIns="540000">
            <a:spAutoFit/>
          </a:bodyPr>
          <a:lstStyle/>
          <a:p>
            <a:pPr fontAlgn="base">
              <a:spcBef>
                <a:spcPct val="0"/>
              </a:spcBef>
              <a:spcAft>
                <a:spcPct val="0"/>
              </a:spcAft>
              <a:defRPr/>
            </a:pPr>
            <a:r>
              <a:rPr lang="it-IT" sz="2300" b="1" dirty="0">
                <a:solidFill>
                  <a:srgbClr val="FF0000"/>
                </a:solidFill>
                <a:effectLst>
                  <a:outerShdw blurRad="38100" dist="38100" dir="2700000" algn="tl">
                    <a:srgbClr val="000000">
                      <a:alpha val="43137"/>
                    </a:srgbClr>
                  </a:outerShdw>
                </a:effectLst>
              </a:rPr>
              <a:t>Anzia Yezierska, ‘America and I’ (1923</a:t>
            </a:r>
            <a:r>
              <a:rPr lang="it-IT" sz="2300" b="1" dirty="0" smtClean="0">
                <a:solidFill>
                  <a:srgbClr val="FF0000"/>
                </a:solidFill>
                <a:effectLst>
                  <a:outerShdw blurRad="38100" dist="38100" dir="2700000" algn="tl">
                    <a:srgbClr val="000000">
                      <a:alpha val="43137"/>
                    </a:srgbClr>
                  </a:outerShdw>
                </a:effectLst>
              </a:rPr>
              <a:t>)</a:t>
            </a:r>
          </a:p>
          <a:p>
            <a:pPr fontAlgn="base">
              <a:spcBef>
                <a:spcPct val="0"/>
              </a:spcBef>
              <a:spcAft>
                <a:spcPct val="0"/>
              </a:spcAft>
              <a:defRPr/>
            </a:pPr>
            <a:endParaRPr lang="en-GB" sz="2300" b="1" dirty="0" smtClean="0">
              <a:solidFill>
                <a:srgbClr val="002060"/>
              </a:solidFill>
              <a:cs typeface="Arial" charset="0"/>
            </a:endParaRPr>
          </a:p>
          <a:p>
            <a:pPr marL="342900" lvl="0" indent="-342900">
              <a:buFont typeface="Arial" panose="020B0604020202020204" pitchFamily="34" charset="0"/>
              <a:buChar char="•"/>
            </a:pPr>
            <a:r>
              <a:rPr lang="en-GB" sz="2400" b="1" dirty="0"/>
              <a:t>Do </a:t>
            </a:r>
            <a:r>
              <a:rPr lang="en-GB" sz="2400" b="1" dirty="0" err="1"/>
              <a:t>Yezierska’s</a:t>
            </a:r>
            <a:r>
              <a:rPr lang="en-GB" sz="2400" b="1" dirty="0"/>
              <a:t> experiences of American society match her prior expectations before reaching the United States? </a:t>
            </a:r>
            <a:endParaRPr lang="en-GB" sz="2400" dirty="0"/>
          </a:p>
          <a:p>
            <a:endParaRPr lang="en-GB" sz="2400" dirty="0"/>
          </a:p>
          <a:p>
            <a:pPr marL="342900" lvl="0" indent="-342900">
              <a:buFont typeface="Arial" panose="020B0604020202020204" pitchFamily="34" charset="0"/>
              <a:buChar char="•"/>
            </a:pPr>
            <a:r>
              <a:rPr lang="en-GB" sz="2400" b="1" dirty="0"/>
              <a:t>What comparisons and contrasts can be drawn between </a:t>
            </a:r>
            <a:r>
              <a:rPr lang="en-GB" sz="2400" b="1" dirty="0" err="1"/>
              <a:t>Yezierska’s</a:t>
            </a:r>
            <a:r>
              <a:rPr lang="en-GB" sz="2400" b="1" dirty="0"/>
              <a:t> account of American society and </a:t>
            </a:r>
            <a:r>
              <a:rPr lang="en-GB" sz="2400" b="1" dirty="0" err="1"/>
              <a:t>Antin’s</a:t>
            </a:r>
            <a:r>
              <a:rPr lang="en-GB" sz="2400" b="1" dirty="0"/>
              <a:t>?</a:t>
            </a:r>
            <a:endParaRPr lang="en-GB" sz="2400" dirty="0"/>
          </a:p>
          <a:p>
            <a:pPr fontAlgn="base">
              <a:spcBef>
                <a:spcPct val="0"/>
              </a:spcBef>
              <a:spcAft>
                <a:spcPct val="0"/>
              </a:spcAft>
              <a:defRPr/>
            </a:pPr>
            <a:endParaRPr lang="en-GB" sz="2300" b="1" dirty="0" smtClean="0">
              <a:solidFill>
                <a:srgbClr val="002060"/>
              </a:solidFill>
              <a:cs typeface="Arial" charset="0"/>
            </a:endParaRPr>
          </a:p>
        </p:txBody>
      </p:sp>
      <p:pic>
        <p:nvPicPr>
          <p:cNvPr id="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043" y="1844824"/>
            <a:ext cx="1934973" cy="193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91141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7079457" cy="6938302"/>
          </a:xfrm>
          <a:prstGeom prst="rect">
            <a:avLst/>
          </a:prstGeom>
        </p:spPr>
        <p:txBody>
          <a:bodyPr wrap="square" lIns="540000" tIns="540000" rIns="540000" bIns="540000">
            <a:spAutoFit/>
          </a:bodyPr>
          <a:lstStyle/>
          <a:p>
            <a:pPr fontAlgn="base">
              <a:spcBef>
                <a:spcPct val="0"/>
              </a:spcBef>
              <a:spcAft>
                <a:spcPct val="0"/>
              </a:spcAft>
              <a:defRPr/>
            </a:pPr>
            <a:r>
              <a:rPr lang="it-IT" sz="2300" b="1" dirty="0" smtClean="0">
                <a:solidFill>
                  <a:srgbClr val="FF0000"/>
                </a:solidFill>
                <a:effectLst>
                  <a:outerShdw blurRad="38100" dist="38100" dir="2700000" algn="tl">
                    <a:srgbClr val="000000">
                      <a:alpha val="43137"/>
                    </a:srgbClr>
                  </a:outerShdw>
                </a:effectLst>
              </a:rPr>
              <a:t>Anzia Yezierska, ‘America and I’ (1923)</a:t>
            </a:r>
          </a:p>
          <a:p>
            <a:pPr marL="342900" indent="-342900" fontAlgn="base">
              <a:spcBef>
                <a:spcPct val="0"/>
              </a:spcBef>
              <a:spcAft>
                <a:spcPct val="0"/>
              </a:spcAft>
              <a:buFont typeface="Arial" panose="020B0604020202020204" pitchFamily="34" charset="0"/>
              <a:buChar char="•"/>
              <a:defRPr/>
            </a:pPr>
            <a:endParaRPr lang="en-GB" sz="2300" b="1" dirty="0" smtClean="0">
              <a:solidFill>
                <a:srgbClr val="002060"/>
              </a:solidFill>
              <a:cs typeface="Arial" charset="0"/>
            </a:endParaRPr>
          </a:p>
          <a:p>
            <a:pPr marL="342900" indent="-342900">
              <a:buFont typeface="Arial" panose="020B0604020202020204" pitchFamily="34" charset="0"/>
              <a:buChar char="•"/>
            </a:pPr>
            <a:r>
              <a:rPr lang="en-GB" sz="2400" b="1" dirty="0" smtClean="0"/>
              <a:t>How does </a:t>
            </a:r>
            <a:r>
              <a:rPr lang="en-GB" sz="2400" b="1" dirty="0" err="1" smtClean="0"/>
              <a:t>Yezierska</a:t>
            </a:r>
            <a:r>
              <a:rPr lang="en-GB" sz="2400" b="1" dirty="0" smtClean="0"/>
              <a:t> describe the experience of living in New York? What physical and emotional features/characteristics of urban life does she comment upon?</a:t>
            </a:r>
          </a:p>
          <a:p>
            <a:pPr marL="342900" indent="-342900">
              <a:buFont typeface="Arial" panose="020B0604020202020204" pitchFamily="34" charset="0"/>
              <a:buChar char="•"/>
            </a:pPr>
            <a:endParaRPr lang="en-GB" sz="2400" b="1" dirty="0" smtClean="0"/>
          </a:p>
          <a:p>
            <a:pPr marL="342900" lvl="0" indent="-342900">
              <a:buFont typeface="Arial" panose="020B0604020202020204" pitchFamily="34" charset="0"/>
              <a:buChar char="•"/>
            </a:pPr>
            <a:r>
              <a:rPr lang="en-GB" sz="2400" b="1" dirty="0" smtClean="0"/>
              <a:t>How does </a:t>
            </a:r>
            <a:r>
              <a:rPr lang="en-GB" sz="2400" b="1" dirty="0" err="1" smtClean="0"/>
              <a:t>Yezierska</a:t>
            </a:r>
            <a:r>
              <a:rPr lang="en-GB" sz="2400" b="1" dirty="0" smtClean="0"/>
              <a:t> characterise the concept and practice of ‘work’ in American society? What does she say about wage labour? What does she say about ‘efficiency’?</a:t>
            </a:r>
            <a:endParaRPr lang="en-GB" sz="2400" dirty="0" smtClean="0"/>
          </a:p>
          <a:p>
            <a:r>
              <a:rPr lang="en-GB" sz="2400" dirty="0" smtClean="0"/>
              <a:t> </a:t>
            </a:r>
          </a:p>
          <a:p>
            <a:pPr marL="342900" lvl="0" indent="-342900">
              <a:buFont typeface="Arial" panose="020B0604020202020204" pitchFamily="34" charset="0"/>
              <a:buChar char="•"/>
            </a:pPr>
            <a:r>
              <a:rPr lang="en-GB" sz="2400" b="1" dirty="0" smtClean="0"/>
              <a:t>How does </a:t>
            </a:r>
            <a:r>
              <a:rPr lang="en-GB" sz="2400" b="1" dirty="0" err="1" smtClean="0"/>
              <a:t>Yezierska</a:t>
            </a:r>
            <a:r>
              <a:rPr lang="en-GB" sz="2400" b="1" dirty="0" smtClean="0"/>
              <a:t> suggest that she ultimately “found America”?</a:t>
            </a:r>
            <a:endParaRPr lang="en-GB" sz="2400" dirty="0" smtClean="0"/>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p:txBody>
      </p:sp>
      <p:sp>
        <p:nvSpPr>
          <p:cNvPr id="2" name="Rectangle 1"/>
          <p:cNvSpPr/>
          <p:nvPr/>
        </p:nvSpPr>
        <p:spPr>
          <a:xfrm>
            <a:off x="-5828" y="5336275"/>
            <a:ext cx="9149827" cy="1465695"/>
          </a:xfrm>
          <a:prstGeom prst="rect">
            <a:avLst/>
          </a:prstGeom>
        </p:spPr>
        <p:txBody>
          <a:bodyPr wrap="square" lIns="360000" tIns="360000" rIns="360000" bIns="360000">
            <a:spAutoFit/>
          </a:bodyPr>
          <a:lstStyle/>
          <a:p>
            <a:pPr marL="342900" indent="-342900">
              <a:buFont typeface="Arial" panose="020B0604020202020204" pitchFamily="34" charset="0"/>
              <a:buChar char="•"/>
            </a:pPr>
            <a:endParaRPr lang="en-GB" sz="1600" dirty="0" smtClean="0">
              <a:solidFill>
                <a:srgbClr val="FF0000"/>
              </a:solidFill>
            </a:endParaRPr>
          </a:p>
          <a:p>
            <a:pPr fontAlgn="base">
              <a:spcBef>
                <a:spcPct val="0"/>
              </a:spcBef>
              <a:spcAft>
                <a:spcPct val="0"/>
              </a:spcAft>
              <a:defRPr/>
            </a:pPr>
            <a:endParaRPr lang="en-GB" sz="1600" dirty="0" smtClean="0">
              <a:solidFill>
                <a:srgbClr val="FF0000"/>
              </a:solidFill>
              <a:cs typeface="Arial" charset="0"/>
            </a:endParaRPr>
          </a:p>
          <a:p>
            <a:pPr fontAlgn="base">
              <a:spcBef>
                <a:spcPct val="0"/>
              </a:spcBef>
              <a:spcAft>
                <a:spcPct val="0"/>
              </a:spcAft>
              <a:defRPr/>
            </a:pPr>
            <a:r>
              <a:rPr lang="en-GB" sz="1600" dirty="0" smtClean="0">
                <a:solidFill>
                  <a:srgbClr val="FF0000"/>
                </a:solidFill>
                <a:cs typeface="Arial" charset="0"/>
              </a:rPr>
              <a:t>Re</a:t>
            </a:r>
            <a:r>
              <a:rPr lang="en-GB" sz="1600" dirty="0">
                <a:solidFill>
                  <a:srgbClr val="FF0000"/>
                </a:solidFill>
                <a:cs typeface="Arial" charset="0"/>
              </a:rPr>
              <a:t>: efficiency see </a:t>
            </a:r>
            <a:r>
              <a:rPr lang="en-GB" sz="1600" dirty="0" smtClean="0">
                <a:solidFill>
                  <a:srgbClr val="FF0000"/>
                </a:solidFill>
                <a:cs typeface="Arial" charset="0"/>
              </a:rPr>
              <a:t>Chaplin </a:t>
            </a:r>
            <a:r>
              <a:rPr lang="en-GB" sz="1600" i="1" dirty="0">
                <a:solidFill>
                  <a:srgbClr val="FF0000"/>
                </a:solidFill>
                <a:cs typeface="Arial" charset="0"/>
              </a:rPr>
              <a:t>Modern Times </a:t>
            </a:r>
            <a:r>
              <a:rPr lang="en-GB" sz="1600" dirty="0">
                <a:solidFill>
                  <a:srgbClr val="FF0000"/>
                </a:solidFill>
                <a:cs typeface="Arial" charset="0"/>
              </a:rPr>
              <a:t>scene: </a:t>
            </a:r>
            <a:r>
              <a:rPr lang="en-GB" sz="1600" dirty="0" smtClean="0">
                <a:solidFill>
                  <a:srgbClr val="FF0000"/>
                </a:solidFill>
              </a:rPr>
              <a:t>https</a:t>
            </a:r>
            <a:r>
              <a:rPr lang="en-GB" sz="1600" dirty="0">
                <a:solidFill>
                  <a:srgbClr val="FF0000"/>
                </a:solidFill>
              </a:rPr>
              <a:t>://www.youtube.com/watch?v=DfGs2Y5WJ14</a:t>
            </a:r>
          </a:p>
        </p:txBody>
      </p:sp>
      <p:sp>
        <p:nvSpPr>
          <p:cNvPr id="3" name="AutoShape 2" descr="Yezierska CedarRapids 5Mar192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56837" y="2766967"/>
            <a:ext cx="2324724" cy="28942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41896" y="438669"/>
            <a:ext cx="1934973" cy="193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31667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2721763"/>
          </a:xfrm>
          <a:prstGeom prst="rect">
            <a:avLst/>
          </a:prstGeom>
        </p:spPr>
        <p:txBody>
          <a:bodyPr lIns="540000" tIns="540000" rIns="540000" bIns="540000">
            <a:spAutoFit/>
          </a:bodyPr>
          <a:lstStyle/>
          <a:p>
            <a:pPr>
              <a:defRPr/>
            </a:pPr>
            <a:r>
              <a:rPr lang="en-GB" sz="2400" b="1" u="sng" dirty="0" smtClean="0">
                <a:solidFill>
                  <a:srgbClr val="7030A0"/>
                </a:solidFill>
                <a:effectLst>
                  <a:outerShdw blurRad="38100" dist="38100" dir="2700000" algn="tl">
                    <a:srgbClr val="000000">
                      <a:alpha val="43137"/>
                    </a:srgbClr>
                  </a:outerShdw>
                </a:effectLst>
                <a:cs typeface="Arial" charset="0"/>
              </a:rPr>
              <a:t>PART </a:t>
            </a:r>
            <a:r>
              <a:rPr lang="en-GB" sz="2400" b="1" u="sng" dirty="0">
                <a:solidFill>
                  <a:srgbClr val="7030A0"/>
                </a:solidFill>
                <a:effectLst>
                  <a:outerShdw blurRad="38100" dist="38100" dir="2700000" algn="tl">
                    <a:srgbClr val="000000">
                      <a:alpha val="43137"/>
                    </a:srgbClr>
                  </a:outerShdw>
                </a:effectLst>
                <a:cs typeface="Arial" charset="0"/>
              </a:rPr>
              <a:t>TWO: An Age of Progress</a:t>
            </a:r>
          </a:p>
          <a:p>
            <a:pPr fontAlgn="auto">
              <a:spcBef>
                <a:spcPts val="0"/>
              </a:spcBef>
              <a:spcAft>
                <a:spcPts val="0"/>
              </a:spcAft>
              <a:defRPr/>
            </a:pPr>
            <a:r>
              <a:rPr lang="en-GB" sz="2400" b="1" u="sng" dirty="0" smtClean="0">
                <a:effectLst>
                  <a:outerShdw blurRad="38100" dist="38100" dir="2700000" algn="tl">
                    <a:srgbClr val="000000">
                      <a:alpha val="43137"/>
                    </a:srgbClr>
                  </a:outerShdw>
                </a:effectLst>
              </a:rPr>
              <a:t>2. United States in the Early 20th Century: </a:t>
            </a:r>
            <a:r>
              <a:rPr lang="en-GB" sz="2400" b="1" u="sng" dirty="0">
                <a:effectLst>
                  <a:outerShdw blurRad="38100" dist="38100" dir="2700000" algn="tl">
                    <a:srgbClr val="000000">
                      <a:alpha val="43137"/>
                    </a:srgbClr>
                  </a:outerShdw>
                </a:effectLst>
              </a:rPr>
              <a:t>Gilded </a:t>
            </a:r>
            <a:r>
              <a:rPr lang="en-GB" sz="2400" b="1" u="sng" dirty="0" smtClean="0">
                <a:effectLst>
                  <a:outerShdw blurRad="38100" dist="38100" dir="2700000" algn="tl">
                    <a:srgbClr val="000000">
                      <a:alpha val="43137"/>
                    </a:srgbClr>
                  </a:outerShdw>
                </a:effectLst>
              </a:rPr>
              <a:t>Age</a:t>
            </a:r>
          </a:p>
          <a:p>
            <a:pPr fontAlgn="auto">
              <a:spcBef>
                <a:spcPts val="0"/>
              </a:spcBef>
              <a:spcAft>
                <a:spcPts val="0"/>
              </a:spcAft>
              <a:defRPr/>
            </a:pPr>
            <a:r>
              <a:rPr lang="en-GB" sz="2400" b="1" u="sng" dirty="0" smtClean="0">
                <a:effectLst>
                  <a:outerShdw blurRad="38100" dist="38100" dir="2700000" algn="tl">
                    <a:srgbClr val="000000">
                      <a:alpha val="43137"/>
                    </a:srgbClr>
                  </a:outerShdw>
                </a:effectLst>
              </a:rPr>
              <a:t>Myth of the Self-Made Man</a:t>
            </a:r>
            <a:endParaRPr lang="en-GB" sz="2400" b="1" u="sng" dirty="0">
              <a:effectLst>
                <a:outerShdw blurRad="38100" dist="38100" dir="2700000" algn="tl">
                  <a:srgbClr val="000000">
                    <a:alpha val="43137"/>
                  </a:srgbClr>
                </a:outerShdw>
              </a:effectLst>
            </a:endParaRPr>
          </a:p>
          <a:p>
            <a:pPr marL="457200" indent="-457200" fontAlgn="auto">
              <a:spcBef>
                <a:spcPts val="0"/>
              </a:spcBef>
              <a:spcAft>
                <a:spcPts val="0"/>
              </a:spcAft>
              <a:buFontTx/>
              <a:buAutoNum type="arabicPeriod"/>
              <a:defRPr/>
            </a:pPr>
            <a:endParaRPr lang="en-GB" sz="1000" b="1" dirty="0">
              <a:solidFill>
                <a:prstClr val="white"/>
              </a:solidFill>
              <a:effectLst>
                <a:outerShdw blurRad="38100" dist="38100" dir="2700000" algn="tl">
                  <a:srgbClr val="000000">
                    <a:alpha val="43137"/>
                  </a:srgbClr>
                </a:outerShdw>
              </a:effectLst>
              <a:latin typeface="+mn-lt"/>
              <a:cs typeface="+mn-cs"/>
            </a:endParaRPr>
          </a:p>
          <a:p>
            <a:pPr marL="457200" indent="-457200" fontAlgn="auto">
              <a:spcBef>
                <a:spcPts val="0"/>
              </a:spcBef>
              <a:spcAft>
                <a:spcPts val="0"/>
              </a:spcAft>
              <a:buFontTx/>
              <a:buAutoNum type="arabicPeriod"/>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10243" name="Rectangle 9"/>
          <p:cNvSpPr>
            <a:spLocks noChangeArrowheads="1"/>
          </p:cNvSpPr>
          <p:nvPr/>
        </p:nvSpPr>
        <p:spPr bwMode="auto">
          <a:xfrm>
            <a:off x="-23813"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1024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51" y="1671391"/>
            <a:ext cx="2181225" cy="3546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4" descr="Alger book cove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1716338" y="3450979"/>
            <a:ext cx="5276850"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4315" y="3444629"/>
            <a:ext cx="2406650" cy="337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960376" y="1441450"/>
            <a:ext cx="7183624" cy="3681686"/>
          </a:xfrm>
          <a:prstGeom prst="rect">
            <a:avLst/>
          </a:prstGeom>
        </p:spPr>
        <p:txBody>
          <a:bodyPr wrap="square" lIns="540000" tIns="360000" rIns="540000" bIns="360000">
            <a:spAutoFit/>
          </a:bodyPr>
          <a:lstStyle/>
          <a:p>
            <a:pPr marL="342900" indent="-342900" algn="r" fontAlgn="auto">
              <a:spcBef>
                <a:spcPts val="0"/>
              </a:spcBef>
              <a:spcAft>
                <a:spcPts val="0"/>
              </a:spcAft>
              <a:buFont typeface="Arial" panose="020B0604020202020204" pitchFamily="34" charset="0"/>
              <a:buChar char="•"/>
              <a:defRPr/>
            </a:pPr>
            <a:r>
              <a:rPr lang="en-GB" sz="2400" dirty="0" smtClean="0">
                <a:solidFill>
                  <a:srgbClr val="002060"/>
                </a:solidFill>
                <a:latin typeface="+mn-lt"/>
                <a:cs typeface="+mn-cs"/>
              </a:rPr>
              <a:t>Horatio Alger, </a:t>
            </a:r>
            <a:r>
              <a:rPr lang="en-GB" sz="2400" i="1" dirty="0" smtClean="0">
                <a:solidFill>
                  <a:srgbClr val="002060"/>
                </a:solidFill>
                <a:latin typeface="+mn-lt"/>
                <a:cs typeface="+mn-cs"/>
              </a:rPr>
              <a:t>Ragged </a:t>
            </a:r>
            <a:r>
              <a:rPr lang="en-GB" sz="2400" i="1" dirty="0">
                <a:solidFill>
                  <a:srgbClr val="002060"/>
                </a:solidFill>
                <a:latin typeface="+mn-lt"/>
                <a:cs typeface="+mn-cs"/>
              </a:rPr>
              <a:t>Dick; or, Street Life in New York with the Boot Blacks</a:t>
            </a:r>
            <a:r>
              <a:rPr lang="en-GB" sz="2400" dirty="0">
                <a:solidFill>
                  <a:srgbClr val="002060"/>
                </a:solidFill>
                <a:latin typeface="+mn-lt"/>
                <a:cs typeface="+mn-cs"/>
              </a:rPr>
              <a:t> (1868) initiates series of books for boys = c</a:t>
            </a:r>
            <a:r>
              <a:rPr lang="en-GB" altLang="en-US" sz="2400" dirty="0">
                <a:solidFill>
                  <a:srgbClr val="002060"/>
                </a:solidFill>
                <a:latin typeface="+mn-lt"/>
                <a:cs typeface="+mn-cs"/>
              </a:rPr>
              <a:t>ity as site of “progress” and rags-to-riches possibility</a:t>
            </a:r>
          </a:p>
          <a:p>
            <a:pPr marL="457200" indent="-457200" fontAlgn="auto">
              <a:spcBef>
                <a:spcPts val="0"/>
              </a:spcBef>
              <a:spcAft>
                <a:spcPts val="0"/>
              </a:spcAft>
              <a:buFontTx/>
              <a:buAutoNum type="arabicPeriod"/>
              <a:defRPr/>
            </a:pPr>
            <a:endParaRPr lang="en-GB" sz="2400" b="1"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prstClr val="white"/>
              </a:solidFill>
              <a:effectLst>
                <a:outerShdw blurRad="38100" dist="38100" dir="2700000" algn="tl">
                  <a:srgbClr val="000000">
                    <a:alpha val="43137"/>
                  </a:srgbClr>
                </a:outerShdw>
              </a:effectLst>
              <a:latin typeface="+mn-lt"/>
              <a:cs typeface="+mn-cs"/>
            </a:endParaRPr>
          </a:p>
          <a:p>
            <a:pPr marL="342900" indent="-342900" fontAlgn="auto">
              <a:spcBef>
                <a:spcPts val="0"/>
              </a:spcBef>
              <a:spcAft>
                <a:spcPts val="0"/>
              </a:spcAft>
              <a:buFont typeface="Arial" panose="020B0604020202020204" pitchFamily="34" charset="0"/>
              <a:buChar char="•"/>
              <a:defRPr/>
            </a:pPr>
            <a:endParaRPr lang="en-GB" sz="2400" dirty="0">
              <a:solidFill>
                <a:prstClr val="white"/>
              </a:solidFill>
              <a:effectLst>
                <a:outerShdw blurRad="38100" dist="38100" dir="2700000" algn="tl">
                  <a:srgbClr val="000000">
                    <a:alpha val="43137"/>
                  </a:srgbClr>
                </a:outerShdw>
              </a:effectLst>
              <a:latin typeface="+mn-lt"/>
              <a:cs typeface="+mn-cs"/>
            </a:endParaRPr>
          </a:p>
          <a:p>
            <a:pPr marL="457200" indent="-457200" fontAlgn="auto">
              <a:spcBef>
                <a:spcPts val="0"/>
              </a:spcBef>
              <a:spcAft>
                <a:spcPts val="0"/>
              </a:spcAft>
              <a:buFontTx/>
              <a:buAutoNum type="arabicPeriod"/>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pic>
        <p:nvPicPr>
          <p:cNvPr id="10248"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02463" y="3481388"/>
            <a:ext cx="2141537" cy="33766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45858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887" y="764704"/>
            <a:ext cx="9144000" cy="1742694"/>
          </a:xfrm>
          <a:prstGeom prst="rect">
            <a:avLst/>
          </a:prstGeom>
        </p:spPr>
        <p:txBody>
          <a:bodyPr wrap="square" lIns="540000" tIns="360000" rIns="540000" bIns="360000">
            <a:spAutoFit/>
          </a:bodyPr>
          <a:lstStyle/>
          <a:p>
            <a:pPr algn="r"/>
            <a:endParaRPr lang="en-GB" sz="2200" b="1" u="sng" dirty="0" smtClean="0">
              <a:solidFill>
                <a:prstClr val="black"/>
              </a:solidFill>
            </a:endParaRPr>
          </a:p>
          <a:p>
            <a:pPr algn="ctr"/>
            <a:r>
              <a:rPr lang="en-GB" sz="2200" b="1" dirty="0" smtClean="0">
                <a:solidFill>
                  <a:prstClr val="black"/>
                </a:solidFill>
              </a:rPr>
              <a:t>Andrew Carnegie, </a:t>
            </a:r>
            <a:r>
              <a:rPr lang="en-GB" sz="2200" b="1" dirty="0">
                <a:solidFill>
                  <a:prstClr val="black"/>
                </a:solidFill>
              </a:rPr>
              <a:t>‘The Road to Business Success, An Address to Young </a:t>
            </a:r>
            <a:r>
              <a:rPr lang="en-GB" sz="2200" b="1" dirty="0" smtClean="0">
                <a:solidFill>
                  <a:prstClr val="black"/>
                </a:solidFill>
              </a:rPr>
              <a:t>Men’ (1885)</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6" descr="JohnPierpontMorgan.png"/>
          <p:cNvSpPr>
            <a:spLocks noChangeAspect="1" noChangeArrowheads="1"/>
          </p:cNvSpPr>
          <p:nvPr/>
        </p:nvSpPr>
        <p:spPr bwMode="auto">
          <a:xfrm>
            <a:off x="307975" y="7939"/>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AutoShape 8" descr="JohnPierpontMorgan.png"/>
          <p:cNvSpPr>
            <a:spLocks noChangeAspect="1" noChangeArrowheads="1"/>
          </p:cNvSpPr>
          <p:nvPr/>
        </p:nvSpPr>
        <p:spPr bwMode="auto">
          <a:xfrm>
            <a:off x="460375" y="160339"/>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5" name="Rectangle 14"/>
          <p:cNvSpPr/>
          <p:nvPr/>
        </p:nvSpPr>
        <p:spPr>
          <a:xfrm>
            <a:off x="-19000" y="1963198"/>
            <a:ext cx="7111279" cy="4882015"/>
          </a:xfrm>
          <a:prstGeom prst="rect">
            <a:avLst/>
          </a:prstGeom>
        </p:spPr>
        <p:txBody>
          <a:bodyPr wrap="square" lIns="540000" tIns="360000" rIns="540000" bIns="360000">
            <a:spAutoFit/>
          </a:bodyPr>
          <a:lstStyle/>
          <a:p>
            <a:pPr marL="342900" indent="-342900" algn="just">
              <a:lnSpc>
                <a:spcPct val="80000"/>
              </a:lnSpc>
              <a:buFont typeface="Arial" panose="020B0604020202020204" pitchFamily="34" charset="0"/>
              <a:buChar char="•"/>
            </a:pPr>
            <a:r>
              <a:rPr lang="en-US" altLang="en-US" sz="2000" dirty="0">
                <a:solidFill>
                  <a:prstClr val="black"/>
                </a:solidFill>
              </a:rPr>
              <a:t>“It is well that young men should </a:t>
            </a:r>
            <a:r>
              <a:rPr lang="en-US" altLang="en-US" sz="2000" dirty="0">
                <a:solidFill>
                  <a:srgbClr val="FF0000"/>
                </a:solidFill>
              </a:rPr>
              <a:t>begin at the </a:t>
            </a:r>
            <a:r>
              <a:rPr lang="en-US" altLang="en-US" sz="2000" dirty="0" smtClean="0">
                <a:solidFill>
                  <a:srgbClr val="FF0000"/>
                </a:solidFill>
              </a:rPr>
              <a:t>beginning </a:t>
            </a:r>
            <a:r>
              <a:rPr lang="en-US" altLang="en-US" sz="2000" dirty="0">
                <a:solidFill>
                  <a:prstClr val="black"/>
                </a:solidFill>
              </a:rPr>
              <a:t>and occupy the most </a:t>
            </a:r>
            <a:r>
              <a:rPr lang="en-US" altLang="en-US" sz="2000" dirty="0">
                <a:solidFill>
                  <a:srgbClr val="FF0000"/>
                </a:solidFill>
              </a:rPr>
              <a:t>subordinate </a:t>
            </a:r>
            <a:r>
              <a:rPr lang="en-US" altLang="en-US" sz="2000" dirty="0">
                <a:solidFill>
                  <a:prstClr val="black"/>
                </a:solidFill>
              </a:rPr>
              <a:t>positions” </a:t>
            </a:r>
          </a:p>
          <a:p>
            <a:pPr algn="just">
              <a:lnSpc>
                <a:spcPct val="80000"/>
              </a:lnSpc>
            </a:pPr>
            <a:endParaRPr lang="en-US" altLang="en-US" sz="2000" dirty="0">
              <a:solidFill>
                <a:prstClr val="black"/>
              </a:solidFill>
            </a:endParaRPr>
          </a:p>
          <a:p>
            <a:pPr marL="342900" indent="-342900" algn="just">
              <a:lnSpc>
                <a:spcPct val="80000"/>
              </a:lnSpc>
              <a:buFont typeface="Arial" panose="020B0604020202020204" pitchFamily="34" charset="0"/>
              <a:buChar char="•"/>
            </a:pPr>
            <a:r>
              <a:rPr lang="en-US" altLang="en-US" sz="2000" dirty="0">
                <a:solidFill>
                  <a:prstClr val="black"/>
                </a:solidFill>
              </a:rPr>
              <a:t> “</a:t>
            </a:r>
            <a:r>
              <a:rPr lang="en-US" altLang="en-US" sz="2000" dirty="0">
                <a:solidFill>
                  <a:srgbClr val="FF0000"/>
                </a:solidFill>
              </a:rPr>
              <a:t>Aim high </a:t>
            </a:r>
            <a:r>
              <a:rPr lang="en-US" altLang="en-US" sz="2000" dirty="0" smtClean="0">
                <a:solidFill>
                  <a:prstClr val="black"/>
                </a:solidFill>
              </a:rPr>
              <a:t>… Say to </a:t>
            </a:r>
            <a:r>
              <a:rPr lang="en-US" altLang="en-US" sz="2000" dirty="0">
                <a:solidFill>
                  <a:prstClr val="black"/>
                </a:solidFill>
              </a:rPr>
              <a:t>yourself, ‘</a:t>
            </a:r>
            <a:r>
              <a:rPr lang="en-US" altLang="en-US" sz="2000" dirty="0">
                <a:solidFill>
                  <a:srgbClr val="FF0000"/>
                </a:solidFill>
              </a:rPr>
              <a:t>My place is at the top</a:t>
            </a:r>
            <a:r>
              <a:rPr lang="en-US" altLang="en-US" sz="2000" dirty="0">
                <a:solidFill>
                  <a:prstClr val="black"/>
                </a:solidFill>
              </a:rPr>
              <a:t>.’”</a:t>
            </a:r>
          </a:p>
          <a:p>
            <a:pPr marL="342900" indent="-342900" algn="just">
              <a:lnSpc>
                <a:spcPct val="80000"/>
              </a:lnSpc>
              <a:buFont typeface="Arial" panose="020B0604020202020204" pitchFamily="34" charset="0"/>
              <a:buChar char="•"/>
            </a:pPr>
            <a:endParaRPr lang="en-US" altLang="en-US" sz="2000" dirty="0">
              <a:solidFill>
                <a:prstClr val="black"/>
              </a:solidFill>
            </a:endParaRPr>
          </a:p>
          <a:p>
            <a:pPr marL="342900" indent="-342900" algn="just">
              <a:lnSpc>
                <a:spcPct val="80000"/>
              </a:lnSpc>
              <a:buFont typeface="Arial" panose="020B0604020202020204" pitchFamily="34" charset="0"/>
              <a:buChar char="•"/>
            </a:pPr>
            <a:r>
              <a:rPr lang="en-US" altLang="en-US" sz="2000" dirty="0" smtClean="0">
                <a:solidFill>
                  <a:prstClr val="black"/>
                </a:solidFill>
              </a:rPr>
              <a:t>“ … Here </a:t>
            </a:r>
            <a:r>
              <a:rPr lang="en-US" altLang="en-US" sz="2000" dirty="0">
                <a:solidFill>
                  <a:prstClr val="black"/>
                </a:solidFill>
              </a:rPr>
              <a:t>is the prime condition for success, the great secret: </a:t>
            </a:r>
            <a:r>
              <a:rPr lang="en-US" altLang="en-US" sz="2000" dirty="0" smtClean="0">
                <a:solidFill>
                  <a:prstClr val="black"/>
                </a:solidFill>
              </a:rPr>
              <a:t>concentrate </a:t>
            </a:r>
            <a:r>
              <a:rPr lang="en-US" altLang="en-US" sz="2000" dirty="0">
                <a:solidFill>
                  <a:prstClr val="black"/>
                </a:solidFill>
              </a:rPr>
              <a:t>your energy, thought and capital exclusively on the business in which you are engaged.”</a:t>
            </a:r>
            <a:endParaRPr lang="en-GB" altLang="en-US" sz="2000" dirty="0">
              <a:solidFill>
                <a:prstClr val="black"/>
              </a:solidFill>
            </a:endParaRPr>
          </a:p>
          <a:p>
            <a:pPr marL="342900" indent="-342900" algn="just">
              <a:buFont typeface="Arial" panose="020B0604020202020204" pitchFamily="34" charset="0"/>
              <a:buChar char="•"/>
            </a:pPr>
            <a:endParaRPr lang="en-GB" sz="2000" dirty="0">
              <a:solidFill>
                <a:prstClr val="black"/>
              </a:solidFill>
            </a:endParaRPr>
          </a:p>
          <a:p>
            <a:pPr marL="342900" indent="-342900" algn="just">
              <a:lnSpc>
                <a:spcPct val="80000"/>
              </a:lnSpc>
              <a:buFont typeface="Arial" panose="020B0604020202020204" pitchFamily="34" charset="0"/>
              <a:buChar char="•"/>
            </a:pPr>
            <a:r>
              <a:rPr lang="en-US" altLang="en-US" sz="2000" dirty="0">
                <a:solidFill>
                  <a:prstClr val="black"/>
                </a:solidFill>
              </a:rPr>
              <a:t>“The </a:t>
            </a:r>
            <a:r>
              <a:rPr lang="en-US" altLang="en-US" sz="2000" dirty="0">
                <a:solidFill>
                  <a:srgbClr val="FF0000"/>
                </a:solidFill>
              </a:rPr>
              <a:t>rising man </a:t>
            </a:r>
            <a:r>
              <a:rPr lang="en-US" altLang="en-US" sz="2000" dirty="0">
                <a:solidFill>
                  <a:prstClr val="black"/>
                </a:solidFill>
              </a:rPr>
              <a:t>must do something exceptional, and beyond the range of his special department.”</a:t>
            </a:r>
          </a:p>
          <a:p>
            <a:pPr marL="342900" indent="-342900" algn="just">
              <a:lnSpc>
                <a:spcPct val="80000"/>
              </a:lnSpc>
              <a:buFont typeface="Arial" panose="020B0604020202020204" pitchFamily="34" charset="0"/>
              <a:buChar char="•"/>
            </a:pPr>
            <a:endParaRPr lang="en-US" altLang="en-US" sz="2000" dirty="0">
              <a:solidFill>
                <a:prstClr val="black"/>
              </a:solidFill>
            </a:endParaRPr>
          </a:p>
          <a:p>
            <a:pPr marL="342900" indent="-342900" algn="just">
              <a:lnSpc>
                <a:spcPct val="80000"/>
              </a:lnSpc>
              <a:buFont typeface="Arial" panose="020B0604020202020204" pitchFamily="34" charset="0"/>
              <a:buChar char="•"/>
            </a:pPr>
            <a:r>
              <a:rPr lang="en-US" altLang="en-US" sz="2000" dirty="0">
                <a:solidFill>
                  <a:prstClr val="black"/>
                </a:solidFill>
              </a:rPr>
              <a:t>“</a:t>
            </a:r>
            <a:r>
              <a:rPr lang="en-US" altLang="en-US" sz="2000" dirty="0">
                <a:solidFill>
                  <a:srgbClr val="FF0000"/>
                </a:solidFill>
              </a:rPr>
              <a:t>Boss your boss just as soon as you </a:t>
            </a:r>
            <a:r>
              <a:rPr lang="en-US" altLang="en-US" sz="2000" dirty="0" smtClean="0">
                <a:solidFill>
                  <a:srgbClr val="FF0000"/>
                </a:solidFill>
              </a:rPr>
              <a:t>can</a:t>
            </a:r>
            <a:r>
              <a:rPr lang="en-US" altLang="en-US" sz="2000" dirty="0" smtClean="0">
                <a:solidFill>
                  <a:prstClr val="black"/>
                </a:solidFill>
              </a:rPr>
              <a:t>; </a:t>
            </a:r>
            <a:r>
              <a:rPr lang="en-US" altLang="en-US" sz="2000" dirty="0">
                <a:solidFill>
                  <a:prstClr val="black"/>
                </a:solidFill>
              </a:rPr>
              <a:t>try it on early.  There is nothing he will like so well if he is the right kind of boss; if he is not , he is not the man for you </a:t>
            </a:r>
            <a:r>
              <a:rPr lang="en-US" altLang="en-US" sz="2000" dirty="0" smtClean="0">
                <a:solidFill>
                  <a:prstClr val="black"/>
                </a:solidFill>
              </a:rPr>
              <a:t>– leave </a:t>
            </a:r>
            <a:r>
              <a:rPr lang="en-US" altLang="en-US" sz="2000" dirty="0">
                <a:solidFill>
                  <a:prstClr val="black"/>
                </a:solidFill>
              </a:rPr>
              <a:t>him when you can.”</a:t>
            </a:r>
            <a:endParaRPr lang="en-GB" altLang="en-US" sz="2000" dirty="0">
              <a:solidFill>
                <a:prstClr val="black"/>
              </a:solidFill>
            </a:endParaRPr>
          </a:p>
          <a:p>
            <a:pPr algn="just"/>
            <a:endParaRPr lang="en-GB" sz="1000" b="1" dirty="0" smtClean="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6521" y="1963198"/>
            <a:ext cx="2202074" cy="2905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1113" y="-3175"/>
            <a:ext cx="9155113" cy="1829211"/>
          </a:xfrm>
          <a:prstGeom prst="rect">
            <a:avLst/>
          </a:prstGeom>
        </p:spPr>
        <p:txBody>
          <a:bodyPr lIns="540000" tIns="540000" rIns="540000" bIns="540000">
            <a:spAutoFit/>
          </a:bodyPr>
          <a:lstStyle/>
          <a:p>
            <a:pPr fontAlgn="auto">
              <a:spcBef>
                <a:spcPts val="0"/>
              </a:spcBef>
              <a:spcAft>
                <a:spcPts val="0"/>
              </a:spcAft>
              <a:defRPr/>
            </a:pPr>
            <a:r>
              <a:rPr lang="en-GB" sz="2400" b="1" u="sng" dirty="0">
                <a:effectLst>
                  <a:outerShdw blurRad="38100" dist="38100" dir="2700000" algn="tl">
                    <a:srgbClr val="000000">
                      <a:alpha val="43137"/>
                    </a:srgbClr>
                  </a:outerShdw>
                </a:effectLst>
              </a:rPr>
              <a:t>2. United States in the Early 20th Century: Gilded Age</a:t>
            </a:r>
          </a:p>
          <a:p>
            <a:pPr fontAlgn="auto">
              <a:spcBef>
                <a:spcPts val="0"/>
              </a:spcBef>
              <a:spcAft>
                <a:spcPts val="0"/>
              </a:spcAft>
              <a:defRPr/>
            </a:pPr>
            <a:r>
              <a:rPr lang="en-GB" sz="2400" b="1" u="sng" dirty="0">
                <a:effectLst>
                  <a:outerShdw blurRad="38100" dist="38100" dir="2700000" algn="tl">
                    <a:srgbClr val="000000">
                      <a:alpha val="43137"/>
                    </a:srgbClr>
                  </a:outerShdw>
                </a:effectLst>
              </a:rPr>
              <a:t>Myth of the Self-Made Man</a:t>
            </a:r>
          </a:p>
        </p:txBody>
      </p:sp>
    </p:spTree>
    <p:extLst>
      <p:ext uri="{BB962C8B-B14F-4D97-AF65-F5344CB8AC3E}">
        <p14:creationId xmlns:p14="http://schemas.microsoft.com/office/powerpoint/2010/main" val="11973322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602643" cy="173687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United States in the Early 20</a:t>
            </a:r>
            <a:r>
              <a:rPr lang="en-GB" sz="2400" b="1" baseline="30000" dirty="0" smtClean="0">
                <a:effectLst>
                  <a:outerShdw blurRad="38100" dist="38100" dir="2700000" algn="tl">
                    <a:srgbClr val="000000">
                      <a:alpha val="43137"/>
                    </a:srgbClr>
                  </a:outerShdw>
                </a:effectLst>
              </a:rPr>
              <a:t>th</a:t>
            </a:r>
            <a:r>
              <a:rPr lang="en-GB" sz="2400" b="1" dirty="0" smtClean="0">
                <a:effectLst>
                  <a:outerShdw blurRad="38100" dist="38100" dir="2700000" algn="tl">
                    <a:srgbClr val="000000">
                      <a:alpha val="43137"/>
                    </a:srgbClr>
                  </a:outerShdw>
                </a:effectLst>
              </a:rPr>
              <a:t> Century</a:t>
            </a: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1" y="727075"/>
            <a:ext cx="5957900" cy="3445038"/>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b="1" dirty="0"/>
              <a:t>A pan-continental empire</a:t>
            </a:r>
          </a:p>
          <a:p>
            <a:pPr marL="342900" indent="-342900" algn="just" fontAlgn="auto">
              <a:spcBef>
                <a:spcPts val="0"/>
              </a:spcBef>
              <a:spcAft>
                <a:spcPts val="0"/>
              </a:spcAft>
              <a:buFont typeface="Arial" panose="020B0604020202020204" pitchFamily="34" charset="0"/>
              <a:buChar char="•"/>
              <a:defRPr/>
            </a:pPr>
            <a:r>
              <a:rPr lang="en-GB" sz="2400" b="1" dirty="0" smtClean="0"/>
              <a:t>A rapidly-industrialising society</a:t>
            </a:r>
          </a:p>
          <a:p>
            <a:pPr marL="342900" indent="-342900" algn="just" fontAlgn="auto">
              <a:spcBef>
                <a:spcPts val="0"/>
              </a:spcBef>
              <a:spcAft>
                <a:spcPts val="0"/>
              </a:spcAft>
              <a:buFont typeface="Arial" panose="020B0604020202020204" pitchFamily="34" charset="0"/>
              <a:buChar char="•"/>
              <a:defRPr/>
            </a:pPr>
            <a:endParaRPr lang="en-GB" sz="800" b="1" dirty="0"/>
          </a:p>
          <a:p>
            <a:pPr marL="342900" indent="-342900" algn="just" fontAlgn="auto">
              <a:spcBef>
                <a:spcPts val="0"/>
              </a:spcBef>
              <a:spcAft>
                <a:spcPts val="0"/>
              </a:spcAft>
              <a:buFont typeface="Arial" panose="020B0604020202020204" pitchFamily="34" charset="0"/>
              <a:buChar char="•"/>
              <a:defRPr/>
            </a:pPr>
            <a:r>
              <a:rPr lang="en-GB" sz="2400" b="1" dirty="0" smtClean="0"/>
              <a:t>An increasingly urban society</a:t>
            </a:r>
          </a:p>
          <a:p>
            <a:pPr marL="342900" indent="-342900" algn="just" fontAlgn="auto">
              <a:spcBef>
                <a:spcPts val="0"/>
              </a:spcBef>
              <a:spcAft>
                <a:spcPts val="0"/>
              </a:spcAft>
              <a:buFont typeface="Arial" panose="020B0604020202020204" pitchFamily="34" charset="0"/>
              <a:buChar char="•"/>
              <a:defRPr/>
            </a:pPr>
            <a:endParaRPr lang="en-GB" sz="800" b="1" dirty="0" smtClean="0"/>
          </a:p>
          <a:p>
            <a:pPr marL="342900" indent="-342900" algn="just" fontAlgn="auto">
              <a:spcBef>
                <a:spcPts val="0"/>
              </a:spcBef>
              <a:spcAft>
                <a:spcPts val="0"/>
              </a:spcAft>
              <a:buFont typeface="Arial" panose="020B0604020202020204" pitchFamily="34" charset="0"/>
              <a:buChar char="•"/>
              <a:defRPr/>
            </a:pPr>
            <a:r>
              <a:rPr lang="en-GB" sz="2400" b="1" dirty="0" smtClean="0"/>
              <a:t>An increasingly diverse society</a:t>
            </a:r>
            <a:endParaRPr lang="en-GB" sz="2400" b="1" dirty="0"/>
          </a:p>
          <a:p>
            <a:pPr marL="342900" indent="-342900" algn="just" fontAlgn="auto">
              <a:spcBef>
                <a:spcPts val="0"/>
              </a:spcBef>
              <a:spcAft>
                <a:spcPts val="0"/>
              </a:spcAft>
              <a:buFont typeface="Arial" panose="020B0604020202020204" pitchFamily="34" charset="0"/>
              <a:buChar char="•"/>
              <a:defRPr/>
            </a:pPr>
            <a:endParaRPr lang="en-GB" sz="900" b="1" dirty="0" smtClean="0"/>
          </a:p>
          <a:p>
            <a:pPr marL="342900" indent="-342900" algn="just" fontAlgn="auto">
              <a:spcBef>
                <a:spcPts val="0"/>
              </a:spcBef>
              <a:spcAft>
                <a:spcPts val="0"/>
              </a:spcAft>
              <a:buFont typeface="Arial" panose="020B0604020202020204" pitchFamily="34" charset="0"/>
              <a:buChar char="•"/>
              <a:defRPr/>
            </a:pPr>
            <a:r>
              <a:rPr lang="en-GB" sz="2400" b="1" dirty="0" smtClean="0"/>
              <a:t>An increasingly divided society</a:t>
            </a:r>
          </a:p>
          <a:p>
            <a:pPr marL="342900" indent="-342900" algn="just" fontAlgn="auto">
              <a:spcBef>
                <a:spcPts val="0"/>
              </a:spcBef>
              <a:spcAft>
                <a:spcPts val="0"/>
              </a:spcAft>
              <a:buFont typeface="Arial" panose="020B0604020202020204" pitchFamily="34" charset="0"/>
              <a:buChar char="•"/>
              <a:defRPr/>
            </a:pPr>
            <a:endParaRPr lang="en-GB" sz="8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9160" y="419996"/>
            <a:ext cx="3104841" cy="4290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9" descr="riis street arab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7" y="4011728"/>
            <a:ext cx="3032733" cy="284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3504274"/>
            <a:ext cx="2339752" cy="3401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01258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dirty="0">
              <a:solidFill>
                <a:srgbClr val="000000"/>
              </a:solidFill>
            </a:endParaRPr>
          </a:p>
          <a:p>
            <a:pPr algn="just" eaLnBrk="1" hangingPunct="1">
              <a:spcBef>
                <a:spcPct val="0"/>
              </a:spcBef>
              <a:buFontTx/>
              <a:buNone/>
            </a:pPr>
            <a:endParaRPr lang="en-GB" altLang="en-US" sz="1600" dirty="0">
              <a:solidFill>
                <a:srgbClr val="FFFFFF"/>
              </a:solidFill>
            </a:endParaRPr>
          </a:p>
          <a:p>
            <a:pPr algn="just" eaLnBrk="1" hangingPunct="1">
              <a:spcBef>
                <a:spcPct val="0"/>
              </a:spcBef>
              <a:buFontTx/>
              <a:buNone/>
            </a:pPr>
            <a:endParaRPr lang="en-GB" altLang="en-US" sz="1400" dirty="0">
              <a:solidFill>
                <a:srgbClr val="FFFFFF"/>
              </a:solidFill>
            </a:endParaRPr>
          </a:p>
        </p:txBody>
      </p:sp>
      <p:sp>
        <p:nvSpPr>
          <p:cNvPr id="9" name="Rectangle 8"/>
          <p:cNvSpPr/>
          <p:nvPr/>
        </p:nvSpPr>
        <p:spPr>
          <a:xfrm>
            <a:off x="-11113" y="22227"/>
            <a:ext cx="9155113" cy="5891861"/>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rPr>
              <a:t>2. United States in the Early 20th Century: Critique </a:t>
            </a:r>
            <a:r>
              <a:rPr lang="en-GB" sz="2400" b="1" dirty="0">
                <a:effectLst>
                  <a:outerShdw blurRad="38100" dist="38100" dir="2700000" algn="tl">
                    <a:srgbClr val="000000">
                      <a:alpha val="43137"/>
                    </a:srgbClr>
                  </a:outerShdw>
                </a:effectLst>
              </a:rPr>
              <a:t>and Dissent </a:t>
            </a:r>
          </a:p>
          <a:p>
            <a:pPr>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smtClean="0">
              <a:solidFill>
                <a:srgbClr val="00206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i="1" u="sng" dirty="0">
              <a:solidFill>
                <a:srgbClr val="002060"/>
              </a:solidFill>
              <a:effectLst>
                <a:outerShdw blurRad="38100" dist="38100" dir="2700000" algn="tl">
                  <a:srgbClr val="000000">
                    <a:alpha val="43137"/>
                  </a:srgbClr>
                </a:outerShdw>
              </a:effectLst>
            </a:endParaRPr>
          </a:p>
          <a:p>
            <a:pPr fontAlgn="auto">
              <a:spcBef>
                <a:spcPts val="0"/>
              </a:spcBef>
              <a:spcAft>
                <a:spcPts val="0"/>
              </a:spcAft>
              <a:defRPr/>
            </a:pPr>
            <a:endParaRPr lang="en-GB" sz="2400" b="1" i="1" u="sng" dirty="0"/>
          </a:p>
          <a:p>
            <a:pPr marL="342900" indent="-342900" fontAlgn="auto">
              <a:spcBef>
                <a:spcPts val="0"/>
              </a:spcBef>
              <a:spcAft>
                <a:spcPts val="0"/>
              </a:spcAft>
              <a:buFont typeface="Arial" panose="020B0604020202020204" pitchFamily="34" charset="0"/>
              <a:buChar char="•"/>
              <a:defRPr/>
            </a:pPr>
            <a:r>
              <a:rPr lang="en-GB" sz="2400" dirty="0" smtClean="0"/>
              <a:t>Muckraking</a:t>
            </a:r>
          </a:p>
          <a:p>
            <a:pP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2560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192" y="1457325"/>
            <a:ext cx="1763688" cy="2789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1457325"/>
            <a:ext cx="1677477" cy="2693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0618" y="1443978"/>
            <a:ext cx="1669989" cy="2613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70318" y="1507371"/>
            <a:ext cx="1805385" cy="25931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18682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737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5929" y="139874"/>
            <a:ext cx="3256496" cy="4162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1113" y="22225"/>
            <a:ext cx="9155113" cy="2198688"/>
          </a:xfrm>
          <a:prstGeom prst="rect">
            <a:avLst/>
          </a:prstGeom>
        </p:spPr>
        <p:txBody>
          <a:bodyPr lIns="540000" tIns="540000" rIns="540000" bIns="540000">
            <a:spAutoFit/>
          </a:bodyPr>
          <a:lstStyle/>
          <a:p>
            <a:pPr fontAlgn="auto">
              <a:spcBef>
                <a:spcPts val="0"/>
              </a:spcBef>
              <a:spcAft>
                <a:spcPts val="0"/>
              </a:spcAft>
              <a:defRPr/>
            </a:pPr>
            <a:r>
              <a:rPr lang="en-GB" sz="2400" b="1" i="1" u="sng" dirty="0" smtClean="0">
                <a:solidFill>
                  <a:srgbClr val="C00000"/>
                </a:solidFill>
              </a:rPr>
              <a:t>How the Other Half Lives </a:t>
            </a:r>
            <a:r>
              <a:rPr lang="en-GB" sz="2400" b="1" u="sng" dirty="0" smtClean="0">
                <a:solidFill>
                  <a:srgbClr val="C00000"/>
                </a:solidFill>
              </a:rPr>
              <a:t>(1890)</a:t>
            </a:r>
            <a:endParaRPr lang="en-GB" sz="2400" b="1" i="1" u="sng" dirty="0" smtClean="0">
              <a:solidFill>
                <a:srgbClr val="C00000"/>
              </a:solidFill>
            </a:endParaRPr>
          </a:p>
          <a:p>
            <a:pPr fontAlgn="auto">
              <a:spcBef>
                <a:spcPts val="0"/>
              </a:spcBef>
              <a:spcAft>
                <a:spcPts val="0"/>
              </a:spcAft>
              <a:defRPr/>
            </a:pPr>
            <a:endParaRPr lang="en-GB" sz="2400" b="1" i="1" u="sng"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10" name="Text Box 5"/>
          <p:cNvSpPr txBox="1">
            <a:spLocks noChangeArrowheads="1"/>
          </p:cNvSpPr>
          <p:nvPr/>
        </p:nvSpPr>
        <p:spPr bwMode="auto">
          <a:xfrm>
            <a:off x="-33412" y="908722"/>
            <a:ext cx="5909340"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540000">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342900" indent="-342900" eaLnBrk="1" hangingPunct="1">
              <a:buFont typeface="Arial" panose="020B0604020202020204" pitchFamily="34" charset="0"/>
              <a:buChar char="•"/>
            </a:pPr>
            <a:endParaRPr lang="en-GB" altLang="en-US" sz="800" dirty="0" smtClean="0"/>
          </a:p>
          <a:p>
            <a:pPr marL="342900" indent="-342900" eaLnBrk="1" hangingPunct="1">
              <a:buFont typeface="Arial" panose="020B0604020202020204" pitchFamily="34" charset="0"/>
              <a:buChar char="•"/>
            </a:pPr>
            <a:r>
              <a:rPr lang="en-GB" altLang="en-US" sz="2000" dirty="0" smtClean="0"/>
              <a:t>Jacob Riis (1849–1914), a Danish immigrant who pioneered ‘muckraking’ journalism</a:t>
            </a:r>
          </a:p>
          <a:p>
            <a:pPr marL="342900" indent="-342900" eaLnBrk="1" hangingPunct="1">
              <a:buFont typeface="Arial" panose="020B0604020202020204" pitchFamily="34" charset="0"/>
              <a:buChar char="•"/>
            </a:pPr>
            <a:r>
              <a:rPr lang="en-GB" altLang="en-US" sz="2000" dirty="0" smtClean="0"/>
              <a:t>Documented slums of New York to middle-class audience (in press, books &amp; public exhibitions)</a:t>
            </a:r>
          </a:p>
          <a:p>
            <a:pPr marL="342900" indent="-342900" eaLnBrk="1" hangingPunct="1">
              <a:buFont typeface="Arial" panose="020B0604020202020204" pitchFamily="34" charset="0"/>
              <a:buChar char="•"/>
            </a:pPr>
            <a:r>
              <a:rPr lang="en-GB" altLang="en-US" sz="2000" dirty="0" smtClean="0"/>
              <a:t>Exposed harsh living conditions and exploitation of child labour</a:t>
            </a:r>
          </a:p>
          <a:p>
            <a:pPr marL="342900" indent="-342900" eaLnBrk="1" hangingPunct="1">
              <a:buFont typeface="Arial" panose="020B0604020202020204" pitchFamily="34" charset="0"/>
              <a:buChar char="•"/>
            </a:pPr>
            <a:r>
              <a:rPr lang="en-GB" altLang="en-US" sz="2000" dirty="0" smtClean="0"/>
              <a:t>Focus on juvenile delinquency of ‘street </a:t>
            </a:r>
            <a:r>
              <a:rPr lang="en-GB" altLang="en-US" sz="2000" dirty="0" err="1" smtClean="0"/>
              <a:t>arabs’</a:t>
            </a:r>
            <a:endParaRPr lang="en-GB" altLang="en-US" sz="2000" dirty="0" smtClean="0"/>
          </a:p>
          <a:p>
            <a:pPr marL="342900" indent="-342900" eaLnBrk="1" hangingPunct="1">
              <a:buFont typeface="Arial" panose="020B0604020202020204" pitchFamily="34" charset="0"/>
              <a:buChar char="•"/>
            </a:pPr>
            <a:r>
              <a:rPr lang="en-GB" altLang="en-US" sz="2000" dirty="0" smtClean="0"/>
              <a:t>Emphasis on immigrants’ travails </a:t>
            </a:r>
            <a:r>
              <a:rPr lang="en-GB" altLang="en-US" sz="2000" i="1" dirty="0" smtClean="0"/>
              <a:t>but </a:t>
            </a:r>
            <a:r>
              <a:rPr lang="en-GB" altLang="en-US" sz="2000" dirty="0" smtClean="0"/>
              <a:t>tinged with nativist sentiments</a:t>
            </a:r>
          </a:p>
          <a:p>
            <a:pPr marL="342900" indent="-342900" eaLnBrk="1" hangingPunct="1">
              <a:buFont typeface="Arial" panose="020B0604020202020204" pitchFamily="34" charset="0"/>
              <a:buChar char="•"/>
            </a:pPr>
            <a:endParaRPr lang="en-GB" altLang="en-US" sz="2000" dirty="0"/>
          </a:p>
        </p:txBody>
      </p:sp>
      <p:pic>
        <p:nvPicPr>
          <p:cNvPr id="12" name="Picture 4" descr="riis Italian Slum, Jersey Street 189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29" y="4048608"/>
            <a:ext cx="3624320" cy="2809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descr="riis street arab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9912" y="4011728"/>
            <a:ext cx="3032733" cy="284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36924" y="3521348"/>
            <a:ext cx="2095500"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66958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9"/>
          <p:cNvSpPr>
            <a:spLocks noChangeArrowheads="1"/>
          </p:cNvSpPr>
          <p:nvPr/>
        </p:nvSpPr>
        <p:spPr bwMode="auto">
          <a:xfrm>
            <a:off x="1"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7" name="Rectangle 6"/>
          <p:cNvSpPr/>
          <p:nvPr/>
        </p:nvSpPr>
        <p:spPr>
          <a:xfrm>
            <a:off x="-11113" y="22225"/>
            <a:ext cx="9155113" cy="2198688"/>
          </a:xfrm>
          <a:prstGeom prst="rect">
            <a:avLst/>
          </a:prstGeom>
        </p:spPr>
        <p:txBody>
          <a:bodyPr lIns="540000" tIns="540000" rIns="540000" bIns="540000">
            <a:spAutoFit/>
          </a:bodyPr>
          <a:lstStyle/>
          <a:p>
            <a:pPr fontAlgn="auto">
              <a:spcBef>
                <a:spcPts val="0"/>
              </a:spcBef>
              <a:spcAft>
                <a:spcPts val="0"/>
              </a:spcAft>
              <a:defRPr/>
            </a:pPr>
            <a:r>
              <a:rPr lang="en-GB" sz="2400" b="1" i="1" u="sng" dirty="0" smtClean="0">
                <a:solidFill>
                  <a:srgbClr val="C00000"/>
                </a:solidFill>
              </a:rPr>
              <a:t>How </a:t>
            </a:r>
            <a:r>
              <a:rPr lang="en-GB" sz="2400" b="1" i="1" u="sng" dirty="0">
                <a:solidFill>
                  <a:srgbClr val="C00000"/>
                </a:solidFill>
              </a:rPr>
              <a:t>the Other Half </a:t>
            </a:r>
            <a:r>
              <a:rPr lang="en-GB" sz="2400" b="1" i="1" u="sng" dirty="0" smtClean="0">
                <a:solidFill>
                  <a:srgbClr val="C00000"/>
                </a:solidFill>
              </a:rPr>
              <a:t>Lives </a:t>
            </a:r>
            <a:r>
              <a:rPr lang="en-GB" sz="2400" b="1" u="sng" dirty="0" smtClean="0">
                <a:solidFill>
                  <a:srgbClr val="C00000"/>
                </a:solidFill>
              </a:rPr>
              <a:t>(1890)</a:t>
            </a:r>
            <a:endParaRPr lang="en-GB" sz="2400" b="1" i="1" u="sng" dirty="0">
              <a:solidFill>
                <a:srgbClr val="C00000"/>
              </a:solidFill>
            </a:endParaRPr>
          </a:p>
          <a:p>
            <a:pPr fontAlgn="auto">
              <a:spcBef>
                <a:spcPts val="0"/>
              </a:spcBef>
              <a:spcAft>
                <a:spcPts val="0"/>
              </a:spcAft>
              <a:defRPr/>
            </a:pPr>
            <a:endParaRPr lang="en-GB" sz="2400" b="1" i="1" u="sng" dirty="0">
              <a:solidFill>
                <a:prstClr val="white"/>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10" name="Text Box 5"/>
          <p:cNvSpPr txBox="1">
            <a:spLocks noChangeArrowheads="1"/>
          </p:cNvSpPr>
          <p:nvPr/>
        </p:nvSpPr>
        <p:spPr bwMode="auto">
          <a:xfrm>
            <a:off x="-33412" y="908722"/>
            <a:ext cx="590934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540000">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GB" altLang="en-US" sz="2000" dirty="0"/>
          </a:p>
          <a:p>
            <a:pPr eaLnBrk="1" hangingPunct="1"/>
            <a:r>
              <a:rPr lang="en-GB" altLang="en-US" sz="2000" dirty="0" smtClean="0"/>
              <a:t>Sweatshops</a:t>
            </a:r>
          </a:p>
          <a:p>
            <a:pPr marL="342900" indent="-342900" eaLnBrk="1" hangingPunct="1">
              <a:buFont typeface="Arial" panose="020B0604020202020204" pitchFamily="34" charset="0"/>
              <a:buChar char="•"/>
            </a:pPr>
            <a:endParaRPr lang="en-GB" altLang="en-US" sz="2000" dirty="0"/>
          </a:p>
        </p:txBody>
      </p:sp>
      <p:pic>
        <p:nvPicPr>
          <p:cNvPr id="13" name="Picture 5" descr="817BDEE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17" y="2841068"/>
            <a:ext cx="5171007" cy="401693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5" descr="F9B567A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925612"/>
            <a:ext cx="4703688" cy="3650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75378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 y="1628800"/>
            <a:ext cx="9144000" cy="4660755"/>
          </a:xfrm>
          <a:prstGeom prst="rect">
            <a:avLst/>
          </a:prstGeom>
        </p:spPr>
        <p:txBody>
          <a:bodyPr wrap="square" lIns="540000" tIns="540000" rIns="540000" bIns="540000">
            <a:spAutoFit/>
          </a:bodyPr>
          <a:lstStyle/>
          <a:p>
            <a:pPr algn="just"/>
            <a:r>
              <a:rPr lang="en-US" sz="2000" dirty="0" smtClean="0">
                <a:solidFill>
                  <a:prstClr val="black"/>
                </a:solidFill>
              </a:rPr>
              <a:t>“[</a:t>
            </a:r>
            <a:r>
              <a:rPr lang="en-US" sz="1600" dirty="0" smtClean="0">
                <a:solidFill>
                  <a:prstClr val="black"/>
                </a:solidFill>
              </a:rPr>
              <a:t>T]he meat would be shoveled into carts, and the man who did the shoveling </a:t>
            </a:r>
            <a:r>
              <a:rPr lang="en-US" sz="1600" b="1" dirty="0" smtClean="0">
                <a:solidFill>
                  <a:prstClr val="black"/>
                </a:solidFill>
              </a:rPr>
              <a:t>would not trouble to lift out a rat even when he saw one—there were things that went into the sausage in comparison with which a poisoned rat was a tidbit</a:t>
            </a:r>
            <a:r>
              <a:rPr lang="en-US" sz="1600" dirty="0" smtClean="0">
                <a:solidFill>
                  <a:prstClr val="black"/>
                </a:solidFill>
              </a:rPr>
              <a:t>. There was </a:t>
            </a:r>
            <a:r>
              <a:rPr lang="en-US" sz="1600" b="1" dirty="0" smtClean="0">
                <a:solidFill>
                  <a:prstClr val="black"/>
                </a:solidFill>
              </a:rPr>
              <a:t>no place for the men to wash their hands before they ate their dinner, and so they made a practice of washing them in the water that was to be ladled into the sausage</a:t>
            </a:r>
            <a:r>
              <a:rPr lang="en-US" sz="1600" dirty="0" smtClean="0">
                <a:solidFill>
                  <a:prstClr val="black"/>
                </a:solidFill>
              </a:rPr>
              <a:t>. There were the butt-ends of smoked meat, and the scraps of corned beef, and all the odds and ends of the waste of the plants, that would be dumped into old barrels in the cellar and left there. Under the system of rigid economy which the packers enforced, there were some jobs that it only paid to do once in a long time, and among these was the cleaning out of the waste barrels. Every spring they did it; and in the barrels would be dirt and rust and old nails and stale water—and </a:t>
            </a:r>
            <a:r>
              <a:rPr lang="en-US" sz="1600" b="1" dirty="0" smtClean="0">
                <a:solidFill>
                  <a:prstClr val="black"/>
                </a:solidFill>
              </a:rPr>
              <a:t>cartload after cartload of it would be taken up and dumped into the hoppers with fresh meat, and sent out to the public’s breakfast</a:t>
            </a:r>
            <a:r>
              <a:rPr lang="en-US" sz="1600" dirty="0" smtClean="0">
                <a:solidFill>
                  <a:prstClr val="black"/>
                </a:solidFill>
              </a:rPr>
              <a:t>.”</a:t>
            </a:r>
          </a:p>
          <a:p>
            <a:pPr algn="r"/>
            <a:endParaRPr lang="en-GB" sz="1200" dirty="0" smtClean="0">
              <a:solidFill>
                <a:prstClr val="black"/>
              </a:solidFill>
            </a:endParaRPr>
          </a:p>
          <a:p>
            <a:pPr algn="r"/>
            <a:r>
              <a:rPr lang="en-GB" sz="1200" dirty="0" smtClean="0">
                <a:solidFill>
                  <a:prstClr val="black"/>
                </a:solidFill>
              </a:rPr>
              <a:t>Below: p</a:t>
            </a:r>
            <a:r>
              <a:rPr lang="en-US" sz="1200" dirty="0" err="1" smtClean="0">
                <a:solidFill>
                  <a:prstClr val="black"/>
                </a:solidFill>
              </a:rPr>
              <a:t>anorama</a:t>
            </a:r>
            <a:r>
              <a:rPr lang="en-US" sz="1200" dirty="0" smtClean="0">
                <a:solidFill>
                  <a:prstClr val="black"/>
                </a:solidFill>
              </a:rPr>
              <a:t> of Chicago beef industry, 1900</a:t>
            </a:r>
            <a:endParaRPr lang="en-GB" sz="1200" dirty="0" smtClean="0">
              <a:solidFill>
                <a:prstClr val="black"/>
              </a:solidFill>
            </a:endParaRPr>
          </a:p>
          <a:p>
            <a:pPr marL="285750" indent="-285750" algn="just">
              <a:buFontTx/>
              <a:buChar char="-"/>
            </a:pPr>
            <a:endParaRPr lang="en-US" sz="1400" dirty="0" smtClean="0">
              <a:solidFill>
                <a:prstClr val="black"/>
              </a:solidFill>
            </a:endParaRPr>
          </a:p>
          <a:p>
            <a:pPr algn="just"/>
            <a:endParaRPr lang="en-GB" sz="1400" dirty="0">
              <a:solidFill>
                <a:prstClr val="black"/>
              </a:solidFill>
            </a:endParaRPr>
          </a:p>
        </p:txBody>
      </p:sp>
      <p:pic>
        <p:nvPicPr>
          <p:cNvPr id="3" name="Picture 2"/>
          <p:cNvPicPr>
            <a:picLocks noChangeAspect="1"/>
          </p:cNvPicPr>
          <p:nvPr/>
        </p:nvPicPr>
        <p:blipFill>
          <a:blip r:embed="rId3"/>
          <a:stretch>
            <a:fillRect/>
          </a:stretch>
        </p:blipFill>
        <p:spPr>
          <a:xfrm>
            <a:off x="0" y="5308600"/>
            <a:ext cx="9144000" cy="1549400"/>
          </a:xfrm>
          <a:prstGeom prst="rect">
            <a:avLst/>
          </a:prstGeom>
        </p:spPr>
      </p:pic>
      <p:pic>
        <p:nvPicPr>
          <p:cNvPr id="7" name="Picture 6"/>
          <p:cNvPicPr>
            <a:picLocks noChangeAspect="1"/>
          </p:cNvPicPr>
          <p:nvPr/>
        </p:nvPicPr>
        <p:blipFill rotWithShape="1">
          <a:blip r:embed="rId4"/>
          <a:srcRect t="4794" b="33543"/>
          <a:stretch/>
        </p:blipFill>
        <p:spPr>
          <a:xfrm>
            <a:off x="1" y="1"/>
            <a:ext cx="6139543" cy="2047246"/>
          </a:xfrm>
          <a:prstGeom prst="rect">
            <a:avLst/>
          </a:prstGeom>
        </p:spPr>
      </p:pic>
      <p:sp>
        <p:nvSpPr>
          <p:cNvPr id="9" name="Rectangle 8"/>
          <p:cNvSpPr/>
          <p:nvPr/>
        </p:nvSpPr>
        <p:spPr>
          <a:xfrm>
            <a:off x="6139544" y="3"/>
            <a:ext cx="3004455" cy="1896582"/>
          </a:xfrm>
          <a:prstGeom prst="rect">
            <a:avLst/>
          </a:prstGeom>
        </p:spPr>
        <p:txBody>
          <a:bodyPr wrap="square" lIns="360000" tIns="360000" rIns="360000" bIns="360000">
            <a:spAutoFit/>
          </a:bodyPr>
          <a:lstStyle/>
          <a:p>
            <a:pPr algn="ctr"/>
            <a:r>
              <a:rPr lang="en-GB" sz="3600" b="1" i="1" u="sng" dirty="0" smtClean="0">
                <a:solidFill>
                  <a:srgbClr val="C00000"/>
                </a:solidFill>
              </a:rPr>
              <a:t>The Jungl</a:t>
            </a:r>
            <a:r>
              <a:rPr lang="en-GB" sz="3600" b="1" i="1" u="sng" dirty="0">
                <a:solidFill>
                  <a:srgbClr val="C00000"/>
                </a:solidFill>
              </a:rPr>
              <a:t>e</a:t>
            </a:r>
            <a:endParaRPr lang="en-GB" sz="3600" b="1" i="1" u="sng" dirty="0" smtClean="0">
              <a:solidFill>
                <a:srgbClr val="C00000"/>
              </a:solidFill>
            </a:endParaRPr>
          </a:p>
          <a:p>
            <a:pPr algn="ctr"/>
            <a:r>
              <a:rPr lang="en-GB" sz="2000" b="1" u="sng" dirty="0" smtClean="0">
                <a:solidFill>
                  <a:srgbClr val="C00000"/>
                </a:solidFill>
              </a:rPr>
              <a:t>(serialised 1905; book 1906)</a:t>
            </a:r>
          </a:p>
        </p:txBody>
      </p:sp>
    </p:spTree>
    <p:extLst>
      <p:ext uri="{BB962C8B-B14F-4D97-AF65-F5344CB8AC3E}">
        <p14:creationId xmlns:p14="http://schemas.microsoft.com/office/powerpoint/2010/main" val="28677168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5404477" cy="7923187"/>
          </a:xfrm>
          <a:prstGeom prst="rect">
            <a:avLst/>
          </a:prstGeom>
        </p:spPr>
        <p:txBody>
          <a:bodyPr wrap="square" lIns="360000" tIns="540000" rIns="180000" bIns="540000">
            <a:spAutoFit/>
          </a:bodyPr>
          <a:lstStyle/>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Trade Union movement</a:t>
            </a:r>
          </a:p>
          <a:p>
            <a:pPr marL="800100" lvl="1" indent="-342900">
              <a:buFontTx/>
              <a:buChar char="-"/>
              <a:defRPr/>
            </a:pPr>
            <a:r>
              <a:rPr lang="en-GB" sz="2400" dirty="0" smtClean="0"/>
              <a:t>American Federation of </a:t>
            </a:r>
            <a:r>
              <a:rPr lang="en-GB" sz="2400" dirty="0" err="1" smtClean="0"/>
              <a:t>Labor</a:t>
            </a:r>
            <a:endParaRPr lang="en-GB" sz="2400" dirty="0" smtClean="0"/>
          </a:p>
          <a:p>
            <a:pPr marL="800100" lvl="1" indent="-342900">
              <a:buFontTx/>
              <a:buChar char="-"/>
              <a:defRPr/>
            </a:pPr>
            <a:r>
              <a:rPr lang="en-GB" sz="2400" dirty="0" smtClean="0"/>
              <a:t>Industrial Workers of the World</a:t>
            </a:r>
          </a:p>
          <a:p>
            <a:pPr lvl="1">
              <a:defRPr/>
            </a:pPr>
            <a:r>
              <a:rPr lang="en-GB" sz="2400" dirty="0"/>
              <a:t>	</a:t>
            </a:r>
            <a:r>
              <a:rPr lang="en-GB" sz="2400" dirty="0" smtClean="0"/>
              <a:t>(“Wobblies”)</a:t>
            </a:r>
          </a:p>
          <a:p>
            <a:pPr lvl="1">
              <a:defRPr/>
            </a:pPr>
            <a:r>
              <a:rPr lang="en-GB" sz="2400" i="1" dirty="0" smtClean="0"/>
              <a:t>Strikes, protests</a:t>
            </a:r>
          </a:p>
          <a:p>
            <a:pPr marL="342900" indent="-342900" fontAlgn="auto">
              <a:spcBef>
                <a:spcPts val="0"/>
              </a:spcBef>
              <a:spcAft>
                <a:spcPts val="0"/>
              </a:spcAft>
              <a:buFontTx/>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Populism</a:t>
            </a:r>
          </a:p>
          <a:p>
            <a:pPr marL="800100" lvl="1" indent="-342900">
              <a:buFontTx/>
              <a:buChar char="-"/>
              <a:defRPr/>
            </a:pPr>
            <a:r>
              <a:rPr lang="en-GB" sz="2400" dirty="0" smtClean="0"/>
              <a:t>Agrarian-focused, Grange Movement</a:t>
            </a:r>
          </a:p>
          <a:p>
            <a:pPr marL="800100" lvl="1" indent="-342900">
              <a:buFontTx/>
              <a:buChar char="-"/>
              <a:defRPr/>
            </a:pPr>
            <a:r>
              <a:rPr lang="en-GB" sz="2400" dirty="0" smtClean="0"/>
              <a:t>Three-time Democratic nominee William Jennings Bryan</a:t>
            </a:r>
          </a:p>
          <a:p>
            <a:pPr marL="800100" lvl="1" indent="-342900">
              <a:buFontTx/>
              <a:buChar char="-"/>
              <a:defRPr/>
            </a:pPr>
            <a:r>
              <a:rPr lang="en-GB" sz="2400" dirty="0" smtClean="0"/>
              <a:t>People’s Party</a:t>
            </a:r>
          </a:p>
          <a:p>
            <a:pPr marL="342900" indent="-342900" fontAlgn="auto">
              <a:spcBef>
                <a:spcPts val="0"/>
              </a:spcBef>
              <a:spcAft>
                <a:spcPts val="0"/>
              </a:spcAft>
              <a:buFontTx/>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Socialist Party</a:t>
            </a:r>
          </a:p>
          <a:p>
            <a:pPr marL="342900" indent="-342900" fontAlgn="auto">
              <a:spcBef>
                <a:spcPts val="0"/>
              </a:spcBef>
              <a:spcAft>
                <a:spcPts val="0"/>
              </a:spcAft>
              <a:buFont typeface="Arial" panose="020B0604020202020204" pitchFamily="34" charset="0"/>
              <a:buChar char="•"/>
              <a:defRPr/>
            </a:pPr>
            <a:endParaRPr lang="en-GB" sz="1000" dirty="0"/>
          </a:p>
          <a:p>
            <a:pPr marL="342900" indent="-342900" fontAlgn="auto">
              <a:spcBef>
                <a:spcPts val="0"/>
              </a:spcBef>
              <a:spcAft>
                <a:spcPts val="0"/>
              </a:spcAft>
              <a:buFont typeface="Arial" panose="020B0604020202020204" pitchFamily="34" charset="0"/>
              <a:buChar char="•"/>
              <a:defRPr/>
            </a:pPr>
            <a:r>
              <a:rPr lang="en-GB" sz="2400" dirty="0" smtClean="0"/>
              <a:t>Anti-Imperialist League</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 </a:t>
            </a: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7"/>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3365" y="727075"/>
            <a:ext cx="1662497" cy="2095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4087" y="4968890"/>
            <a:ext cx="1859914" cy="1880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03518" y="727077"/>
            <a:ext cx="1940483" cy="2557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93363" y="4983300"/>
            <a:ext cx="1890723" cy="187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1113" y="-243407"/>
            <a:ext cx="915511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2. United States in the Early 20</a:t>
            </a:r>
            <a:r>
              <a:rPr lang="en-GB" sz="2400" b="1" baseline="30000" dirty="0" smtClean="0">
                <a:effectLst>
                  <a:outerShdw blurRad="38100" dist="38100" dir="2700000" algn="tl">
                    <a:srgbClr val="000000">
                      <a:alpha val="43137"/>
                    </a:srgbClr>
                  </a:outerShdw>
                </a:effectLst>
              </a:rPr>
              <a:t>th</a:t>
            </a:r>
            <a:r>
              <a:rPr lang="en-GB" sz="2400" b="1" dirty="0" smtClean="0">
                <a:effectLst>
                  <a:outerShdw blurRad="38100" dist="38100" dir="2700000" algn="tl">
                    <a:srgbClr val="000000">
                      <a:alpha val="43137"/>
                    </a:srgbClr>
                  </a:outerShdw>
                </a:effectLst>
              </a:rPr>
              <a:t> Century: Critique and Dissent</a:t>
            </a:r>
          </a:p>
        </p:txBody>
      </p:sp>
      <p:pic>
        <p:nvPicPr>
          <p:cNvPr id="13"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93364" y="2818851"/>
            <a:ext cx="1655412" cy="21644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7"/>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426062" y="3265362"/>
            <a:ext cx="1717938" cy="1717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95369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75418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Characteristics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000" dirty="0" smtClean="0"/>
              <a:t>Broad, loosely-defined movement for social, economic and political reform</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fontAlgn="auto">
              <a:spcBef>
                <a:spcPts val="0"/>
              </a:spcBef>
              <a:spcAft>
                <a:spcPts val="0"/>
              </a:spcAft>
              <a:buFont typeface="Arial" panose="020B0604020202020204" pitchFamily="34" charset="0"/>
              <a:buChar char="•"/>
              <a:defRPr/>
            </a:pPr>
            <a:r>
              <a:rPr lang="en-GB" sz="2000" dirty="0" smtClean="0"/>
              <a:t>Aimed not to overthrow existing economic order or system of government, but to remedy some of its maladies – and to smooth the functioning of capitalism</a:t>
            </a:r>
          </a:p>
          <a:p>
            <a:pPr marL="342900" indent="-342900" fontAlgn="auto">
              <a:spcBef>
                <a:spcPts val="0"/>
              </a:spcBef>
              <a:spcAft>
                <a:spcPts val="0"/>
              </a:spcAft>
              <a:buFont typeface="Arial" panose="020B0604020202020204" pitchFamily="34" charset="0"/>
              <a:buChar char="•"/>
              <a:defRPr/>
            </a:pPr>
            <a:endParaRPr lang="en-GB" sz="2000" dirty="0"/>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endParaRPr lang="en-GB" sz="2000" dirty="0"/>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endParaRPr lang="en-GB" sz="2000" dirty="0"/>
          </a:p>
          <a:p>
            <a:pPr fontAlgn="auto">
              <a:spcBef>
                <a:spcPts val="0"/>
              </a:spcBef>
              <a:spcAft>
                <a:spcPts val="0"/>
              </a:spcAft>
              <a:defRPr/>
            </a:pPr>
            <a:endParaRPr lang="en-GB" sz="2000" dirty="0" smtClean="0"/>
          </a:p>
          <a:p>
            <a:pPr fontAlgn="auto">
              <a:spcBef>
                <a:spcPts val="0"/>
              </a:spcBef>
              <a:spcAft>
                <a:spcPts val="0"/>
              </a:spcAft>
              <a:defRPr/>
            </a:pPr>
            <a:endParaRPr lang="en-GB" sz="2000" dirty="0"/>
          </a:p>
          <a:p>
            <a:pPr marL="342900" indent="-342900" fontAlgn="auto">
              <a:spcBef>
                <a:spcPts val="0"/>
              </a:spcBef>
              <a:spcAft>
                <a:spcPts val="0"/>
              </a:spcAft>
              <a:buFont typeface="Arial" panose="020B0604020202020204" pitchFamily="34" charset="0"/>
              <a:buChar char="•"/>
              <a:defRPr/>
            </a:pPr>
            <a:r>
              <a:rPr lang="en-GB" sz="2000" dirty="0" smtClean="0"/>
              <a:t>Progressive ideals ran through presidencies of Theodore Roosevelt (Republican, 1901–1909), William Howard Taft (Republican, 1909–1913) and Woodrow Wilson (Democrat, 1913–1921)</a:t>
            </a:r>
          </a:p>
          <a:p>
            <a:pPr marL="342900" indent="-342900" fontAlgn="auto">
              <a:spcBef>
                <a:spcPts val="0"/>
              </a:spcBef>
              <a:spcAft>
                <a:spcPts val="0"/>
              </a:spcAft>
              <a:buFont typeface="Arial" panose="020B0604020202020204" pitchFamily="34" charset="0"/>
              <a:buChar char="•"/>
              <a:defRPr/>
            </a:pPr>
            <a:endParaRPr lang="en-GB" sz="2000" dirty="0" smtClean="0"/>
          </a:p>
          <a:p>
            <a:pPr marL="342900" indent="-342900" fontAlgn="auto">
              <a:spcBef>
                <a:spcPts val="0"/>
              </a:spcBef>
              <a:spcAft>
                <a:spcPts val="0"/>
              </a:spcAft>
              <a:buFont typeface="Arial" panose="020B0604020202020204" pitchFamily="34" charset="0"/>
              <a:buChar char="•"/>
              <a:defRPr/>
            </a:pPr>
            <a:r>
              <a:rPr lang="en-GB" sz="2000" dirty="0" smtClean="0"/>
              <a:t>Roosevelt est. Progressive Party, 1912 – offered candidates at elections until 1919</a:t>
            </a: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7"/>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2186954"/>
            <a:ext cx="1729158" cy="2282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216" y="2186954"/>
            <a:ext cx="1748668" cy="2232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3627" b="16434"/>
          <a:stretch/>
        </p:blipFill>
        <p:spPr bwMode="auto">
          <a:xfrm>
            <a:off x="4123757" y="2186955"/>
            <a:ext cx="2032420" cy="2282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43486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75418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Progressivist causes</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 </a:t>
            </a:r>
          </a:p>
          <a:p>
            <a:pPr marL="342900" indent="-342900" fontAlgn="auto">
              <a:spcBef>
                <a:spcPts val="0"/>
              </a:spcBef>
              <a:spcAft>
                <a:spcPts val="0"/>
              </a:spcAft>
              <a:buFont typeface="Arial" panose="020B0604020202020204" pitchFamily="34" charset="0"/>
              <a:buChar char="•"/>
              <a:defRPr/>
            </a:pPr>
            <a:r>
              <a:rPr lang="en-GB" sz="2400" dirty="0" smtClean="0"/>
              <a:t>Anti-trust laws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Pure Food and Drug Act, 1906</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Temperance and Prohibition – enforced by 18</a:t>
            </a:r>
            <a:r>
              <a:rPr lang="en-GB" sz="2400" baseline="30000" dirty="0" smtClean="0"/>
              <a:t>th</a:t>
            </a:r>
            <a:r>
              <a:rPr lang="en-GB" sz="2400" dirty="0" smtClean="0"/>
              <a:t> Amendment, ratified 1919 </a:t>
            </a:r>
            <a:r>
              <a:rPr lang="en-GB" dirty="0" smtClean="0"/>
              <a:t>(repealed by 21</a:t>
            </a:r>
            <a:r>
              <a:rPr lang="en-GB" baseline="30000" dirty="0" smtClean="0"/>
              <a:t>st</a:t>
            </a:r>
            <a:r>
              <a:rPr lang="en-GB" dirty="0" smtClean="0"/>
              <a:t> Amendment, 1933)</a:t>
            </a:r>
          </a:p>
          <a:p>
            <a:pPr marL="342900" indent="-342900" fontAlgn="auto">
              <a:spcBef>
                <a:spcPts val="0"/>
              </a:spcBef>
              <a:spcAft>
                <a:spcPts val="0"/>
              </a:spcAft>
              <a:buFont typeface="Arial" panose="020B0604020202020204" pitchFamily="34" charset="0"/>
              <a:buChar char="•"/>
              <a:defRPr/>
            </a:pPr>
            <a:endParaRPr lang="en-GB" sz="2400" dirty="0" smtClean="0"/>
          </a:p>
          <a:p>
            <a:pPr marL="342900" lvl="0" indent="-342900">
              <a:buFont typeface="Arial" panose="020B0604020202020204" pitchFamily="34" charset="0"/>
              <a:buChar char="•"/>
              <a:defRPr/>
            </a:pPr>
            <a:r>
              <a:rPr lang="en-GB" sz="2400" dirty="0">
                <a:solidFill>
                  <a:prstClr val="black"/>
                </a:solidFill>
              </a:rPr>
              <a:t>Women’s suffrage – granted by 19</a:t>
            </a:r>
            <a:r>
              <a:rPr lang="en-GB" sz="2400" baseline="30000" dirty="0">
                <a:solidFill>
                  <a:prstClr val="black"/>
                </a:solidFill>
              </a:rPr>
              <a:t>th</a:t>
            </a:r>
            <a:r>
              <a:rPr lang="en-GB" sz="2400" dirty="0">
                <a:solidFill>
                  <a:prstClr val="black"/>
                </a:solidFill>
              </a:rPr>
              <a:t> Amendment, ratified 1920 </a:t>
            </a:r>
            <a:r>
              <a:rPr lang="en-GB" sz="1400" dirty="0">
                <a:solidFill>
                  <a:prstClr val="black"/>
                </a:solidFill>
              </a:rPr>
              <a:t>(note: full and gradated voting rights had been permitted in many states by this point)</a:t>
            </a:r>
            <a:endParaRPr lang="en-GB" sz="2400" dirty="0">
              <a:solidFill>
                <a:prstClr val="black"/>
              </a:solidFill>
            </a:endParaRP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r>
              <a:rPr lang="en-GB" sz="2400" dirty="0" smtClean="0"/>
              <a:t>National Parks and environmental issues</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7"/>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spTree>
    <p:extLst>
      <p:ext uri="{BB962C8B-B14F-4D97-AF65-F5344CB8AC3E}">
        <p14:creationId xmlns:p14="http://schemas.microsoft.com/office/powerpoint/2010/main" val="11118824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99337" cy="764618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Interpretations</a:t>
            </a:r>
          </a:p>
          <a:p>
            <a:pPr algn="just"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Lack of cohesiveness bore internal inconsistencies and contradictions. E.g. Theodore Roosevelt:</a:t>
            </a:r>
          </a:p>
          <a:p>
            <a:pPr marL="800100" lvl="1" indent="-342900" algn="just">
              <a:buFontTx/>
              <a:buChar char="-"/>
              <a:defRPr/>
            </a:pPr>
            <a:r>
              <a:rPr lang="en-GB" sz="2000" dirty="0" smtClean="0"/>
              <a:t>Supported Women’s Suffrage (post presidency) </a:t>
            </a:r>
            <a:r>
              <a:rPr lang="en-GB" sz="2000" i="1" dirty="0" smtClean="0"/>
              <a:t>and </a:t>
            </a:r>
            <a:r>
              <a:rPr lang="en-GB" sz="2000" dirty="0" smtClean="0"/>
              <a:t>personified a reassertion of a rugged WASP, </a:t>
            </a:r>
            <a:r>
              <a:rPr lang="en-GB" sz="2000" dirty="0" err="1" smtClean="0"/>
              <a:t>masculinist</a:t>
            </a:r>
            <a:r>
              <a:rPr lang="en-GB" sz="2000" dirty="0" smtClean="0"/>
              <a:t> ideal </a:t>
            </a:r>
          </a:p>
          <a:p>
            <a:pPr marL="800100" lvl="1" indent="-342900" algn="just">
              <a:buFontTx/>
              <a:buChar char="-"/>
              <a:defRPr/>
            </a:pPr>
            <a:r>
              <a:rPr lang="en-GB" sz="2000" dirty="0" smtClean="0"/>
              <a:t>Espoused conservation  </a:t>
            </a:r>
            <a:r>
              <a:rPr lang="en-GB" sz="2000" i="1" dirty="0" smtClean="0"/>
              <a:t>yet </a:t>
            </a:r>
            <a:r>
              <a:rPr lang="en-GB" sz="2000" dirty="0" smtClean="0"/>
              <a:t>hunted endangered species in North America and Africa </a:t>
            </a:r>
            <a:r>
              <a:rPr lang="en-GB" sz="1600" dirty="0" smtClean="0"/>
              <a:t>(</a:t>
            </a:r>
            <a:r>
              <a:rPr lang="en-GB" sz="1600" dirty="0"/>
              <a:t>see works by </a:t>
            </a:r>
            <a:r>
              <a:rPr lang="en-GB" sz="1600" dirty="0" smtClean="0"/>
              <a:t>Roosevelt and critiques by Gail </a:t>
            </a:r>
            <a:r>
              <a:rPr lang="en-GB" sz="1600" dirty="0" err="1"/>
              <a:t>Bederman</a:t>
            </a:r>
            <a:r>
              <a:rPr lang="en-GB" sz="1600" dirty="0"/>
              <a:t>, Donna </a:t>
            </a:r>
            <a:r>
              <a:rPr lang="en-GB" sz="1600" dirty="0" err="1"/>
              <a:t>Haraway</a:t>
            </a:r>
            <a:r>
              <a:rPr lang="en-GB" sz="1600" dirty="0"/>
              <a:t>)</a:t>
            </a:r>
          </a:p>
          <a:p>
            <a:pPr marL="800100" lvl="1" indent="-342900">
              <a:buFontTx/>
              <a:buChar char="-"/>
              <a:defRPr/>
            </a:pPr>
            <a:endParaRPr lang="en-GB" sz="20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1364" y="908722"/>
            <a:ext cx="2333625"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3251605"/>
            <a:ext cx="2771800" cy="18894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4664" y="4196329"/>
            <a:ext cx="1550335" cy="2483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5123" y="4209226"/>
            <a:ext cx="1597560" cy="2462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372200" y="5141051"/>
            <a:ext cx="2771800" cy="1835027"/>
          </a:xfrm>
          <a:prstGeom prst="rect">
            <a:avLst/>
          </a:prstGeom>
        </p:spPr>
        <p:txBody>
          <a:bodyPr wrap="square" lIns="360000" tIns="360000" rIns="360000" bIns="360000">
            <a:spAutoFit/>
          </a:bodyPr>
          <a:lstStyle/>
          <a:p>
            <a:pPr lvl="0" algn="r"/>
            <a:r>
              <a:rPr lang="en-GB" sz="1600" dirty="0" smtClean="0"/>
              <a:t>Roosevelt at Yosemite National Park, 1903; on safari in the Congo, 1909</a:t>
            </a:r>
            <a:endParaRPr lang="en-GB" sz="1600" dirty="0"/>
          </a:p>
          <a:p>
            <a:pPr algn="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pic>
        <p:nvPicPr>
          <p:cNvPr id="3078"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123052" y="4196329"/>
            <a:ext cx="1685427" cy="24685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7052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historymartinez.files.wordpress.com/2011/08/transcontinental-railroad.jpg"/>
          <p:cNvSpPr>
            <a:spLocks noChangeAspect="1" noChangeArrowheads="1"/>
          </p:cNvSpPr>
          <p:nvPr/>
        </p:nvSpPr>
        <p:spPr bwMode="auto">
          <a:xfrm>
            <a:off x="307975" y="7939"/>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8" name="Picture 7"/>
          <p:cNvPicPr>
            <a:picLocks noChangeAspect="1"/>
          </p:cNvPicPr>
          <p:nvPr/>
        </p:nvPicPr>
        <p:blipFill>
          <a:blip r:embed="rId3"/>
          <a:stretch>
            <a:fillRect/>
          </a:stretch>
        </p:blipFill>
        <p:spPr>
          <a:xfrm>
            <a:off x="-18968" y="7939"/>
            <a:ext cx="5090601" cy="4115157"/>
          </a:xfrm>
          <a:prstGeom prst="rect">
            <a:avLst/>
          </a:prstGeom>
        </p:spPr>
      </p:pic>
      <p:sp>
        <p:nvSpPr>
          <p:cNvPr id="11" name="TextBox 10"/>
          <p:cNvSpPr txBox="1"/>
          <p:nvPr/>
        </p:nvSpPr>
        <p:spPr>
          <a:xfrm>
            <a:off x="-53710" y="7939"/>
            <a:ext cx="1614041" cy="1384995"/>
          </a:xfrm>
          <a:prstGeom prst="rect">
            <a:avLst/>
          </a:prstGeom>
          <a:noFill/>
        </p:spPr>
        <p:txBody>
          <a:bodyPr wrap="square" rtlCol="0">
            <a:spAutoFit/>
          </a:bodyPr>
          <a:lstStyle/>
          <a:p>
            <a:pPr algn="just"/>
            <a:r>
              <a:rPr lang="en-US" sz="1200" b="1" dirty="0" smtClean="0">
                <a:solidFill>
                  <a:srgbClr val="FF0000"/>
                </a:solidFill>
              </a:rPr>
              <a:t>Col Theodore Roosevelt on San Juan Hill, Cuba after his "Rough Riders" captured this hill during the Spanish American War </a:t>
            </a:r>
            <a:endParaRPr lang="en-US" sz="1200" b="1" dirty="0">
              <a:solidFill>
                <a:srgbClr val="FF0000"/>
              </a:solidFill>
            </a:endParaRPr>
          </a:p>
        </p:txBody>
      </p:sp>
      <p:pic>
        <p:nvPicPr>
          <p:cNvPr id="5" name="Picture 4"/>
          <p:cNvPicPr>
            <a:picLocks noChangeAspect="1"/>
          </p:cNvPicPr>
          <p:nvPr/>
        </p:nvPicPr>
        <p:blipFill>
          <a:blip r:embed="rId4"/>
          <a:stretch>
            <a:fillRect/>
          </a:stretch>
        </p:blipFill>
        <p:spPr>
          <a:xfrm>
            <a:off x="6310296" y="2973000"/>
            <a:ext cx="2833705" cy="1889137"/>
          </a:xfrm>
          <a:prstGeom prst="rect">
            <a:avLst/>
          </a:prstGeom>
        </p:spPr>
      </p:pic>
      <p:pic>
        <p:nvPicPr>
          <p:cNvPr id="10" name="Picture 9"/>
          <p:cNvPicPr>
            <a:picLocks noChangeAspect="1"/>
          </p:cNvPicPr>
          <p:nvPr/>
        </p:nvPicPr>
        <p:blipFill>
          <a:blip r:embed="rId5"/>
          <a:stretch>
            <a:fillRect/>
          </a:stretch>
        </p:blipFill>
        <p:spPr>
          <a:xfrm>
            <a:off x="6341826" y="4899138"/>
            <a:ext cx="2825723" cy="1916399"/>
          </a:xfrm>
          <a:prstGeom prst="rect">
            <a:avLst/>
          </a:prstGeom>
        </p:spPr>
      </p:pic>
      <p:pic>
        <p:nvPicPr>
          <p:cNvPr id="7" name="Picture 6"/>
          <p:cNvPicPr>
            <a:picLocks noChangeAspect="1"/>
          </p:cNvPicPr>
          <p:nvPr/>
        </p:nvPicPr>
        <p:blipFill>
          <a:blip r:embed="rId6"/>
          <a:stretch>
            <a:fillRect/>
          </a:stretch>
        </p:blipFill>
        <p:spPr>
          <a:xfrm>
            <a:off x="3236586" y="3817106"/>
            <a:ext cx="2017960" cy="3029970"/>
          </a:xfrm>
          <a:prstGeom prst="rect">
            <a:avLst/>
          </a:prstGeom>
        </p:spPr>
      </p:pic>
      <p:pic>
        <p:nvPicPr>
          <p:cNvPr id="12" name="Picture 11"/>
          <p:cNvPicPr>
            <a:picLocks noChangeAspect="1"/>
          </p:cNvPicPr>
          <p:nvPr/>
        </p:nvPicPr>
        <p:blipFill>
          <a:blip r:embed="rId7"/>
          <a:stretch>
            <a:fillRect/>
          </a:stretch>
        </p:blipFill>
        <p:spPr>
          <a:xfrm>
            <a:off x="1222097" y="3825344"/>
            <a:ext cx="2014488" cy="3021732"/>
          </a:xfrm>
          <a:prstGeom prst="rect">
            <a:avLst/>
          </a:prstGeom>
        </p:spPr>
      </p:pic>
      <p:sp>
        <p:nvSpPr>
          <p:cNvPr id="13" name="Rectangle 12"/>
          <p:cNvSpPr/>
          <p:nvPr/>
        </p:nvSpPr>
        <p:spPr>
          <a:xfrm>
            <a:off x="5071633" y="1359544"/>
            <a:ext cx="4204208" cy="3312354"/>
          </a:xfrm>
          <a:prstGeom prst="rect">
            <a:avLst/>
          </a:prstGeom>
        </p:spPr>
        <p:txBody>
          <a:bodyPr wrap="square" lIns="540000" tIns="360000" rIns="540000" bIns="360000">
            <a:spAutoFit/>
          </a:bodyPr>
          <a:lstStyle/>
          <a:p>
            <a:r>
              <a:rPr lang="en-GB" sz="1600" dirty="0" smtClean="0">
                <a:solidFill>
                  <a:prstClr val="black"/>
                </a:solidFill>
              </a:rPr>
              <a:t>Turner cites Roosevelt’s biography of Thomas Hart Benton (1887, footnote p. 221) and his multivolume </a:t>
            </a:r>
            <a:r>
              <a:rPr lang="en-GB" sz="1600" i="1" dirty="0" smtClean="0">
                <a:solidFill>
                  <a:prstClr val="black"/>
                </a:solidFill>
              </a:rPr>
              <a:t>Winning of the West </a:t>
            </a:r>
            <a:r>
              <a:rPr lang="en-GB" sz="1600" dirty="0" smtClean="0">
                <a:solidFill>
                  <a:prstClr val="black"/>
                </a:solidFill>
              </a:rPr>
              <a:t>(1889–1896, footnote, p. 202)</a:t>
            </a:r>
          </a:p>
          <a:p>
            <a:endParaRPr lang="en-GB" sz="1600" dirty="0" smtClean="0">
              <a:solidFill>
                <a:prstClr val="black"/>
              </a:solidFill>
            </a:endParaRPr>
          </a:p>
          <a:p>
            <a:endParaRPr lang="en-GB" sz="1600" dirty="0" smtClean="0">
              <a:solidFill>
                <a:prstClr val="black"/>
              </a:solidFill>
            </a:endParaRPr>
          </a:p>
          <a:p>
            <a:endParaRPr lang="en-GB" sz="1600" dirty="0" smtClean="0">
              <a:solidFill>
                <a:prstClr val="black"/>
              </a:solidFill>
            </a:endParaRPr>
          </a:p>
          <a:p>
            <a:endParaRPr lang="en-GB" sz="2000" dirty="0" smtClean="0">
              <a:solidFill>
                <a:prstClr val="black"/>
              </a:solidFill>
            </a:endParaRPr>
          </a:p>
          <a:p>
            <a:endParaRPr lang="en-GB" sz="2000" b="1" u="sng" dirty="0">
              <a:solidFill>
                <a:prstClr val="black"/>
              </a:solidFill>
            </a:endParaRPr>
          </a:p>
        </p:txBody>
      </p:sp>
      <p:pic>
        <p:nvPicPr>
          <p:cNvPr id="14" name="Picture 13"/>
          <p:cNvPicPr>
            <a:picLocks noChangeAspect="1"/>
          </p:cNvPicPr>
          <p:nvPr/>
        </p:nvPicPr>
        <p:blipFill>
          <a:blip r:embed="rId8"/>
          <a:stretch>
            <a:fillRect/>
          </a:stretch>
        </p:blipFill>
        <p:spPr>
          <a:xfrm>
            <a:off x="-39426" y="4862137"/>
            <a:ext cx="1261523" cy="1990403"/>
          </a:xfrm>
          <a:prstGeom prst="rect">
            <a:avLst/>
          </a:prstGeom>
        </p:spPr>
      </p:pic>
      <p:sp>
        <p:nvSpPr>
          <p:cNvPr id="15" name="Rectangle 14"/>
          <p:cNvSpPr/>
          <p:nvPr/>
        </p:nvSpPr>
        <p:spPr>
          <a:xfrm>
            <a:off x="-56886" y="0"/>
            <a:ext cx="9200886" cy="1711916"/>
          </a:xfrm>
          <a:prstGeom prst="rect">
            <a:avLst/>
          </a:prstGeom>
        </p:spPr>
        <p:txBody>
          <a:bodyPr wrap="square" lIns="540000" tIns="360000" rIns="540000" bIns="360000">
            <a:spAutoFit/>
          </a:bodyPr>
          <a:lstStyle/>
          <a:p>
            <a:pPr algn="r" fontAlgn="auto">
              <a:spcBef>
                <a:spcPts val="0"/>
              </a:spcBef>
              <a:spcAft>
                <a:spcPts val="0"/>
              </a:spcAft>
              <a:defRPr/>
            </a:pPr>
            <a:r>
              <a:rPr lang="en-GB" sz="2000" b="1" dirty="0" smtClean="0">
                <a:effectLst>
                  <a:outerShdw blurRad="38100" dist="38100" dir="2700000" algn="tl">
                    <a:srgbClr val="000000">
                      <a:alpha val="43137"/>
                    </a:srgbClr>
                  </a:outerShdw>
                </a:effectLst>
              </a:rPr>
              <a:t>3. Progressivism: </a:t>
            </a:r>
            <a:r>
              <a:rPr lang="en-GB" sz="2000" b="1" dirty="0">
                <a:effectLst>
                  <a:outerShdw blurRad="38100" dist="38100" dir="2700000" algn="tl">
                    <a:srgbClr val="000000">
                      <a:alpha val="43137"/>
                    </a:srgbClr>
                  </a:outerShdw>
                </a:effectLst>
              </a:rPr>
              <a:t>Interpretations</a:t>
            </a:r>
          </a:p>
          <a:p>
            <a:pPr algn="r"/>
            <a:r>
              <a:rPr lang="en-GB" sz="2000" b="1" u="sng" dirty="0" smtClean="0">
                <a:solidFill>
                  <a:prstClr val="black"/>
                </a:solidFill>
              </a:rPr>
              <a:t>Overlaps between Frontier and Empire</a:t>
            </a:r>
          </a:p>
          <a:p>
            <a:pPr algn="r"/>
            <a:r>
              <a:rPr lang="en-GB" sz="2000" b="1" u="sng" dirty="0" smtClean="0">
                <a:solidFill>
                  <a:prstClr val="black"/>
                </a:solidFill>
              </a:rPr>
              <a:t> Spanish-American War</a:t>
            </a:r>
          </a:p>
        </p:txBody>
      </p:sp>
    </p:spTree>
    <p:extLst>
      <p:ext uri="{BB962C8B-B14F-4D97-AF65-F5344CB8AC3E}">
        <p14:creationId xmlns:p14="http://schemas.microsoft.com/office/powerpoint/2010/main" val="17880610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391425" cy="920045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Interpretations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200" dirty="0" smtClean="0"/>
              <a:t>Aimed not to overthrow existing socioeconomic order or the US system of government, but to remedy some of its maladies – and to smooth the functioning of capitalism</a:t>
            </a:r>
          </a:p>
          <a:p>
            <a:pPr marL="342900" indent="-342900" algn="just" fontAlgn="auto">
              <a:spcBef>
                <a:spcPts val="0"/>
              </a:spcBef>
              <a:spcAft>
                <a:spcPts val="0"/>
              </a:spcAft>
              <a:buFont typeface="Arial" panose="020B0604020202020204" pitchFamily="34" charset="0"/>
              <a:buChar char="•"/>
              <a:defRPr/>
            </a:pPr>
            <a:endParaRPr lang="en-GB" sz="1100" dirty="0"/>
          </a:p>
          <a:p>
            <a:pPr marL="342900" indent="-342900" algn="just" fontAlgn="auto">
              <a:spcBef>
                <a:spcPts val="0"/>
              </a:spcBef>
              <a:spcAft>
                <a:spcPts val="0"/>
              </a:spcAft>
              <a:buFont typeface="Arial" panose="020B0604020202020204" pitchFamily="34" charset="0"/>
              <a:buChar char="•"/>
              <a:defRPr/>
            </a:pPr>
            <a:r>
              <a:rPr lang="en-GB" sz="2200" dirty="0" smtClean="0"/>
              <a:t>In </a:t>
            </a:r>
            <a:r>
              <a:rPr lang="en-GB" sz="2200" i="1" dirty="0" smtClean="0"/>
              <a:t>The Triumph of Conservatism: A Reinterpretation of American History, 1900-1916 </a:t>
            </a:r>
            <a:r>
              <a:rPr lang="en-GB" sz="2200" dirty="0" smtClean="0"/>
              <a:t>(1977), Gabriel </a:t>
            </a:r>
            <a:r>
              <a:rPr lang="en-GB" sz="2200" dirty="0" err="1" smtClean="0"/>
              <a:t>Kolko</a:t>
            </a:r>
            <a:r>
              <a:rPr lang="en-GB" sz="2200" dirty="0" smtClean="0"/>
              <a:t> argued that Progressivism: </a:t>
            </a:r>
          </a:p>
          <a:p>
            <a:pPr marL="800100" lvl="1" indent="-342900" algn="just">
              <a:buFontTx/>
              <a:buChar char="-"/>
              <a:defRPr/>
            </a:pPr>
            <a:r>
              <a:rPr lang="en-GB" sz="2200" dirty="0" smtClean="0"/>
              <a:t>Aided efforts of “big business to attain protection from the unpredictability of too much competition”</a:t>
            </a:r>
          </a:p>
          <a:p>
            <a:pPr marL="800100" lvl="1" indent="-342900" algn="just">
              <a:buFontTx/>
              <a:buChar char="-"/>
              <a:defRPr/>
            </a:pPr>
            <a:r>
              <a:rPr lang="en-GB" sz="2200" dirty="0" smtClean="0"/>
              <a:t>Amounted to “a merger </a:t>
            </a:r>
            <a:r>
              <a:rPr lang="en-GB" sz="2200" dirty="0"/>
              <a:t>of the economic and political structures on behalf of the greater interests of </a:t>
            </a:r>
            <a:r>
              <a:rPr lang="en-GB" sz="2200" dirty="0" smtClean="0"/>
              <a:t>capitalism”</a:t>
            </a:r>
          </a:p>
          <a:p>
            <a:pPr marL="800100" lvl="1" indent="-342900" algn="just">
              <a:buFontTx/>
              <a:buChar char="-"/>
              <a:defRPr/>
            </a:pPr>
            <a:r>
              <a:rPr lang="en-GB" sz="2200" dirty="0" smtClean="0"/>
              <a:t>Was an example of “political capitalism” </a:t>
            </a:r>
            <a:r>
              <a:rPr lang="en-GB" dirty="0" smtClean="0"/>
              <a:t>(whereby limited state intervention was taken on behalf of elitist interests)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
        <p:nvSpPr>
          <p:cNvPr id="6" name="Rectangle 5"/>
          <p:cNvSpPr/>
          <p:nvPr/>
        </p:nvSpPr>
        <p:spPr>
          <a:xfrm>
            <a:off x="0" y="727077"/>
            <a:ext cx="9144000" cy="1459879"/>
          </a:xfrm>
          <a:prstGeom prst="rect">
            <a:avLst/>
          </a:prstGeom>
        </p:spPr>
        <p:txBody>
          <a:bodyPr wrap="square" lIns="540000" tIns="540000" rIns="540000" bIns="540000">
            <a:spAutoFit/>
          </a:bodyPr>
          <a:lstStyle/>
          <a:p>
            <a:pPr marL="342900" indent="-342900" algn="just" fontAlgn="auto">
              <a:spcBef>
                <a:spcPts val="0"/>
              </a:spcBef>
              <a:spcAft>
                <a:spcPts val="0"/>
              </a:spcAft>
              <a:buFont typeface="Arial" panose="020B0604020202020204" pitchFamily="34" charset="0"/>
              <a:buChar char="•"/>
              <a:defRPr/>
            </a:pPr>
            <a:endParaRPr lang="en-GB" sz="24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196752"/>
            <a:ext cx="18478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02338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272450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Taylorism</a:t>
            </a: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200" dirty="0" smtClean="0"/>
              <a:t>Application of scientific methods to economic and productive organisation – espoused by Frederick Winslow Taylor, </a:t>
            </a:r>
            <a:r>
              <a:rPr lang="en-GB" sz="2200" i="1" dirty="0" smtClean="0"/>
              <a:t>The Principles of Scientific Management </a:t>
            </a:r>
            <a:r>
              <a:rPr lang="en-GB" sz="2200" dirty="0" smtClean="0"/>
              <a:t>(1911)</a:t>
            </a:r>
          </a:p>
          <a:p>
            <a:pPr marL="342900" indent="-342900" algn="just" fontAlgn="auto">
              <a:spcBef>
                <a:spcPts val="0"/>
              </a:spcBef>
              <a:spcAft>
                <a:spcPts val="0"/>
              </a:spcAft>
              <a:buFont typeface="Arial" panose="020B0604020202020204" pitchFamily="34" charset="0"/>
              <a:buChar char="•"/>
              <a:defRPr/>
            </a:pPr>
            <a:endParaRPr lang="en-GB" sz="1400" dirty="0"/>
          </a:p>
          <a:p>
            <a:pPr marL="342900" indent="-342900" algn="just" fontAlgn="auto">
              <a:spcBef>
                <a:spcPts val="0"/>
              </a:spcBef>
              <a:spcAft>
                <a:spcPts val="0"/>
              </a:spcAft>
              <a:buFont typeface="Arial" panose="020B0604020202020204" pitchFamily="34" charset="0"/>
              <a:buChar char="•"/>
              <a:defRPr/>
            </a:pPr>
            <a:r>
              <a:rPr lang="en-GB" sz="2200" dirty="0" smtClean="0"/>
              <a:t>Taylor sought to make industry more efficient – cited Theodore Roosevelt’s </a:t>
            </a:r>
            <a:r>
              <a:rPr lang="en-GB" sz="2200" dirty="0"/>
              <a:t>statement </a:t>
            </a:r>
            <a:r>
              <a:rPr lang="en-GB" sz="2200" dirty="0" smtClean="0"/>
              <a:t>that: “</a:t>
            </a:r>
            <a:r>
              <a:rPr lang="en-GB" sz="2200" dirty="0"/>
              <a:t>The conservation of our national resources is only preliminary to the larger question of national </a:t>
            </a:r>
            <a:r>
              <a:rPr lang="en-GB" sz="2200" dirty="0" smtClean="0"/>
              <a:t>efficiency”</a:t>
            </a:r>
          </a:p>
          <a:p>
            <a:pPr marL="342900" indent="-342900" algn="just" fontAlgn="auto">
              <a:spcBef>
                <a:spcPts val="0"/>
              </a:spcBef>
              <a:spcAft>
                <a:spcPts val="0"/>
              </a:spcAft>
              <a:buFont typeface="Arial" panose="020B0604020202020204" pitchFamily="34" charset="0"/>
              <a:buChar char="•"/>
              <a:defRPr/>
            </a:pPr>
            <a:endParaRPr lang="en-GB" sz="1400" dirty="0" smtClean="0"/>
          </a:p>
          <a:p>
            <a:pPr algn="just"/>
            <a:r>
              <a:rPr lang="en-GB" sz="2200" dirty="0" smtClean="0"/>
              <a:t>“</a:t>
            </a:r>
            <a:r>
              <a:rPr lang="en-GB" sz="2200" b="1" dirty="0" smtClean="0">
                <a:solidFill>
                  <a:srgbClr val="FF0000"/>
                </a:solidFill>
              </a:rPr>
              <a:t>Efficiency </a:t>
            </a:r>
            <a:r>
              <a:rPr lang="en-GB" sz="2200" b="1" dirty="0">
                <a:solidFill>
                  <a:srgbClr val="FF0000"/>
                </a:solidFill>
              </a:rPr>
              <a:t>is the new religion of </a:t>
            </a:r>
            <a:r>
              <a:rPr lang="en-GB" sz="2200" b="1" dirty="0" smtClean="0">
                <a:solidFill>
                  <a:srgbClr val="FF0000"/>
                </a:solidFill>
              </a:rPr>
              <a:t>business</a:t>
            </a:r>
            <a:r>
              <a:rPr lang="en-GB" sz="2200" dirty="0" smtClean="0"/>
              <a:t>. In big </a:t>
            </a:r>
            <a:r>
              <a:rPr lang="en-GB" sz="2200" dirty="0"/>
              <a:t>business houses, even in up-to-date </a:t>
            </a:r>
            <a:r>
              <a:rPr lang="en-GB" sz="2200" dirty="0" smtClean="0"/>
              <a:t>factories they </a:t>
            </a:r>
            <a:r>
              <a:rPr lang="en-GB" sz="2200" dirty="0"/>
              <a:t>no longer take the first comer and give him any job that happens to stand empty. Efficiency begins at </a:t>
            </a:r>
            <a:r>
              <a:rPr lang="en-GB" sz="2200" dirty="0" smtClean="0"/>
              <a:t>the  employment </a:t>
            </a:r>
            <a:r>
              <a:rPr lang="en-GB" sz="2200" dirty="0"/>
              <a:t>office. </a:t>
            </a:r>
            <a:r>
              <a:rPr lang="en-GB" sz="2200" dirty="0">
                <a:solidFill>
                  <a:srgbClr val="FF0000"/>
                </a:solidFill>
              </a:rPr>
              <a:t>Experts are hired for the one purpose, to find out how best to fit the worker to his work</a:t>
            </a:r>
            <a:r>
              <a:rPr lang="en-GB" sz="2200" dirty="0"/>
              <a:t>. </a:t>
            </a:r>
            <a:r>
              <a:rPr lang="en-GB" sz="2200" dirty="0" smtClean="0"/>
              <a:t>It’s economy </a:t>
            </a:r>
            <a:r>
              <a:rPr lang="en-GB" sz="2200" dirty="0"/>
              <a:t>for the boss to make the worker happy</a:t>
            </a:r>
            <a:r>
              <a:rPr lang="en-GB" sz="2200" dirty="0" smtClean="0"/>
              <a:t>.”</a:t>
            </a:r>
          </a:p>
          <a:p>
            <a:pPr marL="342900" indent="-342900" algn="r">
              <a:buFontTx/>
              <a:buChar char="-"/>
            </a:pPr>
            <a:r>
              <a:rPr lang="en-GB" sz="2000" dirty="0" smtClean="0"/>
              <a:t>Anna Yezierska, citing ‘The </a:t>
            </a:r>
            <a:r>
              <a:rPr lang="en-GB" sz="2000" dirty="0"/>
              <a:t>Happy </a:t>
            </a:r>
            <a:r>
              <a:rPr lang="en-GB" sz="2000" dirty="0" smtClean="0"/>
              <a:t>Worker and </a:t>
            </a:r>
            <a:r>
              <a:rPr lang="en-GB" sz="2000" dirty="0"/>
              <a:t>His </a:t>
            </a:r>
            <a:r>
              <a:rPr lang="en-GB" sz="2000" dirty="0" smtClean="0"/>
              <a:t>Work’ lecture in ‘America and I’ (1921)</a:t>
            </a:r>
          </a:p>
          <a:p>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smtClean="0">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b="1" dirty="0">
              <a:effectLst>
                <a:outerShdw blurRad="38100" dist="38100" dir="2700000" algn="tl">
                  <a:srgbClr val="000000">
                    <a:alpha val="43137"/>
                  </a:srgbClr>
                </a:outerShdw>
              </a:effectLst>
            </a:endParaRPr>
          </a:p>
          <a:p>
            <a:pPr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394757992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7674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Fordism</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dirty="0" smtClean="0"/>
              <a:t>Innovated by Henry Ford at Ford Motor Company – applied to new Model T automobile in 1913</a:t>
            </a:r>
          </a:p>
          <a:p>
            <a:pPr algn="r" fontAlgn="auto">
              <a:spcBef>
                <a:spcPts val="0"/>
              </a:spcBef>
              <a:spcAft>
                <a:spcPts val="0"/>
              </a:spcAft>
              <a:defRPr/>
            </a:pPr>
            <a:r>
              <a:rPr lang="en-GB" i="1" dirty="0" smtClean="0"/>
              <a:t>Principles:</a:t>
            </a:r>
          </a:p>
          <a:p>
            <a:pPr marL="457200" indent="-457200" algn="just" fontAlgn="auto">
              <a:spcBef>
                <a:spcPts val="0"/>
              </a:spcBef>
              <a:spcAft>
                <a:spcPts val="0"/>
              </a:spcAft>
              <a:buAutoNum type="arabicPeriod"/>
              <a:defRPr/>
            </a:pPr>
            <a:r>
              <a:rPr lang="en-GB" b="1" dirty="0" smtClean="0"/>
              <a:t>Standardisation</a:t>
            </a:r>
            <a:r>
              <a:rPr lang="en-GB" dirty="0" smtClean="0"/>
              <a:t>: nothing hand-made – use of machines </a:t>
            </a:r>
            <a:r>
              <a:rPr lang="en-GB" dirty="0"/>
              <a:t>and </a:t>
            </a:r>
            <a:r>
              <a:rPr lang="en-GB" dirty="0" smtClean="0"/>
              <a:t>moulds </a:t>
            </a:r>
            <a:r>
              <a:rPr lang="en-GB" dirty="0"/>
              <a:t>by unskilled </a:t>
            </a:r>
            <a:r>
              <a:rPr lang="en-GB" dirty="0" smtClean="0"/>
              <a:t>workers)</a:t>
            </a:r>
          </a:p>
          <a:p>
            <a:pPr marL="457200" indent="-457200" algn="just" fontAlgn="auto">
              <a:spcBef>
                <a:spcPts val="0"/>
              </a:spcBef>
              <a:spcAft>
                <a:spcPts val="0"/>
              </a:spcAft>
              <a:buAutoNum type="arabicPeriod"/>
              <a:defRPr/>
            </a:pPr>
            <a:r>
              <a:rPr lang="en-GB" b="1" dirty="0" smtClean="0"/>
              <a:t>Assembly lines: </a:t>
            </a:r>
            <a:r>
              <a:rPr lang="en-GB" dirty="0" smtClean="0"/>
              <a:t>special-purpose </a:t>
            </a:r>
            <a:r>
              <a:rPr lang="en-GB" dirty="0"/>
              <a:t>tools </a:t>
            </a:r>
            <a:r>
              <a:rPr lang="en-GB" dirty="0" smtClean="0"/>
              <a:t>and equipment used by unskilled </a:t>
            </a:r>
            <a:r>
              <a:rPr lang="en-GB" dirty="0"/>
              <a:t>workers </a:t>
            </a:r>
            <a:r>
              <a:rPr lang="en-GB" dirty="0" smtClean="0"/>
              <a:t> concentrating on specific task which contributes towards finished product</a:t>
            </a:r>
          </a:p>
          <a:p>
            <a:pPr marL="457200" indent="-457200" algn="just" fontAlgn="auto">
              <a:spcBef>
                <a:spcPts val="0"/>
              </a:spcBef>
              <a:spcAft>
                <a:spcPts val="0"/>
              </a:spcAft>
              <a:buAutoNum type="arabicPeriod"/>
              <a:defRPr/>
            </a:pPr>
            <a:r>
              <a:rPr lang="en-GB" b="1" dirty="0" smtClean="0"/>
              <a:t>Worker-consumers</a:t>
            </a:r>
            <a:r>
              <a:rPr lang="en-GB" dirty="0" smtClean="0"/>
              <a:t>: employees paid enough to afford products made</a:t>
            </a:r>
            <a:endParaRPr lang="en-GB" b="1" dirty="0">
              <a:effectLst>
                <a:outerShdw blurRad="38100" dist="38100" dir="2700000" algn="tl">
                  <a:srgbClr val="000000">
                    <a:alpha val="43137"/>
                  </a:srgbClr>
                </a:outerShdw>
              </a:effectLst>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980728"/>
            <a:ext cx="5463864" cy="2886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7320" y="980728"/>
            <a:ext cx="3676680" cy="2886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9259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5645640"/>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Foreign policy</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Progressive era followed period when the United States had become a pan-continental empire </a:t>
            </a:r>
            <a:r>
              <a:rPr lang="en-GB" sz="2200" b="1" i="1" dirty="0" smtClean="0"/>
              <a:t>but did </a:t>
            </a:r>
            <a:r>
              <a:rPr lang="en-GB" sz="2200" b="1" i="1" u="sng" dirty="0" smtClean="0"/>
              <a:t>not</a:t>
            </a:r>
            <a:r>
              <a:rPr lang="en-GB" sz="2200" b="1" dirty="0"/>
              <a:t> </a:t>
            </a:r>
            <a:r>
              <a:rPr lang="en-GB" sz="2200" dirty="0" smtClean="0"/>
              <a:t>see the continued formal acquisition of overseas territories (in part a reflection of difficulties of pacifying Filipino Revolutionaries in </a:t>
            </a:r>
            <a:r>
              <a:rPr lang="en-GB" sz="2200" dirty="0"/>
              <a:t> Philippine-American </a:t>
            </a:r>
            <a:r>
              <a:rPr lang="en-GB" sz="2200" dirty="0" smtClean="0"/>
              <a:t>War, 1899–1902</a:t>
            </a:r>
            <a:r>
              <a:rPr lang="en-GB" sz="2200" dirty="0"/>
              <a:t>)</a:t>
            </a:r>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688" y="2881202"/>
            <a:ext cx="6792312" cy="3940781"/>
          </a:xfrm>
          <a:prstGeom prst="rect">
            <a:avLst/>
          </a:prstGeom>
        </p:spPr>
      </p:pic>
      <p:pic>
        <p:nvPicPr>
          <p:cNvPr id="4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84" y="2947685"/>
            <a:ext cx="2633647" cy="1932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61647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4968532"/>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3. Progressivism: Foreign policy</a:t>
            </a:r>
          </a:p>
          <a:p>
            <a:pPr marL="342900" indent="-342900"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Nonetheless, American interests and influence expanded across the globe and the United States exerts increasing economic, military and political power in Latin America and the Caribbean</a:t>
            </a:r>
            <a:endParaRPr lang="en-GB" sz="2200" dirty="0"/>
          </a:p>
          <a:p>
            <a:pPr fontAlgn="auto">
              <a:spcBef>
                <a:spcPts val="0"/>
              </a:spcBef>
              <a:spcAft>
                <a:spcPts val="0"/>
              </a:spcAft>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0867" t="21224" r="10214" b="7725"/>
          <a:stretch/>
        </p:blipFill>
        <p:spPr bwMode="auto">
          <a:xfrm>
            <a:off x="1245491" y="2204866"/>
            <a:ext cx="6641904" cy="4251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87118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1" y="-3175"/>
            <a:ext cx="6734881" cy="13216943"/>
          </a:xfrm>
          <a:prstGeom prst="rect">
            <a:avLst/>
          </a:prstGeom>
        </p:spPr>
        <p:txBody>
          <a:bodyPr wrap="square" lIns="540000" tIns="540000" rIns="540000" bIns="540000">
            <a:spAutoFit/>
          </a:bodyPr>
          <a:lstStyle/>
          <a:p>
            <a:pPr algn="just">
              <a:defRPr/>
            </a:pPr>
            <a:r>
              <a:rPr lang="en-GB" sz="2400" b="1" dirty="0" smtClean="0">
                <a:effectLst>
                  <a:outerShdw blurRad="38100" dist="38100" dir="2700000" algn="tl">
                    <a:srgbClr val="000000">
                      <a:alpha val="43137"/>
                    </a:srgbClr>
                  </a:outerShdw>
                </a:effectLst>
              </a:rPr>
              <a:t>4. United States and the First World War: Mexican Revolution (c. 1910–1920)</a:t>
            </a:r>
          </a:p>
          <a:p>
            <a:pP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By </a:t>
            </a:r>
            <a:r>
              <a:rPr lang="en-GB" sz="2000" dirty="0"/>
              <a:t>1910, 43% of property in Mexico owned by Americans, had major stakes in railroads and mining, and controlled more than half Mexico’s oil reserves</a:t>
            </a:r>
          </a:p>
          <a:p>
            <a:pPr marL="342900" indent="-342900" algn="just" fontAlgn="auto">
              <a:spcBef>
                <a:spcPts val="0"/>
              </a:spcBef>
              <a:spcAft>
                <a:spcPts val="0"/>
              </a:spcAft>
              <a:buFont typeface="Arial" panose="020B0604020202020204" pitchFamily="34" charset="0"/>
              <a:buChar cha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a:t>Dictator </a:t>
            </a:r>
            <a:r>
              <a:rPr lang="en-GB" sz="2000" dirty="0" err="1"/>
              <a:t>Porfirio</a:t>
            </a:r>
            <a:r>
              <a:rPr lang="en-GB" sz="2000" dirty="0"/>
              <a:t> </a:t>
            </a:r>
            <a:r>
              <a:rPr lang="en-GB" sz="2000" dirty="0" err="1"/>
              <a:t>Díaz</a:t>
            </a:r>
            <a:r>
              <a:rPr lang="en-GB" sz="2000" dirty="0"/>
              <a:t> ousted from power 1911, prompting lengthy Civil </a:t>
            </a:r>
            <a:r>
              <a:rPr lang="en-GB" sz="2000" dirty="0" smtClean="0"/>
              <a:t>War – with revolutionaries attempting to nationalise property and natural resources</a:t>
            </a:r>
            <a:endParaRPr lang="en-GB" sz="2000" dirty="0"/>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a:t>Eventual outcome saw new government and democratic constitution enacted 1917 – albeit with more radical revolutionary figures </a:t>
            </a:r>
            <a:r>
              <a:rPr lang="en-GB" sz="2000" dirty="0" err="1"/>
              <a:t>sidelined</a:t>
            </a:r>
            <a:r>
              <a:rPr lang="en-GB" sz="2000" dirty="0"/>
              <a:t> and assassinated</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a:t>Federal troops </a:t>
            </a:r>
            <a:r>
              <a:rPr lang="en-GB" sz="2000" dirty="0" smtClean="0"/>
              <a:t>1916–1917 deployed </a:t>
            </a:r>
            <a:r>
              <a:rPr lang="en-GB" sz="2000" dirty="0"/>
              <a:t>to protect US interests and to combat New Mexico border raids led by revolutionary </a:t>
            </a:r>
            <a:r>
              <a:rPr lang="en-GB" sz="2000" dirty="0" err="1"/>
              <a:t>Pancho</a:t>
            </a:r>
            <a:r>
              <a:rPr lang="en-GB" sz="2000" dirty="0"/>
              <a:t> Villa  </a:t>
            </a:r>
          </a:p>
          <a:p>
            <a:pPr marL="342900" indent="-342900" algn="just" fontAlgn="auto">
              <a:spcBef>
                <a:spcPts val="0"/>
              </a:spcBef>
              <a:spcAft>
                <a:spcPts val="0"/>
              </a:spcAft>
              <a:buFont typeface="Arial" panose="020B0604020202020204" pitchFamily="34" charset="0"/>
              <a:buChar char="•"/>
              <a:defRPr/>
            </a:pPr>
            <a:endParaRPr lang="en-GB" sz="2400" dirty="0"/>
          </a:p>
          <a:p>
            <a:pPr marL="342900" indent="-342900" algn="just"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endParaRPr>
          </a:p>
          <a:p>
            <a:pPr>
              <a:defRPr/>
            </a:pPr>
            <a:endParaRPr lang="en-GB" sz="2400" dirty="0"/>
          </a:p>
          <a:p>
            <a:pPr marL="342900" indent="-342900" algn="just" fontAlgn="auto">
              <a:spcBef>
                <a:spcPts val="0"/>
              </a:spcBef>
              <a:spcAft>
                <a:spcPts val="0"/>
              </a:spcAft>
              <a:buFont typeface="Arial" panose="020B0604020202020204" pitchFamily="34" charset="0"/>
              <a:buChar char="•"/>
              <a:defRPr/>
            </a:pPr>
            <a:endParaRPr lang="en-GB" sz="2400" dirty="0" smtClean="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253" y="325503"/>
            <a:ext cx="2343934" cy="3510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3770" y="3933056"/>
            <a:ext cx="2477944" cy="2891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584843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7430744"/>
          </a:xfrm>
          <a:prstGeom prst="rect">
            <a:avLst/>
          </a:prstGeom>
        </p:spPr>
        <p:txBody>
          <a:bodyPr wrap="square" lIns="540000" tIns="540000" rIns="540000" bIns="540000">
            <a:spAutoFit/>
          </a:bodyPr>
          <a:lstStyle/>
          <a:p>
            <a:pPr algn="just">
              <a:defRPr/>
            </a:pPr>
            <a:r>
              <a:rPr lang="en-GB" sz="2400" b="1" dirty="0" smtClean="0">
                <a:effectLst>
                  <a:outerShdw blurRad="38100" dist="38100" dir="2700000" algn="tl">
                    <a:srgbClr val="000000">
                      <a:alpha val="43137"/>
                    </a:srgbClr>
                  </a:outerShdw>
                </a:effectLst>
              </a:rPr>
              <a:t>4. </a:t>
            </a:r>
            <a:r>
              <a:rPr lang="en-GB" sz="2400" b="1" dirty="0">
                <a:effectLst>
                  <a:outerShdw blurRad="38100" dist="38100" dir="2700000" algn="tl">
                    <a:srgbClr val="000000">
                      <a:alpha val="43137"/>
                    </a:srgbClr>
                  </a:outerShdw>
                </a:effectLst>
              </a:rPr>
              <a:t>United States and </a:t>
            </a:r>
            <a:r>
              <a:rPr lang="en-GB" sz="2400" b="1" dirty="0" smtClean="0">
                <a:effectLst>
                  <a:outerShdw blurRad="38100" dist="38100" dir="2700000" algn="tl">
                    <a:srgbClr val="000000">
                      <a:alpha val="43137"/>
                    </a:srgbClr>
                  </a:outerShdw>
                </a:effectLst>
              </a:rPr>
              <a:t>WWI: Mexican Revolution (c. 1910–1920)</a:t>
            </a:r>
          </a:p>
          <a:p>
            <a:pP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endParaRPr lang="en-GB" sz="2200" dirty="0"/>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endParaRPr lang="en-GB" sz="2200" dirty="0"/>
          </a:p>
          <a:p>
            <a:pPr marL="342900" indent="-342900" algn="just" fontAlgn="auto">
              <a:spcBef>
                <a:spcPts val="0"/>
              </a:spcBef>
              <a:spcAft>
                <a:spcPts val="0"/>
              </a:spcAft>
              <a:buFont typeface="Arial" panose="020B0604020202020204" pitchFamily="34" charset="0"/>
              <a:buChar char="•"/>
              <a:defRPr/>
            </a:pPr>
            <a:endParaRPr lang="en-GB" sz="2200" dirty="0" smtClean="0"/>
          </a:p>
          <a:p>
            <a:pPr marL="342900" indent="-342900" algn="just" fontAlgn="auto">
              <a:spcBef>
                <a:spcPts val="0"/>
              </a:spcBef>
              <a:spcAft>
                <a:spcPts val="0"/>
              </a:spcAft>
              <a:buFont typeface="Arial" panose="020B0604020202020204" pitchFamily="34" charset="0"/>
              <a:buChar char="•"/>
              <a:defRPr/>
            </a:pPr>
            <a:r>
              <a:rPr lang="en-GB" sz="2200" dirty="0" smtClean="0"/>
              <a:t>British </a:t>
            </a:r>
            <a:r>
              <a:rPr lang="en-GB" sz="2200" dirty="0"/>
              <a:t>i</a:t>
            </a:r>
            <a:r>
              <a:rPr lang="en-GB" sz="2200" dirty="0" smtClean="0"/>
              <a:t>nterception &amp; decoding of Zimmerman Telegram – communique between German foreign secretary Arthur Zimmerman and Germany’s Mexican embassy, January 11 1917</a:t>
            </a:r>
          </a:p>
          <a:p>
            <a:pPr marL="342900" indent="-342900" algn="just" fontAlgn="auto">
              <a:spcBef>
                <a:spcPts val="0"/>
              </a:spcBef>
              <a:spcAft>
                <a:spcPts val="0"/>
              </a:spcAft>
              <a:buFont typeface="Arial" panose="020B0604020202020204" pitchFamily="34" charset="0"/>
              <a:buChar char="•"/>
              <a:defRPr/>
            </a:pPr>
            <a:endParaRPr lang="en-GB" sz="1000" dirty="0"/>
          </a:p>
          <a:p>
            <a:pPr algn="just" fontAlgn="auto">
              <a:spcBef>
                <a:spcPts val="0"/>
              </a:spcBef>
              <a:spcAft>
                <a:spcPts val="0"/>
              </a:spcAft>
              <a:defRPr/>
            </a:pPr>
            <a:r>
              <a:rPr lang="en-GB" sz="2200" dirty="0" smtClean="0"/>
              <a:t>“We </a:t>
            </a:r>
            <a:r>
              <a:rPr lang="en-GB" sz="2200" dirty="0"/>
              <a:t>intend to begin </a:t>
            </a:r>
            <a:r>
              <a:rPr lang="en-GB" sz="2200" dirty="0" smtClean="0"/>
              <a:t>unrestricted </a:t>
            </a:r>
            <a:r>
              <a:rPr lang="en-GB" sz="2200" dirty="0"/>
              <a:t>submarine warfare. We shall </a:t>
            </a:r>
            <a:r>
              <a:rPr lang="en-GB" sz="2200" dirty="0" err="1"/>
              <a:t>endeavor</a:t>
            </a:r>
            <a:r>
              <a:rPr lang="en-GB" sz="2200" dirty="0"/>
              <a:t> </a:t>
            </a:r>
            <a:r>
              <a:rPr lang="en-GB" sz="2200" dirty="0" smtClean="0"/>
              <a:t>to </a:t>
            </a:r>
            <a:r>
              <a:rPr lang="en-GB" sz="2200" dirty="0"/>
              <a:t>keep the </a:t>
            </a:r>
            <a:r>
              <a:rPr lang="en-GB" sz="2200" dirty="0" smtClean="0"/>
              <a:t>USA neutral [but] in </a:t>
            </a:r>
            <a:r>
              <a:rPr lang="en-GB" sz="2200" dirty="0"/>
              <a:t>the event of this not succeeding, we make Mexico a proposal of alliance on the following basis: make war together, make peace together, generous financial support and an understanding on our part that Mexico is to reconquer the lost territory in Texas, New Mexico, and </a:t>
            </a:r>
            <a:r>
              <a:rPr lang="en-GB" sz="2200" dirty="0" smtClean="0"/>
              <a:t>Arizona”</a:t>
            </a:r>
            <a:endParaRPr lang="en-GB" sz="2200" dirty="0"/>
          </a:p>
          <a:p>
            <a:pPr algn="just" fontAlgn="auto">
              <a:spcBef>
                <a:spcPts val="0"/>
              </a:spcBef>
              <a:spcAft>
                <a:spcPts val="0"/>
              </a:spcAft>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200" dirty="0" smtClean="0"/>
              <a:t>Overtures ignored by provisional Mexican government</a:t>
            </a: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159" t="1838" r="2201" b="69449"/>
          <a:stretch/>
        </p:blipFill>
        <p:spPr bwMode="auto">
          <a:xfrm>
            <a:off x="2231482" y="1017063"/>
            <a:ext cx="4427984" cy="1683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231352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12351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the First World War: U-Boat warfare</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In response to British naval blockade of Germany, the German military initiated submarine warfare in the Atlantic, sinking merchant ships and ocean liners including the Lusitania, 1915</a:t>
            </a:r>
          </a:p>
          <a:p>
            <a:pPr marL="342900" indent="-342900" fontAlgn="auto">
              <a:spcBef>
                <a:spcPts val="0"/>
              </a:spcBef>
              <a:spcAft>
                <a:spcPts val="0"/>
              </a:spcAft>
              <a:buFont typeface="Arial" panose="020B0604020202020204" pitchFamily="34" charset="0"/>
              <a:buChar char="•"/>
              <a:defRPr/>
            </a:pPr>
            <a:r>
              <a:rPr lang="en-GB" sz="2400" dirty="0" smtClean="0"/>
              <a:t>Loss of American civilian lives </a:t>
            </a:r>
          </a:p>
          <a:p>
            <a:pPr marL="342900" indent="-342900" fontAlgn="auto">
              <a:spcBef>
                <a:spcPts val="0"/>
              </a:spcBef>
              <a:spcAft>
                <a:spcPts val="0"/>
              </a:spcAft>
              <a:buFont typeface="Arial" panose="020B0604020202020204" pitchFamily="34" charset="0"/>
              <a:buChar char="•"/>
              <a:defRPr/>
            </a:pPr>
            <a:r>
              <a:rPr lang="en-GB" sz="2400" dirty="0" smtClean="0"/>
              <a:t>Unrestricted U-Boat warfare – making no allowances for neutrality  announced February 1917</a:t>
            </a:r>
            <a:endParaRPr lang="en-GB" sz="2400" dirty="0"/>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819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957020"/>
            <a:ext cx="4151784" cy="3321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03357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1000952"/>
          </a:xfrm>
          <a:prstGeom prst="rect">
            <a:avLst/>
          </a:prstGeom>
        </p:spPr>
        <p:txBody>
          <a:bodyPr wrap="square" lIns="540000" tIns="540000" rIns="540000" bIns="540000">
            <a:spAutoFit/>
          </a:bodyPr>
          <a:lstStyle/>
          <a:p>
            <a:pPr>
              <a:defRPr/>
            </a:pPr>
            <a:r>
              <a:rPr lang="en-GB" sz="2400" b="1" dirty="0" smtClean="0">
                <a:solidFill>
                  <a:prstClr val="black"/>
                </a:solidFill>
                <a:effectLst>
                  <a:outerShdw blurRad="38100" dist="38100" dir="2700000" algn="tl">
                    <a:srgbClr val="000000">
                      <a:alpha val="43137"/>
                    </a:srgbClr>
                  </a:outerShdw>
                </a:effectLst>
              </a:rPr>
              <a:t>4. United States and the First World War: Entry into War</a:t>
            </a:r>
          </a:p>
          <a:p>
            <a:pPr>
              <a:defRPr/>
            </a:pPr>
            <a:endParaRPr lang="en-GB" sz="1000" b="1" dirty="0">
              <a:solidFill>
                <a:prstClr val="black"/>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defRPr/>
            </a:pPr>
            <a:r>
              <a:rPr lang="en-GB" sz="2200" dirty="0" smtClean="0">
                <a:solidFill>
                  <a:prstClr val="black"/>
                </a:solidFill>
              </a:rPr>
              <a:t>Wilson had strove to toe neutral line in public statements</a:t>
            </a:r>
          </a:p>
          <a:p>
            <a:pPr marL="800100" lvl="1" indent="-342900" algn="just">
              <a:buFontTx/>
              <a:buChar char="-"/>
              <a:defRPr/>
            </a:pPr>
            <a:r>
              <a:rPr lang="en-GB" sz="2200" dirty="0" smtClean="0">
                <a:solidFill>
                  <a:prstClr val="black"/>
                </a:solidFill>
              </a:rPr>
              <a:t>Intervention unpopular in public opinion</a:t>
            </a:r>
          </a:p>
          <a:p>
            <a:pPr marL="800100" lvl="1" indent="-342900" algn="just">
              <a:buFontTx/>
              <a:buChar char="-"/>
              <a:defRPr/>
            </a:pPr>
            <a:r>
              <a:rPr lang="en-GB" sz="2200" dirty="0" smtClean="0">
                <a:solidFill>
                  <a:prstClr val="black"/>
                </a:solidFill>
              </a:rPr>
              <a:t>Possibility of tension/dissent amongst different constituencies: German Americans versus Russian, Italian and Anglo Americans; Irish Americans in context of attempts for independence</a:t>
            </a:r>
          </a:p>
          <a:p>
            <a:pPr marL="342900" indent="-342900" algn="just">
              <a:buFont typeface="Arial" panose="020B0604020202020204" pitchFamily="34" charset="0"/>
              <a:buChar char="•"/>
              <a:defRPr/>
            </a:pPr>
            <a:endParaRPr lang="en-GB" sz="1000" dirty="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Culturally and </a:t>
            </a:r>
            <a:r>
              <a:rPr lang="en-GB" sz="2200" dirty="0">
                <a:solidFill>
                  <a:prstClr val="black"/>
                </a:solidFill>
              </a:rPr>
              <a:t>t</a:t>
            </a:r>
            <a:r>
              <a:rPr lang="en-GB" sz="2200" dirty="0" smtClean="0">
                <a:solidFill>
                  <a:prstClr val="black"/>
                </a:solidFill>
              </a:rPr>
              <a:t>emperamentally, though, Wilson was inclined towards favouring the Triple Entente alliance </a:t>
            </a:r>
          </a:p>
          <a:p>
            <a:pPr marL="342900" indent="-342900" algn="just">
              <a:buFont typeface="Arial" panose="020B0604020202020204" pitchFamily="34" charset="0"/>
              <a:buChar char="•"/>
              <a:defRPr/>
            </a:pPr>
            <a:endParaRPr lang="en-GB" sz="1000" dirty="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Practically, US interests weighed heavily towards the Allied Powers. In 1914–1916:</a:t>
            </a:r>
          </a:p>
          <a:p>
            <a:pPr marL="800100" lvl="1" indent="-342900" algn="just">
              <a:buFontTx/>
              <a:buChar char="-"/>
              <a:defRPr/>
            </a:pPr>
            <a:r>
              <a:rPr lang="en-GB" sz="2200" dirty="0" smtClean="0">
                <a:solidFill>
                  <a:prstClr val="black"/>
                </a:solidFill>
              </a:rPr>
              <a:t>Anglo-French exports (esp. armaments) grew from $753million to $2.75billion (365%); German exports dropped by 90%</a:t>
            </a:r>
          </a:p>
          <a:p>
            <a:pPr marL="800100" lvl="1" indent="-342900" algn="just">
              <a:buFontTx/>
              <a:buChar char="-"/>
              <a:defRPr/>
            </a:pPr>
            <a:r>
              <a:rPr lang="en-GB" sz="2200" dirty="0" smtClean="0">
                <a:solidFill>
                  <a:prstClr val="black"/>
                </a:solidFill>
              </a:rPr>
              <a:t>Anglo-French loans totalled $345million (increasing after US entry into war); just $27million to Germany</a:t>
            </a:r>
          </a:p>
          <a:p>
            <a:pPr marL="800100" lvl="1" indent="-342900" algn="just">
              <a:buFontTx/>
              <a:buChar char="-"/>
              <a:defRPr/>
            </a:pPr>
            <a:endParaRPr lang="en-GB" sz="1000" dirty="0" smtClean="0">
              <a:solidFill>
                <a:prstClr val="black"/>
              </a:solidFill>
            </a:endParaRPr>
          </a:p>
          <a:p>
            <a:pPr marL="342900" indent="-342900" algn="just">
              <a:buFont typeface="Arial" panose="020B0604020202020204" pitchFamily="34" charset="0"/>
              <a:buChar char="•"/>
              <a:defRPr/>
            </a:pPr>
            <a:r>
              <a:rPr lang="en-GB" sz="2200" dirty="0" smtClean="0">
                <a:solidFill>
                  <a:prstClr val="black"/>
                </a:solidFill>
              </a:rPr>
              <a:t>US the “</a:t>
            </a:r>
            <a:r>
              <a:rPr lang="en-GB" sz="2200" b="1" dirty="0" smtClean="0">
                <a:solidFill>
                  <a:prstClr val="black"/>
                </a:solidFill>
              </a:rPr>
              <a:t>arsenal and bank</a:t>
            </a:r>
            <a:r>
              <a:rPr lang="en-GB" sz="2200" dirty="0" smtClean="0">
                <a:solidFill>
                  <a:prstClr val="black"/>
                </a:solidFill>
              </a:rPr>
              <a:t>” of the Allied Powers</a:t>
            </a:r>
          </a:p>
          <a:p>
            <a:pPr marL="342900" indent="-342900" algn="just">
              <a:buFontTx/>
              <a:buChar char="-"/>
              <a:defRPr/>
            </a:pPr>
            <a:endParaRPr lang="en-GB" sz="2400" dirty="0" smtClean="0">
              <a:solidFill>
                <a:prstClr val="black"/>
              </a:solidFill>
            </a:endParaRPr>
          </a:p>
          <a:p>
            <a:pPr marL="342900" indent="-342900" algn="just">
              <a:buFontTx/>
              <a:buChar char="-"/>
              <a:defRPr/>
            </a:pPr>
            <a:endParaRPr lang="en-GB" sz="2400" dirty="0" smtClean="0">
              <a:solidFill>
                <a:prstClr val="black"/>
              </a:solidFill>
            </a:endParaRPr>
          </a:p>
          <a:p>
            <a:pPr algn="just">
              <a:defRPr/>
            </a:pPr>
            <a:endParaRPr lang="en-GB" sz="2400" dirty="0" smtClean="0">
              <a:solidFill>
                <a:prstClr val="black"/>
              </a:solidFill>
            </a:endParaRPr>
          </a:p>
          <a:p>
            <a:pPr marL="342900" indent="-342900" algn="just">
              <a:buFont typeface="Arial" panose="020B0604020202020204" pitchFamily="34" charset="0"/>
              <a:buChar char="•"/>
              <a:defRPr/>
            </a:pPr>
            <a:endParaRPr lang="en-GB" sz="2400" dirty="0" smtClean="0">
              <a:solidFill>
                <a:prstClr val="black"/>
              </a:solidFill>
            </a:endParaRPr>
          </a:p>
          <a:p>
            <a:pPr algn="just">
              <a:defRPr/>
            </a:pPr>
            <a:endParaRPr lang="en-GB" sz="2400" dirty="0" smtClean="0">
              <a:solidFill>
                <a:prstClr val="black"/>
              </a:solidFill>
            </a:endParaRPr>
          </a:p>
          <a:p>
            <a:pPr marL="342900" indent="-342900">
              <a:buFont typeface="Arial" panose="020B0604020202020204" pitchFamily="34" charset="0"/>
              <a:buChar char="•"/>
              <a:defRPr/>
            </a:pPr>
            <a:endParaRPr lang="en-GB" sz="2400" dirty="0">
              <a:solidFill>
                <a:prstClr val="black"/>
              </a:solidFill>
            </a:endParaRPr>
          </a:p>
          <a:p>
            <a:pPr>
              <a:defRPr/>
            </a:pPr>
            <a:endParaRPr lang="en-GB" sz="2400" b="1" dirty="0">
              <a:solidFill>
                <a:prstClr val="black"/>
              </a:solidFill>
              <a:effectLst>
                <a:outerShdw blurRad="38100" dist="38100" dir="2700000" algn="tl">
                  <a:srgbClr val="000000">
                    <a:alpha val="43137"/>
                  </a:srgbClr>
                </a:outerShdw>
              </a:effectLst>
            </a:endParaRPr>
          </a:p>
          <a:p>
            <a:pPr>
              <a:defRPr/>
            </a:pPr>
            <a:endParaRPr lang="en-GB" sz="2400" b="1" dirty="0" smtClean="0">
              <a:solidFill>
                <a:prstClr val="black"/>
              </a:solidFill>
              <a:effectLst>
                <a:outerShdw blurRad="38100" dist="38100" dir="2700000" algn="tl">
                  <a:srgbClr val="000000">
                    <a:alpha val="43137"/>
                  </a:srgbClr>
                </a:outerShdw>
              </a:effectLst>
            </a:endParaRPr>
          </a:p>
          <a:p>
            <a:pPr>
              <a:defRPr/>
            </a:pPr>
            <a:endParaRPr lang="en-GB" sz="2400" b="1" dirty="0">
              <a:solidFill>
                <a:prstClr val="black"/>
              </a:solidFill>
              <a:effectLst>
                <a:outerShdw blurRad="38100" dist="38100" dir="2700000" algn="tl">
                  <a:srgbClr val="000000">
                    <a:alpha val="43137"/>
                  </a:srgbClr>
                </a:outerShdw>
              </a:effectLst>
            </a:endParaRPr>
          </a:p>
          <a:p>
            <a:pPr>
              <a:defRPr/>
            </a:pPr>
            <a:endParaRPr lang="en-GB" sz="1400" b="1" dirty="0" smtClean="0">
              <a:solidFill>
                <a:prstClr val="black"/>
              </a:solidFill>
              <a:effectLst>
                <a:outerShdw blurRad="38100" dist="38100" dir="2700000" algn="tl">
                  <a:srgbClr val="000000">
                    <a:alpha val="43137"/>
                  </a:srgbClr>
                </a:outerShdw>
              </a:effectLst>
            </a:endParaRPr>
          </a:p>
          <a:p>
            <a:pPr>
              <a:defRPr/>
            </a:pPr>
            <a:endParaRPr lang="en-GB" sz="1400" b="1" dirty="0">
              <a:solidFill>
                <a:prstClr val="black"/>
              </a:solidFill>
              <a:effectLst>
                <a:outerShdw blurRad="38100" dist="38100" dir="2700000" algn="tl">
                  <a:srgbClr val="000000">
                    <a:alpha val="43137"/>
                  </a:srgbClr>
                </a:outerShdw>
              </a:effectLst>
            </a:endParaRPr>
          </a:p>
          <a:p>
            <a:pPr>
              <a:defRPr/>
            </a:pPr>
            <a:endParaRPr lang="en-GB" sz="1400" b="1" dirty="0" smtClean="0">
              <a:solidFill>
                <a:prstClr val="black"/>
              </a:solidFill>
              <a:effectLst>
                <a:outerShdw blurRad="38100" dist="38100" dir="2700000" algn="tl">
                  <a:srgbClr val="000000">
                    <a:alpha val="43137"/>
                  </a:srgbClr>
                </a:outerShdw>
              </a:effectLst>
            </a:endParaRPr>
          </a:p>
          <a:p>
            <a:pPr>
              <a:defRPr/>
            </a:pPr>
            <a:endParaRPr lang="en-GB" sz="1400" b="1" dirty="0">
              <a:solidFill>
                <a:prstClr val="black"/>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7589371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7674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endParaRPr lang="en-GB" sz="1200" dirty="0" smtClean="0"/>
          </a:p>
          <a:p>
            <a:pPr algn="just"/>
            <a:r>
              <a:rPr lang="en-GB" sz="2000" dirty="0" smtClean="0"/>
              <a:t>“That it [the German imperial government] means </a:t>
            </a:r>
            <a:r>
              <a:rPr lang="en-GB" sz="2000" dirty="0"/>
              <a:t>to stir up enemies against us at our very doors the intercepted note to the German Minister at Mexico City is eloquent evidence.</a:t>
            </a:r>
            <a:endParaRPr lang="en-GB" sz="2000" dirty="0" smtClean="0"/>
          </a:p>
          <a:p>
            <a:pPr algn="just"/>
            <a:r>
              <a:rPr lang="en-GB" sz="2000" dirty="0" smtClean="0"/>
              <a:t>	“We </a:t>
            </a:r>
            <a:r>
              <a:rPr lang="en-GB" sz="2000" dirty="0"/>
              <a:t>are </a:t>
            </a:r>
            <a:r>
              <a:rPr lang="en-GB" sz="2000" dirty="0" smtClean="0"/>
              <a:t>[therefore] accepting </a:t>
            </a:r>
            <a:r>
              <a:rPr lang="en-GB" sz="2000" dirty="0"/>
              <a:t>this challenge of hostile purpose because we know that in such a </a:t>
            </a:r>
            <a:r>
              <a:rPr lang="en-GB" sz="2000" dirty="0" smtClean="0"/>
              <a:t>Government we </a:t>
            </a:r>
            <a:r>
              <a:rPr lang="en-GB" sz="2000" dirty="0"/>
              <a:t>can never have a </a:t>
            </a:r>
            <a:r>
              <a:rPr lang="en-GB" sz="2000" dirty="0" smtClean="0"/>
              <a:t>friend … We </a:t>
            </a:r>
            <a:r>
              <a:rPr lang="en-GB" sz="2000" dirty="0"/>
              <a:t>are now about to accept gauge of battle with this natural foe to liberty and </a:t>
            </a:r>
            <a:r>
              <a:rPr lang="en-GB" sz="2000" b="1" dirty="0" smtClean="0">
                <a:solidFill>
                  <a:srgbClr val="FF0000"/>
                </a:solidFill>
              </a:rPr>
              <a:t>shall, </a:t>
            </a:r>
            <a:r>
              <a:rPr lang="en-GB" sz="2000" b="1" dirty="0">
                <a:solidFill>
                  <a:srgbClr val="FF0000"/>
                </a:solidFill>
              </a:rPr>
              <a:t>if necessary, spend the whole force of the nation </a:t>
            </a:r>
            <a:r>
              <a:rPr lang="en-GB" sz="2000" dirty="0"/>
              <a:t>to check and nullify its pretensions and its power. We are </a:t>
            </a:r>
            <a:r>
              <a:rPr lang="en-GB" sz="2000" dirty="0" smtClean="0"/>
              <a:t>glad … to </a:t>
            </a:r>
            <a:r>
              <a:rPr lang="en-GB" sz="2000" dirty="0"/>
              <a:t>fight thus for the ultimate peace of the world and for the liberation of its peoples, the German peoples included: for the </a:t>
            </a:r>
            <a:r>
              <a:rPr lang="en-GB" sz="2000" dirty="0">
                <a:solidFill>
                  <a:srgbClr val="FF0000"/>
                </a:solidFill>
              </a:rPr>
              <a:t>rights of nations </a:t>
            </a:r>
            <a:r>
              <a:rPr lang="en-GB" sz="2000" b="1" dirty="0">
                <a:solidFill>
                  <a:srgbClr val="FF0000"/>
                </a:solidFill>
              </a:rPr>
              <a:t>great and small </a:t>
            </a:r>
            <a:r>
              <a:rPr lang="en-GB" sz="2000" dirty="0">
                <a:solidFill>
                  <a:srgbClr val="FF0000"/>
                </a:solidFill>
              </a:rPr>
              <a:t>and the privilege of men everywhere to </a:t>
            </a:r>
            <a:r>
              <a:rPr lang="en-GB" sz="2000" b="1" dirty="0">
                <a:solidFill>
                  <a:srgbClr val="FF0000"/>
                </a:solidFill>
              </a:rPr>
              <a:t>choose their way of life</a:t>
            </a:r>
            <a:r>
              <a:rPr lang="en-GB" sz="2000" dirty="0">
                <a:solidFill>
                  <a:srgbClr val="FF0000"/>
                </a:solidFill>
              </a:rPr>
              <a:t> and of obedience</a:t>
            </a:r>
            <a:r>
              <a:rPr lang="en-GB" sz="2000" dirty="0"/>
              <a:t>. </a:t>
            </a:r>
            <a:r>
              <a:rPr lang="en-GB" sz="2000" b="1" dirty="0" smtClean="0"/>
              <a:t>THE WORLD MUST BE MADE SAFE FOR DEMOCRACY. </a:t>
            </a:r>
            <a:r>
              <a:rPr lang="en-GB" sz="2000" dirty="0" smtClean="0"/>
              <a:t>Its </a:t>
            </a:r>
            <a:r>
              <a:rPr lang="en-GB" sz="2000" dirty="0"/>
              <a:t>peace must be planted upon the tested foundations of political liberty. We have no selfish ends to serve. We desire no conquest, no dominion. We seek no indemnities for ourselves, no material compensation for the sacrifices we shall freely make. We are but one of the champions of the rights of mankind</a:t>
            </a:r>
            <a:r>
              <a:rPr lang="en-GB" sz="2000" dirty="0" smtClean="0"/>
              <a:t>.”</a:t>
            </a:r>
          </a:p>
          <a:p>
            <a:pPr marL="342900" indent="-342900" algn="r">
              <a:buFontTx/>
              <a:buChar char="-"/>
            </a:pPr>
            <a:r>
              <a:rPr lang="en-GB" sz="2000" dirty="0" smtClean="0"/>
              <a:t>Woodrow Wilson, Joint </a:t>
            </a:r>
            <a:r>
              <a:rPr lang="en-GB" sz="2000" dirty="0"/>
              <a:t>Session of </a:t>
            </a:r>
            <a:r>
              <a:rPr lang="en-GB" sz="2000" dirty="0" smtClean="0"/>
              <a:t> Congress, April 2 1917</a:t>
            </a:r>
            <a:endParaRPr lang="en-GB" sz="2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274587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527329" cy="6538192"/>
          </a:xfrm>
          <a:prstGeom prst="rect">
            <a:avLst/>
          </a:prstGeom>
        </p:spPr>
        <p:txBody>
          <a:bodyPr wrap="square" lIns="540000" tIns="540000" rIns="540000" bIns="540000">
            <a:spAutoFit/>
          </a:bodyPr>
          <a:lstStyle/>
          <a:p>
            <a:pPr fontAlgn="auto">
              <a:spcBef>
                <a:spcPts val="0"/>
              </a:spcBef>
              <a:spcAft>
                <a:spcPts val="0"/>
              </a:spcAft>
              <a:defRPr/>
            </a:pPr>
            <a:r>
              <a:rPr lang="en-GB" sz="2400" b="1" dirty="0">
                <a:effectLst>
                  <a:outerShdw blurRad="38100" dist="38100" dir="2700000" algn="tl">
                    <a:srgbClr val="000000">
                      <a:alpha val="43137"/>
                    </a:srgbClr>
                  </a:outerShdw>
                </a:effectLst>
              </a:rPr>
              <a:t>4</a:t>
            </a:r>
            <a:r>
              <a:rPr lang="en-GB" sz="2400" b="1" dirty="0" smtClean="0">
                <a:effectLst>
                  <a:outerShdw blurRad="38100" dist="38100" dir="2700000" algn="tl">
                    <a:srgbClr val="000000">
                      <a:alpha val="43137"/>
                    </a:srgbClr>
                  </a:outerShdw>
                </a:effectLst>
              </a:rPr>
              <a:t>. United States and WWI: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War declared by Congress April 6 1917</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Already, Wilson’s attention was fixed on the post-war diplomacy</a:t>
            </a:r>
          </a:p>
          <a:p>
            <a:pPr marL="342900" indent="-342900" fontAlgn="auto">
              <a:spcBef>
                <a:spcPts val="0"/>
              </a:spcBef>
              <a:spcAft>
                <a:spcPts val="0"/>
              </a:spcAft>
              <a:buFont typeface="Arial" panose="020B0604020202020204" pitchFamily="34" charset="0"/>
              <a:buChar char="•"/>
              <a:defRPr/>
            </a:pPr>
            <a:endParaRPr lang="en-GB" sz="2400" dirty="0"/>
          </a:p>
          <a:p>
            <a:pPr fontAlgn="auto">
              <a:spcBef>
                <a:spcPts val="0"/>
              </a:spcBef>
              <a:spcAft>
                <a:spcPts val="0"/>
              </a:spcAft>
              <a:defRPr/>
            </a:pPr>
            <a:r>
              <a:rPr lang="en-GB" sz="2400" dirty="0" smtClean="0"/>
              <a:t>Stressed his desire for </a:t>
            </a:r>
            <a:r>
              <a:rPr lang="en-GB" sz="2400" b="1" dirty="0" smtClean="0">
                <a:effectLst>
                  <a:outerShdw blurRad="38100" dist="38100" dir="2700000" algn="tl">
                    <a:srgbClr val="000000">
                      <a:alpha val="43137"/>
                    </a:srgbClr>
                  </a:outerShdw>
                </a:effectLst>
              </a:rPr>
              <a:t>“Peace Without Victory” in a speech </a:t>
            </a:r>
            <a:r>
              <a:rPr lang="en-GB" sz="2400" b="1" dirty="0">
                <a:effectLst>
                  <a:outerShdw blurRad="38100" dist="38100" dir="2700000" algn="tl">
                    <a:srgbClr val="000000">
                      <a:alpha val="43137"/>
                    </a:srgbClr>
                  </a:outerShdw>
                </a:effectLst>
              </a:rPr>
              <a:t>to Senate, January 22 </a:t>
            </a:r>
            <a:r>
              <a:rPr lang="en-GB" sz="2400" b="1" dirty="0" smtClean="0">
                <a:effectLst>
                  <a:outerShdw blurRad="38100" dist="38100" dir="2700000" algn="tl">
                    <a:srgbClr val="000000">
                      <a:alpha val="43137"/>
                    </a:srgbClr>
                  </a:outerShdw>
                </a:effectLst>
              </a:rPr>
              <a:t>1917 </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Wanted cessation of European hostilities without punitive measure against Germany and the Central Powers</a:t>
            </a:r>
          </a:p>
          <a:p>
            <a:pPr fontAlgn="auto">
              <a:spcBef>
                <a:spcPts val="0"/>
              </a:spcBef>
              <a:spcAft>
                <a:spcPts val="0"/>
              </a:spcAft>
              <a:defRPr/>
            </a:pPr>
            <a:r>
              <a:rPr lang="en-GB" dirty="0" smtClean="0"/>
              <a:t> </a:t>
            </a:r>
            <a:endParaRPr lang="en-GB" sz="2000" b="1" dirty="0">
              <a:effectLst>
                <a:outerShdw blurRad="38100" dist="38100" dir="2700000" algn="tl">
                  <a:srgbClr val="000000">
                    <a:alpha val="43137"/>
                  </a:srgbClr>
                </a:outerShdw>
              </a:effectLst>
            </a:endParaRPr>
          </a:p>
        </p:txBody>
      </p:sp>
      <p:pic>
        <p:nvPicPr>
          <p:cNvPr id="7170" name="Picture 2" descr="http://www.theblaze.com/wp-content/uploads/2014/01/President_Woodrow_Wils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22968" y="1124746"/>
            <a:ext cx="2419050" cy="3096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597757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1519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the First World War: </a:t>
            </a:r>
            <a:r>
              <a:rPr lang="en-GB" sz="2400" b="1" dirty="0" err="1" smtClean="0">
                <a:effectLst>
                  <a:outerShdw blurRad="38100" dist="38100" dir="2700000" algn="tl">
                    <a:srgbClr val="000000">
                      <a:alpha val="43137"/>
                    </a:srgbClr>
                  </a:outerShdw>
                </a:effectLst>
              </a:rPr>
              <a:t>Wilsonianism</a:t>
            </a:r>
            <a:endParaRPr lang="en-GB" sz="2400" b="1" dirty="0">
              <a:effectLst>
                <a:outerShdw blurRad="38100" dist="38100" dir="2700000" algn="tl">
                  <a:srgbClr val="000000">
                    <a:alpha val="43137"/>
                  </a:srgbClr>
                </a:outerShdw>
              </a:effectLst>
            </a:endParaRPr>
          </a:p>
          <a:p>
            <a:pPr fontAlgn="auto">
              <a:spcBef>
                <a:spcPts val="0"/>
              </a:spcBef>
              <a:spcAft>
                <a:spcPts val="0"/>
              </a:spcAft>
              <a:defRPr/>
            </a:pPr>
            <a:r>
              <a:rPr lang="en-GB" sz="2400" b="1" dirty="0"/>
              <a:t> </a:t>
            </a:r>
            <a:r>
              <a:rPr lang="en-GB" sz="2400" b="1" dirty="0" smtClean="0"/>
              <a:t>‘The 14 Points’ – speech to Congress, January 8 1918</a:t>
            </a:r>
          </a:p>
          <a:p>
            <a:pPr fontAlgn="auto">
              <a:spcBef>
                <a:spcPts val="0"/>
              </a:spcBef>
              <a:spcAft>
                <a:spcPts val="0"/>
              </a:spcAft>
              <a:defRPr/>
            </a:pPr>
            <a:endParaRPr lang="en-GB" dirty="0"/>
          </a:p>
          <a:p>
            <a:pPr marL="514350" indent="-514350" algn="just" fontAlgn="auto">
              <a:spcBef>
                <a:spcPts val="0"/>
              </a:spcBef>
              <a:spcAft>
                <a:spcPts val="0"/>
              </a:spcAft>
              <a:buFont typeface="+mj-lt"/>
              <a:buAutoNum type="arabicPeriod"/>
              <a:defRPr/>
            </a:pPr>
            <a:r>
              <a:rPr lang="en-GB" dirty="0" smtClean="0"/>
              <a:t>Open </a:t>
            </a:r>
            <a:r>
              <a:rPr lang="en-GB" b="1" dirty="0" smtClean="0">
                <a:solidFill>
                  <a:srgbClr val="FF0000"/>
                </a:solidFill>
              </a:rPr>
              <a:t>covenants of peace</a:t>
            </a:r>
            <a:r>
              <a:rPr lang="en-GB" dirty="0" smtClean="0"/>
              <a:t>, with diplomacy proceeding </a:t>
            </a:r>
            <a:r>
              <a:rPr lang="en-GB" dirty="0" smtClean="0">
                <a:solidFill>
                  <a:srgbClr val="FF0000"/>
                </a:solidFill>
              </a:rPr>
              <a:t>frankly and in public view</a:t>
            </a:r>
            <a:r>
              <a:rPr lang="en-GB" dirty="0" smtClean="0"/>
              <a:t>. </a:t>
            </a:r>
          </a:p>
          <a:p>
            <a:pPr marL="514350" indent="-514350" algn="just" fontAlgn="auto">
              <a:spcBef>
                <a:spcPts val="0"/>
              </a:spcBef>
              <a:spcAft>
                <a:spcPts val="0"/>
              </a:spcAft>
              <a:buFont typeface="+mj-lt"/>
              <a:buAutoNum type="arabicPeriod"/>
              <a:defRPr/>
            </a:pPr>
            <a:r>
              <a:rPr lang="en-GB" b="1" dirty="0" smtClean="0"/>
              <a:t>Freedom </a:t>
            </a:r>
            <a:r>
              <a:rPr lang="en-GB" b="1" dirty="0"/>
              <a:t>of navigation </a:t>
            </a:r>
            <a:r>
              <a:rPr lang="en-GB" b="1" dirty="0" smtClean="0"/>
              <a:t>on seas </a:t>
            </a:r>
            <a:r>
              <a:rPr lang="en-GB" dirty="0" smtClean="0"/>
              <a:t>(outside </a:t>
            </a:r>
            <a:r>
              <a:rPr lang="en-GB" dirty="0"/>
              <a:t>territorial </a:t>
            </a:r>
            <a:r>
              <a:rPr lang="en-GB" dirty="0" smtClean="0"/>
              <a:t>waters) in </a:t>
            </a:r>
            <a:r>
              <a:rPr lang="en-GB" dirty="0"/>
              <a:t>peace and in </a:t>
            </a:r>
            <a:r>
              <a:rPr lang="en-GB" dirty="0" smtClean="0"/>
              <a:t>war</a:t>
            </a:r>
          </a:p>
          <a:p>
            <a:pPr marL="514350" indent="-514350" algn="just" fontAlgn="auto">
              <a:spcBef>
                <a:spcPts val="0"/>
              </a:spcBef>
              <a:spcAft>
                <a:spcPts val="0"/>
              </a:spcAft>
              <a:buFont typeface="+mj-lt"/>
              <a:buAutoNum type="arabicPeriod"/>
              <a:defRPr/>
            </a:pPr>
            <a:r>
              <a:rPr lang="en-GB" dirty="0" smtClean="0"/>
              <a:t>The </a:t>
            </a:r>
            <a:r>
              <a:rPr lang="en-GB" b="1" dirty="0" smtClean="0">
                <a:solidFill>
                  <a:srgbClr val="FF0000"/>
                </a:solidFill>
              </a:rPr>
              <a:t>removal of trading barriers </a:t>
            </a:r>
            <a:r>
              <a:rPr lang="en-GB" dirty="0" smtClean="0"/>
              <a:t>and est. of equal (free) trade </a:t>
            </a:r>
          </a:p>
          <a:p>
            <a:pPr marL="514350" indent="-514350" algn="just" fontAlgn="auto">
              <a:spcBef>
                <a:spcPts val="0"/>
              </a:spcBef>
              <a:spcAft>
                <a:spcPts val="0"/>
              </a:spcAft>
              <a:buFont typeface="+mj-lt"/>
              <a:buAutoNum type="arabicPeriod"/>
              <a:defRPr/>
            </a:pPr>
            <a:r>
              <a:rPr lang="en-GB" b="1" dirty="0" smtClean="0"/>
              <a:t>Armaments reduced </a:t>
            </a:r>
            <a:r>
              <a:rPr lang="en-GB" dirty="0"/>
              <a:t>to </a:t>
            </a:r>
            <a:r>
              <a:rPr lang="en-GB" dirty="0" smtClean="0"/>
              <a:t>lowest </a:t>
            </a:r>
            <a:r>
              <a:rPr lang="en-GB" dirty="0"/>
              <a:t>point consistent with domestic </a:t>
            </a:r>
            <a:r>
              <a:rPr lang="en-GB" dirty="0" smtClean="0"/>
              <a:t>safety</a:t>
            </a:r>
          </a:p>
          <a:p>
            <a:pPr marL="514350" indent="-514350" algn="just" fontAlgn="auto">
              <a:spcBef>
                <a:spcPts val="0"/>
              </a:spcBef>
              <a:spcAft>
                <a:spcPts val="0"/>
              </a:spcAft>
              <a:buFont typeface="+mj-lt"/>
              <a:buAutoNum type="arabicPeriod"/>
              <a:defRPr/>
            </a:pPr>
            <a:r>
              <a:rPr lang="en-GB" dirty="0" smtClean="0"/>
              <a:t>An “</a:t>
            </a:r>
            <a:r>
              <a:rPr lang="en-GB" b="1" dirty="0" smtClean="0"/>
              <a:t>impartial adjustment” </a:t>
            </a:r>
            <a:r>
              <a:rPr lang="en-GB" b="1" dirty="0"/>
              <a:t>of all colonial </a:t>
            </a:r>
            <a:r>
              <a:rPr lang="en-GB" b="1" dirty="0" smtClean="0"/>
              <a:t>claims</a:t>
            </a:r>
          </a:p>
          <a:p>
            <a:pPr marL="457200" indent="-457200" algn="just" fontAlgn="auto">
              <a:spcBef>
                <a:spcPts val="0"/>
              </a:spcBef>
              <a:spcAft>
                <a:spcPts val="0"/>
              </a:spcAft>
              <a:buFont typeface="+mj-lt"/>
              <a:buAutoNum type="arabicPeriod"/>
              <a:defRPr/>
            </a:pPr>
            <a:r>
              <a:rPr lang="en-GB" dirty="0" smtClean="0"/>
              <a:t>Fair treatment for (by now Bolshevik) </a:t>
            </a:r>
            <a:r>
              <a:rPr lang="en-GB" b="1" dirty="0" smtClean="0"/>
              <a:t>Russia</a:t>
            </a:r>
          </a:p>
          <a:p>
            <a:pPr marL="457200" indent="-457200" algn="just" fontAlgn="auto">
              <a:spcBef>
                <a:spcPts val="0"/>
              </a:spcBef>
              <a:spcAft>
                <a:spcPts val="0"/>
              </a:spcAft>
              <a:buFont typeface="+mj-lt"/>
              <a:buAutoNum type="arabicPeriod"/>
              <a:defRPr/>
            </a:pPr>
            <a:r>
              <a:rPr lang="en-GB" dirty="0" smtClean="0"/>
              <a:t>Pre-war frontiers  of Belgium maintained</a:t>
            </a:r>
          </a:p>
          <a:p>
            <a:pPr marL="457200" indent="-457200" algn="just" fontAlgn="auto">
              <a:spcBef>
                <a:spcPts val="0"/>
              </a:spcBef>
              <a:spcAft>
                <a:spcPts val="0"/>
              </a:spcAft>
              <a:buFont typeface="+mj-lt"/>
              <a:buAutoNum type="arabicPeriod"/>
              <a:defRPr/>
            </a:pPr>
            <a:r>
              <a:rPr lang="en-GB" dirty="0" smtClean="0"/>
              <a:t>All </a:t>
            </a:r>
            <a:r>
              <a:rPr lang="en-GB" dirty="0"/>
              <a:t>French territory </a:t>
            </a:r>
            <a:r>
              <a:rPr lang="en-GB" dirty="0" smtClean="0"/>
              <a:t>restored</a:t>
            </a:r>
            <a:r>
              <a:rPr lang="en-GB" dirty="0"/>
              <a:t>, </a:t>
            </a:r>
            <a:r>
              <a:rPr lang="en-GB" dirty="0" err="1" smtClean="0"/>
              <a:t>inc.</a:t>
            </a:r>
            <a:r>
              <a:rPr lang="en-GB" dirty="0" smtClean="0"/>
              <a:t> </a:t>
            </a:r>
            <a:r>
              <a:rPr lang="en-GB" b="1" dirty="0" smtClean="0"/>
              <a:t>Alsace-Lorraine</a:t>
            </a:r>
          </a:p>
          <a:p>
            <a:pPr marL="457200" indent="-457200" algn="just" fontAlgn="auto">
              <a:spcBef>
                <a:spcPts val="0"/>
              </a:spcBef>
              <a:spcAft>
                <a:spcPts val="0"/>
              </a:spcAft>
              <a:buFont typeface="+mj-lt"/>
              <a:buAutoNum type="arabicPeriod"/>
              <a:defRPr/>
            </a:pPr>
            <a:r>
              <a:rPr lang="en-GB" dirty="0" smtClean="0"/>
              <a:t>Re-adjustment </a:t>
            </a:r>
            <a:r>
              <a:rPr lang="en-GB" dirty="0"/>
              <a:t>of the frontiers of </a:t>
            </a:r>
            <a:r>
              <a:rPr lang="en-GB" dirty="0" smtClean="0"/>
              <a:t>Italy</a:t>
            </a:r>
          </a:p>
          <a:p>
            <a:pPr marL="457200" indent="-457200" algn="just" fontAlgn="auto">
              <a:spcBef>
                <a:spcPts val="0"/>
              </a:spcBef>
              <a:spcAft>
                <a:spcPts val="0"/>
              </a:spcAft>
              <a:buFont typeface="+mj-lt"/>
              <a:buAutoNum type="arabicPeriod"/>
              <a:defRPr/>
            </a:pPr>
            <a:r>
              <a:rPr lang="en-GB" dirty="0" smtClean="0"/>
              <a:t>Right for </a:t>
            </a:r>
            <a:r>
              <a:rPr lang="en-GB" b="1" dirty="0" smtClean="0"/>
              <a:t>self-determination in provinces of Austria-Hungary</a:t>
            </a:r>
          </a:p>
          <a:p>
            <a:pPr marL="457200" indent="-457200" algn="just" fontAlgn="auto">
              <a:spcBef>
                <a:spcPts val="0"/>
              </a:spcBef>
              <a:spcAft>
                <a:spcPts val="0"/>
              </a:spcAft>
              <a:buFont typeface="+mj-lt"/>
              <a:buAutoNum type="arabicPeriod"/>
              <a:defRPr/>
            </a:pPr>
            <a:r>
              <a:rPr lang="en-GB" b="1" dirty="0" smtClean="0"/>
              <a:t>Romania</a:t>
            </a:r>
            <a:r>
              <a:rPr lang="en-GB" b="1" dirty="0"/>
              <a:t>, </a:t>
            </a:r>
            <a:r>
              <a:rPr lang="en-GB" b="1" dirty="0" smtClean="0"/>
              <a:t>Serbia </a:t>
            </a:r>
            <a:r>
              <a:rPr lang="en-GB" b="1" dirty="0"/>
              <a:t>and Montenegro </a:t>
            </a:r>
            <a:r>
              <a:rPr lang="en-GB" b="1" dirty="0" smtClean="0"/>
              <a:t>to be recognised as sovereign</a:t>
            </a:r>
            <a:r>
              <a:rPr lang="en-GB" dirty="0" smtClean="0"/>
              <a:t> </a:t>
            </a:r>
          </a:p>
          <a:p>
            <a:pPr marL="457200" indent="-457200" algn="just" fontAlgn="auto">
              <a:spcBef>
                <a:spcPts val="0"/>
              </a:spcBef>
              <a:spcAft>
                <a:spcPts val="0"/>
              </a:spcAft>
              <a:buFont typeface="+mj-lt"/>
              <a:buAutoNum type="arabicPeriod"/>
              <a:defRPr/>
            </a:pPr>
            <a:r>
              <a:rPr lang="en-GB" dirty="0" smtClean="0"/>
              <a:t>Turkish </a:t>
            </a:r>
            <a:r>
              <a:rPr lang="en-GB" dirty="0"/>
              <a:t>portion of </a:t>
            </a:r>
            <a:r>
              <a:rPr lang="en-GB" dirty="0" smtClean="0"/>
              <a:t> Ottoman </a:t>
            </a:r>
            <a:r>
              <a:rPr lang="en-GB" dirty="0"/>
              <a:t>Empire </a:t>
            </a:r>
            <a:r>
              <a:rPr lang="en-GB" dirty="0" smtClean="0"/>
              <a:t>maintained, but all other parts open </a:t>
            </a:r>
            <a:r>
              <a:rPr lang="en-GB" b="1" dirty="0" smtClean="0"/>
              <a:t>to self-determination</a:t>
            </a:r>
            <a:endParaRPr lang="en-GB" b="1" dirty="0"/>
          </a:p>
          <a:p>
            <a:pPr marL="457200" indent="-457200" algn="just" fontAlgn="auto">
              <a:spcBef>
                <a:spcPts val="0"/>
              </a:spcBef>
              <a:spcAft>
                <a:spcPts val="0"/>
              </a:spcAft>
              <a:buFont typeface="+mj-lt"/>
              <a:buAutoNum type="arabicPeriod"/>
              <a:defRPr/>
            </a:pPr>
            <a:r>
              <a:rPr lang="en-GB" dirty="0"/>
              <a:t>Independence for </a:t>
            </a:r>
            <a:r>
              <a:rPr lang="en-GB" b="1" dirty="0" smtClean="0"/>
              <a:t>Poland</a:t>
            </a:r>
          </a:p>
          <a:p>
            <a:pPr marL="457200" indent="-457200" algn="just" fontAlgn="auto">
              <a:spcBef>
                <a:spcPts val="0"/>
              </a:spcBef>
              <a:spcAft>
                <a:spcPts val="0"/>
              </a:spcAft>
              <a:buFont typeface="+mj-lt"/>
              <a:buAutoNum type="arabicPeriod"/>
              <a:defRPr/>
            </a:pPr>
            <a:r>
              <a:rPr lang="en-GB" dirty="0" smtClean="0"/>
              <a:t>Proposed “</a:t>
            </a:r>
            <a:r>
              <a:rPr lang="en-GB" dirty="0" smtClean="0">
                <a:solidFill>
                  <a:srgbClr val="FF0000"/>
                </a:solidFill>
              </a:rPr>
              <a:t>a </a:t>
            </a:r>
            <a:r>
              <a:rPr lang="en-GB" dirty="0">
                <a:solidFill>
                  <a:srgbClr val="FF0000"/>
                </a:solidFill>
              </a:rPr>
              <a:t>general association of nations must be formed under specific covenants for the purpose of affording mutual guarantees of political independence and territorial integrity to great and small states </a:t>
            </a:r>
            <a:r>
              <a:rPr lang="en-GB" dirty="0" smtClean="0">
                <a:solidFill>
                  <a:srgbClr val="FF0000"/>
                </a:solidFill>
              </a:rPr>
              <a:t>alike</a:t>
            </a:r>
            <a:r>
              <a:rPr lang="en-GB" dirty="0" smtClean="0"/>
              <a:t>.” </a:t>
            </a:r>
            <a:endParaRPr lang="en-GB"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31921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016821"/>
          </a:xfrm>
          <a:prstGeom prst="rect">
            <a:avLst/>
          </a:prstGeom>
        </p:spPr>
        <p:txBody>
          <a:bodyPr wrap="square" lIns="540000" tIns="432000" rIns="540000" bIns="36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a:t>
            </a:r>
            <a:r>
              <a:rPr lang="en-GB" sz="2400" b="1" dirty="0" err="1" smtClean="0">
                <a:effectLst>
                  <a:outerShdw blurRad="38100" dist="38100" dir="2700000" algn="tl">
                    <a:srgbClr val="000000">
                      <a:alpha val="43137"/>
                    </a:srgbClr>
                  </a:outerShdw>
                </a:effectLst>
              </a:rPr>
              <a:t>Wilsonianism</a:t>
            </a: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Wilson’s desire for redrawing European map fulfilled with est. of independent Austria, Hungary, Poland, Czechoslovakia, Yugoslavia, plus Finland, Estonia, Latvia, Lithuania</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The League of Nations, in part Wilson’s brainchild, est. 1920 – </a:t>
            </a:r>
            <a:r>
              <a:rPr lang="en-GB" sz="2000" b="1" i="1" dirty="0" smtClean="0"/>
              <a:t>but without US membership</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Republican-majority Congress rejected Treaty of Versailles &amp; hence entry into League of Nations</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Objection that Paris Peace Conference betrayed </a:t>
            </a:r>
            <a:r>
              <a:rPr lang="en-GB" sz="2000" dirty="0" err="1" smtClean="0"/>
              <a:t>Wilsonian</a:t>
            </a:r>
            <a:r>
              <a:rPr lang="en-GB" sz="2000" dirty="0" smtClean="0"/>
              <a:t> values with est. of Middle Eastern mandate system and awarding of German territories in Far East to Japan</a:t>
            </a:r>
          </a:p>
          <a:p>
            <a:pPr marL="342900" indent="-342900" algn="just" fontAlgn="auto">
              <a:spcBef>
                <a:spcPts val="0"/>
              </a:spcBef>
              <a:spcAft>
                <a:spcPts val="0"/>
              </a:spcAft>
              <a:buFont typeface="Arial" panose="020B0604020202020204" pitchFamily="34" charset="0"/>
              <a:buChar char="•"/>
              <a:defRPr/>
            </a:pPr>
            <a:endParaRPr lang="en-GB" sz="1000" dirty="0"/>
          </a:p>
          <a:p>
            <a:pPr marL="342900" indent="-342900" algn="just" fontAlgn="auto">
              <a:spcBef>
                <a:spcPts val="0"/>
              </a:spcBef>
              <a:spcAft>
                <a:spcPts val="0"/>
              </a:spcAft>
              <a:buFont typeface="Arial" panose="020B0604020202020204" pitchFamily="34" charset="0"/>
              <a:buChar char="•"/>
              <a:defRPr/>
            </a:pPr>
            <a:r>
              <a:rPr lang="en-GB" sz="2000" dirty="0" smtClean="0"/>
              <a:t>Objection to Article 10 of League Covenant, which asserted members would “undertake </a:t>
            </a:r>
            <a:r>
              <a:rPr lang="en-GB" sz="2000" dirty="0"/>
              <a:t>to respect and preserve as against external aggression the territorial integrity and existing political independence of all </a:t>
            </a:r>
            <a:r>
              <a:rPr lang="en-GB" sz="2000" dirty="0" smtClean="0"/>
              <a:t>members” – feeling this violated US sovereignty and might lead to unwanted wars</a:t>
            </a:r>
          </a:p>
          <a:p>
            <a:pPr marL="342900" indent="-342900" algn="just" fontAlgn="auto">
              <a:spcBef>
                <a:spcPts val="0"/>
              </a:spcBef>
              <a:spcAft>
                <a:spcPts val="0"/>
              </a:spcAft>
              <a:buFont typeface="Arial" panose="020B0604020202020204" pitchFamily="34" charset="0"/>
              <a:buChar char="•"/>
              <a:defRPr/>
            </a:pPr>
            <a:endParaRPr lang="en-GB" sz="1000" b="1" dirty="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000" dirty="0" smtClean="0"/>
              <a:t>Rejection initiates era of retrenchment and</a:t>
            </a:r>
            <a:r>
              <a:rPr lang="en-GB" sz="2000" b="1" dirty="0" smtClean="0"/>
              <a:t> isolation </a:t>
            </a:r>
            <a:r>
              <a:rPr lang="en-GB" sz="2000" dirty="0" smtClean="0"/>
              <a:t>from international affairs (at least as pertaining to Europe)</a:t>
            </a:r>
            <a:endParaRPr lang="en-GB" sz="2000" dirty="0"/>
          </a:p>
        </p:txBody>
      </p:sp>
    </p:spTree>
    <p:extLst>
      <p:ext uri="{BB962C8B-B14F-4D97-AF65-F5344CB8AC3E}">
        <p14:creationId xmlns:p14="http://schemas.microsoft.com/office/powerpoint/2010/main" val="215775785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72285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Domestic Policies</a:t>
            </a: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algn="just" fontAlgn="auto">
              <a:spcBef>
                <a:spcPts val="0"/>
              </a:spcBef>
              <a:spcAft>
                <a:spcPts val="0"/>
              </a:spcAft>
              <a:buFont typeface="Arial" panose="020B0604020202020204" pitchFamily="34" charset="0"/>
              <a:buChar char="•"/>
              <a:defRPr/>
            </a:pPr>
            <a:r>
              <a:rPr lang="en-GB" sz="2400" dirty="0" smtClean="0"/>
              <a:t>Mobilisation of economy and society to war footing:</a:t>
            </a:r>
          </a:p>
          <a:p>
            <a:pPr marL="800100" lvl="1" indent="-342900" algn="just">
              <a:buFontTx/>
              <a:buChar char="-"/>
              <a:defRPr/>
            </a:pPr>
            <a:r>
              <a:rPr lang="en-GB" sz="2400" dirty="0" smtClean="0"/>
              <a:t>Military draft</a:t>
            </a:r>
          </a:p>
          <a:p>
            <a:pPr marL="800100" lvl="1" indent="-342900" algn="just">
              <a:buFontTx/>
              <a:buChar char="-"/>
              <a:defRPr/>
            </a:pPr>
            <a:r>
              <a:rPr lang="en-GB" sz="2400" dirty="0" smtClean="0"/>
              <a:t>Railroad Administration exerted control over railways</a:t>
            </a:r>
          </a:p>
          <a:p>
            <a:pPr marL="800100" lvl="1" indent="-342900" algn="just">
              <a:buFontTx/>
              <a:buChar char="-"/>
              <a:defRPr/>
            </a:pPr>
            <a:r>
              <a:rPr lang="en-GB" sz="2400" dirty="0" smtClean="0"/>
              <a:t>Fuel Administration controlled coal supplies and rationed gasoline</a:t>
            </a:r>
          </a:p>
          <a:p>
            <a:pPr marL="800100" lvl="1" indent="-342900" algn="just">
              <a:buFontTx/>
              <a:buChar char="-"/>
              <a:defRPr/>
            </a:pPr>
            <a:r>
              <a:rPr lang="en-GB" sz="2400" dirty="0" smtClean="0"/>
              <a:t>War </a:t>
            </a:r>
            <a:r>
              <a:rPr lang="en-GB" sz="2400" dirty="0"/>
              <a:t>Industries </a:t>
            </a:r>
            <a:r>
              <a:rPr lang="en-GB" sz="2400" dirty="0" smtClean="0"/>
              <a:t>Bureau regulated manufacture to limit products for civilian market in favour of military supplies</a:t>
            </a:r>
            <a:endParaRPr lang="en-GB" sz="2400" dirty="0"/>
          </a:p>
          <a:p>
            <a:pPr marL="342900" indent="-342900" algn="just" fontAlgn="auto">
              <a:spcBef>
                <a:spcPts val="0"/>
              </a:spcBef>
              <a:spcAft>
                <a:spcPts val="0"/>
              </a:spcAft>
              <a:buFontTx/>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400" dirty="0" smtClean="0"/>
              <a:t>Women (re-)enter workplace en masse to meet labour shortages</a:t>
            </a:r>
          </a:p>
          <a:p>
            <a:pPr marL="342900" indent="-342900" algn="just" fontAlgn="auto">
              <a:spcBef>
                <a:spcPts val="0"/>
              </a:spcBef>
              <a:spcAft>
                <a:spcPts val="0"/>
              </a:spcAft>
              <a:buFont typeface="Arial" panose="020B0604020202020204" pitchFamily="34" charset="0"/>
              <a:buChar char="•"/>
              <a:defRPr/>
            </a:pPr>
            <a:endParaRPr lang="en-GB" sz="1000" dirty="0" smtClean="0"/>
          </a:p>
          <a:p>
            <a:pPr marL="342900" indent="-342900" algn="just" fontAlgn="auto">
              <a:spcBef>
                <a:spcPts val="0"/>
              </a:spcBef>
              <a:spcAft>
                <a:spcPts val="0"/>
              </a:spcAft>
              <a:buFont typeface="Arial" panose="020B0604020202020204" pitchFamily="34" charset="0"/>
              <a:buChar char="•"/>
              <a:defRPr/>
            </a:pPr>
            <a:r>
              <a:rPr lang="en-GB" sz="2400" dirty="0" smtClean="0"/>
              <a:t>Involved alliances between government and big business – corporate executives employed by federal agencies; suspension of antitrust laws; award of favourable contracts</a:t>
            </a:r>
          </a:p>
          <a:p>
            <a:pPr marL="342900" indent="-342900" fontAlgn="auto">
              <a:spcBef>
                <a:spcPts val="0"/>
              </a:spcBef>
              <a:spcAft>
                <a:spcPts val="0"/>
              </a:spcAft>
              <a:buFont typeface="Arial" panose="020B0604020202020204" pitchFamily="34" charset="0"/>
              <a:buChar char="•"/>
              <a:defRPr/>
            </a:pPr>
            <a:endParaRPr lang="en-GB" sz="2400" dirty="0" smtClean="0"/>
          </a:p>
        </p:txBody>
      </p:sp>
    </p:spTree>
    <p:extLst>
      <p:ext uri="{BB962C8B-B14F-4D97-AF65-F5344CB8AC3E}">
        <p14:creationId xmlns:p14="http://schemas.microsoft.com/office/powerpoint/2010/main" val="199035299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8477184"/>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Domestic Policies</a:t>
            </a:r>
          </a:p>
          <a:p>
            <a:pPr fontAlgn="auto">
              <a:spcBef>
                <a:spcPts val="0"/>
              </a:spcBef>
              <a:spcAft>
                <a:spcPts val="0"/>
              </a:spcAft>
              <a:defRPr/>
            </a:pPr>
            <a:endParaRPr lang="en-GB" sz="10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200" dirty="0" smtClean="0"/>
              <a:t>2/3s of war expenditure funded through loans rather than taxation:  Liberty Bonds sold to millions of American civilians</a:t>
            </a:r>
          </a:p>
          <a:p>
            <a:pPr marL="342900" indent="-342900" fontAlgn="auto">
              <a:spcBef>
                <a:spcPts val="0"/>
              </a:spcBef>
              <a:spcAft>
                <a:spcPts val="0"/>
              </a:spcAft>
              <a:buFont typeface="Arial" panose="020B0604020202020204" pitchFamily="34" charset="0"/>
              <a:buChar char="•"/>
              <a:defRPr/>
            </a:pPr>
            <a:r>
              <a:rPr lang="en-GB" sz="2200" dirty="0" smtClean="0"/>
              <a:t>Bond purchase advertised as patriotic duty – and led to mass participation in financial securities market (stocks, shares, credit, debts, etc.) for the first time</a:t>
            </a:r>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endParaRPr lang="en-GB" sz="2400" dirty="0" smtClean="0"/>
          </a:p>
          <a:p>
            <a:pPr marL="342900" indent="-342900" fontAlgn="auto">
              <a:spcBef>
                <a:spcPts val="0"/>
              </a:spcBef>
              <a:spcAft>
                <a:spcPts val="0"/>
              </a:spcAft>
              <a:buFont typeface="Arial" panose="020B0604020202020204" pitchFamily="34" charset="0"/>
              <a:buChar char="•"/>
              <a:defRPr/>
            </a:pPr>
            <a:endParaRPr lang="en-GB" sz="24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9" y="2803471"/>
            <a:ext cx="2554213" cy="3933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3" y="2766583"/>
            <a:ext cx="2590311" cy="3945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0153" y="2791022"/>
            <a:ext cx="2627419" cy="3945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609952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6"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388" y="526619"/>
            <a:ext cx="2045579" cy="2990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2833" y="548680"/>
            <a:ext cx="1890084" cy="2968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8"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06" y="3635835"/>
            <a:ext cx="2061960" cy="3041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15403" y="836713"/>
            <a:ext cx="5017430" cy="6026604"/>
          </a:xfrm>
          <a:prstGeom prst="rect">
            <a:avLst/>
          </a:prstGeom>
        </p:spPr>
        <p:txBody>
          <a:bodyPr wrap="square" lIns="360000" tIns="180000" rIns="360000" bIns="180000">
            <a:spAutoFit/>
          </a:bodyPr>
          <a:lstStyle/>
          <a:p>
            <a:pPr marL="342900" indent="-342900" algn="just" fontAlgn="auto">
              <a:spcBef>
                <a:spcPts val="0"/>
              </a:spcBef>
              <a:spcAft>
                <a:spcPts val="0"/>
              </a:spcAft>
              <a:buFont typeface="Arial" panose="020B0604020202020204" pitchFamily="34" charset="0"/>
              <a:buChar char="•"/>
              <a:defRPr/>
            </a:pPr>
            <a:r>
              <a:rPr lang="en-GB" sz="2000" dirty="0" smtClean="0"/>
              <a:t>Posters, propaganda films </a:t>
            </a:r>
          </a:p>
          <a:p>
            <a:pPr marL="342900" indent="-342900" algn="just" fontAlgn="auto">
              <a:spcBef>
                <a:spcPts val="0"/>
              </a:spcBef>
              <a:spcAft>
                <a:spcPts val="0"/>
              </a:spcAft>
              <a:buFont typeface="Arial" panose="020B0604020202020204" pitchFamily="34" charset="0"/>
              <a:buChar char="•"/>
              <a:defRPr/>
            </a:pPr>
            <a:r>
              <a:rPr lang="en-GB" sz="2000" dirty="0" smtClean="0"/>
              <a:t>‘4-Minute Men’ appear at movie theatres and other public venues, making patriotic stump speeches</a:t>
            </a:r>
          </a:p>
          <a:p>
            <a:pPr algn="just" fontAlgn="auto">
              <a:spcBef>
                <a:spcPts val="0"/>
              </a:spcBef>
              <a:spcAft>
                <a:spcPts val="0"/>
              </a:spcAft>
              <a:defRPr/>
            </a:pPr>
            <a:endParaRPr lang="en-GB" sz="800" b="1" dirty="0">
              <a:effectLst>
                <a:outerShdw blurRad="38100" dist="38100" dir="2700000" algn="tl">
                  <a:srgbClr val="000000">
                    <a:alpha val="43137"/>
                  </a:srgbClr>
                </a:outerShdw>
              </a:effectLst>
            </a:endParaRPr>
          </a:p>
          <a:p>
            <a:pPr algn="just" fontAlgn="auto">
              <a:spcBef>
                <a:spcPts val="0"/>
              </a:spcBef>
              <a:spcAft>
                <a:spcPts val="0"/>
              </a:spcAft>
              <a:defRPr/>
            </a:pPr>
            <a:r>
              <a:rPr lang="en-GB" sz="2000" b="1" dirty="0">
                <a:effectLst>
                  <a:outerShdw blurRad="38100" dist="38100" dir="2700000" algn="tl">
                    <a:srgbClr val="000000">
                      <a:alpha val="43137"/>
                    </a:srgbClr>
                  </a:outerShdw>
                </a:effectLst>
              </a:rPr>
              <a:t>Anti-German feeling</a:t>
            </a:r>
          </a:p>
          <a:p>
            <a:pPr marL="342900" indent="-342900" algn="just">
              <a:buFont typeface="Arial" panose="020B0604020202020204" pitchFamily="34" charset="0"/>
              <a:buChar char="•"/>
              <a:defRPr/>
            </a:pPr>
            <a:r>
              <a:rPr lang="en-GB" sz="2000" dirty="0"/>
              <a:t>German-born residents of US classified as aliens</a:t>
            </a:r>
          </a:p>
          <a:p>
            <a:pPr marL="342900" indent="-342900" algn="just">
              <a:buFont typeface="Arial" panose="020B0604020202020204" pitchFamily="34" charset="0"/>
              <a:buChar char="•"/>
              <a:defRPr/>
            </a:pPr>
            <a:r>
              <a:rPr lang="en-GB" sz="2000" dirty="0"/>
              <a:t>250,000 German Americans had to carry their registration card </a:t>
            </a:r>
            <a:r>
              <a:rPr lang="en-GB" sz="2000" dirty="0" smtClean="0"/>
              <a:t>and regularly check-in at post offices</a:t>
            </a:r>
            <a:endParaRPr lang="en-GB" sz="2000" dirty="0"/>
          </a:p>
          <a:p>
            <a:pPr marL="342900" indent="-342900" algn="just">
              <a:buFont typeface="Arial" panose="020B0604020202020204" pitchFamily="34" charset="0"/>
              <a:buChar char="•"/>
              <a:defRPr/>
            </a:pPr>
            <a:r>
              <a:rPr lang="en-GB" sz="2000" dirty="0"/>
              <a:t>C. 6,300 arrests for </a:t>
            </a:r>
            <a:r>
              <a:rPr lang="en-GB" sz="2000" dirty="0" smtClean="0"/>
              <a:t> </a:t>
            </a:r>
            <a:r>
              <a:rPr lang="en-GB" sz="2000" dirty="0"/>
              <a:t>violations </a:t>
            </a:r>
          </a:p>
          <a:p>
            <a:pPr marL="342900" indent="-342900" algn="just">
              <a:buFont typeface="Arial" panose="020B0604020202020204" pitchFamily="34" charset="0"/>
              <a:buChar char="•"/>
              <a:defRPr/>
            </a:pPr>
            <a:r>
              <a:rPr lang="en-GB" sz="2000" dirty="0"/>
              <a:t>16 states </a:t>
            </a:r>
            <a:r>
              <a:rPr lang="en-GB" sz="2000" dirty="0" smtClean="0"/>
              <a:t>banned German-language teaching</a:t>
            </a:r>
          </a:p>
          <a:p>
            <a:pPr marL="342900" indent="-342900" algn="just">
              <a:buFont typeface="Arial" panose="020B0604020202020204" pitchFamily="34" charset="0"/>
              <a:buChar char="•"/>
              <a:defRPr/>
            </a:pPr>
            <a:r>
              <a:rPr lang="en-GB" sz="2000" dirty="0" smtClean="0"/>
              <a:t>Name changes: Germantown, Nebraska → Garland; Berlin, Iowa → Lincoln; German Shepherd </a:t>
            </a:r>
            <a:r>
              <a:rPr lang="en-GB" sz="2000" dirty="0"/>
              <a:t>→</a:t>
            </a:r>
            <a:r>
              <a:rPr lang="en-GB" sz="2000" dirty="0" smtClean="0"/>
              <a:t> Alsatian; hamburger, sauerkraut → liberty sandwich/cabbage</a:t>
            </a:r>
            <a:endParaRPr lang="en-GB" sz="2000" b="1" dirty="0">
              <a:effectLst>
                <a:outerShdw blurRad="38100" dist="38100" dir="2700000" algn="tl">
                  <a:srgbClr val="000000">
                    <a:alpha val="43137"/>
                  </a:srgbClr>
                </a:outerShdw>
              </a:effectLst>
            </a:endParaRPr>
          </a:p>
        </p:txBody>
      </p:sp>
      <p:pic>
        <p:nvPicPr>
          <p:cNvPr id="921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32832" y="3635835"/>
            <a:ext cx="2002986" cy="2990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1113" y="-3175"/>
            <a:ext cx="9155113" cy="1459879"/>
          </a:xfrm>
          <a:prstGeom prst="rect">
            <a:avLst/>
          </a:prstGeom>
        </p:spPr>
        <p:txBody>
          <a:bodyPr wrap="square" lIns="540000" tIns="540000" rIns="540000" bIns="540000">
            <a:spAutoFit/>
          </a:bodyPr>
          <a:lstStyle/>
          <a:p>
            <a:pPr algn="ct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Propaganda</a:t>
            </a:r>
          </a:p>
        </p:txBody>
      </p:sp>
    </p:spTree>
    <p:extLst>
      <p:ext uri="{BB962C8B-B14F-4D97-AF65-F5344CB8AC3E}">
        <p14:creationId xmlns:p14="http://schemas.microsoft.com/office/powerpoint/2010/main" val="260055908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583030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Domestic Policies</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algn="just" fontAlgn="auto">
              <a:spcBef>
                <a:spcPts val="0"/>
              </a:spcBef>
              <a:spcAft>
                <a:spcPts val="0"/>
              </a:spcAft>
              <a:defRPr/>
            </a:pPr>
            <a:r>
              <a:rPr lang="en-GB" sz="2400" b="1" dirty="0" smtClean="0"/>
              <a:t>Culture of coercion and conformity:</a:t>
            </a:r>
          </a:p>
          <a:p>
            <a:pPr algn="just" fontAlgn="auto">
              <a:spcBef>
                <a:spcPts val="0"/>
              </a:spcBef>
              <a:spcAft>
                <a:spcPts val="0"/>
              </a:spcAft>
              <a:defRPr/>
            </a:pPr>
            <a:endParaRPr lang="en-GB" sz="2400" b="1" dirty="0" smtClean="0"/>
          </a:p>
          <a:p>
            <a:pPr marL="342900" indent="-342900" algn="just" fontAlgn="auto">
              <a:spcBef>
                <a:spcPts val="0"/>
              </a:spcBef>
              <a:spcAft>
                <a:spcPts val="0"/>
              </a:spcAft>
              <a:buFont typeface="Arial" panose="020B0604020202020204" pitchFamily="34" charset="0"/>
              <a:buChar char="•"/>
              <a:defRPr/>
            </a:pPr>
            <a:r>
              <a:rPr lang="en-GB" sz="2400" dirty="0" smtClean="0"/>
              <a:t>Social (and legal) pressure to buy Liberty Bonds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Enforcement of nativist sentiments – language and naturalisation classes at workplaces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Vilification of pacifists</a:t>
            </a:r>
          </a:p>
          <a:p>
            <a:pPr marL="342900" indent="-342900" algn="just" fontAlgn="auto">
              <a:spcBef>
                <a:spcPts val="0"/>
              </a:spcBef>
              <a:spcAft>
                <a:spcPts val="0"/>
              </a:spcAft>
              <a:buFont typeface="Arial" panose="020B0604020202020204" pitchFamily="34" charset="0"/>
              <a:buChar char="•"/>
              <a:defRPr/>
            </a:pPr>
            <a:endParaRPr lang="en-GB" sz="2400" dirty="0" smtClean="0"/>
          </a:p>
          <a:p>
            <a:pPr marL="342900" indent="-342900" algn="just" fontAlgn="auto">
              <a:spcBef>
                <a:spcPts val="0"/>
              </a:spcBef>
              <a:spcAft>
                <a:spcPts val="0"/>
              </a:spcAft>
              <a:buFont typeface="Arial" panose="020B0604020202020204" pitchFamily="34" charset="0"/>
              <a:buChar char="•"/>
              <a:defRPr/>
            </a:pPr>
            <a:r>
              <a:rPr lang="en-GB" sz="2400" dirty="0" smtClean="0"/>
              <a:t>Restrictions on free speech</a:t>
            </a:r>
          </a:p>
          <a:p>
            <a:pPr algn="just" fontAlgn="auto">
              <a:spcBef>
                <a:spcPts val="0"/>
              </a:spcBef>
              <a:spcAft>
                <a:spcPts val="0"/>
              </a:spcAft>
              <a:defRPr/>
            </a:pPr>
            <a:endParaRPr lang="en-GB" sz="2000" dirty="0"/>
          </a:p>
        </p:txBody>
      </p:sp>
    </p:spTree>
    <p:extLst>
      <p:ext uri="{BB962C8B-B14F-4D97-AF65-F5344CB8AC3E}">
        <p14:creationId xmlns:p14="http://schemas.microsoft.com/office/powerpoint/2010/main" val="1434906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55112" cy="733841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Domestic Policies</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algn="just" fontAlgn="auto">
              <a:spcBef>
                <a:spcPts val="0"/>
              </a:spcBef>
              <a:spcAft>
                <a:spcPts val="0"/>
              </a:spcAft>
              <a:defRPr/>
            </a:pPr>
            <a:r>
              <a:rPr lang="en-GB" sz="2000" dirty="0" smtClean="0"/>
              <a:t>ESPIONAGE ACT, 1917</a:t>
            </a:r>
          </a:p>
          <a:p>
            <a:pPr marL="342900" indent="-342900" algn="just">
              <a:buFont typeface="Arial" panose="020B0604020202020204" pitchFamily="34" charset="0"/>
              <a:buChar char="•"/>
              <a:defRPr/>
            </a:pPr>
            <a:r>
              <a:rPr lang="en-GB" sz="2000" dirty="0" smtClean="0"/>
              <a:t>Prohibited information and “false </a:t>
            </a:r>
            <a:r>
              <a:rPr lang="en-GB" sz="2000" dirty="0"/>
              <a:t>reports or </a:t>
            </a:r>
            <a:r>
              <a:rPr lang="en-GB" sz="2000" dirty="0" smtClean="0"/>
              <a:t>statements” intended to:</a:t>
            </a:r>
          </a:p>
          <a:p>
            <a:pPr marL="914400" lvl="1" indent="-457200" algn="just">
              <a:buAutoNum type="alphaLcParenR"/>
              <a:defRPr/>
            </a:pPr>
            <a:r>
              <a:rPr lang="en-GB" sz="2000" dirty="0" smtClean="0"/>
              <a:t>interfere </a:t>
            </a:r>
            <a:r>
              <a:rPr lang="en-GB" sz="2000" dirty="0"/>
              <a:t>with </a:t>
            </a:r>
            <a:r>
              <a:rPr lang="en-GB" sz="2000" dirty="0" smtClean="0"/>
              <a:t>operation/ </a:t>
            </a:r>
            <a:r>
              <a:rPr lang="en-GB" sz="2000" dirty="0"/>
              <a:t>success of </a:t>
            </a:r>
            <a:r>
              <a:rPr lang="en-GB" sz="2000" dirty="0" smtClean="0"/>
              <a:t>armed forces</a:t>
            </a:r>
          </a:p>
          <a:p>
            <a:pPr marL="914400" lvl="1" indent="-457200" algn="just">
              <a:buAutoNum type="alphaLcParenR"/>
              <a:defRPr/>
            </a:pPr>
            <a:r>
              <a:rPr lang="en-GB" sz="2000" dirty="0" smtClean="0"/>
              <a:t>cause </a:t>
            </a:r>
            <a:r>
              <a:rPr lang="en-GB" sz="2000" dirty="0"/>
              <a:t>insubordination, disloyalty, mutiny, refusal of </a:t>
            </a:r>
            <a:r>
              <a:rPr lang="en-GB" sz="2000" dirty="0" smtClean="0"/>
              <a:t>duty</a:t>
            </a:r>
          </a:p>
          <a:p>
            <a:pPr marL="914400" lvl="1" indent="-457200" algn="just">
              <a:buAutoNum type="alphaLcParenR"/>
              <a:defRPr/>
            </a:pPr>
            <a:r>
              <a:rPr lang="en-GB" sz="2000" dirty="0" smtClean="0"/>
              <a:t>wilfully obstruct recruitment to United </a:t>
            </a:r>
            <a:r>
              <a:rPr lang="en-GB" sz="2000" dirty="0"/>
              <a:t>States. This was punishable by a maximum fine of $10,000 or by imprisonment for not more than 20 years or both</a:t>
            </a:r>
            <a:r>
              <a:rPr lang="en-GB" sz="2000" dirty="0" smtClean="0"/>
              <a:t>.</a:t>
            </a:r>
            <a:endParaRPr lang="en-GB" sz="1000" b="1" i="1" dirty="0" smtClean="0"/>
          </a:p>
          <a:p>
            <a:pPr lvl="1" algn="ctr">
              <a:defRPr/>
            </a:pPr>
            <a:r>
              <a:rPr lang="en-GB" sz="2000" b="1" i="1" dirty="0" smtClean="0"/>
              <a:t>Punishable by fine</a:t>
            </a:r>
            <a:r>
              <a:rPr lang="en-GB" sz="2000" b="1" i="1" dirty="0"/>
              <a:t> </a:t>
            </a:r>
            <a:r>
              <a:rPr lang="en-GB" sz="2000" b="1" i="1" dirty="0" smtClean="0"/>
              <a:t>and up to 20-30-year prison term – even execution</a:t>
            </a:r>
          </a:p>
          <a:p>
            <a:pPr lvl="1" algn="just">
              <a:defRPr/>
            </a:pPr>
            <a:endParaRPr lang="en-GB" sz="2000" dirty="0" smtClean="0"/>
          </a:p>
          <a:p>
            <a:pPr algn="just"/>
            <a:r>
              <a:rPr lang="en-GB" sz="2000" dirty="0" smtClean="0"/>
              <a:t>SEDITION ‘ACT,’ 1918</a:t>
            </a:r>
          </a:p>
          <a:p>
            <a:pPr marL="342900" indent="-342900" algn="just">
              <a:buFont typeface="Arial" panose="020B0604020202020204" pitchFamily="34" charset="0"/>
              <a:buChar char="•"/>
            </a:pPr>
            <a:r>
              <a:rPr lang="en-GB" sz="2000" dirty="0" smtClean="0"/>
              <a:t>Added prohibitions against those who:</a:t>
            </a:r>
          </a:p>
          <a:p>
            <a:pPr marL="800100" lvl="1" indent="-342900" algn="just">
              <a:buFontTx/>
              <a:buChar char="-"/>
            </a:pPr>
            <a:r>
              <a:rPr lang="en-GB" sz="2000" dirty="0" smtClean="0"/>
              <a:t>“wilfully </a:t>
            </a:r>
            <a:r>
              <a:rPr lang="en-GB" sz="2000" dirty="0"/>
              <a:t>utter, print, write, or publish any disloyal, profane, </a:t>
            </a:r>
            <a:r>
              <a:rPr lang="en-GB" sz="2000" dirty="0" smtClean="0"/>
              <a:t>scurrilous </a:t>
            </a:r>
            <a:r>
              <a:rPr lang="en-GB" sz="2000" dirty="0"/>
              <a:t>or abusive </a:t>
            </a:r>
            <a:r>
              <a:rPr lang="en-GB" sz="2000" dirty="0" smtClean="0"/>
              <a:t>language” </a:t>
            </a:r>
            <a:r>
              <a:rPr lang="en-GB" sz="2000" dirty="0"/>
              <a:t>about </a:t>
            </a:r>
            <a:r>
              <a:rPr lang="en-GB" sz="2000" dirty="0" smtClean="0"/>
              <a:t>US government, the military, constitution and flag</a:t>
            </a:r>
          </a:p>
          <a:p>
            <a:pPr marL="800100" lvl="1" indent="-342900" algn="just">
              <a:buFontTx/>
              <a:buChar char="-"/>
            </a:pPr>
            <a:r>
              <a:rPr lang="en-GB" sz="2000" dirty="0" smtClean="0"/>
              <a:t>Display enemy flags</a:t>
            </a:r>
          </a:p>
          <a:p>
            <a:pPr lvl="1" algn="ctr"/>
            <a:r>
              <a:rPr lang="en-GB" sz="2000" b="1" i="1" dirty="0"/>
              <a:t>Punishable by fine and up to 20-30-year prison </a:t>
            </a:r>
            <a:r>
              <a:rPr lang="en-GB" sz="2000" b="1" i="1" dirty="0" smtClean="0"/>
              <a:t>term</a:t>
            </a:r>
          </a:p>
          <a:p>
            <a:pPr lvl="1" algn="ctr"/>
            <a:endParaRPr lang="en-GB" sz="800" b="1" i="1" dirty="0" smtClean="0"/>
          </a:p>
          <a:p>
            <a:pPr lvl="1" algn="ctr"/>
            <a:r>
              <a:rPr lang="en-GB" sz="2400" b="1" dirty="0" smtClean="0">
                <a:solidFill>
                  <a:srgbClr val="FF0000"/>
                </a:solidFill>
              </a:rPr>
              <a:t>2,000 charges; more than half convicted</a:t>
            </a:r>
            <a:endParaRPr lang="en-GB" sz="2400" dirty="0" smtClean="0">
              <a:solidFill>
                <a:srgbClr val="FF0000"/>
              </a:solidFill>
            </a:endParaRPr>
          </a:p>
          <a:p>
            <a:pPr lvl="1" algn="just"/>
            <a:endParaRPr lang="en-GB"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0984396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4"/>
            <a:ext cx="6248055" cy="5676418"/>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4. United States and WWI: Red Scare</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200" dirty="0" smtClean="0"/>
              <a:t>Eugene Debs imprisoned under Espionage Act, 1918</a:t>
            </a:r>
          </a:p>
          <a:p>
            <a:pPr marL="342900" indent="-342900" fontAlgn="auto">
              <a:spcBef>
                <a:spcPts val="0"/>
              </a:spcBef>
              <a:spcAft>
                <a:spcPts val="0"/>
              </a:spcAft>
              <a:buFont typeface="Arial" panose="020B0604020202020204" pitchFamily="34" charset="0"/>
              <a:buChar char="•"/>
              <a:defRPr/>
            </a:pPr>
            <a:r>
              <a:rPr lang="en-GB" sz="2200" dirty="0" smtClean="0"/>
              <a:t>Domestic reaction to Russian Revolution and its impact</a:t>
            </a:r>
          </a:p>
          <a:p>
            <a:pPr marL="342900" indent="-342900" fontAlgn="auto">
              <a:spcBef>
                <a:spcPts val="0"/>
              </a:spcBef>
              <a:spcAft>
                <a:spcPts val="0"/>
              </a:spcAft>
              <a:buFont typeface="Arial" panose="020B0604020202020204" pitchFamily="34" charset="0"/>
              <a:buChar char="•"/>
              <a:defRPr/>
            </a:pPr>
            <a:r>
              <a:rPr lang="en-GB" sz="2200" dirty="0" smtClean="0"/>
              <a:t>US sent troops to fight against Bolsheviks in Russian Civil War (1918–1920)</a:t>
            </a:r>
          </a:p>
          <a:p>
            <a:pPr marL="342900" indent="-342900" fontAlgn="auto">
              <a:spcBef>
                <a:spcPts val="0"/>
              </a:spcBef>
              <a:spcAft>
                <a:spcPts val="0"/>
              </a:spcAft>
              <a:buFont typeface="Arial" panose="020B0604020202020204" pitchFamily="34" charset="0"/>
              <a:buChar char="•"/>
              <a:defRPr/>
            </a:pPr>
            <a:r>
              <a:rPr lang="en-GB" sz="2200" dirty="0" smtClean="0"/>
              <a:t>Socialists expulsed from New York legislature</a:t>
            </a:r>
          </a:p>
          <a:p>
            <a:pPr marL="342900" indent="-342900" fontAlgn="auto">
              <a:spcBef>
                <a:spcPts val="0"/>
              </a:spcBef>
              <a:spcAft>
                <a:spcPts val="0"/>
              </a:spcAft>
              <a:buFont typeface="Arial" panose="020B0604020202020204" pitchFamily="34" charset="0"/>
              <a:buChar char="•"/>
              <a:defRPr/>
            </a:pPr>
            <a:r>
              <a:rPr lang="en-GB" sz="2200" dirty="0" smtClean="0"/>
              <a:t>5,000 arrests of trade unionists and radicals</a:t>
            </a:r>
          </a:p>
          <a:p>
            <a:pPr marL="342900" indent="-342900" fontAlgn="auto">
              <a:spcBef>
                <a:spcPts val="0"/>
              </a:spcBef>
              <a:spcAft>
                <a:spcPts val="0"/>
              </a:spcAft>
              <a:buFont typeface="Arial" panose="020B0604020202020204" pitchFamily="34" charset="0"/>
              <a:buChar char="•"/>
              <a:defRPr/>
            </a:pPr>
            <a:r>
              <a:rPr lang="en-GB" sz="2200" dirty="0" smtClean="0"/>
              <a:t>Raids on labour organisation offices</a:t>
            </a:r>
          </a:p>
          <a:p>
            <a:pPr marL="342900" indent="-342900" fontAlgn="auto">
              <a:spcBef>
                <a:spcPts val="0"/>
              </a:spcBef>
              <a:spcAft>
                <a:spcPts val="0"/>
              </a:spcAft>
              <a:buFont typeface="Arial" panose="020B0604020202020204" pitchFamily="34" charset="0"/>
              <a:buChar char="•"/>
              <a:defRPr/>
            </a:pPr>
            <a:r>
              <a:rPr lang="en-GB" sz="2200" dirty="0" smtClean="0"/>
              <a:t>Deportation of immigrant radicals</a:t>
            </a:r>
            <a:endParaRPr lang="en-GB" sz="2200"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4429" y="2878720"/>
            <a:ext cx="3019571" cy="3979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4430" y="5082"/>
            <a:ext cx="3001022" cy="29739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66377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9" name="Rectangle 8"/>
          <p:cNvSpPr/>
          <p:nvPr/>
        </p:nvSpPr>
        <p:spPr>
          <a:xfrm>
            <a:off x="4335463" y="-3175"/>
            <a:ext cx="4808537" cy="2198543"/>
          </a:xfrm>
          <a:prstGeom prst="rect">
            <a:avLst/>
          </a:prstGeom>
        </p:spPr>
        <p:txBody>
          <a:bodyPr wrap="square" lIns="540000" tIns="540000" rIns="540000" bIns="540000">
            <a:spAutoFit/>
          </a:bodyPr>
          <a:lstStyle/>
          <a:p>
            <a:pPr algn="r">
              <a:defRPr/>
            </a:pPr>
            <a:r>
              <a:rPr lang="en-GB" sz="2400" b="1" dirty="0" smtClean="0">
                <a:effectLst>
                  <a:outerShdw blurRad="38100" dist="38100" dir="2700000" algn="tl">
                    <a:srgbClr val="000000">
                      <a:alpha val="43137"/>
                    </a:srgbClr>
                  </a:outerShdw>
                </a:effectLst>
              </a:rPr>
              <a:t>1. United </a:t>
            </a:r>
            <a:r>
              <a:rPr lang="en-GB" sz="2400" b="1" dirty="0">
                <a:effectLst>
                  <a:outerShdw blurRad="38100" dist="38100" dir="2700000" algn="tl">
                    <a:srgbClr val="000000">
                      <a:alpha val="43137"/>
                    </a:srgbClr>
                  </a:outerShdw>
                </a:effectLst>
              </a:rPr>
              <a:t>States and WWI: Immigration Act of 1924</a:t>
            </a:r>
          </a:p>
          <a:p>
            <a:pPr>
              <a:defRPr/>
            </a:pPr>
            <a:endParaRPr lang="en-GB" sz="2400" dirty="0">
              <a:solidFill>
                <a:prstClr val="black"/>
              </a:solidFill>
              <a:cs typeface="Arial" charset="0"/>
            </a:endParaRPr>
          </a:p>
        </p:txBody>
      </p:sp>
      <p:sp>
        <p:nvSpPr>
          <p:cNvPr id="2" name="Rectangle 1"/>
          <p:cNvSpPr/>
          <p:nvPr/>
        </p:nvSpPr>
        <p:spPr>
          <a:xfrm>
            <a:off x="4956174" y="1268760"/>
            <a:ext cx="4170879" cy="5251347"/>
          </a:xfrm>
          <a:prstGeom prst="rect">
            <a:avLst/>
          </a:prstGeom>
        </p:spPr>
        <p:txBody>
          <a:bodyPr wrap="square" lIns="360000" tIns="360000" rIns="360000" bIns="360000">
            <a:spAutoFit/>
          </a:bodyPr>
          <a:lstStyle/>
          <a:p>
            <a:pPr algn="just">
              <a:defRPr/>
            </a:pPr>
            <a:endParaRPr lang="en-GB" dirty="0">
              <a:solidFill>
                <a:prstClr val="black"/>
              </a:solidFill>
            </a:endParaRPr>
          </a:p>
          <a:p>
            <a:pPr marL="285750" indent="-285750" algn="just">
              <a:buFont typeface="Arial" panose="020B0604020202020204" pitchFamily="34" charset="0"/>
              <a:buChar char="•"/>
              <a:defRPr/>
            </a:pPr>
            <a:r>
              <a:rPr lang="en-GB" sz="2000" dirty="0">
                <a:solidFill>
                  <a:prstClr val="black"/>
                </a:solidFill>
              </a:rPr>
              <a:t>Quota system placed numerical restrictions on amounts of immigrants permitted into United States – first numerical immigration </a:t>
            </a:r>
            <a:r>
              <a:rPr lang="en-GB" sz="2000" dirty="0" smtClean="0">
                <a:solidFill>
                  <a:prstClr val="black"/>
                </a:solidFill>
              </a:rPr>
              <a:t>limits</a:t>
            </a:r>
          </a:p>
          <a:p>
            <a:pPr marL="285750" indent="-285750" algn="just">
              <a:buFont typeface="Arial" panose="020B0604020202020204" pitchFamily="34" charset="0"/>
              <a:buChar char="•"/>
              <a:defRPr/>
            </a:pPr>
            <a:endParaRPr lang="en-GB" sz="2000" dirty="0">
              <a:solidFill>
                <a:prstClr val="black"/>
              </a:solidFill>
            </a:endParaRPr>
          </a:p>
          <a:p>
            <a:pPr marL="285750" indent="-285750" algn="just">
              <a:buFont typeface="Arial" panose="020B0604020202020204" pitchFamily="34" charset="0"/>
              <a:buChar char="•"/>
              <a:defRPr/>
            </a:pPr>
            <a:r>
              <a:rPr lang="en-GB" sz="2000" dirty="0">
                <a:solidFill>
                  <a:prstClr val="black"/>
                </a:solidFill>
              </a:rPr>
              <a:t>Favoured northern Europeans, as figures were apportioned so as to not surpass 2% of any nations’ citizens who were recorded in US Census of 1890</a:t>
            </a:r>
          </a:p>
          <a:p>
            <a:pPr algn="r">
              <a:defRPr/>
            </a:pPr>
            <a:endParaRPr lang="en-GB" b="1" dirty="0">
              <a:solidFill>
                <a:srgbClr val="FF0000"/>
              </a:solidFill>
              <a:effectLst>
                <a:outerShdw blurRad="38100" dist="38100" dir="2700000" algn="tl">
                  <a:srgbClr val="000000">
                    <a:alpha val="43137"/>
                  </a:srgbClr>
                </a:outerShdw>
              </a:effectLst>
            </a:endParaRPr>
          </a:p>
          <a:p>
            <a:pPr algn="r">
              <a:defRPr/>
            </a:pPr>
            <a:endParaRPr lang="en-GB"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16" y="-3175"/>
            <a:ext cx="4749252" cy="5808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469640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5930182" cy="7030635"/>
          </a:xfrm>
          <a:prstGeom prst="rect">
            <a:avLst/>
          </a:prstGeom>
        </p:spPr>
        <p:txBody>
          <a:bodyPr wrap="square" lIns="540000" tIns="540000" rIns="540000" bIns="540000">
            <a:spAutoFit/>
          </a:bodyPr>
          <a:lstStyle/>
          <a:p>
            <a:pPr>
              <a:defRPr/>
            </a:pPr>
            <a:r>
              <a:rPr lang="en-GB" sz="2400" b="1" u="sng" dirty="0">
                <a:solidFill>
                  <a:srgbClr val="7030A0"/>
                </a:solidFill>
                <a:effectLst>
                  <a:outerShdw blurRad="38100" dist="38100" dir="2700000" algn="tl">
                    <a:srgbClr val="000000">
                      <a:alpha val="43137"/>
                    </a:srgbClr>
                  </a:outerShdw>
                </a:effectLst>
                <a:cs typeface="Arial" charset="0"/>
              </a:rPr>
              <a:t>PART THREE: Boom to Bust to Boom</a:t>
            </a:r>
          </a:p>
          <a:p>
            <a:pPr fontAlgn="auto">
              <a:spcBef>
                <a:spcPts val="0"/>
              </a:spcBef>
              <a:spcAft>
                <a:spcPts val="0"/>
              </a:spcAft>
              <a:defRPr/>
            </a:pPr>
            <a:r>
              <a:rPr lang="en-GB" sz="2400" b="1" dirty="0" smtClean="0">
                <a:effectLst>
                  <a:outerShdw blurRad="38100" dist="38100" dir="2700000" algn="tl">
                    <a:srgbClr val="000000">
                      <a:alpha val="43137"/>
                    </a:srgbClr>
                  </a:outerShdw>
                </a:effectLst>
              </a:rPr>
              <a:t>5. The Roaring Twenties: Economy</a:t>
            </a:r>
          </a:p>
          <a:p>
            <a:pPr marL="285750" indent="-285750" algn="just" fontAlgn="auto">
              <a:spcBef>
                <a:spcPts val="0"/>
              </a:spcBef>
              <a:spcAft>
                <a:spcPts val="0"/>
              </a:spcAft>
              <a:buFont typeface="Arial" panose="020B0604020202020204" pitchFamily="34" charset="0"/>
              <a:buChar char="•"/>
              <a:defRPr/>
            </a:pPr>
            <a:endParaRPr lang="en-GB" sz="800" dirty="0" smtClean="0"/>
          </a:p>
          <a:p>
            <a:pPr marL="285750" indent="-285750" algn="just" fontAlgn="auto">
              <a:spcBef>
                <a:spcPts val="0"/>
              </a:spcBef>
              <a:spcAft>
                <a:spcPts val="0"/>
              </a:spcAft>
              <a:buFont typeface="Arial" panose="020B0604020202020204" pitchFamily="34" charset="0"/>
              <a:buChar char="•"/>
              <a:defRPr/>
            </a:pPr>
            <a:r>
              <a:rPr lang="en-GB" sz="2200" dirty="0" smtClean="0"/>
              <a:t>Economic boom</a:t>
            </a:r>
          </a:p>
          <a:p>
            <a:pPr marL="285750" indent="-285750" algn="just" fontAlgn="auto">
              <a:spcBef>
                <a:spcPts val="0"/>
              </a:spcBef>
              <a:spcAft>
                <a:spcPts val="0"/>
              </a:spcAft>
              <a:buFont typeface="Arial" panose="020B0604020202020204" pitchFamily="34" charset="0"/>
              <a:buChar char="•"/>
              <a:defRPr/>
            </a:pPr>
            <a:r>
              <a:rPr lang="en-GB" sz="2200" dirty="0" smtClean="0"/>
              <a:t>United States becomes wealthiest society in world, and biggest economy</a:t>
            </a:r>
          </a:p>
          <a:p>
            <a:pPr marL="285750" indent="-285750" algn="just" fontAlgn="auto">
              <a:spcBef>
                <a:spcPts val="0"/>
              </a:spcBef>
              <a:spcAft>
                <a:spcPts val="0"/>
              </a:spcAft>
              <a:buFont typeface="Arial" panose="020B0604020202020204" pitchFamily="34" charset="0"/>
              <a:buChar char="•"/>
              <a:defRPr/>
            </a:pPr>
            <a:r>
              <a:rPr lang="en-GB" sz="2200" b="1" dirty="0" smtClean="0"/>
              <a:t>New industries and consumer products: </a:t>
            </a:r>
            <a:r>
              <a:rPr lang="en-GB" sz="2200" dirty="0" smtClean="0"/>
              <a:t>increased access to household </a:t>
            </a:r>
            <a:r>
              <a:rPr lang="en-GB" sz="2200" dirty="0" smtClean="0">
                <a:solidFill>
                  <a:srgbClr val="FF0000"/>
                </a:solidFill>
              </a:rPr>
              <a:t>electrification</a:t>
            </a:r>
            <a:r>
              <a:rPr lang="en-GB" sz="2200" dirty="0" smtClean="0"/>
              <a:t>;</a:t>
            </a:r>
            <a:r>
              <a:rPr lang="en-GB" sz="2200" dirty="0"/>
              <a:t> </a:t>
            </a:r>
            <a:r>
              <a:rPr lang="en-GB" sz="2200" dirty="0" smtClean="0"/>
              <a:t>middle-classes able to afford to buy vacuum cleaners, telephones, refrigerators, </a:t>
            </a:r>
            <a:r>
              <a:rPr lang="en-GB" sz="2200" dirty="0"/>
              <a:t>phonographs, washing </a:t>
            </a:r>
            <a:r>
              <a:rPr lang="en-GB" sz="2200" dirty="0" smtClean="0"/>
              <a:t>machines</a:t>
            </a:r>
          </a:p>
          <a:p>
            <a:pPr marL="285750" indent="-285750" algn="just">
              <a:buFont typeface="Arial" panose="020B0604020202020204" pitchFamily="34" charset="0"/>
              <a:buChar char="•"/>
              <a:defRPr/>
            </a:pPr>
            <a:r>
              <a:rPr lang="en-GB" sz="2200" dirty="0" smtClean="0"/>
              <a:t>Ten </a:t>
            </a:r>
            <a:r>
              <a:rPr lang="en-GB" sz="2200" dirty="0"/>
              <a:t>million households own </a:t>
            </a:r>
            <a:r>
              <a:rPr lang="en-GB" sz="2200" b="1" dirty="0"/>
              <a:t>radios</a:t>
            </a:r>
          </a:p>
          <a:p>
            <a:pPr marL="285750" indent="-285750" algn="just" fontAlgn="auto">
              <a:spcBef>
                <a:spcPts val="0"/>
              </a:spcBef>
              <a:spcAft>
                <a:spcPts val="0"/>
              </a:spcAft>
              <a:buFont typeface="Arial" panose="020B0604020202020204" pitchFamily="34" charset="0"/>
              <a:buChar char="•"/>
              <a:defRPr/>
            </a:pPr>
            <a:r>
              <a:rPr lang="en-GB" sz="2200" b="1" dirty="0" smtClean="0"/>
              <a:t>Automobile</a:t>
            </a:r>
            <a:r>
              <a:rPr lang="en-GB" sz="2200" dirty="0" smtClean="0"/>
              <a:t> ownership increases from 8 million to 23 million – suburbanisation a by-product</a:t>
            </a:r>
          </a:p>
          <a:p>
            <a:pPr marL="285750" indent="-285750" algn="just" fontAlgn="auto">
              <a:spcBef>
                <a:spcPts val="0"/>
              </a:spcBef>
              <a:spcAft>
                <a:spcPts val="0"/>
              </a:spcAft>
              <a:buFont typeface="Arial" panose="020B0604020202020204" pitchFamily="34" charset="0"/>
              <a:buChar char="•"/>
              <a:defRPr/>
            </a:pPr>
            <a:r>
              <a:rPr lang="en-GB" sz="2200" dirty="0" smtClean="0"/>
              <a:t>Increased culture of </a:t>
            </a:r>
            <a:r>
              <a:rPr lang="en-GB" sz="2200" b="1" dirty="0" smtClean="0"/>
              <a:t>leisure </a:t>
            </a:r>
            <a:r>
              <a:rPr lang="en-GB" sz="2200" dirty="0" smtClean="0"/>
              <a:t>time and leisure pursuit</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9070" y="188640"/>
            <a:ext cx="3224930"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5718" y="3573016"/>
            <a:ext cx="2319801" cy="3096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792994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49229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5. The Roaring Twenties: Economy</a:t>
            </a: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800" dirty="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endParaRPr lang="en-GB" sz="2400" dirty="0" smtClean="0"/>
          </a:p>
          <a:p>
            <a:pPr marL="285750" indent="-285750" algn="just" fontAlgn="auto">
              <a:spcBef>
                <a:spcPts val="0"/>
              </a:spcBef>
              <a:spcAft>
                <a:spcPts val="0"/>
              </a:spcAft>
              <a:buFont typeface="Arial" panose="020B0604020202020204" pitchFamily="34" charset="0"/>
              <a:buChar char="•"/>
              <a:defRPr/>
            </a:pPr>
            <a:r>
              <a:rPr lang="en-GB" sz="2200" dirty="0" smtClean="0"/>
              <a:t>Credit-buying, stock market investments newly commonplace – more ordinary citizens become stakeholders in financial capitalism</a:t>
            </a:r>
          </a:p>
          <a:p>
            <a:pPr marL="285750" indent="-285750" algn="just" fontAlgn="auto">
              <a:spcBef>
                <a:spcPts val="0"/>
              </a:spcBef>
              <a:spcAft>
                <a:spcPts val="0"/>
              </a:spcAft>
              <a:buFont typeface="Arial" panose="020B0604020202020204" pitchFamily="34" charset="0"/>
              <a:buChar char="•"/>
              <a:defRPr/>
            </a:pPr>
            <a:r>
              <a:rPr lang="en-GB" sz="2200" dirty="0" smtClean="0"/>
              <a:t>Republican presidents Calvin Coolidge (1923–1929) and Herbert Hoover (1929–1933) more aggressively laissez-faire than progressive predecessors</a:t>
            </a:r>
          </a:p>
          <a:p>
            <a:pPr fontAlgn="auto">
              <a:spcBef>
                <a:spcPts val="0"/>
              </a:spcBef>
              <a:spcAft>
                <a:spcPts val="0"/>
              </a:spcAft>
              <a:defRPr/>
            </a:pPr>
            <a:endParaRPr lang="en-GB" sz="1400" b="1" i="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999458"/>
            <a:ext cx="4320749" cy="2989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9203" y="999460"/>
            <a:ext cx="2086534" cy="2571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907704" y="809114"/>
            <a:ext cx="3240360" cy="3712464"/>
          </a:xfrm>
          <a:prstGeom prst="rect">
            <a:avLst/>
          </a:prstGeom>
        </p:spPr>
        <p:txBody>
          <a:bodyPr wrap="square" lIns="540000" tIns="360000" rIns="540000" bIns="360000">
            <a:spAutoFit/>
          </a:bodyPr>
          <a:lstStyle/>
          <a:p>
            <a:pPr algn="ctr">
              <a:defRPr/>
            </a:pPr>
            <a:r>
              <a:rPr lang="en-GB" sz="2000" b="1" dirty="0" smtClean="0">
                <a:solidFill>
                  <a:srgbClr val="FF0000"/>
                </a:solidFill>
              </a:rPr>
              <a:t>“The </a:t>
            </a:r>
            <a:r>
              <a:rPr lang="en-GB" sz="2000" b="1" dirty="0">
                <a:solidFill>
                  <a:srgbClr val="FF0000"/>
                </a:solidFill>
              </a:rPr>
              <a:t>chief business of the American people is business</a:t>
            </a:r>
            <a:r>
              <a:rPr lang="en-GB" sz="2000" dirty="0">
                <a:solidFill>
                  <a:srgbClr val="FF0000"/>
                </a:solidFill>
              </a:rPr>
              <a:t>. They are profoundly concerned with buying, selling, investing and prospering in the world</a:t>
            </a:r>
            <a:r>
              <a:rPr lang="en-GB" sz="2000" dirty="0" smtClean="0">
                <a:solidFill>
                  <a:srgbClr val="FF0000"/>
                </a:solidFill>
              </a:rPr>
              <a:t>.”</a:t>
            </a:r>
          </a:p>
          <a:p>
            <a:pPr algn="r">
              <a:defRPr/>
            </a:pPr>
            <a:r>
              <a:rPr lang="en-GB" sz="1400" dirty="0" smtClean="0"/>
              <a:t>Coolidge (pictured), 1925</a:t>
            </a:r>
          </a:p>
        </p:txBody>
      </p:sp>
    </p:spTree>
    <p:extLst>
      <p:ext uri="{BB962C8B-B14F-4D97-AF65-F5344CB8AC3E}">
        <p14:creationId xmlns:p14="http://schemas.microsoft.com/office/powerpoint/2010/main" val="365555940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6383313" cy="4445311"/>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5.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r>
              <a:rPr lang="en-GB" sz="2400" dirty="0" smtClean="0"/>
              <a:t>Consumerism</a:t>
            </a:r>
          </a:p>
          <a:p>
            <a:pPr marL="285750" indent="-285750" fontAlgn="auto">
              <a:spcBef>
                <a:spcPts val="0"/>
              </a:spcBef>
              <a:spcAft>
                <a:spcPts val="0"/>
              </a:spcAft>
              <a:buFont typeface="Arial" panose="020B0604020202020204" pitchFamily="34" charset="0"/>
              <a:buChar char="•"/>
              <a:defRPr/>
            </a:pPr>
            <a:r>
              <a:rPr lang="en-GB" sz="2400" dirty="0" smtClean="0"/>
              <a:t>New cultural forms: jazz music, cinema, ‘Flaming Youth,’ speakeasies, dance crazes, million-dollar gates at sport events</a:t>
            </a:r>
          </a:p>
          <a:p>
            <a:pPr marL="285750" indent="-285750" fontAlgn="auto">
              <a:spcBef>
                <a:spcPts val="0"/>
              </a:spcBef>
              <a:spcAft>
                <a:spcPts val="0"/>
              </a:spcAft>
              <a:buFont typeface="Arial" panose="020B0604020202020204" pitchFamily="34" charset="0"/>
              <a:buChar char="•"/>
              <a:defRPr/>
            </a:pPr>
            <a:r>
              <a:rPr lang="en-GB" sz="2400" dirty="0" smtClean="0"/>
              <a:t>Changing social activities and attitudes  </a:t>
            </a:r>
            <a:r>
              <a:rPr lang="en-GB" sz="2400" b="1" dirty="0" smtClean="0">
                <a:effectLst>
                  <a:outerShdw blurRad="38100" dist="38100" dir="2700000" algn="tl">
                    <a:srgbClr val="000000">
                      <a:alpha val="43137"/>
                    </a:srgbClr>
                  </a:outerShdw>
                </a:effectLst>
              </a:rPr>
              <a:t> </a:t>
            </a: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546504"/>
            <a:ext cx="6547216"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3377" y="421415"/>
            <a:ext cx="2641227" cy="35961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40856" y="4534648"/>
            <a:ext cx="2800018" cy="2236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514073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933895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5.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1000" dirty="0" smtClean="0"/>
          </a:p>
          <a:p>
            <a:pPr marL="285750" indent="-285750" algn="just" fontAlgn="auto">
              <a:spcBef>
                <a:spcPts val="0"/>
              </a:spcBef>
              <a:spcAft>
                <a:spcPts val="0"/>
              </a:spcAft>
              <a:buFont typeface="Arial" panose="020B0604020202020204" pitchFamily="34" charset="0"/>
              <a:buChar char="•"/>
              <a:defRPr/>
            </a:pPr>
            <a:r>
              <a:rPr lang="en-GB" sz="2200" dirty="0" smtClean="0"/>
              <a:t>Increased presence of women in workplace – by 1930, two million more women were in employment than during WWI</a:t>
            </a:r>
          </a:p>
          <a:p>
            <a:pPr marL="285750" indent="-285750" algn="just" fontAlgn="auto">
              <a:spcBef>
                <a:spcPts val="0"/>
              </a:spcBef>
              <a:spcAft>
                <a:spcPts val="0"/>
              </a:spcAft>
              <a:buFont typeface="Arial" panose="020B0604020202020204" pitchFamily="34" charset="0"/>
              <a:buChar char="•"/>
              <a:defRPr/>
            </a:pPr>
            <a:r>
              <a:rPr lang="en-GB" sz="2200" dirty="0" smtClean="0"/>
              <a:t>Rise of female secretarial and office worker</a:t>
            </a:r>
          </a:p>
          <a:p>
            <a:pPr marL="285750" indent="-285750" algn="just" fontAlgn="auto">
              <a:spcBef>
                <a:spcPts val="0"/>
              </a:spcBef>
              <a:spcAft>
                <a:spcPts val="0"/>
              </a:spcAft>
              <a:buFont typeface="Arial" panose="020B0604020202020204" pitchFamily="34" charset="0"/>
              <a:buChar char="•"/>
              <a:defRPr/>
            </a:pPr>
            <a:r>
              <a:rPr lang="en-GB" sz="2200" dirty="0" smtClean="0"/>
              <a:t>‘New </a:t>
            </a:r>
            <a:r>
              <a:rPr lang="en-GB" sz="2200" dirty="0"/>
              <a:t>Woman</a:t>
            </a:r>
            <a:r>
              <a:rPr lang="en-GB" sz="2200" dirty="0" smtClean="0"/>
              <a:t>’</a:t>
            </a:r>
          </a:p>
          <a:p>
            <a:pPr marL="800100" lvl="1" indent="-342900" algn="just">
              <a:buFontTx/>
              <a:buChar char="-"/>
              <a:defRPr/>
            </a:pPr>
            <a:r>
              <a:rPr lang="en-GB" sz="2200" dirty="0" smtClean="0"/>
              <a:t>More </a:t>
            </a:r>
            <a:r>
              <a:rPr lang="en-GB" sz="2200" dirty="0"/>
              <a:t>colourful, vibrant </a:t>
            </a:r>
            <a:r>
              <a:rPr lang="en-GB" sz="2200" dirty="0" smtClean="0"/>
              <a:t>(and less constrictive) clothing</a:t>
            </a:r>
          </a:p>
          <a:p>
            <a:pPr marL="800100" lvl="1" indent="-342900" algn="just">
              <a:buFontTx/>
              <a:buChar char="-"/>
              <a:defRPr/>
            </a:pPr>
            <a:r>
              <a:rPr lang="en-GB" sz="2200" dirty="0" smtClean="0"/>
              <a:t>Less deferential and more visible</a:t>
            </a:r>
          </a:p>
          <a:p>
            <a:pPr marL="800100" lvl="1" indent="-342900" algn="just">
              <a:buFontTx/>
              <a:buChar char="-"/>
              <a:defRPr/>
            </a:pPr>
            <a:r>
              <a:rPr lang="en-GB" sz="2200" dirty="0" smtClean="0"/>
              <a:t>Increased frankness about sex </a:t>
            </a:r>
          </a:p>
          <a:p>
            <a:pPr marL="800100" lvl="1" indent="-342900" algn="just">
              <a:buFontTx/>
              <a:buChar char="-"/>
              <a:defRPr/>
            </a:pPr>
            <a:r>
              <a:rPr lang="en-GB" sz="2200" dirty="0" smtClean="0"/>
              <a:t>Flapper </a:t>
            </a:r>
            <a:r>
              <a:rPr lang="en-GB" sz="2200" dirty="0"/>
              <a:t>styles</a:t>
            </a:r>
          </a:p>
          <a:p>
            <a:pPr lvl="1">
              <a:defRPr/>
            </a:pPr>
            <a:endParaRPr lang="en-GB" sz="2400" dirty="0" smtClean="0"/>
          </a:p>
          <a:p>
            <a:pPr marL="342900" indent="-342900" fontAlgn="auto">
              <a:spcBef>
                <a:spcPts val="0"/>
              </a:spcBef>
              <a:spcAft>
                <a:spcPts val="0"/>
              </a:spcAft>
              <a:buFontTx/>
              <a:buChar char="-"/>
              <a:defRPr/>
            </a:pPr>
            <a:endParaRPr lang="en-GB" sz="2400" dirty="0"/>
          </a:p>
          <a:p>
            <a:pPr marL="742950" lvl="1" indent="-285750">
              <a:buFont typeface="Arial" panose="020B0604020202020204" pitchFamily="34" charset="0"/>
              <a:buChar char="•"/>
              <a:defRPr/>
            </a:pPr>
            <a:endParaRPr lang="en-GB" sz="24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5608" y="993991"/>
            <a:ext cx="1656184"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225711" y="4454624"/>
            <a:ext cx="1944217" cy="2235136"/>
          </a:xfrm>
          <a:prstGeom prst="rect">
            <a:avLst/>
          </a:prstGeom>
        </p:spPr>
        <p:txBody>
          <a:bodyPr wrap="square" lIns="540000" tIns="360000" rIns="540000" bIns="360000">
            <a:spAutoFit/>
          </a:bodyPr>
          <a:lstStyle/>
          <a:p>
            <a:pPr algn="r">
              <a:defRPr/>
            </a:pPr>
            <a:r>
              <a:rPr lang="en-GB" sz="1400" dirty="0"/>
              <a:t>Accounting </a:t>
            </a:r>
            <a:r>
              <a:rPr lang="en-GB" sz="1400" dirty="0" smtClean="0"/>
              <a:t>Office, Brooklyn, 1925  Zelda Fitzgerald, Barbara </a:t>
            </a:r>
            <a:r>
              <a:rPr lang="en-GB" sz="1400" dirty="0" err="1" smtClean="0"/>
              <a:t>Stanwyck</a:t>
            </a:r>
            <a:r>
              <a:rPr lang="en-GB" sz="1400" dirty="0" smtClean="0"/>
              <a:t> </a:t>
            </a:r>
          </a:p>
        </p:txBody>
      </p:sp>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9403" y="424190"/>
            <a:ext cx="3845087"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3" y="993992"/>
            <a:ext cx="1933250" cy="267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0322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076527"/>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5. The Roaring Twenties: Culture</a:t>
            </a:r>
          </a:p>
          <a:p>
            <a:pPr marL="285750" indent="-285750" fontAlgn="auto">
              <a:spcBef>
                <a:spcPts val="0"/>
              </a:spcBef>
              <a:spcAft>
                <a:spcPts val="0"/>
              </a:spcAft>
              <a:buFont typeface="Arial" panose="020B0604020202020204" pitchFamily="34" charset="0"/>
              <a:buChar char="•"/>
              <a:defRPr/>
            </a:pPr>
            <a:endParaRPr lang="en-GB" sz="800" dirty="0" smtClean="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2400" dirty="0"/>
          </a:p>
          <a:p>
            <a:pPr marL="285750" indent="-285750" fontAlgn="auto">
              <a:spcBef>
                <a:spcPts val="0"/>
              </a:spcBef>
              <a:spcAft>
                <a:spcPts val="0"/>
              </a:spcAft>
              <a:buFont typeface="Arial" panose="020B0604020202020204" pitchFamily="34" charset="0"/>
              <a:buChar char="•"/>
              <a:defRPr/>
            </a:pPr>
            <a:endParaRPr lang="en-GB" sz="2400" dirty="0" smtClean="0"/>
          </a:p>
          <a:p>
            <a:pPr marL="285750" indent="-285750" fontAlgn="auto">
              <a:spcBef>
                <a:spcPts val="0"/>
              </a:spcBef>
              <a:spcAft>
                <a:spcPts val="0"/>
              </a:spcAft>
              <a:buFont typeface="Arial" panose="020B0604020202020204" pitchFamily="34" charset="0"/>
              <a:buChar char="•"/>
              <a:defRPr/>
            </a:pPr>
            <a:endParaRPr lang="en-GB" sz="1000" dirty="0" smtClean="0"/>
          </a:p>
          <a:p>
            <a:pPr marL="342900" indent="-342900" fontAlgn="auto">
              <a:spcBef>
                <a:spcPts val="0"/>
              </a:spcBef>
              <a:spcAft>
                <a:spcPts val="0"/>
              </a:spcAft>
              <a:buFontTx/>
              <a:buChar char="-"/>
              <a:defRPr/>
            </a:pPr>
            <a:endParaRPr lang="en-GB" sz="2400" dirty="0"/>
          </a:p>
          <a:p>
            <a:pPr marL="742950" lvl="1" indent="-285750">
              <a:buFont typeface="Arial" panose="020B0604020202020204" pitchFamily="34" charset="0"/>
              <a:buChar char="•"/>
              <a:defRPr/>
            </a:pPr>
            <a:endParaRPr lang="en-GB" sz="2400" dirty="0" smtClean="0"/>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p>
          <a:p>
            <a:pPr fontAlgn="auto">
              <a:spcBef>
                <a:spcPts val="0"/>
              </a:spcBef>
              <a:spcAft>
                <a:spcPts val="0"/>
              </a:spcAft>
              <a:defRPr/>
            </a:pPr>
            <a:endParaRPr lang="en-GB" sz="1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sp>
        <p:nvSpPr>
          <p:cNvPr id="9" name="Rectangle 8"/>
          <p:cNvSpPr/>
          <p:nvPr/>
        </p:nvSpPr>
        <p:spPr>
          <a:xfrm>
            <a:off x="7001158" y="4484546"/>
            <a:ext cx="1944217" cy="2666024"/>
          </a:xfrm>
          <a:prstGeom prst="rect">
            <a:avLst/>
          </a:prstGeom>
        </p:spPr>
        <p:txBody>
          <a:bodyPr wrap="square" lIns="540000" tIns="360000" rIns="540000" bIns="360000">
            <a:spAutoFit/>
          </a:bodyPr>
          <a:lstStyle/>
          <a:p>
            <a:pPr algn="r">
              <a:defRPr/>
            </a:pPr>
            <a:r>
              <a:rPr lang="en-GB" sz="1400" dirty="0" smtClean="0"/>
              <a:t>1928 Hoover ticket poster</a:t>
            </a:r>
            <a:r>
              <a:rPr lang="en-GB" sz="1400" dirty="0"/>
              <a:t>; </a:t>
            </a:r>
            <a:r>
              <a:rPr lang="en-GB" sz="1400" i="1" dirty="0"/>
              <a:t>Magazine of Wall Street </a:t>
            </a:r>
            <a:r>
              <a:rPr lang="en-GB" sz="1400" i="1" dirty="0" smtClean="0"/>
              <a:t> </a:t>
            </a:r>
            <a:r>
              <a:rPr lang="en-GB" sz="1400" dirty="0" smtClean="0"/>
              <a:t>advert 1929</a:t>
            </a:r>
            <a:endParaRPr lang="en-GB" sz="1400" i="1" dirty="0" smtClean="0"/>
          </a:p>
        </p:txBody>
      </p:sp>
      <p:pic>
        <p:nvPicPr>
          <p:cNvPr id="10" name="Picture 17" title="A campaign poster shows a house in a neighborhood with a car driving in front. In the background, there are pictures that show working cities, a plane, and the Capitol building."/>
          <p:cNvPicPr>
            <a:picLocks noChangeAspect="1" noChangeArrowheads="1"/>
          </p:cNvPicPr>
          <p:nvPr/>
        </p:nvPicPr>
        <p:blipFill>
          <a:blip r:embed="rId3"/>
          <a:srcRect l="1990" t="2448" r="1743" b="2309"/>
          <a:stretch>
            <a:fillRect/>
          </a:stretch>
        </p:blipFill>
        <p:spPr bwMode="auto">
          <a:xfrm>
            <a:off x="251521" y="1073716"/>
            <a:ext cx="6363320" cy="5636739"/>
          </a:xfrm>
          <a:prstGeom prst="rect">
            <a:avLst/>
          </a:prstGeom>
          <a:noFill/>
          <a:ln w="9525">
            <a:noFill/>
            <a:miter lim="800000"/>
            <a:headEnd/>
            <a:tailEnd/>
          </a:ln>
        </p:spPr>
      </p:pic>
      <p:pic>
        <p:nvPicPr>
          <p:cNvPr id="2253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1064" y="1072321"/>
            <a:ext cx="2802937" cy="2420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473435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261193"/>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The Wall Street Crash</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400" dirty="0" smtClean="0"/>
              <a:t>Overproduction in manufacture and agriculture – declining demand for new consumer durables</a:t>
            </a:r>
          </a:p>
          <a:p>
            <a:pPr marL="342900" indent="-342900" algn="just">
              <a:buFont typeface="Arial" panose="020B0604020202020204" pitchFamily="34" charset="0"/>
              <a:buChar char="•"/>
            </a:pPr>
            <a:r>
              <a:rPr lang="en-GB" sz="2400" dirty="0" smtClean="0"/>
              <a:t>Corporate debts</a:t>
            </a:r>
          </a:p>
          <a:p>
            <a:pPr marL="342900" indent="-342900" algn="just">
              <a:buFont typeface="Arial" panose="020B0604020202020204" pitchFamily="34" charset="0"/>
              <a:buChar char="•"/>
            </a:pPr>
            <a:r>
              <a:rPr lang="en-GB" sz="2400" dirty="0"/>
              <a:t>Southern California and Florida had experienced spectacular real-estate booms and busts, </a:t>
            </a:r>
            <a:r>
              <a:rPr lang="en-GB" sz="2400" dirty="0" smtClean="0"/>
              <a:t>resulting in </a:t>
            </a:r>
            <a:r>
              <a:rPr lang="en-GB" sz="2400" dirty="0"/>
              <a:t>failed banks and foreclosed </a:t>
            </a:r>
            <a:r>
              <a:rPr lang="en-GB" sz="2400" dirty="0" smtClean="0"/>
              <a:t>mortgages</a:t>
            </a:r>
          </a:p>
          <a:p>
            <a:pPr marL="342900" indent="-342900" algn="just">
              <a:buFont typeface="Arial" panose="020B0604020202020204" pitchFamily="34" charset="0"/>
              <a:buChar char="•"/>
            </a:pPr>
            <a:r>
              <a:rPr lang="en-GB" sz="2400" dirty="0" smtClean="0"/>
              <a:t>October 24 1929 “Black Thursday,” sparks panic stock-selling; October 29 “Black Tuesday” the </a:t>
            </a:r>
            <a:r>
              <a:rPr lang="en-GB" sz="2400" dirty="0"/>
              <a:t>stock market </a:t>
            </a:r>
            <a:r>
              <a:rPr lang="en-GB" sz="2400" dirty="0" smtClean="0"/>
              <a:t>crashed: $10 billion in market </a:t>
            </a:r>
            <a:r>
              <a:rPr lang="en-GB" sz="2400" dirty="0"/>
              <a:t>value </a:t>
            </a:r>
            <a:r>
              <a:rPr lang="en-GB" sz="2400" dirty="0" smtClean="0"/>
              <a:t>disappeared</a:t>
            </a:r>
          </a:p>
          <a:p>
            <a:pPr marL="342900" indent="-342900" algn="just">
              <a:buFont typeface="Arial" panose="020B0604020202020204" pitchFamily="34" charset="0"/>
              <a:buChar char="•"/>
            </a:pPr>
            <a:r>
              <a:rPr lang="en-GB" sz="2400" dirty="0" smtClean="0"/>
              <a:t>International impact: Allied nations relied on German reparations to repay American war loans; German government relied on US bank loans to service reparations</a:t>
            </a: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448980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89213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Great Depression</a:t>
            </a:r>
          </a:p>
          <a:p>
            <a:pPr fontAlgn="auto">
              <a:spcBef>
                <a:spcPts val="0"/>
              </a:spcBef>
              <a:spcAft>
                <a:spcPts val="0"/>
              </a:spcAft>
              <a:defRPr/>
            </a:pPr>
            <a:endParaRPr lang="en-GB" sz="800" b="1" dirty="0">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300" dirty="0"/>
              <a:t>Unemployment </a:t>
            </a:r>
            <a:r>
              <a:rPr lang="en-GB" sz="2300" dirty="0" smtClean="0"/>
              <a:t>– 13 </a:t>
            </a:r>
            <a:r>
              <a:rPr lang="en-GB" sz="2300" dirty="0"/>
              <a:t>million people were out of work.</a:t>
            </a:r>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Industrial </a:t>
            </a:r>
            <a:r>
              <a:rPr lang="en-GB" sz="2300" dirty="0"/>
              <a:t>production dropped by </a:t>
            </a:r>
            <a:r>
              <a:rPr lang="en-GB" sz="2300" dirty="0" smtClean="0"/>
              <a:t>45% between </a:t>
            </a:r>
            <a:r>
              <a:rPr lang="en-GB" sz="2300" dirty="0"/>
              <a:t>1929 and </a:t>
            </a:r>
            <a:r>
              <a:rPr lang="en-GB" sz="2300" dirty="0" smtClean="0"/>
              <a:t>1932; automobile production down 80%</a:t>
            </a:r>
            <a:endParaRPr lang="en-GB" sz="2300" dirty="0"/>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House-building </a:t>
            </a:r>
            <a:r>
              <a:rPr lang="en-GB" sz="2300" dirty="0"/>
              <a:t>fell by 80 per cent between 1929 and </a:t>
            </a:r>
            <a:r>
              <a:rPr lang="en-GB" sz="2300" dirty="0" smtClean="0"/>
              <a:t>1932</a:t>
            </a:r>
            <a:endParaRPr lang="en-GB" sz="2300" dirty="0"/>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US banking </a:t>
            </a:r>
            <a:r>
              <a:rPr lang="en-GB" sz="2300" dirty="0"/>
              <a:t>system reached the brink of </a:t>
            </a:r>
            <a:r>
              <a:rPr lang="en-GB" sz="2300" dirty="0" smtClean="0"/>
              <a:t>collapse – from </a:t>
            </a:r>
            <a:r>
              <a:rPr lang="en-GB" sz="2300" dirty="0"/>
              <a:t>1929 to 1932, 5,000 banks went out of </a:t>
            </a:r>
            <a:r>
              <a:rPr lang="en-GB" sz="2300" dirty="0" smtClean="0"/>
              <a:t>business</a:t>
            </a:r>
          </a:p>
          <a:p>
            <a:pPr marL="342900"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300" dirty="0" smtClean="0"/>
              <a:t>Millions undernourished – despite crops rotting elsewhere</a:t>
            </a:r>
          </a:p>
          <a:p>
            <a:pPr marL="342900"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300" dirty="0" smtClean="0"/>
              <a:t>Millions evicted from homes </a:t>
            </a:r>
          </a:p>
          <a:p>
            <a:pPr marL="342900" indent="-342900">
              <a:buFont typeface="Arial" panose="020B0604020202020204" pitchFamily="34" charset="0"/>
              <a:buChar char="•"/>
            </a:pPr>
            <a:endParaRPr lang="en-GB" sz="2300" dirty="0" smtClean="0"/>
          </a:p>
          <a:p>
            <a:pPr marL="342900" indent="-342900">
              <a:buFont typeface="Arial" panose="020B0604020202020204" pitchFamily="34" charset="0"/>
              <a:buChar char="•"/>
            </a:pPr>
            <a:r>
              <a:rPr lang="en-GB" sz="2300" dirty="0" smtClean="0"/>
              <a:t>Millions </a:t>
            </a:r>
            <a:r>
              <a:rPr lang="en-GB" sz="2300" dirty="0"/>
              <a:t>lose life </a:t>
            </a:r>
            <a:r>
              <a:rPr lang="en-GB" sz="2300" dirty="0" smtClean="0"/>
              <a:t>savings</a:t>
            </a: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74556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Hooverville</a:t>
            </a:r>
            <a:endParaRPr lang="en-GB" sz="1400" b="1" dirty="0">
              <a:effectLst>
                <a:outerShdw blurRad="38100" dist="38100" dir="2700000" algn="tl">
                  <a:srgbClr val="000000">
                    <a:alpha val="43137"/>
                  </a:srgbClr>
                </a:outerShdw>
              </a:effectLst>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7831" y="2492898"/>
            <a:ext cx="5406169" cy="431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5" y="980888"/>
            <a:ext cx="4150786" cy="2520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0730" y="3861048"/>
            <a:ext cx="3647101" cy="1157918"/>
          </a:xfrm>
          <a:prstGeom prst="rect">
            <a:avLst/>
          </a:prstGeom>
        </p:spPr>
        <p:txBody>
          <a:bodyPr wrap="square" lIns="540000" tIns="360000" rIns="540000" bIns="360000">
            <a:spAutoFit/>
          </a:bodyPr>
          <a:lstStyle/>
          <a:p>
            <a:pPr algn="r">
              <a:defRPr/>
            </a:pPr>
            <a:r>
              <a:rPr lang="en-GB" sz="1400" dirty="0" err="1" smtClean="0"/>
              <a:t>Hooverville</a:t>
            </a:r>
            <a:r>
              <a:rPr lang="en-GB" sz="1400" dirty="0" smtClean="0"/>
              <a:t> settlements in Seattle and Central Park, New York</a:t>
            </a:r>
          </a:p>
        </p:txBody>
      </p:sp>
    </p:spTree>
    <p:extLst>
      <p:ext uri="{BB962C8B-B14F-4D97-AF65-F5344CB8AC3E}">
        <p14:creationId xmlns:p14="http://schemas.microsoft.com/office/powerpoint/2010/main" val="137527768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031385" cy="7615410"/>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FDR</a:t>
            </a:r>
          </a:p>
          <a:p>
            <a:pPr fontAlgn="auto">
              <a:spcBef>
                <a:spcPts val="0"/>
              </a:spcBef>
              <a:spcAft>
                <a:spcPts val="0"/>
              </a:spcAft>
              <a:defRPr/>
            </a:pPr>
            <a:endParaRPr lang="en-GB" sz="1000" b="1" dirty="0">
              <a:effectLst>
                <a:outerShdw blurRad="38100" dist="38100" dir="2700000" algn="tl">
                  <a:srgbClr val="000000">
                    <a:alpha val="43137"/>
                  </a:srgbClr>
                </a:outerShdw>
              </a:effectLst>
            </a:endParaRPr>
          </a:p>
          <a:p>
            <a:pPr algn="just" fontAlgn="auto">
              <a:spcBef>
                <a:spcPts val="0"/>
              </a:spcBef>
              <a:spcAft>
                <a:spcPts val="0"/>
              </a:spcAft>
              <a:defRPr/>
            </a:pPr>
            <a:r>
              <a:rPr lang="en-GB" sz="2200" dirty="0"/>
              <a:t>“Throughout the </a:t>
            </a:r>
            <a:r>
              <a:rPr lang="en-GB" sz="2200" dirty="0" smtClean="0"/>
              <a:t>nation, men </a:t>
            </a:r>
            <a:r>
              <a:rPr lang="en-GB" sz="2200" dirty="0"/>
              <a:t>and women, forgotten in the political philosophy of the Government, look to us here for guidance and for </a:t>
            </a:r>
            <a:r>
              <a:rPr lang="en-GB" sz="2200" dirty="0">
                <a:solidFill>
                  <a:srgbClr val="FF0000"/>
                </a:solidFill>
              </a:rPr>
              <a:t>more equitable opportunity to share in the distribution of national wealth</a:t>
            </a:r>
            <a:r>
              <a:rPr lang="en-GB" sz="2200" dirty="0"/>
              <a:t>... I pledge myself to </a:t>
            </a:r>
            <a:r>
              <a:rPr lang="en-GB" sz="2200" b="1" dirty="0">
                <a:solidFill>
                  <a:srgbClr val="FF0000"/>
                </a:solidFill>
              </a:rPr>
              <a:t>a new deal </a:t>
            </a:r>
            <a:r>
              <a:rPr lang="en-GB" sz="2200" dirty="0"/>
              <a:t>for the American people. This is more than a political campaign. It is </a:t>
            </a:r>
            <a:r>
              <a:rPr lang="en-GB" sz="2200" b="1" dirty="0">
                <a:solidFill>
                  <a:srgbClr val="FF0000"/>
                </a:solidFill>
              </a:rPr>
              <a:t>a call to </a:t>
            </a:r>
            <a:r>
              <a:rPr lang="en-GB" sz="2200" b="1" dirty="0" smtClean="0">
                <a:solidFill>
                  <a:srgbClr val="FF0000"/>
                </a:solidFill>
              </a:rPr>
              <a:t>arms</a:t>
            </a:r>
            <a:r>
              <a:rPr lang="en-GB" sz="2200" dirty="0" smtClean="0"/>
              <a:t>.”</a:t>
            </a:r>
          </a:p>
          <a:p>
            <a:pPr marL="342900" indent="-342900" algn="just" fontAlgn="auto">
              <a:spcBef>
                <a:spcPts val="0"/>
              </a:spcBef>
              <a:spcAft>
                <a:spcPts val="0"/>
              </a:spcAft>
              <a:buFontTx/>
              <a:buChar char="-"/>
              <a:defRPr/>
            </a:pPr>
            <a:r>
              <a:rPr lang="en-GB" sz="2000" dirty="0" smtClean="0"/>
              <a:t>Franklin D Roosevelt, accepting Democratic </a:t>
            </a:r>
            <a:r>
              <a:rPr lang="en-GB" sz="2000" dirty="0"/>
              <a:t>nomination for president</a:t>
            </a:r>
            <a:r>
              <a:rPr lang="en-GB" sz="2000" dirty="0" smtClean="0"/>
              <a:t>, July 1932</a:t>
            </a:r>
          </a:p>
          <a:p>
            <a:pPr algn="just" fontAlgn="auto">
              <a:spcBef>
                <a:spcPts val="0"/>
              </a:spcBef>
              <a:spcAft>
                <a:spcPts val="0"/>
              </a:spcAft>
              <a:defRPr/>
            </a:pPr>
            <a:endParaRPr lang="en-GB" sz="1000" dirty="0" smtClean="0"/>
          </a:p>
          <a:p>
            <a:pPr algn="just" fontAlgn="auto">
              <a:spcBef>
                <a:spcPts val="0"/>
              </a:spcBef>
              <a:spcAft>
                <a:spcPts val="0"/>
              </a:spcAft>
              <a:defRPr/>
            </a:pPr>
            <a:r>
              <a:rPr lang="en-GB" sz="2200" dirty="0" smtClean="0"/>
              <a:t>“The </a:t>
            </a:r>
            <a:r>
              <a:rPr lang="en-GB" sz="2200" dirty="0"/>
              <a:t>country needs and, unless I mistake its temper, the country demands bold, persistent </a:t>
            </a:r>
            <a:r>
              <a:rPr lang="en-GB" sz="2200" b="1" dirty="0">
                <a:solidFill>
                  <a:srgbClr val="FF0000"/>
                </a:solidFill>
              </a:rPr>
              <a:t>experimentation</a:t>
            </a:r>
            <a:r>
              <a:rPr lang="en-GB" sz="2200" dirty="0"/>
              <a:t>. It is common sense to take a method and try </a:t>
            </a:r>
            <a:r>
              <a:rPr lang="en-GB" sz="2200" dirty="0" smtClean="0"/>
              <a:t>it. If </a:t>
            </a:r>
            <a:r>
              <a:rPr lang="en-GB" sz="2200" dirty="0"/>
              <a:t>it fails, admit it frankly and try another. But above all, </a:t>
            </a:r>
            <a:r>
              <a:rPr lang="en-GB" sz="2200" dirty="0">
                <a:solidFill>
                  <a:srgbClr val="FF0000"/>
                </a:solidFill>
              </a:rPr>
              <a:t>try </a:t>
            </a:r>
            <a:r>
              <a:rPr lang="en-GB" sz="2200" dirty="0" smtClean="0">
                <a:solidFill>
                  <a:srgbClr val="FF0000"/>
                </a:solidFill>
              </a:rPr>
              <a:t>something</a:t>
            </a:r>
            <a:r>
              <a:rPr lang="en-GB" sz="2200" dirty="0" smtClean="0"/>
              <a:t>.” </a:t>
            </a:r>
          </a:p>
          <a:p>
            <a:pPr marL="342900" indent="-342900" algn="just" fontAlgn="auto">
              <a:spcBef>
                <a:spcPts val="0"/>
              </a:spcBef>
              <a:spcAft>
                <a:spcPts val="0"/>
              </a:spcAft>
              <a:buFontTx/>
              <a:buChar char="-"/>
              <a:defRPr/>
            </a:pPr>
            <a:r>
              <a:rPr lang="en-GB" sz="2000" dirty="0" smtClean="0"/>
              <a:t>Roosevelt, May 1932</a:t>
            </a:r>
          </a:p>
          <a:p>
            <a:pPr marL="342900" indent="-342900" algn="just" fontAlgn="auto">
              <a:spcBef>
                <a:spcPts val="0"/>
              </a:spcBef>
              <a:spcAft>
                <a:spcPts val="0"/>
              </a:spcAft>
              <a:buFontTx/>
              <a:buChar char="-"/>
              <a:defRPr/>
            </a:pPr>
            <a:endParaRPr lang="en-GB" sz="2200" dirty="0" smtClean="0"/>
          </a:p>
          <a:p>
            <a:pPr marL="342900" indent="-342900" algn="just" fontAlgn="auto">
              <a:spcBef>
                <a:spcPts val="0"/>
              </a:spcBef>
              <a:spcAft>
                <a:spcPts val="0"/>
              </a:spcAft>
              <a:buFontTx/>
              <a:buChar char="-"/>
              <a:defRPr/>
            </a:pPr>
            <a:endParaRPr lang="en-GB" sz="2000" dirty="0" smtClean="0"/>
          </a:p>
          <a:p>
            <a:pPr algn="just" fontAlgn="auto">
              <a:spcBef>
                <a:spcPts val="0"/>
              </a:spcBef>
              <a:spcAft>
                <a:spcPts val="0"/>
              </a:spcAft>
              <a:defRPr/>
            </a:pPr>
            <a:endParaRPr lang="en-GB" sz="1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30" y="3435717"/>
            <a:ext cx="2289819" cy="3171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86130" y="401701"/>
            <a:ext cx="2257871" cy="3034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34014" y="5500855"/>
            <a:ext cx="1326170" cy="1326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222061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263633" cy="1706100"/>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FDR</a:t>
            </a:r>
          </a:p>
          <a:p>
            <a:pPr algn="r" fontAlgn="auto">
              <a:spcBef>
                <a:spcPts val="0"/>
              </a:spcBef>
              <a:spcAft>
                <a:spcPts val="0"/>
              </a:spcAft>
              <a:defRPr/>
            </a:pPr>
            <a:r>
              <a:rPr lang="en-GB" sz="1600" dirty="0" smtClean="0"/>
              <a:t>Roosevelt delivering ‘Fireside chat’ radio broadcast</a:t>
            </a:r>
            <a:endParaRPr lang="en-GB" sz="1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371" y="1268762"/>
            <a:ext cx="7308663" cy="54677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427309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703063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First New Deal (1933)</a:t>
            </a:r>
          </a:p>
          <a:p>
            <a:pPr algn="r" fontAlgn="auto">
              <a:spcBef>
                <a:spcPts val="0"/>
              </a:spcBef>
              <a:spcAft>
                <a:spcPts val="0"/>
              </a:spcAft>
              <a:defRPr/>
            </a:pPr>
            <a:r>
              <a:rPr lang="en-GB" sz="2400" dirty="0" smtClean="0">
                <a:solidFill>
                  <a:srgbClr val="FF0000"/>
                </a:solidFill>
              </a:rPr>
              <a:t>Roosevelt’s ‘First 100 Days’ as president</a:t>
            </a:r>
          </a:p>
          <a:p>
            <a:pPr algn="just" fontAlgn="auto">
              <a:spcBef>
                <a:spcPts val="0"/>
              </a:spcBef>
              <a:spcAft>
                <a:spcPts val="0"/>
              </a:spcAft>
              <a:defRPr/>
            </a:pPr>
            <a:r>
              <a:rPr lang="en-GB" sz="2200" b="1" dirty="0" smtClean="0"/>
              <a:t>Federal </a:t>
            </a:r>
            <a:r>
              <a:rPr lang="en-GB" sz="2200" b="1" dirty="0"/>
              <a:t>Emergency Relief </a:t>
            </a:r>
            <a:r>
              <a:rPr lang="en-GB" sz="2200" b="1" dirty="0" smtClean="0"/>
              <a:t>Administration</a:t>
            </a:r>
          </a:p>
          <a:p>
            <a:pPr algn="just" fontAlgn="auto">
              <a:spcBef>
                <a:spcPts val="0"/>
              </a:spcBef>
              <a:spcAft>
                <a:spcPts val="0"/>
              </a:spcAft>
              <a:defRPr/>
            </a:pPr>
            <a:r>
              <a:rPr lang="en-GB" sz="2200" dirty="0" smtClean="0"/>
              <a:t>Spent </a:t>
            </a:r>
            <a:r>
              <a:rPr lang="en-GB" sz="2200" dirty="0"/>
              <a:t>$500 million on soup kitchens, blankets, employment schemes and nursery schools.</a:t>
            </a:r>
          </a:p>
          <a:p>
            <a:pPr marL="342900" indent="-342900" algn="just" fontAlgn="auto">
              <a:spcBef>
                <a:spcPts val="0"/>
              </a:spcBef>
              <a:spcAft>
                <a:spcPts val="0"/>
              </a:spcAft>
              <a:buFont typeface="Arial" panose="020B0604020202020204" pitchFamily="34" charset="0"/>
              <a:buChar char="•"/>
              <a:defRPr/>
            </a:pPr>
            <a:endParaRPr lang="en-GB" sz="1000" b="1" dirty="0"/>
          </a:p>
          <a:p>
            <a:pPr algn="just" fontAlgn="auto">
              <a:spcBef>
                <a:spcPts val="0"/>
              </a:spcBef>
              <a:spcAft>
                <a:spcPts val="0"/>
              </a:spcAft>
              <a:defRPr/>
            </a:pPr>
            <a:r>
              <a:rPr lang="en-GB" sz="2200" b="1" dirty="0"/>
              <a:t>Civilian Conservation </a:t>
            </a:r>
            <a:r>
              <a:rPr lang="en-GB" sz="2200" b="1" dirty="0" smtClean="0"/>
              <a:t>Corps</a:t>
            </a:r>
          </a:p>
          <a:p>
            <a:pPr algn="just" fontAlgn="auto">
              <a:spcBef>
                <a:spcPts val="0"/>
              </a:spcBef>
              <a:spcAft>
                <a:spcPts val="0"/>
              </a:spcAft>
              <a:defRPr/>
            </a:pPr>
            <a:r>
              <a:rPr lang="en-GB" sz="2200" dirty="0" smtClean="0"/>
              <a:t>Put unemployed </a:t>
            </a:r>
            <a:r>
              <a:rPr lang="en-GB" sz="2200" dirty="0"/>
              <a:t>men to work </a:t>
            </a:r>
            <a:r>
              <a:rPr lang="en-GB" sz="2200" dirty="0" smtClean="0"/>
              <a:t>on </a:t>
            </a:r>
            <a:r>
              <a:rPr lang="en-GB" sz="2200" dirty="0"/>
              <a:t>environmental projects (e.g</a:t>
            </a:r>
            <a:r>
              <a:rPr lang="en-GB" sz="2200" dirty="0" smtClean="0"/>
              <a:t>. </a:t>
            </a:r>
            <a:r>
              <a:rPr lang="en-GB" sz="2200" dirty="0"/>
              <a:t>national parks</a:t>
            </a:r>
            <a:r>
              <a:rPr lang="en-GB" sz="2200" dirty="0" smtClean="0"/>
              <a:t>)</a:t>
            </a:r>
            <a:endParaRPr lang="en-GB" sz="2200" dirty="0"/>
          </a:p>
          <a:p>
            <a:pPr marL="342900" indent="-342900" algn="just" fontAlgn="auto">
              <a:spcBef>
                <a:spcPts val="0"/>
              </a:spcBef>
              <a:spcAft>
                <a:spcPts val="0"/>
              </a:spcAft>
              <a:buFont typeface="Arial" panose="020B0604020202020204" pitchFamily="34" charset="0"/>
              <a:buChar char="•"/>
              <a:defRPr/>
            </a:pPr>
            <a:endParaRPr lang="en-GB" sz="1000" dirty="0"/>
          </a:p>
          <a:p>
            <a:pPr algn="just" fontAlgn="auto">
              <a:spcBef>
                <a:spcPts val="0"/>
              </a:spcBef>
              <a:spcAft>
                <a:spcPts val="0"/>
              </a:spcAft>
              <a:defRPr/>
            </a:pPr>
            <a:r>
              <a:rPr lang="en-GB" sz="2200" b="1" dirty="0"/>
              <a:t>Agricultural Adjustment </a:t>
            </a:r>
            <a:r>
              <a:rPr lang="en-GB" sz="2200" b="1" dirty="0" smtClean="0"/>
              <a:t>Administration</a:t>
            </a:r>
            <a:endParaRPr lang="en-GB" sz="2200" b="1" dirty="0"/>
          </a:p>
          <a:p>
            <a:pPr algn="just" fontAlgn="auto">
              <a:spcBef>
                <a:spcPts val="0"/>
              </a:spcBef>
              <a:spcAft>
                <a:spcPts val="0"/>
              </a:spcAft>
              <a:defRPr/>
            </a:pPr>
            <a:r>
              <a:rPr lang="en-GB" sz="2200" dirty="0" smtClean="0"/>
              <a:t>Set </a:t>
            </a:r>
            <a:r>
              <a:rPr lang="en-GB" sz="2200" dirty="0"/>
              <a:t>quotas to reduce farm production in order to raise crop prices. Farmers helped to modernize and use conservative farming </a:t>
            </a:r>
            <a:r>
              <a:rPr lang="en-GB" sz="2200" dirty="0" smtClean="0"/>
              <a:t>methods.</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National </a:t>
            </a:r>
            <a:r>
              <a:rPr lang="en-GB" sz="2200" b="1" dirty="0"/>
              <a:t>Industry Recovery Act </a:t>
            </a:r>
            <a:endParaRPr lang="en-GB" sz="2200" b="1" dirty="0" smtClean="0"/>
          </a:p>
          <a:p>
            <a:pPr algn="just" fontAlgn="auto">
              <a:spcBef>
                <a:spcPts val="0"/>
              </a:spcBef>
              <a:spcAft>
                <a:spcPts val="0"/>
              </a:spcAft>
              <a:defRPr/>
            </a:pPr>
            <a:r>
              <a:rPr lang="en-GB" sz="2200" dirty="0" smtClean="0"/>
              <a:t>Set up Public </a:t>
            </a:r>
            <a:r>
              <a:rPr lang="en-GB" sz="2200" dirty="0"/>
              <a:t>Works Administration (PWA</a:t>
            </a:r>
            <a:r>
              <a:rPr lang="en-GB" sz="2200" dirty="0" smtClean="0"/>
              <a:t>) which used </a:t>
            </a:r>
            <a:r>
              <a:rPr lang="en-GB" sz="2200" dirty="0"/>
              <a:t>government money to build infrastructure, such as roads and bridges, for the state. </a:t>
            </a:r>
            <a:r>
              <a:rPr lang="en-GB" sz="2200" dirty="0" smtClean="0"/>
              <a:t>	Set up National </a:t>
            </a:r>
            <a:r>
              <a:rPr lang="en-GB" sz="2200" dirty="0"/>
              <a:t>Recovery </a:t>
            </a:r>
            <a:r>
              <a:rPr lang="en-GB" sz="2200" dirty="0" smtClean="0"/>
              <a:t>Administration (NRA) to regulate industrial relations (later ruled unconstitutional)</a:t>
            </a:r>
            <a:endParaRPr lang="en-GB" sz="2200" dirty="0"/>
          </a:p>
        </p:txBody>
      </p:sp>
    </p:spTree>
    <p:extLst>
      <p:ext uri="{BB962C8B-B14F-4D97-AF65-F5344CB8AC3E}">
        <p14:creationId xmlns:p14="http://schemas.microsoft.com/office/powerpoint/2010/main" val="21954005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2413986"/>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First New Deal</a:t>
            </a:r>
          </a:p>
          <a:p>
            <a:pPr algn="r" fontAlgn="auto">
              <a:spcBef>
                <a:spcPts val="0"/>
              </a:spcBef>
              <a:spcAft>
                <a:spcPts val="0"/>
              </a:spcAft>
              <a:defRPr/>
            </a:pPr>
            <a:r>
              <a:rPr lang="en-GB" dirty="0" smtClean="0">
                <a:solidFill>
                  <a:srgbClr val="FF0000"/>
                </a:solidFill>
              </a:rPr>
              <a:t>Public </a:t>
            </a:r>
            <a:r>
              <a:rPr lang="en-GB" dirty="0">
                <a:solidFill>
                  <a:srgbClr val="FF0000"/>
                </a:solidFill>
              </a:rPr>
              <a:t>Works Administration (PWA</a:t>
            </a:r>
            <a:r>
              <a:rPr lang="en-GB" dirty="0" smtClean="0">
                <a:solidFill>
                  <a:srgbClr val="FF0000"/>
                </a:solidFill>
              </a:rPr>
              <a:t>) poster, 1934</a:t>
            </a:r>
          </a:p>
          <a:p>
            <a:pPr algn="just" fontAlgn="auto">
              <a:spcBef>
                <a:spcPts val="0"/>
              </a:spcBef>
              <a:spcAft>
                <a:spcPts val="0"/>
              </a:spcAft>
              <a:defRPr/>
            </a:pPr>
            <a:endParaRPr lang="en-GB" sz="2400" dirty="0"/>
          </a:p>
          <a:p>
            <a:pPr algn="just" fontAlgn="auto">
              <a:spcBef>
                <a:spcPts val="0"/>
              </a:spcBef>
              <a:spcAft>
                <a:spcPts val="0"/>
              </a:spcAft>
              <a:defRPr/>
            </a:pPr>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038" y="1319772"/>
            <a:ext cx="8077672" cy="5506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806321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426064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Problems</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Resistance from vested interests (e.g. American Liberty League businessmen) and from Supreme Court, which struck down numerous New Deal reforms</a:t>
            </a:r>
          </a:p>
          <a:p>
            <a:pPr marL="342900" indent="-342900" fontAlgn="auto">
              <a:spcBef>
                <a:spcPts val="0"/>
              </a:spcBef>
              <a:spcAft>
                <a:spcPts val="0"/>
              </a:spcAft>
              <a:buFont typeface="Arial" panose="020B0604020202020204" pitchFamily="34" charset="0"/>
              <a:buChar char="•"/>
              <a:defRPr/>
            </a:pPr>
            <a:endParaRPr lang="en-GB" sz="2400" dirty="0"/>
          </a:p>
          <a:p>
            <a:pPr marL="342900" indent="-342900" fontAlgn="auto">
              <a:spcBef>
                <a:spcPts val="0"/>
              </a:spcBef>
              <a:spcAft>
                <a:spcPts val="0"/>
              </a:spcAft>
              <a:buFont typeface="Arial" panose="020B0604020202020204" pitchFamily="34" charset="0"/>
              <a:buChar char="•"/>
              <a:defRPr/>
            </a:pPr>
            <a:r>
              <a:rPr lang="en-GB" sz="2400" dirty="0" smtClean="0"/>
              <a:t>Inequities – issues affecting African Americans not really addressed; Roosevelt placates South</a:t>
            </a:r>
          </a:p>
          <a:p>
            <a:pPr fontAlgn="auto">
              <a:spcBef>
                <a:spcPts val="0"/>
              </a:spcBef>
              <a:spcAft>
                <a:spcPts val="0"/>
              </a:spcAft>
              <a:defRPr/>
            </a:pPr>
            <a:endParaRPr lang="en-GB" sz="1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3626945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630525"/>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Dustbowl</a:t>
            </a: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fontAlgn="auto">
              <a:spcBef>
                <a:spcPts val="0"/>
              </a:spcBef>
              <a:spcAft>
                <a:spcPts val="0"/>
              </a:spcAft>
              <a:defRPr/>
            </a:pPr>
            <a:endParaRPr lang="en-GB" sz="2400" b="1" dirty="0">
              <a:effectLst>
                <a:outerShdw blurRad="38100" dist="38100" dir="2700000" algn="tl">
                  <a:srgbClr val="000000">
                    <a:alpha val="43137"/>
                  </a:srgbClr>
                </a:outerShdw>
              </a:effectLst>
            </a:endParaRPr>
          </a:p>
          <a:p>
            <a:pPr fontAlgn="auto">
              <a:spcBef>
                <a:spcPts val="0"/>
              </a:spcBef>
              <a:spcAft>
                <a:spcPts val="0"/>
              </a:spcAft>
              <a:defRPr/>
            </a:pPr>
            <a:endParaRPr lang="en-GB" sz="2400" b="1" dirty="0" smtClean="0">
              <a:effectLst>
                <a:outerShdw blurRad="38100" dist="38100" dir="2700000" algn="tl">
                  <a:srgbClr val="000000">
                    <a:alpha val="43137"/>
                  </a:srgbClr>
                </a:outerShdw>
              </a:effectLst>
            </a:endParaRPr>
          </a:p>
          <a:p>
            <a:pPr marL="342900" indent="-342900" fontAlgn="auto">
              <a:spcBef>
                <a:spcPts val="0"/>
              </a:spcBef>
              <a:spcAft>
                <a:spcPts val="0"/>
              </a:spcAft>
              <a:buFont typeface="Arial" panose="020B0604020202020204" pitchFamily="34" charset="0"/>
              <a:buChar char="•"/>
              <a:defRPr/>
            </a:pPr>
            <a:r>
              <a:rPr lang="en-GB" sz="2400" dirty="0" smtClean="0"/>
              <a:t>Drought affecting agricultural US 1934</a:t>
            </a:r>
            <a:r>
              <a:rPr lang="en-GB" sz="2400" dirty="0"/>
              <a:t>, </a:t>
            </a:r>
            <a:r>
              <a:rPr lang="en-GB" sz="2400" dirty="0" smtClean="0"/>
              <a:t>1936 </a:t>
            </a:r>
            <a:r>
              <a:rPr lang="en-GB" sz="2400" dirty="0"/>
              <a:t>and </a:t>
            </a:r>
            <a:r>
              <a:rPr lang="en-GB" sz="2400" dirty="0" smtClean="0"/>
              <a:t>1939–40, especially in Texas </a:t>
            </a:r>
            <a:r>
              <a:rPr lang="en-GB" sz="2400" dirty="0"/>
              <a:t>and </a:t>
            </a:r>
            <a:r>
              <a:rPr lang="en-GB" sz="2400" dirty="0" smtClean="0"/>
              <a:t>Oklahoma.</a:t>
            </a:r>
            <a:r>
              <a:rPr lang="en-GB" sz="2400" dirty="0"/>
              <a:t> </a:t>
            </a:r>
            <a:r>
              <a:rPr lang="en-GB" sz="2400" dirty="0" smtClean="0"/>
              <a:t>Soil turned to dust, blowing across countryside</a:t>
            </a:r>
          </a:p>
          <a:p>
            <a:pPr marL="342900" indent="-342900" fontAlgn="auto">
              <a:spcBef>
                <a:spcPts val="0"/>
              </a:spcBef>
              <a:spcAft>
                <a:spcPts val="0"/>
              </a:spcAft>
              <a:buFont typeface="Arial" panose="020B0604020202020204" pitchFamily="34" charset="0"/>
              <a:buChar char="•"/>
              <a:defRPr/>
            </a:pPr>
            <a:r>
              <a:rPr lang="en-GB" sz="2400" dirty="0" smtClean="0"/>
              <a:t>Families </a:t>
            </a:r>
            <a:r>
              <a:rPr lang="en-GB" sz="2400" dirty="0"/>
              <a:t>abandon  </a:t>
            </a:r>
            <a:r>
              <a:rPr lang="en-GB" sz="2400" dirty="0" smtClean="0"/>
              <a:t>farms, migrating to California (the “Okies”)</a:t>
            </a:r>
            <a:endParaRPr lang="en-GB" sz="1400" b="1" dirty="0">
              <a:effectLst>
                <a:outerShdw blurRad="38100" dist="38100" dir="2700000" algn="tl">
                  <a:srgbClr val="000000">
                    <a:alpha val="43137"/>
                  </a:srgbClr>
                </a:outerShdw>
              </a:effectLst>
            </a:endParaRPr>
          </a:p>
        </p:txBody>
      </p:sp>
      <p:pic>
        <p:nvPicPr>
          <p:cNvPr id="1433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343" r="26384"/>
          <a:stretch/>
        </p:blipFill>
        <p:spPr bwMode="auto">
          <a:xfrm>
            <a:off x="4016649" y="908720"/>
            <a:ext cx="5112568" cy="3459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510" y="1051994"/>
            <a:ext cx="3806411" cy="2854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524331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69690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Second New Deal (1935–1938)</a:t>
            </a:r>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smtClean="0"/>
              <a:t>Social </a:t>
            </a:r>
            <a:r>
              <a:rPr lang="en-GB" sz="2200" b="1" dirty="0"/>
              <a:t>Security </a:t>
            </a:r>
            <a:r>
              <a:rPr lang="en-GB" sz="2200" b="1" dirty="0" smtClean="0"/>
              <a:t>Act, 1935</a:t>
            </a:r>
          </a:p>
          <a:p>
            <a:pPr algn="just" fontAlgn="auto">
              <a:spcBef>
                <a:spcPts val="0"/>
              </a:spcBef>
              <a:spcAft>
                <a:spcPts val="0"/>
              </a:spcAft>
              <a:defRPr/>
            </a:pPr>
            <a:r>
              <a:rPr lang="en-GB" sz="2200" dirty="0" smtClean="0"/>
              <a:t>Insurance scheme for retirees and unemployed, plus workers’ pensions</a:t>
            </a:r>
          </a:p>
          <a:p>
            <a:pPr algn="just" fontAlgn="auto">
              <a:spcBef>
                <a:spcPts val="0"/>
              </a:spcBef>
              <a:spcAft>
                <a:spcPts val="0"/>
              </a:spcAft>
              <a:defRPr/>
            </a:pPr>
            <a:endParaRPr lang="en-GB" sz="1000" dirty="0" smtClean="0"/>
          </a:p>
          <a:p>
            <a:pPr algn="just" fontAlgn="auto">
              <a:spcBef>
                <a:spcPts val="0"/>
              </a:spcBef>
              <a:spcAft>
                <a:spcPts val="0"/>
              </a:spcAft>
              <a:defRPr/>
            </a:pPr>
            <a:r>
              <a:rPr lang="en-GB" sz="2200" b="1" dirty="0" smtClean="0"/>
              <a:t>National </a:t>
            </a:r>
            <a:r>
              <a:rPr lang="en-GB" sz="2200" b="1" dirty="0" err="1"/>
              <a:t>Labor</a:t>
            </a:r>
            <a:r>
              <a:rPr lang="en-GB" sz="2200" b="1" dirty="0"/>
              <a:t> Relations </a:t>
            </a:r>
            <a:r>
              <a:rPr lang="en-GB" sz="2200" b="1" dirty="0" smtClean="0"/>
              <a:t>Act of 1935</a:t>
            </a:r>
          </a:p>
          <a:p>
            <a:pPr algn="just" fontAlgn="auto">
              <a:spcBef>
                <a:spcPts val="0"/>
              </a:spcBef>
              <a:spcAft>
                <a:spcPts val="0"/>
              </a:spcAft>
              <a:defRPr/>
            </a:pPr>
            <a:r>
              <a:rPr lang="en-GB" sz="2200" dirty="0" smtClean="0"/>
              <a:t>Guaranteed workers’ rights </a:t>
            </a:r>
            <a:r>
              <a:rPr lang="en-GB" sz="2200" dirty="0"/>
              <a:t>to collective bargaining through </a:t>
            </a:r>
            <a:r>
              <a:rPr lang="en-GB" sz="2200" dirty="0" smtClean="0"/>
              <a:t>unions, </a:t>
            </a:r>
            <a:r>
              <a:rPr lang="en-GB" sz="2200" dirty="0" err="1" smtClean="0"/>
              <a:t>est</a:t>
            </a:r>
            <a:r>
              <a:rPr lang="en-GB" sz="2200" dirty="0" smtClean="0"/>
              <a:t>, to </a:t>
            </a:r>
            <a:r>
              <a:rPr lang="en-GB" sz="2200" dirty="0" err="1" smtClean="0"/>
              <a:t>Lational</a:t>
            </a:r>
            <a:r>
              <a:rPr lang="en-GB" sz="2200" dirty="0" smtClean="0"/>
              <a:t> </a:t>
            </a:r>
            <a:r>
              <a:rPr lang="en-GB" sz="2200" dirty="0" err="1"/>
              <a:t>Labor</a:t>
            </a:r>
            <a:r>
              <a:rPr lang="en-GB" sz="2200" dirty="0"/>
              <a:t> Relations Board (NLRB) to facilitate wage agreements and to suppress the repeated </a:t>
            </a:r>
            <a:r>
              <a:rPr lang="en-GB" sz="2200" dirty="0" err="1"/>
              <a:t>labor</a:t>
            </a:r>
            <a:r>
              <a:rPr lang="en-GB" sz="2200" dirty="0"/>
              <a:t> </a:t>
            </a:r>
            <a:r>
              <a:rPr lang="en-GB" sz="2200" dirty="0" smtClean="0"/>
              <a:t>disturbance</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Fair </a:t>
            </a:r>
            <a:r>
              <a:rPr lang="en-GB" sz="2200" b="1" dirty="0" err="1"/>
              <a:t>Labor</a:t>
            </a:r>
            <a:r>
              <a:rPr lang="en-GB" sz="2200" b="1" dirty="0"/>
              <a:t> Standards </a:t>
            </a:r>
            <a:r>
              <a:rPr lang="en-GB" sz="2200" b="1" dirty="0" smtClean="0"/>
              <a:t>Act of 1938</a:t>
            </a:r>
          </a:p>
          <a:p>
            <a:pPr algn="just" fontAlgn="auto">
              <a:spcBef>
                <a:spcPts val="0"/>
              </a:spcBef>
              <a:spcAft>
                <a:spcPts val="0"/>
              </a:spcAft>
              <a:defRPr/>
            </a:pPr>
            <a:r>
              <a:rPr lang="en-GB" sz="2200" dirty="0" smtClean="0"/>
              <a:t>Set </a:t>
            </a:r>
            <a:r>
              <a:rPr lang="en-GB" sz="2200" dirty="0"/>
              <a:t>maximum hours (44 per week) and minimum wages (25 cents per hour) for most categories of </a:t>
            </a:r>
            <a:r>
              <a:rPr lang="en-GB" sz="2200" dirty="0" smtClean="0"/>
              <a:t>workers</a:t>
            </a:r>
          </a:p>
          <a:p>
            <a:pPr algn="just" fontAlgn="auto">
              <a:spcBef>
                <a:spcPts val="0"/>
              </a:spcBef>
              <a:spcAft>
                <a:spcPts val="0"/>
              </a:spcAft>
              <a:defRPr/>
            </a:pPr>
            <a:endParaRPr lang="en-GB" sz="1000" dirty="0"/>
          </a:p>
          <a:p>
            <a:pPr algn="just" fontAlgn="auto">
              <a:spcBef>
                <a:spcPts val="0"/>
              </a:spcBef>
              <a:spcAft>
                <a:spcPts val="0"/>
              </a:spcAft>
              <a:defRPr/>
            </a:pPr>
            <a:r>
              <a:rPr lang="en-GB" sz="2200" b="1" dirty="0" smtClean="0"/>
              <a:t>Revenue Act of 1935</a:t>
            </a:r>
          </a:p>
          <a:p>
            <a:pPr algn="just" fontAlgn="auto">
              <a:spcBef>
                <a:spcPts val="0"/>
              </a:spcBef>
              <a:spcAft>
                <a:spcPts val="0"/>
              </a:spcAft>
              <a:defRPr/>
            </a:pPr>
            <a:r>
              <a:rPr lang="en-GB" sz="2200" dirty="0"/>
              <a:t>R</a:t>
            </a:r>
            <a:r>
              <a:rPr lang="en-GB" sz="2200" dirty="0" smtClean="0"/>
              <a:t>aised </a:t>
            </a:r>
            <a:r>
              <a:rPr lang="en-GB" sz="2200" dirty="0"/>
              <a:t>federal income tax on higher income levels</a:t>
            </a:r>
            <a:endParaRPr lang="en-GB" sz="2200" dirty="0" smtClean="0"/>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smtClean="0"/>
              <a:t>Housing </a:t>
            </a:r>
            <a:r>
              <a:rPr lang="en-GB" sz="2200" b="1" dirty="0"/>
              <a:t>Act of </a:t>
            </a:r>
            <a:r>
              <a:rPr lang="en-GB" sz="2200" b="1" dirty="0" smtClean="0"/>
              <a:t>1937</a:t>
            </a:r>
          </a:p>
          <a:p>
            <a:pPr algn="just" fontAlgn="auto">
              <a:spcBef>
                <a:spcPts val="0"/>
              </a:spcBef>
              <a:spcAft>
                <a:spcPts val="0"/>
              </a:spcAft>
              <a:defRPr/>
            </a:pPr>
            <a:r>
              <a:rPr lang="en-GB" sz="2200" dirty="0" smtClean="0"/>
              <a:t>Slum clearance and production of low-cost housing – inducements to private companies to build </a:t>
            </a:r>
            <a:r>
              <a:rPr lang="en-GB" sz="2200" dirty="0" smtClean="0"/>
              <a:t>homes</a:t>
            </a:r>
            <a:endParaRPr lang="en-GB" sz="2200" dirty="0" smtClean="0"/>
          </a:p>
        </p:txBody>
      </p:sp>
    </p:spTree>
    <p:extLst>
      <p:ext uri="{BB962C8B-B14F-4D97-AF65-F5344CB8AC3E}">
        <p14:creationId xmlns:p14="http://schemas.microsoft.com/office/powerpoint/2010/main" val="376477704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6671345" cy="7492299"/>
          </a:xfrm>
          <a:prstGeom prst="rect">
            <a:avLst/>
          </a:prstGeom>
        </p:spPr>
        <p:txBody>
          <a:bodyPr wrap="square" lIns="540000" tIns="540000" rIns="540000" bIns="540000">
            <a:spAutoFit/>
          </a:bodyPr>
          <a:lstStyle/>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a:p>
          <a:p>
            <a:pPr algn="just" fontAlgn="auto">
              <a:spcBef>
                <a:spcPts val="0"/>
              </a:spcBef>
              <a:spcAft>
                <a:spcPts val="0"/>
              </a:spcAft>
              <a:defRPr/>
            </a:pPr>
            <a:endParaRPr lang="en-GB" sz="1000" b="1" dirty="0" smtClean="0"/>
          </a:p>
          <a:p>
            <a:pPr algn="just" fontAlgn="auto">
              <a:spcBef>
                <a:spcPts val="0"/>
              </a:spcBef>
              <a:spcAft>
                <a:spcPts val="0"/>
              </a:spcAft>
              <a:defRPr/>
            </a:pPr>
            <a:endParaRPr lang="en-GB" sz="1000" b="1" dirty="0" smtClean="0"/>
          </a:p>
          <a:p>
            <a:pPr algn="just" fontAlgn="auto">
              <a:spcBef>
                <a:spcPts val="0"/>
              </a:spcBef>
              <a:spcAft>
                <a:spcPts val="0"/>
              </a:spcAft>
              <a:defRPr/>
            </a:pPr>
            <a:r>
              <a:rPr lang="en-GB" sz="2200" b="1" dirty="0"/>
              <a:t>Works Progress </a:t>
            </a:r>
            <a:r>
              <a:rPr lang="en-GB" sz="2200" b="1" dirty="0" smtClean="0"/>
              <a:t>Administration (WPA), est. 1935</a:t>
            </a:r>
          </a:p>
          <a:p>
            <a:pPr marL="342900" indent="-342900" algn="just" fontAlgn="auto">
              <a:spcBef>
                <a:spcPts val="0"/>
              </a:spcBef>
              <a:spcAft>
                <a:spcPts val="0"/>
              </a:spcAft>
              <a:buFont typeface="Arial" panose="020B0604020202020204" pitchFamily="34" charset="0"/>
              <a:buChar char="•"/>
              <a:defRPr/>
            </a:pPr>
            <a:r>
              <a:rPr lang="en-GB" sz="2200" dirty="0"/>
              <a:t>largest and most ambitious </a:t>
            </a:r>
            <a:r>
              <a:rPr lang="en-GB" sz="2200" dirty="0" smtClean="0"/>
              <a:t>New </a:t>
            </a:r>
            <a:r>
              <a:rPr lang="en-GB" sz="2200" dirty="0"/>
              <a:t>Deal agency, employing millions </a:t>
            </a:r>
            <a:r>
              <a:rPr lang="en-GB" sz="2200" dirty="0" smtClean="0"/>
              <a:t>to carry </a:t>
            </a:r>
            <a:r>
              <a:rPr lang="en-GB" sz="2200" dirty="0"/>
              <a:t>out public works </a:t>
            </a:r>
            <a:r>
              <a:rPr lang="en-GB" sz="2200" dirty="0" smtClean="0"/>
              <a:t>projects</a:t>
            </a:r>
          </a:p>
          <a:p>
            <a:pPr marL="342900" indent="-342900" algn="just" fontAlgn="auto">
              <a:spcBef>
                <a:spcPts val="0"/>
              </a:spcBef>
              <a:spcAft>
                <a:spcPts val="0"/>
              </a:spcAft>
              <a:buFont typeface="Arial" panose="020B0604020202020204" pitchFamily="34" charset="0"/>
              <a:buChar char="•"/>
              <a:defRPr/>
            </a:pPr>
            <a:r>
              <a:rPr lang="en-GB" sz="2200" dirty="0" smtClean="0"/>
              <a:t>Worked on  </a:t>
            </a:r>
            <a:r>
              <a:rPr lang="en-GB" sz="2200" dirty="0"/>
              <a:t>bridges, schools, courthouses, hospitals, sidewalks, waterworks, and post-offices, but </a:t>
            </a:r>
            <a:r>
              <a:rPr lang="en-GB" sz="2200" dirty="0" smtClean="0"/>
              <a:t>museums</a:t>
            </a:r>
            <a:r>
              <a:rPr lang="en-GB" sz="2200" dirty="0"/>
              <a:t>, swimming pools, parks, community </a:t>
            </a:r>
            <a:r>
              <a:rPr lang="en-GB" sz="2200" dirty="0" smtClean="0"/>
              <a:t>centre, fairgrounds</a:t>
            </a:r>
            <a:r>
              <a:rPr lang="en-GB" sz="2200" dirty="0"/>
              <a:t>, </a:t>
            </a:r>
            <a:r>
              <a:rPr lang="en-GB" sz="2200" dirty="0" smtClean="0"/>
              <a:t>sports facilities, zoos</a:t>
            </a:r>
            <a:r>
              <a:rPr lang="en-GB" sz="2200" dirty="0"/>
              <a:t>, </a:t>
            </a:r>
            <a:r>
              <a:rPr lang="en-GB" sz="2200" dirty="0" smtClean="0"/>
              <a:t>municipal and university buildings,  waterfronts</a:t>
            </a:r>
          </a:p>
          <a:p>
            <a:pPr algn="just" fontAlgn="auto">
              <a:spcBef>
                <a:spcPts val="0"/>
              </a:spcBef>
              <a:spcAft>
                <a:spcPts val="0"/>
              </a:spcAft>
              <a:defRPr/>
            </a:pPr>
            <a:endParaRPr lang="en-GB" sz="2200" dirty="0"/>
          </a:p>
          <a:p>
            <a:pPr algn="just" fontAlgn="auto">
              <a:spcBef>
                <a:spcPts val="0"/>
              </a:spcBef>
              <a:spcAft>
                <a:spcPts val="0"/>
              </a:spcAft>
              <a:defRPr/>
            </a:pPr>
            <a:r>
              <a:rPr lang="en-GB" sz="2200" dirty="0" smtClean="0"/>
              <a:t>Included:</a:t>
            </a:r>
          </a:p>
          <a:p>
            <a:pPr algn="just" fontAlgn="auto">
              <a:spcBef>
                <a:spcPts val="0"/>
              </a:spcBef>
              <a:spcAft>
                <a:spcPts val="0"/>
              </a:spcAft>
              <a:defRPr/>
            </a:pPr>
            <a:r>
              <a:rPr lang="en-GB" sz="2200" dirty="0" smtClean="0"/>
              <a:t>Federal </a:t>
            </a:r>
            <a:r>
              <a:rPr lang="en-GB" sz="2200" dirty="0"/>
              <a:t>Art Project</a:t>
            </a:r>
          </a:p>
          <a:p>
            <a:pPr algn="just" fontAlgn="auto">
              <a:spcBef>
                <a:spcPts val="0"/>
              </a:spcBef>
              <a:spcAft>
                <a:spcPts val="0"/>
              </a:spcAft>
              <a:defRPr/>
            </a:pPr>
            <a:r>
              <a:rPr lang="en-GB" sz="2200" dirty="0" smtClean="0"/>
              <a:t>Federal </a:t>
            </a:r>
            <a:r>
              <a:rPr lang="en-GB" sz="2200" dirty="0"/>
              <a:t>Music Project</a:t>
            </a:r>
          </a:p>
          <a:p>
            <a:pPr algn="just" fontAlgn="auto">
              <a:spcBef>
                <a:spcPts val="0"/>
              </a:spcBef>
              <a:spcAft>
                <a:spcPts val="0"/>
              </a:spcAft>
              <a:defRPr/>
            </a:pPr>
            <a:r>
              <a:rPr lang="en-GB" sz="2200" dirty="0" smtClean="0"/>
              <a:t>Federal </a:t>
            </a:r>
            <a:r>
              <a:rPr lang="en-GB" sz="2200" dirty="0"/>
              <a:t>Theatre Project</a:t>
            </a:r>
          </a:p>
          <a:p>
            <a:pPr algn="just" fontAlgn="auto">
              <a:spcBef>
                <a:spcPts val="0"/>
              </a:spcBef>
              <a:spcAft>
                <a:spcPts val="0"/>
              </a:spcAft>
              <a:defRPr/>
            </a:pPr>
            <a:r>
              <a:rPr lang="en-GB" sz="2200" dirty="0" smtClean="0"/>
              <a:t>Federal </a:t>
            </a:r>
            <a:r>
              <a:rPr lang="en-GB" sz="2200" dirty="0"/>
              <a:t>Writers' Project</a:t>
            </a:r>
            <a:endParaRPr lang="en-GB" sz="2200" dirty="0" smtClean="0"/>
          </a:p>
          <a:p>
            <a:pPr algn="just" fontAlgn="auto">
              <a:spcBef>
                <a:spcPts val="0"/>
              </a:spcBef>
              <a:spcAft>
                <a:spcPts val="0"/>
              </a:spcAft>
              <a:defRPr/>
            </a:pPr>
            <a:endParaRPr lang="en-GB" sz="2400" b="1"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0233" y="1461831"/>
            <a:ext cx="2123728" cy="2707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1832" y="-3176"/>
            <a:ext cx="9132168"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6. Depression and New Deal: Second New Deal (1935–1938)</a:t>
            </a:r>
          </a:p>
        </p:txBody>
      </p:sp>
    </p:spTree>
    <p:extLst>
      <p:ext uri="{BB962C8B-B14F-4D97-AF65-F5344CB8AC3E}">
        <p14:creationId xmlns:p14="http://schemas.microsoft.com/office/powerpoint/2010/main" val="129628031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3177"/>
            <a:ext cx="9036496" cy="2937206"/>
          </a:xfrm>
          <a:prstGeom prst="rect">
            <a:avLst/>
          </a:prstGeom>
        </p:spPr>
        <p:txBody>
          <a:bodyPr wrap="square" lIns="540000" tIns="540000" rIns="540000" bIns="540000">
            <a:spAutoFit/>
          </a:bodyPr>
          <a:lstStyle/>
          <a:p>
            <a:pPr>
              <a:defRPr/>
            </a:pPr>
            <a:r>
              <a:rPr lang="en-GB" sz="2400" b="1" dirty="0" smtClean="0">
                <a:effectLst>
                  <a:outerShdw blurRad="38100" dist="38100" dir="2700000" algn="tl">
                    <a:srgbClr val="000000">
                      <a:alpha val="43137"/>
                    </a:srgbClr>
                  </a:outerShdw>
                </a:effectLst>
              </a:rPr>
              <a:t>6. </a:t>
            </a:r>
            <a:r>
              <a:rPr lang="en-GB" sz="2400" b="1" dirty="0">
                <a:effectLst>
                  <a:outerShdw blurRad="38100" dist="38100" dir="2700000" algn="tl">
                    <a:srgbClr val="000000">
                      <a:alpha val="43137"/>
                    </a:srgbClr>
                  </a:outerShdw>
                </a:effectLst>
              </a:rPr>
              <a:t>Depression and New Deal: Second New Deal (1935–1938)</a:t>
            </a:r>
          </a:p>
          <a:p>
            <a:pPr algn="ctr">
              <a:defRPr/>
            </a:pPr>
            <a:r>
              <a:rPr lang="en-GB" sz="2400" b="1" dirty="0" smtClean="0">
                <a:solidFill>
                  <a:srgbClr val="7030A0"/>
                </a:solidFill>
                <a:cs typeface="Arial" charset="0"/>
              </a:rPr>
              <a:t>Murals</a:t>
            </a:r>
          </a:p>
          <a:p>
            <a:pPr algn="ctr">
              <a:defRPr/>
            </a:pPr>
            <a:r>
              <a:rPr lang="en-GB" sz="2400" dirty="0"/>
              <a:t>William Gropper, </a:t>
            </a:r>
            <a:r>
              <a:rPr lang="en-GB" sz="2400" i="1" dirty="0"/>
              <a:t>Construction of the Dam</a:t>
            </a:r>
            <a:r>
              <a:rPr lang="en-GB" sz="2400" dirty="0"/>
              <a:t>, Department of the Interior, Washington DC, 1938</a:t>
            </a:r>
          </a:p>
          <a:p>
            <a:pPr algn="ctr">
              <a:defRPr/>
            </a:pPr>
            <a:endParaRPr lang="en-GB" sz="2400" b="1" dirty="0" smtClean="0">
              <a:effectLst>
                <a:outerShdw blurRad="38100" dist="38100" dir="2700000" algn="tl">
                  <a:srgbClr val="000000">
                    <a:alpha val="43137"/>
                  </a:srgbClr>
                </a:outerShdw>
              </a:effectLst>
            </a:endParaRPr>
          </a:p>
        </p:txBody>
      </p:sp>
      <p:pic>
        <p:nvPicPr>
          <p:cNvPr id="1127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67" y="3306053"/>
            <a:ext cx="4736804" cy="35519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2"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3284084"/>
            <a:ext cx="3581554" cy="3751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1655" y="2099004"/>
            <a:ext cx="5730875" cy="167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271811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3177"/>
            <a:ext cx="9036496" cy="6199638"/>
          </a:xfrm>
          <a:prstGeom prst="rect">
            <a:avLst/>
          </a:prstGeom>
        </p:spPr>
        <p:txBody>
          <a:bodyPr wrap="square" lIns="540000" tIns="540000" rIns="540000" bIns="540000">
            <a:spAutoFit/>
          </a:bodyPr>
          <a:lstStyle/>
          <a:p>
            <a:r>
              <a:rPr lang="en-GB" sz="2200" b="1" dirty="0"/>
              <a:t>6. Depression and New Deal: Second New Deal (</a:t>
            </a:r>
            <a:r>
              <a:rPr lang="en-GB" sz="2200" b="1" dirty="0" smtClean="0"/>
              <a:t>1935–1938)</a:t>
            </a:r>
          </a:p>
          <a:p>
            <a:pPr algn="ctr"/>
            <a:endParaRPr lang="en-GB" sz="2200" dirty="0" smtClean="0"/>
          </a:p>
          <a:p>
            <a:pPr algn="ctr"/>
            <a:endParaRPr lang="en-GB" sz="2200" dirty="0"/>
          </a:p>
          <a:p>
            <a:pPr algn="ctr"/>
            <a:endParaRPr lang="en-GB" sz="2200" dirty="0" smtClean="0"/>
          </a:p>
          <a:p>
            <a:pPr algn="ctr"/>
            <a:endParaRPr lang="en-GB" sz="2200" dirty="0"/>
          </a:p>
          <a:p>
            <a:pPr algn="ctr"/>
            <a:endParaRPr lang="en-GB" sz="2200" dirty="0" smtClean="0"/>
          </a:p>
          <a:p>
            <a:pPr algn="ctr"/>
            <a:endParaRPr lang="en-GB" sz="2200" dirty="0"/>
          </a:p>
          <a:p>
            <a:pPr algn="ctr"/>
            <a:endParaRPr lang="en-GB" sz="2200" dirty="0" smtClean="0"/>
          </a:p>
          <a:p>
            <a:pPr algn="ctr"/>
            <a:endParaRPr lang="en-GB" sz="2200" dirty="0"/>
          </a:p>
          <a:p>
            <a:pPr algn="ctr"/>
            <a:endParaRPr lang="en-GB" sz="2200" dirty="0" smtClean="0"/>
          </a:p>
          <a:p>
            <a:pPr algn="ctr"/>
            <a:endParaRPr lang="en-GB" sz="2200" dirty="0"/>
          </a:p>
          <a:p>
            <a:pPr algn="ctr"/>
            <a:endParaRPr lang="en-GB" sz="2200" dirty="0" smtClean="0"/>
          </a:p>
          <a:p>
            <a:pPr algn="ctr"/>
            <a:endParaRPr lang="en-GB" sz="2200" dirty="0"/>
          </a:p>
          <a:p>
            <a:pPr algn="ctr"/>
            <a:r>
              <a:rPr lang="en-GB" sz="2200" dirty="0" smtClean="0"/>
              <a:t>Diego </a:t>
            </a:r>
            <a:r>
              <a:rPr lang="en-GB" sz="2200" dirty="0"/>
              <a:t>Rivera</a:t>
            </a:r>
            <a:r>
              <a:rPr lang="en-GB" sz="2200" i="1" dirty="0"/>
              <a:t>, Pan American Unity</a:t>
            </a:r>
            <a:r>
              <a:rPr lang="en-GB" sz="2200" dirty="0"/>
              <a:t>, City College, San Francisco, 1940</a:t>
            </a:r>
          </a:p>
          <a:p>
            <a:pPr algn="ctr">
              <a:defRPr/>
            </a:pPr>
            <a:endParaRPr lang="en-GB" sz="2400" b="1" dirty="0" smtClean="0">
              <a:effectLst>
                <a:outerShdw blurRad="38100" dist="38100" dir="2700000" algn="tl">
                  <a:srgbClr val="000000">
                    <a:alpha val="43137"/>
                  </a:srgbClr>
                </a:outerShdw>
              </a:effectLst>
            </a:endParaRPr>
          </a:p>
        </p:txBody>
      </p:sp>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69" y="1412776"/>
            <a:ext cx="9158888" cy="2780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7746311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419872" cy="4446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54" y="4111216"/>
            <a:ext cx="3418318" cy="2746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19872" y="3726685"/>
            <a:ext cx="3045722" cy="3131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1"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41704" y="3726684"/>
            <a:ext cx="3131315" cy="3131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Rectangle 12"/>
          <p:cNvSpPr/>
          <p:nvPr/>
        </p:nvSpPr>
        <p:spPr>
          <a:xfrm>
            <a:off x="3203848" y="-3175"/>
            <a:ext cx="5940152" cy="3829758"/>
          </a:xfrm>
          <a:prstGeom prst="rect">
            <a:avLst/>
          </a:prstGeom>
        </p:spPr>
        <p:txBody>
          <a:bodyPr wrap="square" lIns="540000" tIns="540000" rIns="540000" bIns="540000">
            <a:spAutoFit/>
          </a:bodyPr>
          <a:lstStyle/>
          <a:p>
            <a:pPr algn="r"/>
            <a:r>
              <a:rPr lang="en-GB" sz="2400" b="1" dirty="0">
                <a:effectLst>
                  <a:outerShdw blurRad="38100" dist="38100" dir="2700000" algn="tl">
                    <a:srgbClr val="000000">
                      <a:alpha val="43137"/>
                    </a:srgbClr>
                  </a:outerShdw>
                </a:effectLst>
              </a:rPr>
              <a:t>6. Depression and New Deal: Second New Deal (1935–1938)</a:t>
            </a:r>
          </a:p>
          <a:p>
            <a:endParaRPr lang="en-GB" sz="2400" b="1" dirty="0" smtClean="0">
              <a:solidFill>
                <a:srgbClr val="7030A0"/>
              </a:solidFill>
            </a:endParaRPr>
          </a:p>
          <a:p>
            <a:r>
              <a:rPr lang="en-GB" sz="2400" b="1" dirty="0" smtClean="0">
                <a:solidFill>
                  <a:srgbClr val="7030A0"/>
                </a:solidFill>
              </a:rPr>
              <a:t>Farm </a:t>
            </a:r>
            <a:r>
              <a:rPr lang="en-GB" sz="2400" b="1" dirty="0">
                <a:solidFill>
                  <a:srgbClr val="7030A0"/>
                </a:solidFill>
              </a:rPr>
              <a:t>Security </a:t>
            </a:r>
            <a:r>
              <a:rPr lang="en-GB" sz="2400" b="1" dirty="0" smtClean="0">
                <a:solidFill>
                  <a:srgbClr val="7030A0"/>
                </a:solidFill>
              </a:rPr>
              <a:t>Association (est. 1935) photographs</a:t>
            </a:r>
            <a:endParaRPr lang="en-GB" sz="2400" dirty="0">
              <a:solidFill>
                <a:srgbClr val="7030A0"/>
              </a:solidFill>
            </a:endParaRPr>
          </a:p>
          <a:p>
            <a:r>
              <a:rPr lang="en-GB" sz="2400" b="1" dirty="0" smtClean="0">
                <a:solidFill>
                  <a:srgbClr val="7030A0"/>
                </a:solidFill>
              </a:rPr>
              <a:t>DOROTHEA </a:t>
            </a:r>
            <a:r>
              <a:rPr lang="en-GB" sz="2400" b="1" dirty="0">
                <a:solidFill>
                  <a:srgbClr val="7030A0"/>
                </a:solidFill>
              </a:rPr>
              <a:t>LANGE</a:t>
            </a:r>
            <a:endParaRPr lang="en-GB" sz="2400" dirty="0">
              <a:solidFill>
                <a:srgbClr val="7030A0"/>
              </a:solidFill>
            </a:endParaRPr>
          </a:p>
          <a:p>
            <a:pPr algn="r">
              <a:defRPr/>
            </a:pPr>
            <a:endParaRPr lang="en-GB" sz="2400" b="1" dirty="0">
              <a:solidFill>
                <a:srgbClr val="7030A0"/>
              </a:solidFill>
              <a:cs typeface="Arial" charset="0"/>
            </a:endParaRPr>
          </a:p>
          <a:p>
            <a:pPr algn="just" fontAlgn="auto">
              <a:spcBef>
                <a:spcPts val="0"/>
              </a:spcBef>
              <a:spcAft>
                <a:spcPts val="0"/>
              </a:spcAft>
              <a:defRPr/>
            </a:pPr>
            <a:endParaRPr lang="en-GB" sz="1000" b="1" dirty="0" smtClean="0"/>
          </a:p>
        </p:txBody>
      </p:sp>
    </p:spTree>
    <p:extLst>
      <p:ext uri="{BB962C8B-B14F-4D97-AF65-F5344CB8AC3E}">
        <p14:creationId xmlns:p14="http://schemas.microsoft.com/office/powerpoint/2010/main" val="26450152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7895481" cy="1459879"/>
          </a:xfrm>
          <a:prstGeom prst="rect">
            <a:avLst/>
          </a:prstGeom>
        </p:spPr>
        <p:txBody>
          <a:bodyPr wrap="square" lIns="540000" tIns="540000" rIns="540000" bIns="540000">
            <a:spAutoFit/>
          </a:bodyPr>
          <a:lstStyle/>
          <a:p>
            <a:pPr>
              <a:defRPr/>
            </a:pPr>
            <a:r>
              <a:rPr lang="en-GB" sz="2400" b="1" dirty="0" smtClean="0">
                <a:solidFill>
                  <a:prstClr val="black"/>
                </a:solidFill>
                <a:effectLst>
                  <a:outerShdw blurRad="38100" dist="38100" dir="2700000" algn="tl">
                    <a:srgbClr val="000000">
                      <a:alpha val="43137"/>
                    </a:srgbClr>
                  </a:outerShdw>
                </a:effectLst>
              </a:rPr>
              <a:t>7. United States and the Second World War: Economy</a:t>
            </a:r>
          </a:p>
        </p:txBody>
      </p:sp>
      <p:sp>
        <p:nvSpPr>
          <p:cNvPr id="3" name="Rectangle 2"/>
          <p:cNvSpPr/>
          <p:nvPr/>
        </p:nvSpPr>
        <p:spPr>
          <a:xfrm>
            <a:off x="-34127" y="836712"/>
            <a:ext cx="5902271" cy="6753636"/>
          </a:xfrm>
          <a:prstGeom prst="rect">
            <a:avLst/>
          </a:prstGeom>
        </p:spPr>
        <p:txBody>
          <a:bodyPr wrap="square" lIns="540000" tIns="540000" rIns="540000" bIns="540000">
            <a:spAutoFit/>
          </a:bodyPr>
          <a:lstStyle/>
          <a:p>
            <a:pPr marL="285750" indent="-285750" algn="just">
              <a:buFont typeface="Arial" panose="020B0604020202020204" pitchFamily="34" charset="0"/>
              <a:buChar char="•"/>
              <a:defRPr/>
            </a:pPr>
            <a:r>
              <a:rPr lang="en-GB" sz="2200" dirty="0" smtClean="0">
                <a:solidFill>
                  <a:prstClr val="black"/>
                </a:solidFill>
              </a:rPr>
              <a:t>Raised </a:t>
            </a:r>
            <a:r>
              <a:rPr lang="en-GB" sz="2200" dirty="0">
                <a:solidFill>
                  <a:prstClr val="black"/>
                </a:solidFill>
              </a:rPr>
              <a:t>standard of living of most </a:t>
            </a:r>
            <a:r>
              <a:rPr lang="en-GB" sz="2200" dirty="0" smtClean="0">
                <a:solidFill>
                  <a:prstClr val="black"/>
                </a:solidFill>
              </a:rPr>
              <a:t>Americans and increased responsibility of state for citizens’ lives and livelihood </a:t>
            </a:r>
            <a:endParaRPr lang="en-GB" sz="2200" dirty="0">
              <a:solidFill>
                <a:prstClr val="black"/>
              </a:solidFill>
            </a:endParaRPr>
          </a:p>
          <a:p>
            <a:pPr marL="285750" indent="-285750" algn="just">
              <a:buFont typeface="Arial" panose="020B0604020202020204" pitchFamily="34" charset="0"/>
              <a:buChar char="•"/>
              <a:defRPr/>
            </a:pPr>
            <a:r>
              <a:rPr lang="en-GB" sz="2200" dirty="0" smtClean="0">
                <a:solidFill>
                  <a:prstClr val="black"/>
                </a:solidFill>
              </a:rPr>
              <a:t>New Deal did not end economic difficulties – still 8 million unemployed in 1939</a:t>
            </a:r>
          </a:p>
          <a:p>
            <a:pPr marL="285750" indent="-285750" algn="just">
              <a:buFont typeface="Arial" panose="020B0604020202020204" pitchFamily="34" charset="0"/>
              <a:buChar char="•"/>
              <a:defRPr/>
            </a:pPr>
            <a:r>
              <a:rPr lang="en-GB" sz="2200" dirty="0" smtClean="0">
                <a:solidFill>
                  <a:prstClr val="black"/>
                </a:solidFill>
              </a:rPr>
              <a:t>Economic recession 1937</a:t>
            </a:r>
            <a:endParaRPr lang="en-GB" sz="2200" i="1" dirty="0">
              <a:solidFill>
                <a:prstClr val="black"/>
              </a:solidFill>
            </a:endParaRPr>
          </a:p>
          <a:p>
            <a:pPr algn="just">
              <a:defRPr/>
            </a:pPr>
            <a:endParaRPr lang="en-GB" sz="1200" i="1" dirty="0" smtClean="0">
              <a:solidFill>
                <a:prstClr val="black"/>
              </a:solidFill>
            </a:endParaRPr>
          </a:p>
          <a:p>
            <a:pPr algn="just">
              <a:defRPr/>
            </a:pPr>
            <a:r>
              <a:rPr lang="en-GB" sz="2200" i="1" dirty="0" smtClean="0">
                <a:solidFill>
                  <a:prstClr val="black"/>
                </a:solidFill>
              </a:rPr>
              <a:t>Ultimately</a:t>
            </a:r>
            <a:endParaRPr lang="en-GB" sz="2200" i="1" dirty="0">
              <a:solidFill>
                <a:prstClr val="black"/>
              </a:solidFill>
            </a:endParaRPr>
          </a:p>
          <a:p>
            <a:pPr marL="285750" indent="-285750" algn="just">
              <a:buFont typeface="Arial" panose="020B0604020202020204" pitchFamily="34" charset="0"/>
              <a:buChar char="•"/>
              <a:defRPr/>
            </a:pPr>
            <a:r>
              <a:rPr lang="en-GB" sz="2200" dirty="0" smtClean="0">
                <a:solidFill>
                  <a:prstClr val="black"/>
                </a:solidFill>
              </a:rPr>
              <a:t>Mobilisation on war footing – 1939 onwards – brings end to Depression</a:t>
            </a:r>
          </a:p>
          <a:p>
            <a:pPr marL="285750" indent="-285750" algn="just">
              <a:buFont typeface="Arial" panose="020B0604020202020204" pitchFamily="34" charset="0"/>
              <a:buChar char="•"/>
              <a:defRPr/>
            </a:pPr>
            <a:r>
              <a:rPr lang="en-GB" sz="2200" dirty="0" smtClean="0">
                <a:solidFill>
                  <a:prstClr val="black"/>
                </a:solidFill>
              </a:rPr>
              <a:t>Full employment achieved in war – industry converted to war manufacture 1941 onwards; Works Progress Administration dissolved 1943</a:t>
            </a:r>
          </a:p>
          <a:p>
            <a:pPr marL="285750" indent="-285750">
              <a:buFont typeface="Arial" panose="020B0604020202020204" pitchFamily="34" charset="0"/>
              <a:buChar char="•"/>
              <a:defRPr/>
            </a:pPr>
            <a:endParaRPr lang="en-GB" sz="2400" dirty="0" smtClean="0">
              <a:solidFill>
                <a:prstClr val="black"/>
              </a:solidFill>
            </a:endParaRPr>
          </a:p>
          <a:p>
            <a:pPr>
              <a:defRPr/>
            </a:pPr>
            <a:endParaRPr lang="en-GB" sz="1400"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9370" y="1429614"/>
            <a:ext cx="3156141" cy="4201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531128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263633" cy="1459879"/>
          </a:xfrm>
          <a:prstGeom prst="rect">
            <a:avLst/>
          </a:prstGeom>
        </p:spPr>
        <p:txBody>
          <a:bodyPr wrap="square" lIns="540000" tIns="540000" rIns="540000" bIns="540000">
            <a:spAutoFit/>
          </a:bodyPr>
          <a:lstStyle/>
          <a:p>
            <a:pPr>
              <a:defRPr/>
            </a:pPr>
            <a:r>
              <a:rPr lang="en-GB" sz="2400" b="1" dirty="0">
                <a:solidFill>
                  <a:prstClr val="black"/>
                </a:solidFill>
                <a:effectLst>
                  <a:outerShdw blurRad="38100" dist="38100" dir="2700000" algn="tl">
                    <a:srgbClr val="000000">
                      <a:alpha val="43137"/>
                    </a:srgbClr>
                  </a:outerShdw>
                </a:effectLst>
              </a:rPr>
              <a:t>7</a:t>
            </a:r>
            <a:r>
              <a:rPr lang="en-GB" sz="2400" b="1" dirty="0" smtClean="0">
                <a:solidFill>
                  <a:prstClr val="black"/>
                </a:solidFill>
                <a:effectLst>
                  <a:outerShdw blurRad="38100" dist="38100" dir="2700000" algn="tl">
                    <a:srgbClr val="000000">
                      <a:alpha val="43137"/>
                    </a:srgbClr>
                  </a:outerShdw>
                </a:effectLst>
              </a:rPr>
              <a:t>. United States and the Second World War: Propaganda</a:t>
            </a:r>
            <a:endParaRPr lang="en-GB" sz="1400" b="1" dirty="0">
              <a:solidFill>
                <a:prstClr val="black"/>
              </a:solidFill>
              <a:effectLst>
                <a:outerShdw blurRad="38100" dist="38100" dir="2700000" algn="tl">
                  <a:srgbClr val="000000">
                    <a:alpha val="43137"/>
                  </a:srgbClr>
                </a:outerShdw>
              </a:effectLst>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33" y="950308"/>
            <a:ext cx="2236046" cy="3098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2192" y="3949701"/>
            <a:ext cx="2138261" cy="28655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32571" y="1031043"/>
            <a:ext cx="2376264" cy="3074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79943" y="4305459"/>
            <a:ext cx="3325929" cy="2419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20023" y="966673"/>
            <a:ext cx="2278055" cy="29830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297" y="4061181"/>
            <a:ext cx="2073275" cy="290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4519689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7. United States and the Second World War: Domestic policies</a:t>
            </a:r>
            <a:endParaRPr lang="en-GB" sz="1400" b="1" dirty="0">
              <a:effectLst>
                <a:outerShdw blurRad="38100" dist="38100" dir="2700000" algn="tl">
                  <a:srgbClr val="000000">
                    <a:alpha val="43137"/>
                  </a:srgbClr>
                </a:outerShdw>
              </a:effectLst>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484786"/>
            <a:ext cx="2947016" cy="3727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8200" y="927340"/>
            <a:ext cx="5868149" cy="1835027"/>
          </a:xfrm>
          <a:prstGeom prst="rect">
            <a:avLst/>
          </a:prstGeom>
          <a:noFill/>
        </p:spPr>
        <p:txBody>
          <a:bodyPr wrap="square" lIns="540000" tIns="360000" rIns="540000" bIns="360000" rtlCol="0">
            <a:spAutoFit/>
          </a:bodyPr>
          <a:lstStyle/>
          <a:p>
            <a:pPr algn="just"/>
            <a:r>
              <a:rPr lang="en-US" dirty="0" smtClean="0"/>
              <a:t>EXECUTIVE ORDER 9066 , February 19 1942</a:t>
            </a:r>
          </a:p>
          <a:p>
            <a:pPr algn="just"/>
            <a:r>
              <a:rPr lang="en-GB" dirty="0" smtClean="0"/>
              <a:t>Permitted eviction of 120,000 people of </a:t>
            </a:r>
            <a:r>
              <a:rPr lang="en-GB" dirty="0"/>
              <a:t>Japanese ancestry </a:t>
            </a:r>
            <a:r>
              <a:rPr lang="en-GB" dirty="0" smtClean="0"/>
              <a:t>from </a:t>
            </a:r>
            <a:r>
              <a:rPr lang="en-GB" dirty="0"/>
              <a:t>the West Coast of the United States </a:t>
            </a:r>
            <a:r>
              <a:rPr lang="en-GB" dirty="0" smtClean="0"/>
              <a:t>to be  </a:t>
            </a:r>
            <a:r>
              <a:rPr lang="en-GB" dirty="0"/>
              <a:t>held in internment camps across the </a:t>
            </a:r>
            <a:r>
              <a:rPr lang="en-GB" dirty="0" smtClean="0"/>
              <a:t>country</a:t>
            </a:r>
            <a:endParaRPr lang="en-GB" sz="1600" i="1" dirty="0"/>
          </a:p>
        </p:txBody>
      </p:sp>
      <p:pic>
        <p:nvPicPr>
          <p:cNvPr id="1843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3" y="2564904"/>
            <a:ext cx="2901305" cy="3800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6154" y="2564904"/>
            <a:ext cx="2523796" cy="31419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94840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263633" cy="1459879"/>
          </a:xfrm>
          <a:prstGeom prst="rect">
            <a:avLst/>
          </a:prstGeom>
        </p:spPr>
        <p:txBody>
          <a:bodyPr wrap="square" lIns="540000" tIns="540000" rIns="540000" bIns="540000">
            <a:spAutoFit/>
          </a:bodyPr>
          <a:lstStyle/>
          <a:p>
            <a:pPr fontAlgn="auto">
              <a:spcBef>
                <a:spcPts val="0"/>
              </a:spcBef>
              <a:spcAft>
                <a:spcPts val="0"/>
              </a:spcAft>
              <a:defRPr/>
            </a:pPr>
            <a:r>
              <a:rPr lang="en-GB" sz="2400" b="1" dirty="0" smtClean="0">
                <a:effectLst>
                  <a:outerShdw blurRad="38100" dist="38100" dir="2700000" algn="tl">
                    <a:srgbClr val="000000">
                      <a:alpha val="43137"/>
                    </a:srgbClr>
                  </a:outerShdw>
                </a:effectLst>
              </a:rPr>
              <a:t>7. United States and the Second World War: Victory</a:t>
            </a:r>
            <a:endParaRPr lang="en-GB" sz="1400" b="1" dirty="0">
              <a:effectLst>
                <a:outerShdw blurRad="38100" dist="38100" dir="2700000" algn="tl">
                  <a:srgbClr val="000000">
                    <a:alpha val="43137"/>
                  </a:srgbClr>
                </a:outerShdw>
              </a:effectLst>
            </a:endParaRPr>
          </a:p>
        </p:txBody>
      </p:sp>
      <p:pic>
        <p:nvPicPr>
          <p:cNvPr id="19460" name="Picture 4" descr="http://tapper7.com/wp-content/uploads/2014/07/iwo_Jima_flag_raising-2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2" y="952330"/>
            <a:ext cx="3050712" cy="3269442"/>
          </a:xfrm>
          <a:prstGeom prst="rect">
            <a:avLst/>
          </a:prstGeom>
          <a:noFill/>
          <a:extLst>
            <a:ext uri="{909E8E84-426E-40DD-AFC4-6F175D3DCCD1}">
              <a14:hiddenFill xmlns:a14="http://schemas.microsoft.com/office/drawing/2010/main">
                <a:solidFill>
                  <a:srgbClr val="FFFFFF"/>
                </a:solidFill>
              </a14:hiddenFill>
            </a:ext>
          </a:extLst>
        </p:spPr>
      </p:pic>
      <p:pic>
        <p:nvPicPr>
          <p:cNvPr id="194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6341" y="975411"/>
            <a:ext cx="3582857" cy="4804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7380" y="952330"/>
            <a:ext cx="2536621" cy="3104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604420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1738</TotalTime>
  <Words>5300</Words>
  <Application>Microsoft Office PowerPoint</Application>
  <PresentationFormat>On-screen Show (4:3)</PresentationFormat>
  <Paragraphs>897</Paragraphs>
  <Slides>69</Slides>
  <Notes>69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69</vt:i4>
      </vt:variant>
    </vt:vector>
  </HeadingPairs>
  <TitlesOfParts>
    <vt:vector size="72"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100</cp:revision>
  <cp:lastPrinted>2017-11-20T09:39:32Z</cp:lastPrinted>
  <dcterms:created xsi:type="dcterms:W3CDTF">2016-03-13T09:32:03Z</dcterms:created>
  <dcterms:modified xsi:type="dcterms:W3CDTF">2017-11-27T16:00:22Z</dcterms:modified>
</cp:coreProperties>
</file>