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comment1.xml" ContentType="application/vnd.openxmlformats-officedocument.presentationml.comment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1"/>
  </p:sldMasterIdLst>
  <p:notesMasterIdLst>
    <p:notesMasterId r:id="rId32"/>
  </p:notesMasterIdLst>
  <p:sldIdLst>
    <p:sldId id="1289" r:id="rId2"/>
    <p:sldId id="321" r:id="rId3"/>
    <p:sldId id="1298" r:id="rId4"/>
    <p:sldId id="288" r:id="rId5"/>
    <p:sldId id="308" r:id="rId6"/>
    <p:sldId id="292" r:id="rId7"/>
    <p:sldId id="293" r:id="rId8"/>
    <p:sldId id="294" r:id="rId9"/>
    <p:sldId id="1299" r:id="rId10"/>
    <p:sldId id="295" r:id="rId11"/>
    <p:sldId id="299" r:id="rId12"/>
    <p:sldId id="300" r:id="rId13"/>
    <p:sldId id="296" r:id="rId14"/>
    <p:sldId id="297" r:id="rId15"/>
    <p:sldId id="302" r:id="rId16"/>
    <p:sldId id="310" r:id="rId17"/>
    <p:sldId id="301" r:id="rId18"/>
    <p:sldId id="303" r:id="rId19"/>
    <p:sldId id="305" r:id="rId20"/>
    <p:sldId id="306" r:id="rId21"/>
    <p:sldId id="307" r:id="rId22"/>
    <p:sldId id="309" r:id="rId23"/>
    <p:sldId id="320" r:id="rId24"/>
    <p:sldId id="322" r:id="rId25"/>
    <p:sldId id="325" r:id="rId26"/>
    <p:sldId id="1292" r:id="rId27"/>
    <p:sldId id="258" r:id="rId28"/>
    <p:sldId id="257" r:id="rId29"/>
    <p:sldId id="298" r:id="rId30"/>
    <p:sldId id="326" r:id="rId31"/>
  </p:sldIdLst>
  <p:sldSz cx="12192000" cy="6858000"/>
  <p:notesSz cx="6889750" cy="10018713"/>
  <p:embeddedFontLst>
    <p:embeddedFont>
      <p:font typeface="Arial Unicode MS" panose="020B0604020202020204" charset="-128"/>
      <p:regular r:id="rId33"/>
    </p:embeddedFont>
    <p:embeddedFont>
      <p:font typeface="Arial Black" panose="020B0A04020102020204" pitchFamily="34" charset="0"/>
      <p:bold r:id="rId34"/>
    </p:embeddedFon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Comic Sans MS" panose="030F0702030302020204" pitchFamily="66" charset="0"/>
      <p:regular r:id="rId39"/>
      <p:bold r:id="rId40"/>
      <p:italic r:id="rId41"/>
      <p:boldItalic r:id="rId42"/>
    </p:embeddedFont>
    <p:embeddedFont>
      <p:font typeface="Gill Sans MT" panose="020B0502020104020203" pitchFamily="34" charset="0"/>
      <p:regular r:id="rId43"/>
      <p:bold r:id="rId44"/>
      <p:italic r:id="rId45"/>
      <p:boldItalic r:id="rId46"/>
    </p:embeddedFont>
    <p:embeddedFont>
      <p:font typeface="Impact" panose="020B0806030902050204" pitchFamily="34" charset="0"/>
      <p:regular r:id="rId4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1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9C2CC4-F638-41E3-AB2A-8FEF65DA81AF}" v="4" dt="2022-02-07T14:31:18.245"/>
  </p1510:revLst>
</p1510:revInfo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9012ECD-51FC-41F1-AA8D-1B2483CD663E}" styleName="Arddull Olau 2 - Pwyslais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812"/>
    <p:restoredTop sz="94705"/>
  </p:normalViewPr>
  <p:slideViewPr>
    <p:cSldViewPr snapToGrid="0">
      <p:cViewPr varScale="1">
        <p:scale>
          <a:sx n="82" d="100"/>
          <a:sy n="82" d="100"/>
        </p:scale>
        <p:origin x="54" y="1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7.fntdata"/><Relationship Id="rId21" Type="http://schemas.openxmlformats.org/officeDocument/2006/relationships/slide" Target="slides/slide20.xml"/><Relationship Id="rId34" Type="http://schemas.openxmlformats.org/officeDocument/2006/relationships/font" Target="fonts/font2.fntdata"/><Relationship Id="rId42" Type="http://schemas.openxmlformats.org/officeDocument/2006/relationships/font" Target="fonts/font10.fntdata"/><Relationship Id="rId47" Type="http://schemas.openxmlformats.org/officeDocument/2006/relationships/font" Target="fonts/font15.fntdata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5.fntdata"/><Relationship Id="rId40" Type="http://schemas.openxmlformats.org/officeDocument/2006/relationships/font" Target="fonts/font8.fntdata"/><Relationship Id="rId45" Type="http://schemas.openxmlformats.org/officeDocument/2006/relationships/font" Target="fonts/font13.fntdata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2.fntdata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3.fntdata"/><Relationship Id="rId43" Type="http://schemas.openxmlformats.org/officeDocument/2006/relationships/font" Target="fonts/font11.fntdata"/><Relationship Id="rId48" Type="http://schemas.openxmlformats.org/officeDocument/2006/relationships/commentAuthors" Target="commentAuthors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openxmlformats.org/officeDocument/2006/relationships/font" Target="fonts/font6.fntdata"/><Relationship Id="rId46" Type="http://schemas.openxmlformats.org/officeDocument/2006/relationships/font" Target="fonts/font14.fntdata"/><Relationship Id="rId20" Type="http://schemas.openxmlformats.org/officeDocument/2006/relationships/slide" Target="slides/slide19.xml"/><Relationship Id="rId41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4.fntdata"/><Relationship Id="rId49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2T23:36:16.572" idx="1">
    <p:pos x="890" y="3711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at</a:t>
          </a:r>
          <a:endParaRPr lang="cy-GB" dirty="0">
            <a:solidFill>
              <a:schemeClr val="bg1"/>
            </a:solidFill>
          </a:endParaRPr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ysgrifennu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 dirty="0"/>
            <a:t>mynd</a:t>
          </a:r>
          <a:endParaRPr lang="cy-GB" sz="2000" dirty="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anfon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anelu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ar</a:t>
          </a:r>
          <a:endParaRPr lang="cy-GB" dirty="0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edrych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A1869088-48D3-4FAE-9ED5-1FDC08AB7778}">
      <dgm:prSet phldrT="[Testun]" custT="1"/>
      <dgm:spPr/>
      <dgm:t>
        <a:bodyPr/>
        <a:lstStyle/>
        <a:p>
          <a:r>
            <a:rPr lang="en-GB" sz="2000" dirty="0" err="1"/>
            <a:t>gweiddi</a:t>
          </a:r>
          <a:endParaRPr lang="cy-GB" sz="2000" dirty="0"/>
        </a:p>
      </dgm:t>
    </dgm:pt>
    <dgm:pt modelId="{6C434D0C-1793-4A2F-8298-D79984E1C4EF}" type="parTrans" cxnId="{1992AA08-9C1C-43D2-8E1B-2CB75E164A37}">
      <dgm:prSet/>
      <dgm:spPr/>
      <dgm:t>
        <a:bodyPr/>
        <a:lstStyle/>
        <a:p>
          <a:endParaRPr lang="cy-GB"/>
        </a:p>
      </dgm:t>
    </dgm:pt>
    <dgm:pt modelId="{CFF8B018-E2F4-4FA0-AA37-AF308789E03D}" type="sibTrans" cxnId="{1992AA08-9C1C-43D2-8E1B-2CB75E164A37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gwrando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sylwi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6BF2B4F8-F902-43A3-B96E-F699ABF822A8}" type="pres">
      <dgm:prSet presAssocID="{A1869088-48D3-4FAE-9ED5-1FDC08AB7778}" presName="node" presStyleLbl="node1" presStyleIdx="1" presStyleCnt="4" custScaleX="200179" custScaleY="133806">
        <dgm:presLayoutVars>
          <dgm:bulletEnabled val="1"/>
        </dgm:presLayoutVars>
      </dgm:prSet>
      <dgm:spPr/>
    </dgm:pt>
    <dgm:pt modelId="{54BA82CE-1782-490E-8032-301F9C823AF9}" type="pres">
      <dgm:prSet presAssocID="{A1869088-48D3-4FAE-9ED5-1FDC08AB7778}" presName="dummy" presStyleCnt="0"/>
      <dgm:spPr/>
    </dgm:pt>
    <dgm:pt modelId="{D1274D86-00A0-4D5A-BA5F-144C0372AE4B}" type="pres">
      <dgm:prSet presAssocID="{CFF8B018-E2F4-4FA0-AA37-AF308789E03D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1992AA08-9C1C-43D2-8E1B-2CB75E164A37}" srcId="{AEBD84F4-840A-482E-AB77-ABA537ECEFB5}" destId="{A1869088-48D3-4FAE-9ED5-1FDC08AB7778}" srcOrd="1" destOrd="0" parTransId="{6C434D0C-1793-4A2F-8298-D79984E1C4EF}" sibTransId="{CFF8B018-E2F4-4FA0-AA37-AF308789E03D}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04E7AD83-AF2E-4B46-BF09-E8BC98526E88}" type="presOf" srcId="{CFF8B018-E2F4-4FA0-AA37-AF308789E03D}" destId="{D1274D86-00A0-4D5A-BA5F-144C0372AE4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84B0EEF3-7770-4478-871E-010F19911582}" type="presOf" srcId="{A1869088-48D3-4FAE-9ED5-1FDC08AB7778}" destId="{6BF2B4F8-F902-43A3-B96E-F699ABF822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40A4022A-3652-4986-9C68-3606BBCB5B51}" type="presParOf" srcId="{543B1FD4-0998-4859-8F22-EF5A635FCFCC}" destId="{6BF2B4F8-F902-43A3-B96E-F699ABF822A8}" srcOrd="4" destOrd="0" presId="urn:microsoft.com/office/officeart/2005/8/layout/radial6"/>
    <dgm:cxn modelId="{538E9848-16C1-42AD-A469-8224319F6FCF}" type="presParOf" srcId="{543B1FD4-0998-4859-8F22-EF5A635FCFCC}" destId="{54BA82CE-1782-490E-8032-301F9C823AF9}" srcOrd="5" destOrd="0" presId="urn:microsoft.com/office/officeart/2005/8/layout/radial6"/>
    <dgm:cxn modelId="{35938F2B-0666-4075-BAB4-6A0A24A9A0C9}" type="presParOf" srcId="{543B1FD4-0998-4859-8F22-EF5A635FCFCC}" destId="{D1274D86-00A0-4D5A-BA5F-144C0372AE4B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14C95A-F68C-4741-81D4-33528847176A}" type="doc">
      <dgm:prSet loTypeId="urn:microsoft.com/office/officeart/2005/8/layout/radial6" loCatId="cycle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cy-GB"/>
        </a:p>
      </dgm:t>
    </dgm:pt>
    <dgm:pt modelId="{AEBD84F4-840A-482E-AB77-ABA537ECEFB5}">
      <dgm:prSet phldrT="[Testun]"/>
      <dgm:spPr/>
      <dgm:t>
        <a:bodyPr/>
        <a:lstStyle/>
        <a:p>
          <a:r>
            <a:rPr lang="en-GB"/>
            <a:t>am</a:t>
          </a:r>
          <a:endParaRPr lang="cy-GB" dirty="0"/>
        </a:p>
      </dgm:t>
    </dgm:pt>
    <dgm:pt modelId="{65069DB8-470E-45FA-AF68-11BF88E8D798}" type="parTrans" cxnId="{156AA1BA-33BE-43BB-954F-0A40A4156352}">
      <dgm:prSet/>
      <dgm:spPr/>
      <dgm:t>
        <a:bodyPr/>
        <a:lstStyle/>
        <a:p>
          <a:endParaRPr lang="cy-GB"/>
        </a:p>
      </dgm:t>
    </dgm:pt>
    <dgm:pt modelId="{0EDB30D5-F06E-460E-9D47-506D80C1461A}" type="sibTrans" cxnId="{156AA1BA-33BE-43BB-954F-0A40A4156352}">
      <dgm:prSet/>
      <dgm:spPr/>
      <dgm:t>
        <a:bodyPr/>
        <a:lstStyle/>
        <a:p>
          <a:endParaRPr lang="cy-GB"/>
        </a:p>
      </dgm:t>
    </dgm:pt>
    <dgm:pt modelId="{B2E48E50-61F7-443F-BA16-9CBC75D17526}">
      <dgm:prSet phldrT="[Testun]" custT="1"/>
      <dgm:spPr/>
      <dgm:t>
        <a:bodyPr/>
        <a:lstStyle/>
        <a:p>
          <a:r>
            <a:rPr lang="en-GB" sz="2000" dirty="0" err="1"/>
            <a:t>edrych</a:t>
          </a:r>
          <a:endParaRPr lang="cy-GB" sz="2000" dirty="0"/>
        </a:p>
      </dgm:t>
    </dgm:pt>
    <dgm:pt modelId="{F7D33A44-09C4-46C5-A719-37803BA8BCAA}" type="parTrans" cxnId="{03B01290-7A24-41AC-B174-1D769D07693A}">
      <dgm:prSet/>
      <dgm:spPr/>
      <dgm:t>
        <a:bodyPr/>
        <a:lstStyle/>
        <a:p>
          <a:endParaRPr lang="cy-GB"/>
        </a:p>
      </dgm:t>
    </dgm:pt>
    <dgm:pt modelId="{A0B275BE-6FD4-4F9D-BD5A-8976694DBC11}" type="sibTrans" cxnId="{03B01290-7A24-41AC-B174-1D769D07693A}">
      <dgm:prSet/>
      <dgm:spPr/>
      <dgm:t>
        <a:bodyPr/>
        <a:lstStyle/>
        <a:p>
          <a:endParaRPr lang="cy-GB"/>
        </a:p>
      </dgm:t>
    </dgm:pt>
    <dgm:pt modelId="{F18CE5D4-63D3-4C11-944F-0FA05A34F15F}">
      <dgm:prSet phldrT="[Testun]" custT="1"/>
      <dgm:spPr/>
      <dgm:t>
        <a:bodyPr/>
        <a:lstStyle/>
        <a:p>
          <a:r>
            <a:rPr lang="en-GB" sz="2000" dirty="0" err="1"/>
            <a:t>gofyn</a:t>
          </a:r>
          <a:endParaRPr lang="cy-GB" sz="2000" dirty="0"/>
        </a:p>
      </dgm:t>
    </dgm:pt>
    <dgm:pt modelId="{939A4165-9053-4BA6-80F8-DD5F1B709B98}" type="parTrans" cxnId="{28B74037-2921-4AC5-BA66-B010CA9C2DA2}">
      <dgm:prSet/>
      <dgm:spPr/>
      <dgm:t>
        <a:bodyPr/>
        <a:lstStyle/>
        <a:p>
          <a:endParaRPr lang="cy-GB"/>
        </a:p>
      </dgm:t>
    </dgm:pt>
    <dgm:pt modelId="{FF2BD19D-40F5-41FE-A324-25D110EF56FF}" type="sibTrans" cxnId="{28B74037-2921-4AC5-BA66-B010CA9C2DA2}">
      <dgm:prSet/>
      <dgm:spPr/>
      <dgm:t>
        <a:bodyPr/>
        <a:lstStyle/>
        <a:p>
          <a:endParaRPr lang="cy-GB"/>
        </a:p>
      </dgm:t>
    </dgm:pt>
    <dgm:pt modelId="{5FF55D56-789A-417A-965B-FF98191F08E5}">
      <dgm:prSet phldrT="[Testun]" custT="1"/>
      <dgm:spPr/>
      <dgm:t>
        <a:bodyPr/>
        <a:lstStyle/>
        <a:p>
          <a:r>
            <a:rPr lang="en-GB" sz="2000" dirty="0" err="1"/>
            <a:t>talu</a:t>
          </a:r>
          <a:endParaRPr lang="cy-GB" sz="2000" dirty="0"/>
        </a:p>
      </dgm:t>
    </dgm:pt>
    <dgm:pt modelId="{37BEE20A-3BB7-45E7-AFD8-DF7AEF09795D}" type="parTrans" cxnId="{EF3054AA-C1D3-47D0-A147-0EBEB67A0B9C}">
      <dgm:prSet/>
      <dgm:spPr/>
      <dgm:t>
        <a:bodyPr/>
        <a:lstStyle/>
        <a:p>
          <a:endParaRPr lang="cy-GB"/>
        </a:p>
      </dgm:t>
    </dgm:pt>
    <dgm:pt modelId="{6BB35FB2-2D23-4580-B30C-4DDCA66A0A45}" type="sibTrans" cxnId="{EF3054AA-C1D3-47D0-A147-0EBEB67A0B9C}">
      <dgm:prSet/>
      <dgm:spPr/>
      <dgm:t>
        <a:bodyPr/>
        <a:lstStyle/>
        <a:p>
          <a:endParaRPr lang="cy-GB"/>
        </a:p>
      </dgm:t>
    </dgm:pt>
    <dgm:pt modelId="{DFBEB397-6FDB-4124-8A6F-6AD8E98CDD15}">
      <dgm:prSet phldrT="[Testun]" custT="1"/>
      <dgm:spPr/>
      <dgm:t>
        <a:bodyPr/>
        <a:lstStyle/>
        <a:p>
          <a:r>
            <a:rPr lang="en-GB" sz="2000" dirty="0" err="1"/>
            <a:t>sôn</a:t>
          </a:r>
          <a:endParaRPr lang="cy-GB" sz="2000" dirty="0"/>
        </a:p>
      </dgm:t>
    </dgm:pt>
    <dgm:pt modelId="{1D3C81BC-4283-4CBC-AC9B-D6A23CFBB11F}" type="parTrans" cxnId="{8BBFB84B-70C5-4664-ADDC-BC0EF1F21339}">
      <dgm:prSet/>
      <dgm:spPr/>
      <dgm:t>
        <a:bodyPr/>
        <a:lstStyle/>
        <a:p>
          <a:endParaRPr lang="cy-GB"/>
        </a:p>
      </dgm:t>
    </dgm:pt>
    <dgm:pt modelId="{3A0A359A-E752-42CA-A6CE-0FC4A71E2903}" type="sibTrans" cxnId="{8BBFB84B-70C5-4664-ADDC-BC0EF1F21339}">
      <dgm:prSet/>
      <dgm:spPr/>
      <dgm:t>
        <a:bodyPr/>
        <a:lstStyle/>
        <a:p>
          <a:endParaRPr lang="cy-GB"/>
        </a:p>
      </dgm:t>
    </dgm:pt>
    <dgm:pt modelId="{543B1FD4-0998-4859-8F22-EF5A635FCFCC}" type="pres">
      <dgm:prSet presAssocID="{4714C95A-F68C-4741-81D4-33528847176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5968BAC-D38A-4A22-9385-A0947C8A0111}" type="pres">
      <dgm:prSet presAssocID="{AEBD84F4-840A-482E-AB77-ABA537ECEFB5}" presName="centerShape" presStyleLbl="node0" presStyleIdx="0" presStyleCnt="1"/>
      <dgm:spPr/>
    </dgm:pt>
    <dgm:pt modelId="{1A5065F6-5440-4FA3-89AC-10D5E6D2567B}" type="pres">
      <dgm:prSet presAssocID="{B2E48E50-61F7-443F-BA16-9CBC75D17526}" presName="node" presStyleLbl="node1" presStyleIdx="0" presStyleCnt="4" custScaleX="200179" custScaleY="133806">
        <dgm:presLayoutVars>
          <dgm:bulletEnabled val="1"/>
        </dgm:presLayoutVars>
      </dgm:prSet>
      <dgm:spPr/>
    </dgm:pt>
    <dgm:pt modelId="{9A5A3DC8-432A-4093-9077-AC4855E27C75}" type="pres">
      <dgm:prSet presAssocID="{B2E48E50-61F7-443F-BA16-9CBC75D17526}" presName="dummy" presStyleCnt="0"/>
      <dgm:spPr/>
    </dgm:pt>
    <dgm:pt modelId="{B67A29AA-8E14-4D25-A7FF-951B51738270}" type="pres">
      <dgm:prSet presAssocID="{A0B275BE-6FD4-4F9D-BD5A-8976694DBC11}" presName="sibTrans" presStyleLbl="sibTrans2D1" presStyleIdx="0" presStyleCnt="4"/>
      <dgm:spPr/>
    </dgm:pt>
    <dgm:pt modelId="{751F4E9B-2867-4504-88FE-EC46E397B775}" type="pres">
      <dgm:prSet presAssocID="{DFBEB397-6FDB-4124-8A6F-6AD8E98CDD15}" presName="node" presStyleLbl="node1" presStyleIdx="1" presStyleCnt="4" custScaleX="188084" custScaleY="125912">
        <dgm:presLayoutVars>
          <dgm:bulletEnabled val="1"/>
        </dgm:presLayoutVars>
      </dgm:prSet>
      <dgm:spPr/>
    </dgm:pt>
    <dgm:pt modelId="{2137C4D9-CEAC-47BF-B7DD-05E4D415F589}" type="pres">
      <dgm:prSet presAssocID="{DFBEB397-6FDB-4124-8A6F-6AD8E98CDD15}" presName="dummy" presStyleCnt="0"/>
      <dgm:spPr/>
    </dgm:pt>
    <dgm:pt modelId="{AC36AEEF-973D-4431-B7F7-526EAB2A1845}" type="pres">
      <dgm:prSet presAssocID="{3A0A359A-E752-42CA-A6CE-0FC4A71E2903}" presName="sibTrans" presStyleLbl="sibTrans2D1" presStyleIdx="1" presStyleCnt="4"/>
      <dgm:spPr/>
    </dgm:pt>
    <dgm:pt modelId="{1CCB1D3C-0454-4DEE-818D-38D4EFF8C4A8}" type="pres">
      <dgm:prSet presAssocID="{F18CE5D4-63D3-4C11-944F-0FA05A34F15F}" presName="node" presStyleLbl="node1" presStyleIdx="2" presStyleCnt="4" custScaleX="200179" custScaleY="133806">
        <dgm:presLayoutVars>
          <dgm:bulletEnabled val="1"/>
        </dgm:presLayoutVars>
      </dgm:prSet>
      <dgm:spPr/>
    </dgm:pt>
    <dgm:pt modelId="{BD68FA28-2FFB-400C-B221-87CA6FE504EE}" type="pres">
      <dgm:prSet presAssocID="{F18CE5D4-63D3-4C11-944F-0FA05A34F15F}" presName="dummy" presStyleCnt="0"/>
      <dgm:spPr/>
    </dgm:pt>
    <dgm:pt modelId="{ED3D5ACB-7E8F-479C-BA84-9C68345E68F0}" type="pres">
      <dgm:prSet presAssocID="{FF2BD19D-40F5-41FE-A324-25D110EF56FF}" presName="sibTrans" presStyleLbl="sibTrans2D1" presStyleIdx="2" presStyleCnt="4"/>
      <dgm:spPr/>
    </dgm:pt>
    <dgm:pt modelId="{6D023532-0244-4F14-855D-3409E46EB754}" type="pres">
      <dgm:prSet presAssocID="{5FF55D56-789A-417A-965B-FF98191F08E5}" presName="node" presStyleLbl="node1" presStyleIdx="3" presStyleCnt="4" custScaleX="200179" custScaleY="133806">
        <dgm:presLayoutVars>
          <dgm:bulletEnabled val="1"/>
        </dgm:presLayoutVars>
      </dgm:prSet>
      <dgm:spPr/>
    </dgm:pt>
    <dgm:pt modelId="{3CAA8903-F3E6-468F-AAC4-FC03C58E5DDF}" type="pres">
      <dgm:prSet presAssocID="{5FF55D56-789A-417A-965B-FF98191F08E5}" presName="dummy" presStyleCnt="0"/>
      <dgm:spPr/>
    </dgm:pt>
    <dgm:pt modelId="{82C62CEF-5397-4D11-BDF4-710CE7F8E3AA}" type="pres">
      <dgm:prSet presAssocID="{6BB35FB2-2D23-4580-B30C-4DDCA66A0A45}" presName="sibTrans" presStyleLbl="sibTrans2D1" presStyleIdx="3" presStyleCnt="4"/>
      <dgm:spPr/>
    </dgm:pt>
  </dgm:ptLst>
  <dgm:cxnLst>
    <dgm:cxn modelId="{F582D103-2279-4B02-A202-FD054D20ACBD}" type="presOf" srcId="{A0B275BE-6FD4-4F9D-BD5A-8976694DBC11}" destId="{B67A29AA-8E14-4D25-A7FF-951B51738270}" srcOrd="0" destOrd="0" presId="urn:microsoft.com/office/officeart/2005/8/layout/radial6"/>
    <dgm:cxn modelId="{28B74037-2921-4AC5-BA66-B010CA9C2DA2}" srcId="{AEBD84F4-840A-482E-AB77-ABA537ECEFB5}" destId="{F18CE5D4-63D3-4C11-944F-0FA05A34F15F}" srcOrd="2" destOrd="0" parTransId="{939A4165-9053-4BA6-80F8-DD5F1B709B98}" sibTransId="{FF2BD19D-40F5-41FE-A324-25D110EF56FF}"/>
    <dgm:cxn modelId="{8BBFB84B-70C5-4664-ADDC-BC0EF1F21339}" srcId="{AEBD84F4-840A-482E-AB77-ABA537ECEFB5}" destId="{DFBEB397-6FDB-4124-8A6F-6AD8E98CDD15}" srcOrd="1" destOrd="0" parTransId="{1D3C81BC-4283-4CBC-AC9B-D6A23CFBB11F}" sibTransId="{3A0A359A-E752-42CA-A6CE-0FC4A71E2903}"/>
    <dgm:cxn modelId="{39232D7A-4A8D-461F-B5A8-49C24795073C}" type="presOf" srcId="{B2E48E50-61F7-443F-BA16-9CBC75D17526}" destId="{1A5065F6-5440-4FA3-89AC-10D5E6D2567B}" srcOrd="0" destOrd="0" presId="urn:microsoft.com/office/officeart/2005/8/layout/radial6"/>
    <dgm:cxn modelId="{2B327B85-E52A-4CDD-B664-E4248EC3E762}" type="presOf" srcId="{AEBD84F4-840A-482E-AB77-ABA537ECEFB5}" destId="{E5968BAC-D38A-4A22-9385-A0947C8A0111}" srcOrd="0" destOrd="0" presId="urn:microsoft.com/office/officeart/2005/8/layout/radial6"/>
    <dgm:cxn modelId="{03B01290-7A24-41AC-B174-1D769D07693A}" srcId="{AEBD84F4-840A-482E-AB77-ABA537ECEFB5}" destId="{B2E48E50-61F7-443F-BA16-9CBC75D17526}" srcOrd="0" destOrd="0" parTransId="{F7D33A44-09C4-46C5-A719-37803BA8BCAA}" sibTransId="{A0B275BE-6FD4-4F9D-BD5A-8976694DBC11}"/>
    <dgm:cxn modelId="{EF3054AA-C1D3-47D0-A147-0EBEB67A0B9C}" srcId="{AEBD84F4-840A-482E-AB77-ABA537ECEFB5}" destId="{5FF55D56-789A-417A-965B-FF98191F08E5}" srcOrd="3" destOrd="0" parTransId="{37BEE20A-3BB7-45E7-AFD8-DF7AEF09795D}" sibTransId="{6BB35FB2-2D23-4580-B30C-4DDCA66A0A45}"/>
    <dgm:cxn modelId="{01E715B5-C142-4C34-BE6E-B592443A3A8B}" type="presOf" srcId="{DFBEB397-6FDB-4124-8A6F-6AD8E98CDD15}" destId="{751F4E9B-2867-4504-88FE-EC46E397B775}" srcOrd="0" destOrd="0" presId="urn:microsoft.com/office/officeart/2005/8/layout/radial6"/>
    <dgm:cxn modelId="{156AA1BA-33BE-43BB-954F-0A40A4156352}" srcId="{4714C95A-F68C-4741-81D4-33528847176A}" destId="{AEBD84F4-840A-482E-AB77-ABA537ECEFB5}" srcOrd="0" destOrd="0" parTransId="{65069DB8-470E-45FA-AF68-11BF88E8D798}" sibTransId="{0EDB30D5-F06E-460E-9D47-506D80C1461A}"/>
    <dgm:cxn modelId="{AC710CBB-5FA3-4C3D-ADBD-492EEE72EA2A}" type="presOf" srcId="{4714C95A-F68C-4741-81D4-33528847176A}" destId="{543B1FD4-0998-4859-8F22-EF5A635FCFCC}" srcOrd="0" destOrd="0" presId="urn:microsoft.com/office/officeart/2005/8/layout/radial6"/>
    <dgm:cxn modelId="{3BDFE4C7-C6DF-4506-965F-E22152A869B3}" type="presOf" srcId="{5FF55D56-789A-417A-965B-FF98191F08E5}" destId="{6D023532-0244-4F14-855D-3409E46EB754}" srcOrd="0" destOrd="0" presId="urn:microsoft.com/office/officeart/2005/8/layout/radial6"/>
    <dgm:cxn modelId="{D5C3BACA-AF7E-4F3D-B421-46A451FB4892}" type="presOf" srcId="{F18CE5D4-63D3-4C11-944F-0FA05A34F15F}" destId="{1CCB1D3C-0454-4DEE-818D-38D4EFF8C4A8}" srcOrd="0" destOrd="0" presId="urn:microsoft.com/office/officeart/2005/8/layout/radial6"/>
    <dgm:cxn modelId="{7D4C89F7-4994-48B8-A075-956FCFC91DEB}" type="presOf" srcId="{6BB35FB2-2D23-4580-B30C-4DDCA66A0A45}" destId="{82C62CEF-5397-4D11-BDF4-710CE7F8E3AA}" srcOrd="0" destOrd="0" presId="urn:microsoft.com/office/officeart/2005/8/layout/radial6"/>
    <dgm:cxn modelId="{6422A5F8-8035-4C97-9118-325C279ED2AD}" type="presOf" srcId="{FF2BD19D-40F5-41FE-A324-25D110EF56FF}" destId="{ED3D5ACB-7E8F-479C-BA84-9C68345E68F0}" srcOrd="0" destOrd="0" presId="urn:microsoft.com/office/officeart/2005/8/layout/radial6"/>
    <dgm:cxn modelId="{9F7CE6FF-9FF6-44AA-8BD3-207856BB783D}" type="presOf" srcId="{3A0A359A-E752-42CA-A6CE-0FC4A71E2903}" destId="{AC36AEEF-973D-4431-B7F7-526EAB2A1845}" srcOrd="0" destOrd="0" presId="urn:microsoft.com/office/officeart/2005/8/layout/radial6"/>
    <dgm:cxn modelId="{8D672BB6-2F84-4D59-88A8-19A002875523}" type="presParOf" srcId="{543B1FD4-0998-4859-8F22-EF5A635FCFCC}" destId="{E5968BAC-D38A-4A22-9385-A0947C8A0111}" srcOrd="0" destOrd="0" presId="urn:microsoft.com/office/officeart/2005/8/layout/radial6"/>
    <dgm:cxn modelId="{E21F83F1-B5DA-4FEC-83A5-38C4E0CC8620}" type="presParOf" srcId="{543B1FD4-0998-4859-8F22-EF5A635FCFCC}" destId="{1A5065F6-5440-4FA3-89AC-10D5E6D2567B}" srcOrd="1" destOrd="0" presId="urn:microsoft.com/office/officeart/2005/8/layout/radial6"/>
    <dgm:cxn modelId="{B5898D3F-7EB7-488A-B5C6-016652AFC0BB}" type="presParOf" srcId="{543B1FD4-0998-4859-8F22-EF5A635FCFCC}" destId="{9A5A3DC8-432A-4093-9077-AC4855E27C75}" srcOrd="2" destOrd="0" presId="urn:microsoft.com/office/officeart/2005/8/layout/radial6"/>
    <dgm:cxn modelId="{8478B8F4-D335-4B81-9692-E64AEFA1AE88}" type="presParOf" srcId="{543B1FD4-0998-4859-8F22-EF5A635FCFCC}" destId="{B67A29AA-8E14-4D25-A7FF-951B51738270}" srcOrd="3" destOrd="0" presId="urn:microsoft.com/office/officeart/2005/8/layout/radial6"/>
    <dgm:cxn modelId="{78274782-AE4B-400A-B231-E3A099D16B03}" type="presParOf" srcId="{543B1FD4-0998-4859-8F22-EF5A635FCFCC}" destId="{751F4E9B-2867-4504-88FE-EC46E397B775}" srcOrd="4" destOrd="0" presId="urn:microsoft.com/office/officeart/2005/8/layout/radial6"/>
    <dgm:cxn modelId="{C466A787-3127-446E-AAED-8411E0C1C1CD}" type="presParOf" srcId="{543B1FD4-0998-4859-8F22-EF5A635FCFCC}" destId="{2137C4D9-CEAC-47BF-B7DD-05E4D415F589}" srcOrd="5" destOrd="0" presId="urn:microsoft.com/office/officeart/2005/8/layout/radial6"/>
    <dgm:cxn modelId="{519BCDA7-1C2A-4D93-B713-1D6E22E7F22B}" type="presParOf" srcId="{543B1FD4-0998-4859-8F22-EF5A635FCFCC}" destId="{AC36AEEF-973D-4431-B7F7-526EAB2A1845}" srcOrd="6" destOrd="0" presId="urn:microsoft.com/office/officeart/2005/8/layout/radial6"/>
    <dgm:cxn modelId="{B3499A41-3E9E-4A42-8AAE-50BF818F1CE9}" type="presParOf" srcId="{543B1FD4-0998-4859-8F22-EF5A635FCFCC}" destId="{1CCB1D3C-0454-4DEE-818D-38D4EFF8C4A8}" srcOrd="7" destOrd="0" presId="urn:microsoft.com/office/officeart/2005/8/layout/radial6"/>
    <dgm:cxn modelId="{DE2AC388-A0CA-44DD-AA7A-9B85787CCD9E}" type="presParOf" srcId="{543B1FD4-0998-4859-8F22-EF5A635FCFCC}" destId="{BD68FA28-2FFB-400C-B221-87CA6FE504EE}" srcOrd="8" destOrd="0" presId="urn:microsoft.com/office/officeart/2005/8/layout/radial6"/>
    <dgm:cxn modelId="{32FC339F-4E9D-4ECB-8812-B69F3CBCFFC2}" type="presParOf" srcId="{543B1FD4-0998-4859-8F22-EF5A635FCFCC}" destId="{ED3D5ACB-7E8F-479C-BA84-9C68345E68F0}" srcOrd="9" destOrd="0" presId="urn:microsoft.com/office/officeart/2005/8/layout/radial6"/>
    <dgm:cxn modelId="{CA25A8BE-6D11-4DD0-837E-7AFBEE6A593A}" type="presParOf" srcId="{543B1FD4-0998-4859-8F22-EF5A635FCFCC}" destId="{6D023532-0244-4F14-855D-3409E46EB754}" srcOrd="10" destOrd="0" presId="urn:microsoft.com/office/officeart/2005/8/layout/radial6"/>
    <dgm:cxn modelId="{FD8DC74C-5F7C-4F00-93DF-CFE3ED8D4D82}" type="presParOf" srcId="{543B1FD4-0998-4859-8F22-EF5A635FCFCC}" destId="{3CAA8903-F3E6-468F-AAC4-FC03C58E5DDF}" srcOrd="11" destOrd="0" presId="urn:microsoft.com/office/officeart/2005/8/layout/radial6"/>
    <dgm:cxn modelId="{64052B83-7C57-4394-B948-46D6ABA28A28}" type="presParOf" srcId="{543B1FD4-0998-4859-8F22-EF5A635FCFCC}" destId="{82C62CEF-5397-4D11-BDF4-710CE7F8E3AA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>
              <a:solidFill>
                <a:schemeClr val="bg1"/>
              </a:solidFill>
            </a:rPr>
            <a:t>at</a:t>
          </a:r>
          <a:endParaRPr lang="cy-GB" sz="5200" kern="1200" dirty="0">
            <a:solidFill>
              <a:schemeClr val="bg1"/>
            </a:solidFill>
          </a:endParaRPr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ysgrifennu</a:t>
          </a:r>
          <a:endParaRPr lang="cy-GB" sz="2000" kern="1200" dirty="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mynd</a:t>
          </a:r>
          <a:endParaRPr lang="cy-GB" sz="2000" kern="1200" dirty="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anfon</a:t>
          </a:r>
          <a:endParaRPr lang="cy-GB" sz="2000" kern="1200" dirty="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anelu</a:t>
          </a:r>
          <a:endParaRPr lang="cy-GB" sz="2000" kern="1200" dirty="0"/>
        </a:p>
      </dsp:txBody>
      <dsp:txXfrm>
        <a:off x="656779" y="1269550"/>
        <a:ext cx="1164340" cy="7782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4D86-00A0-4D5A-BA5F-144C0372AE4B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09337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898628" y="1071136"/>
          <a:ext cx="1175110" cy="117511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ar</a:t>
          </a:r>
          <a:endParaRPr lang="cy-GB" sz="5200" kern="1200" dirty="0"/>
        </a:p>
      </dsp:txBody>
      <dsp:txXfrm>
        <a:off x="2070719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62870" y="-138870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edrych</a:t>
          </a:r>
          <a:endParaRPr lang="cy-GB" sz="2000" kern="1200" dirty="0"/>
        </a:p>
      </dsp:txBody>
      <dsp:txXfrm>
        <a:off x="1904013" y="22317"/>
        <a:ext cx="1164340" cy="778283"/>
      </dsp:txXfrm>
    </dsp:sp>
    <dsp:sp modelId="{6BF2B4F8-F902-43A3-B96E-F699ABF822A8}">
      <dsp:nvSpPr>
        <dsp:cNvPr id="0" name=""/>
        <dsp:cNvSpPr/>
      </dsp:nvSpPr>
      <dsp:spPr>
        <a:xfrm>
          <a:off x="2910103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gweiddi</a:t>
          </a:r>
          <a:endParaRPr lang="cy-GB" sz="2000" kern="1200" dirty="0"/>
        </a:p>
      </dsp:txBody>
      <dsp:txXfrm>
        <a:off x="3151246" y="1269550"/>
        <a:ext cx="1164340" cy="778283"/>
      </dsp:txXfrm>
    </dsp:sp>
    <dsp:sp modelId="{1CCB1D3C-0454-4DEE-818D-38D4EFF8C4A8}">
      <dsp:nvSpPr>
        <dsp:cNvPr id="0" name=""/>
        <dsp:cNvSpPr/>
      </dsp:nvSpPr>
      <dsp:spPr>
        <a:xfrm>
          <a:off x="1662870" y="2355596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gwrando</a:t>
          </a:r>
          <a:endParaRPr lang="cy-GB" sz="2000" kern="1200" dirty="0"/>
        </a:p>
      </dsp:txBody>
      <dsp:txXfrm>
        <a:off x="1904013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15636" y="1108363"/>
          <a:ext cx="1646626" cy="11006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sylwi</a:t>
          </a:r>
          <a:endParaRPr lang="cy-GB" sz="2000" kern="1200" dirty="0"/>
        </a:p>
      </dsp:txBody>
      <dsp:txXfrm>
        <a:off x="656779" y="1269550"/>
        <a:ext cx="1164340" cy="7782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62CEF-5397-4D11-BDF4-710CE7F8E3AA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0800000"/>
            <a:gd name="adj2" fmla="val 162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D5ACB-7E8F-479C-BA84-9C68345E68F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5400000"/>
            <a:gd name="adj2" fmla="val 108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6AEEF-973D-4431-B7F7-526EAB2A1845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0"/>
            <a:gd name="adj2" fmla="val 540000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A29AA-8E14-4D25-A7FF-951B51738270}">
      <dsp:nvSpPr>
        <dsp:cNvPr id="0" name=""/>
        <dsp:cNvSpPr/>
      </dsp:nvSpPr>
      <dsp:spPr>
        <a:xfrm>
          <a:off x="1234209" y="381845"/>
          <a:ext cx="2553692" cy="2553692"/>
        </a:xfrm>
        <a:prstGeom prst="blockArc">
          <a:avLst>
            <a:gd name="adj1" fmla="val 16200000"/>
            <a:gd name="adj2" fmla="val 0"/>
            <a:gd name="adj3" fmla="val 4638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68BAC-D38A-4A22-9385-A0947C8A0111}">
      <dsp:nvSpPr>
        <dsp:cNvPr id="0" name=""/>
        <dsp:cNvSpPr/>
      </dsp:nvSpPr>
      <dsp:spPr>
        <a:xfrm>
          <a:off x="1923501" y="1071136"/>
          <a:ext cx="1175110" cy="117511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am</a:t>
          </a:r>
          <a:endParaRPr lang="cy-GB" sz="4600" kern="1200" dirty="0"/>
        </a:p>
      </dsp:txBody>
      <dsp:txXfrm>
        <a:off x="2095592" y="1243227"/>
        <a:ext cx="830928" cy="830928"/>
      </dsp:txXfrm>
    </dsp:sp>
    <dsp:sp modelId="{1A5065F6-5440-4FA3-89AC-10D5E6D2567B}">
      <dsp:nvSpPr>
        <dsp:cNvPr id="0" name=""/>
        <dsp:cNvSpPr/>
      </dsp:nvSpPr>
      <dsp:spPr>
        <a:xfrm>
          <a:off x="1687742" y="-138870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edrych</a:t>
          </a:r>
          <a:endParaRPr lang="cy-GB" sz="2000" kern="1200" dirty="0"/>
        </a:p>
      </dsp:txBody>
      <dsp:txXfrm>
        <a:off x="1928885" y="22317"/>
        <a:ext cx="1164340" cy="778283"/>
      </dsp:txXfrm>
    </dsp:sp>
    <dsp:sp modelId="{751F4E9B-2867-4504-88FE-EC46E397B775}">
      <dsp:nvSpPr>
        <dsp:cNvPr id="0" name=""/>
        <dsp:cNvSpPr/>
      </dsp:nvSpPr>
      <dsp:spPr>
        <a:xfrm>
          <a:off x="2984721" y="1140830"/>
          <a:ext cx="1547135" cy="10357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sôn</a:t>
          </a:r>
          <a:endParaRPr lang="cy-GB" sz="2000" kern="1200" dirty="0"/>
        </a:p>
      </dsp:txBody>
      <dsp:txXfrm>
        <a:off x="3211294" y="1292508"/>
        <a:ext cx="1093989" cy="732367"/>
      </dsp:txXfrm>
    </dsp:sp>
    <dsp:sp modelId="{1CCB1D3C-0454-4DEE-818D-38D4EFF8C4A8}">
      <dsp:nvSpPr>
        <dsp:cNvPr id="0" name=""/>
        <dsp:cNvSpPr/>
      </dsp:nvSpPr>
      <dsp:spPr>
        <a:xfrm>
          <a:off x="1687742" y="2355596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gofyn</a:t>
          </a:r>
          <a:endParaRPr lang="cy-GB" sz="2000" kern="1200" dirty="0"/>
        </a:p>
      </dsp:txBody>
      <dsp:txXfrm>
        <a:off x="1928885" y="2516783"/>
        <a:ext cx="1164340" cy="778283"/>
      </dsp:txXfrm>
    </dsp:sp>
    <dsp:sp modelId="{6D023532-0244-4F14-855D-3409E46EB754}">
      <dsp:nvSpPr>
        <dsp:cNvPr id="0" name=""/>
        <dsp:cNvSpPr/>
      </dsp:nvSpPr>
      <dsp:spPr>
        <a:xfrm>
          <a:off x="440509" y="1108363"/>
          <a:ext cx="1646626" cy="11006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talu</a:t>
          </a:r>
          <a:endParaRPr lang="cy-GB" sz="2000" kern="1200" dirty="0"/>
        </a:p>
      </dsp:txBody>
      <dsp:txXfrm>
        <a:off x="681652" y="1269550"/>
        <a:ext cx="1164340" cy="778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902597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643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8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94298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idx="10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9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9036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B8648E-1433-4D89-9239-4FC3A6093395}" type="slidenum">
              <a:rPr lang="en-GB" altLang="cy-GB"/>
              <a:pPr/>
              <a:t>19</a:t>
            </a:fld>
            <a:endParaRPr lang="en-GB" altLang="cy-GB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6945956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5CC765-BF94-4E59-8CF1-6983DB6559CB}" type="slidenum">
              <a:rPr lang="en-GB" altLang="cy-GB"/>
              <a:pPr/>
              <a:t>20</a:t>
            </a:fld>
            <a:endParaRPr lang="en-GB" altLang="cy-GB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9614680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E4BC781-BCF9-4B39-B397-CC6934191BF0}" type="slidenum">
              <a:rPr lang="en-GB" altLang="cy-GB"/>
              <a:pPr/>
              <a:t>21</a:t>
            </a:fld>
            <a:endParaRPr lang="en-GB" altLang="cy-GB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32990592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Linc i’r Quizizz wrth glicio ar y gair ‘</a:t>
            </a:r>
            <a:r>
              <a:rPr lang="cy-GB"/>
              <a:t>Quizizz’ o fewn y PPT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29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769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10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3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818745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76881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47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17436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0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2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504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4398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953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Cynnwys 1"/>
          <p:cNvSpPr>
            <a:spLocks noGrp="1"/>
          </p:cNvSpPr>
          <p:nvPr>
            <p:ph/>
          </p:nvPr>
        </p:nvSpPr>
        <p:spPr>
          <a:xfrm>
            <a:off x="914400" y="152400"/>
            <a:ext cx="10261600" cy="5334000"/>
          </a:xfrm>
        </p:spPr>
        <p:txBody>
          <a:bodyPr/>
          <a:lstStyle/>
          <a:p>
            <a:pPr lvl="0"/>
            <a:r>
              <a:rPr lang="cy-GB"/>
              <a:t>Golygu'r arddulliau testun Meistr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Trydedd lefel</a:t>
            </a:r>
          </a:p>
          <a:p>
            <a:pPr lvl="3"/>
            <a:r>
              <a:rPr lang="cy-GB"/>
              <a:t>Pedwaredd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3" name="Dalfan Dyddiad 2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4" name="Dalfan Troedyn 3"/>
          <p:cNvSpPr>
            <a:spLocks noGrp="1"/>
          </p:cNvSpPr>
          <p:nvPr>
            <p:ph type="ftr" sz="quarter" idx="11"/>
          </p:nvPr>
        </p:nvSpPr>
        <p:spPr>
          <a:xfrm>
            <a:off x="4741333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cy-GB"/>
          </a:p>
        </p:txBody>
      </p:sp>
      <p:sp>
        <p:nvSpPr>
          <p:cNvPr id="5" name="Dalfan Rhif y Sleid 4"/>
          <p:cNvSpPr>
            <a:spLocks noGrp="1"/>
          </p:cNvSpPr>
          <p:nvPr>
            <p:ph type="sldNum" sz="quarter" idx="12"/>
          </p:nvPr>
        </p:nvSpPr>
        <p:spPr>
          <a:xfrm>
            <a:off x="8957733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DB2817DC-BC52-4C60-988D-91F9296271E1}" type="slidenum">
              <a:rPr lang="en-GB" altLang="cy-GB"/>
              <a:pPr/>
              <a:t>‹#›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07878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957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time_continue=16&amp;v=8fjUdJqa5H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5.emf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image" Target="../media/image5.emf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7.png"/><Relationship Id="rId7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2.tiff"/><Relationship Id="rId5" Type="http://schemas.openxmlformats.org/officeDocument/2006/relationships/image" Target="../media/image19.png"/><Relationship Id="rId10" Type="http://schemas.openxmlformats.org/officeDocument/2006/relationships/image" Target="../media/image10.png"/><Relationship Id="rId4" Type="http://schemas.openxmlformats.org/officeDocument/2006/relationships/image" Target="../media/image18.png"/><Relationship Id="rId9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hyperlink" Target="https://uowtsd-my.sharepoint.com/:p:/g/personal/lowri_lloyd_uwtsd_ac_uk/EUtwYtDfhG1NmQU8n1HED0oB5mDpqVETodyADAvbnwOWUg?e=bCbgeS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5da398aaedf06a001ce4f87c/arddodiaid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9216D-A890-DB41-A398-92B8ED9D94AB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181E58-AD48-EB43-9139-9C2DAEB05F0E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F37954E-3FFE-1B4F-8617-D5242124B9BA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4547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7: 8.2.22</a:t>
            </a:r>
          </a:p>
          <a:p>
            <a:pPr algn="ctr"/>
            <a:endParaRPr lang="en-GB" sz="2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Yr</a:t>
            </a:r>
            <a:r>
              <a:rPr lang="en-GB" sz="4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+mn-lt"/>
              </a:rPr>
              <a:t>arddodiaid</a:t>
            </a:r>
          </a:p>
        </p:txBody>
      </p:sp>
    </p:spTree>
    <p:extLst>
      <p:ext uri="{BB962C8B-B14F-4D97-AF65-F5344CB8AC3E}">
        <p14:creationId xmlns:p14="http://schemas.microsoft.com/office/powerpoint/2010/main" val="1851110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69713"/>
            <a:ext cx="10178322" cy="1492132"/>
          </a:xfrm>
        </p:spPr>
        <p:txBody>
          <a:bodyPr/>
          <a:lstStyle/>
          <a:p>
            <a:pPr algn="ctr"/>
            <a:r>
              <a:rPr lang="en-GB" dirty="0"/>
              <a:t>SESIYNAU CYMRAEG I BAWB</a:t>
            </a:r>
            <a:endParaRPr lang="cy-GB" dirty="0"/>
          </a:p>
        </p:txBody>
      </p:sp>
      <p:graphicFrame>
        <p:nvGraphicFramePr>
          <p:cNvPr id="4" name="Dalfan Cynnwys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843715"/>
              </p:ext>
            </p:extLst>
          </p:nvPr>
        </p:nvGraphicFramePr>
        <p:xfrm>
          <a:off x="1984968" y="851380"/>
          <a:ext cx="8711739" cy="5002625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07904">
                  <a:extLst>
                    <a:ext uri="{9D8B030D-6E8A-4147-A177-3AD203B41FA5}">
                      <a16:colId xmlns:a16="http://schemas.microsoft.com/office/drawing/2014/main" val="201309464"/>
                    </a:ext>
                  </a:extLst>
                </a:gridCol>
                <a:gridCol w="5511075">
                  <a:extLst>
                    <a:ext uri="{9D8B030D-6E8A-4147-A177-3AD203B41FA5}">
                      <a16:colId xmlns:a16="http://schemas.microsoft.com/office/drawing/2014/main" val="4020630780"/>
                    </a:ext>
                  </a:extLst>
                </a:gridCol>
                <a:gridCol w="2192760">
                  <a:extLst>
                    <a:ext uri="{9D8B030D-6E8A-4147-A177-3AD203B41FA5}">
                      <a16:colId xmlns:a16="http://schemas.microsoft.com/office/drawing/2014/main" val="1621958262"/>
                    </a:ext>
                  </a:extLst>
                </a:gridCol>
              </a:tblGrid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Sesiwn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Cynnwys</a:t>
                      </a:r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Dyddiad</a:t>
                      </a: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9748389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/>
                        <a:t>Rhannau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ymadrodd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14.9.21</a:t>
                      </a:r>
                      <a:endParaRPr lang="cy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186392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2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/>
                        <a:t>Cenedl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enwau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16.9.21</a:t>
                      </a:r>
                      <a:endParaRPr lang="cy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8345812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3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/>
                        <a:t>Berfau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presennol</a:t>
                      </a:r>
                      <a:r>
                        <a:rPr lang="en-GB" sz="2400" dirty="0"/>
                        <a:t> a </a:t>
                      </a:r>
                      <a:r>
                        <a:rPr lang="en-GB" sz="2400" dirty="0" err="1"/>
                        <a:t>gorffennol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21.9.21</a:t>
                      </a:r>
                      <a:endParaRPr lang="cy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1955756"/>
                  </a:ext>
                </a:extLst>
              </a:tr>
              <a:tr h="45329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4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/>
                        <a:t>Berfau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amhersonol</a:t>
                      </a:r>
                      <a:r>
                        <a:rPr lang="en-GB" sz="2400" dirty="0"/>
                        <a:t> a </a:t>
                      </a:r>
                      <a:r>
                        <a:rPr lang="en-GB" sz="2400" dirty="0" err="1"/>
                        <a:t>berfau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gorchmynnol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28.9.21</a:t>
                      </a:r>
                      <a:endParaRPr lang="cy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198346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5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/>
                        <a:t>Cwestiynau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agored</a:t>
                      </a:r>
                      <a:r>
                        <a:rPr lang="en-GB" sz="2400" dirty="0"/>
                        <a:t> a </a:t>
                      </a:r>
                      <a:r>
                        <a:rPr lang="en-GB" sz="2400" dirty="0" err="1"/>
                        <a:t>chaeedig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5.10.21</a:t>
                      </a:r>
                      <a:endParaRPr lang="cy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4350950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6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 err="1"/>
                        <a:t>Treigladau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12.10.21</a:t>
                      </a:r>
                      <a:endParaRPr lang="cy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6311514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7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/>
                        <a:t>Arddodiaid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8.2.22</a:t>
                      </a:r>
                      <a:endParaRPr lang="cy-GB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023634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8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Y </a:t>
                      </a:r>
                      <a:r>
                        <a:rPr lang="en-GB" sz="2400" dirty="0" err="1"/>
                        <a:t>FfCI</a:t>
                      </a:r>
                      <a:r>
                        <a:rPr lang="en-GB" sz="2400" dirty="0"/>
                        <a:t> a </a:t>
                      </a:r>
                      <a:r>
                        <a:rPr lang="en-GB" sz="2400" dirty="0" err="1"/>
                        <a:t>syniadau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arddulliau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datblygu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iaith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10.2.22</a:t>
                      </a:r>
                      <a:endParaRPr lang="cy-GB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4802019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9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>
                          <a:solidFill>
                            <a:schemeClr val="tx1"/>
                          </a:solidFill>
                        </a:rPr>
                        <a:t>Tasg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 err="1">
                          <a:solidFill>
                            <a:schemeClr val="tx1"/>
                          </a:solidFill>
                        </a:rPr>
                        <a:t>lafar</a:t>
                      </a:r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dirty="0"/>
                        <a:t>/ </a:t>
                      </a:r>
                      <a:r>
                        <a:rPr lang="en-GB" sz="2400" dirty="0" err="1"/>
                        <a:t>Gwallau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cyffredin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FF0000"/>
                          </a:solidFill>
                        </a:rPr>
                        <a:t>1.3.22</a:t>
                      </a:r>
                      <a:endParaRPr lang="cy-GB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2770486"/>
                  </a:ext>
                </a:extLst>
              </a:tr>
              <a:tr h="43062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10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400" dirty="0" err="1"/>
                        <a:t>Egwyddorion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Cyfieithu</a:t>
                      </a:r>
                      <a:r>
                        <a:rPr lang="en-GB" sz="2400" dirty="0"/>
                        <a:t> a </a:t>
                      </a:r>
                      <a:r>
                        <a:rPr lang="en-GB" sz="2400" dirty="0" err="1"/>
                        <a:t>Thrawsieithu</a:t>
                      </a:r>
                      <a:endParaRPr lang="cy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>
                          <a:solidFill>
                            <a:srgbClr val="FF0000"/>
                          </a:solidFill>
                        </a:rPr>
                        <a:t>3.3.22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75727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955398D3-393F-0841-B10B-BAB82880A36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084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D4209-7D5D-FE4F-A9C1-F6DA6729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 err="1"/>
              <a:t>dysgu</a:t>
            </a:r>
            <a:r>
              <a:rPr lang="en-US" sz="3000" dirty="0"/>
              <a:t> am </a:t>
            </a:r>
            <a:r>
              <a:rPr lang="en-US" sz="3000" dirty="0" err="1"/>
              <a:t>yr</a:t>
            </a:r>
            <a:r>
              <a:rPr lang="en-US" sz="3000" dirty="0"/>
              <a:t> </a:t>
            </a:r>
            <a:r>
              <a:rPr lang="en-US" sz="3000" dirty="0" err="1"/>
              <a:t>arddodiaid</a:t>
            </a:r>
            <a:r>
              <a:rPr lang="en-US" sz="3000" dirty="0"/>
              <a:t>;</a:t>
            </a:r>
          </a:p>
          <a:p>
            <a:endParaRPr lang="en-US" sz="3000" dirty="0"/>
          </a:p>
          <a:p>
            <a:r>
              <a:rPr lang="en-US" sz="3000" dirty="0" err="1"/>
              <a:t>trafod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</a:t>
            </a:r>
            <a:r>
              <a:rPr lang="en-US" sz="3000" dirty="0" err="1"/>
              <a:t>Profiad</a:t>
            </a:r>
            <a:r>
              <a:rPr lang="en-US" sz="3000" dirty="0"/>
              <a:t> </a:t>
            </a:r>
            <a:r>
              <a:rPr lang="en-US" sz="3000" dirty="0" err="1"/>
              <a:t>Addysgu</a:t>
            </a:r>
            <a:r>
              <a:rPr lang="en-US" sz="3000" dirty="0"/>
              <a:t> </a:t>
            </a:r>
            <a:r>
              <a:rPr lang="en-US" sz="3000" dirty="0" err="1"/>
              <a:t>Proffesiynol</a:t>
            </a:r>
            <a:r>
              <a:rPr lang="en-US" sz="3000" dirty="0"/>
              <a:t>.</a:t>
            </a:r>
          </a:p>
          <a:p>
            <a:endParaRPr lang="en-US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B5808-6C26-8042-83FA-205E14DFFD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F3B35F-1DE8-D945-936D-45B1197B6FA9}"/>
              </a:ext>
            </a:extLst>
          </p:cNvPr>
          <p:cNvSpPr txBox="1"/>
          <p:nvPr/>
        </p:nvSpPr>
        <p:spPr>
          <a:xfrm>
            <a:off x="3060228" y="385010"/>
            <a:ext cx="6561222" cy="707886"/>
          </a:xfrm>
          <a:prstGeom prst="rect">
            <a:avLst/>
          </a:prstGeom>
          <a:solidFill>
            <a:schemeClr val="accent1"/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Heddiw</a:t>
            </a:r>
            <a:r>
              <a:rPr lang="en-US" sz="4000" b="1" dirty="0">
                <a:solidFill>
                  <a:srgbClr val="002060"/>
                </a:solidFill>
              </a:rPr>
              <a:t>, </a:t>
            </a:r>
            <a:r>
              <a:rPr lang="en-US" sz="4000" b="1" dirty="0" err="1">
                <a:solidFill>
                  <a:srgbClr val="002060"/>
                </a:solidFill>
              </a:rPr>
              <a:t>byddwn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ni’n</a:t>
            </a:r>
            <a:r>
              <a:rPr lang="en-US" sz="4000" b="1" dirty="0">
                <a:solidFill>
                  <a:srgbClr val="00206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13213363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YW ARDDODIAD?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9332" y="163220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Mae arddodiad yn dangos y berthynas rhwng gair ac enw neu ragenw.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F2731C-C094-45DE-A289-C9CB303CB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6736" y="2180374"/>
            <a:ext cx="6842671" cy="39915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551D88-6757-4A1A-AAFD-A1E6AEE5E99F}"/>
              </a:ext>
            </a:extLst>
          </p:cNvPr>
          <p:cNvSpPr txBox="1"/>
          <p:nvPr/>
        </p:nvSpPr>
        <p:spPr>
          <a:xfrm>
            <a:off x="967712" y="2580053"/>
            <a:ext cx="3890298" cy="175432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3600" dirty="0"/>
              <a:t>Ble mae‘r bêl?</a:t>
            </a:r>
          </a:p>
          <a:p>
            <a:endParaRPr lang="cy-GB" sz="3600" dirty="0"/>
          </a:p>
          <a:p>
            <a:r>
              <a:rPr lang="cy-GB" sz="3600" dirty="0"/>
              <a:t>Mae’r bêl YN y bocs</a:t>
            </a:r>
            <a:endParaRPr lang="en-GB" sz="3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446CA4-A292-487E-BCA8-957DEAB4165A}"/>
              </a:ext>
            </a:extLst>
          </p:cNvPr>
          <p:cNvSpPr txBox="1"/>
          <p:nvPr/>
        </p:nvSpPr>
        <p:spPr>
          <a:xfrm>
            <a:off x="2350310" y="5045654"/>
            <a:ext cx="1695635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800" dirty="0"/>
              <a:t>arddodiad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4E0AE18-2030-4DAA-89CA-69A6C7A293E8}"/>
              </a:ext>
            </a:extLst>
          </p:cNvPr>
          <p:cNvCxnSpPr>
            <a:cxnSpLocks/>
          </p:cNvCxnSpPr>
          <p:nvPr/>
        </p:nvCxnSpPr>
        <p:spPr>
          <a:xfrm flipH="1" flipV="1">
            <a:off x="3139776" y="4233342"/>
            <a:ext cx="116704" cy="7634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554424B-2BFE-4599-AB8F-9A599FE1E088}"/>
              </a:ext>
            </a:extLst>
          </p:cNvPr>
          <p:cNvSpPr txBox="1"/>
          <p:nvPr/>
        </p:nvSpPr>
        <p:spPr>
          <a:xfrm>
            <a:off x="5188998" y="3816360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	yn			ar/uwchben	          dan		wrth/gerllaw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9C0214-C44C-4576-ADC2-767CFE97BEFC}"/>
              </a:ext>
            </a:extLst>
          </p:cNvPr>
          <p:cNvSpPr txBox="1"/>
          <p:nvPr/>
        </p:nvSpPr>
        <p:spPr>
          <a:xfrm>
            <a:off x="5048435" y="5674287"/>
            <a:ext cx="646738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	Tu ôl			o flaen				rhwng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1BED19E-1391-1743-B520-961983223A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740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48B5A-46D6-4CE2-AE8A-C1AF70F4F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ALLWCH CHI FEDDWL AM ARDDODIAID ERAILL?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04384-EF85-4477-B97B-2197A93B2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Ble mae’r bêl?</a:t>
            </a:r>
          </a:p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bêl</a:t>
            </a:r>
            <a:r>
              <a:rPr lang="en-GB" dirty="0"/>
              <a:t>…y </a:t>
            </a:r>
            <a:r>
              <a:rPr lang="en-GB" dirty="0" err="1"/>
              <a:t>bocs</a:t>
            </a:r>
            <a:r>
              <a:rPr lang="en-GB" dirty="0"/>
              <a:t>.</a:t>
            </a: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Teipiwch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sgwrs</a:t>
            </a:r>
            <a:r>
              <a:rPr lang="en-GB" dirty="0"/>
              <a:t>.</a:t>
            </a:r>
            <a:endParaRPr lang="cy-GB" dirty="0"/>
          </a:p>
        </p:txBody>
      </p:sp>
      <p:pic>
        <p:nvPicPr>
          <p:cNvPr id="5" name="Llun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374" y="1777701"/>
            <a:ext cx="4385649" cy="4385649"/>
          </a:xfrm>
          <a:prstGeom prst="rect">
            <a:avLst/>
          </a:prstGeom>
        </p:spPr>
      </p:pic>
      <p:pic>
        <p:nvPicPr>
          <p:cNvPr id="7" name="Llun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745620" y="1874517"/>
            <a:ext cx="1345851" cy="134585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D9B6A1A-CDE4-A949-8CAF-C523FE6110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993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YR ARDDODIAID CYFFREDIN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08952"/>
            <a:ext cx="10178322" cy="43101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Dyma’r arddodiaid mwyaf cyffredin: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Mae </a:t>
            </a:r>
            <a:r>
              <a:rPr lang="cy-GB" u="sng" dirty="0"/>
              <a:t>treiglad meddal</a:t>
            </a:r>
            <a:r>
              <a:rPr lang="cy-GB" dirty="0"/>
              <a:t> ar ôl yr arddodiaid yma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C0E4A7A-75DE-4075-93B2-EA01735C5A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045919"/>
              </p:ext>
            </p:extLst>
          </p:nvPr>
        </p:nvGraphicFramePr>
        <p:xfrm>
          <a:off x="2307205" y="2666986"/>
          <a:ext cx="7298432" cy="2316498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1824608">
                  <a:extLst>
                    <a:ext uri="{9D8B030D-6E8A-4147-A177-3AD203B41FA5}">
                      <a16:colId xmlns:a16="http://schemas.microsoft.com/office/drawing/2014/main" val="2487021480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959334868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76115664"/>
                    </a:ext>
                  </a:extLst>
                </a:gridCol>
                <a:gridCol w="1824608">
                  <a:extLst>
                    <a:ext uri="{9D8B030D-6E8A-4147-A177-3AD203B41FA5}">
                      <a16:colId xmlns:a16="http://schemas.microsoft.com/office/drawing/2014/main" val="2753513168"/>
                    </a:ext>
                  </a:extLst>
                </a:gridCol>
              </a:tblGrid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am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ar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at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dan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6350423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dros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drwy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wrth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gan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713997"/>
                  </a:ext>
                </a:extLst>
              </a:tr>
              <a:tr h="772166"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heb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hyd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i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600" dirty="0"/>
                        <a:t>o</a:t>
                      </a:r>
                      <a:endParaRPr lang="en-GB" sz="36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879332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7EE3E709-E3CE-0C47-B09B-43A85F7E9A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58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TREIGLAD MEDDAL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982883" y="4275243"/>
            <a:ext cx="5723613" cy="1734939"/>
          </a:xfrm>
          <a:solidFill>
            <a:schemeClr val="accent1">
              <a:lumMod val="60000"/>
              <a:lumOff val="40000"/>
            </a:schemeClr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y-GB" b="1" dirty="0"/>
              <a:t>TASG: </a:t>
            </a:r>
          </a:p>
          <a:p>
            <a:pPr marL="0" indent="0">
              <a:buNone/>
            </a:pPr>
            <a:r>
              <a:rPr lang="cy-GB" b="1" dirty="0"/>
              <a:t>Ysgrifennwch y 9 llythyren sy’n treiglo’n feddal ar bapur.  Wrth wylio’r fideo, nodwch sut mae’r llythrennau yn treiglo’n feddal...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5" name="Dalfan Testun 2">
            <a:extLst>
              <a:ext uri="{FF2B5EF4-FFF2-40B4-BE49-F238E27FC236}">
                <a16:creationId xmlns:a16="http://schemas.microsoft.com/office/drawing/2014/main" id="{45334166-14FB-4E62-8FE7-4C7E7932F705}"/>
              </a:ext>
            </a:extLst>
          </p:cNvPr>
          <p:cNvSpPr txBox="1">
            <a:spLocks/>
          </p:cNvSpPr>
          <p:nvPr/>
        </p:nvSpPr>
        <p:spPr>
          <a:xfrm>
            <a:off x="8291159" y="1277097"/>
            <a:ext cx="1554178" cy="473308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800" dirty="0"/>
              <a:t>c &gt;</a:t>
            </a:r>
          </a:p>
          <a:p>
            <a:pPr marL="0" indent="0">
              <a:buNone/>
            </a:pPr>
            <a:r>
              <a:rPr lang="cy-GB" sz="2800" dirty="0"/>
              <a:t>p &gt;</a:t>
            </a:r>
          </a:p>
          <a:p>
            <a:pPr marL="0" indent="0">
              <a:buNone/>
            </a:pPr>
            <a:r>
              <a:rPr lang="cy-GB" sz="2800" dirty="0"/>
              <a:t>t &gt;</a:t>
            </a:r>
          </a:p>
          <a:p>
            <a:pPr marL="0" indent="0">
              <a:buNone/>
            </a:pPr>
            <a:r>
              <a:rPr lang="cy-GB" sz="2800" dirty="0"/>
              <a:t>b &gt;</a:t>
            </a:r>
          </a:p>
          <a:p>
            <a:pPr marL="0" indent="0">
              <a:buNone/>
            </a:pPr>
            <a:r>
              <a:rPr lang="cy-GB" sz="2800" dirty="0"/>
              <a:t>d &gt;</a:t>
            </a:r>
          </a:p>
          <a:p>
            <a:pPr marL="0" indent="0">
              <a:buNone/>
            </a:pPr>
            <a:r>
              <a:rPr lang="cy-GB" sz="2800" dirty="0"/>
              <a:t>g &gt;</a:t>
            </a:r>
          </a:p>
          <a:p>
            <a:pPr marL="0" indent="0">
              <a:buNone/>
            </a:pPr>
            <a:r>
              <a:rPr lang="cy-GB" sz="2800" dirty="0"/>
              <a:t>ll &gt; </a:t>
            </a:r>
          </a:p>
          <a:p>
            <a:pPr marL="0" indent="0">
              <a:buNone/>
            </a:pPr>
            <a:r>
              <a:rPr lang="cy-GB" sz="2800" dirty="0"/>
              <a:t>m &gt;</a:t>
            </a:r>
          </a:p>
          <a:p>
            <a:pPr marL="0" indent="0">
              <a:buNone/>
            </a:pPr>
            <a:r>
              <a:rPr lang="cy-GB" sz="2800" dirty="0"/>
              <a:t>rh &gt;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AB9A201C-2EE9-46BE-A405-A2C45FA15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599" y="1381235"/>
            <a:ext cx="4761040" cy="267808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51B5DF-AEAA-5649-94E3-79CB52D5F9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67F69AE-007A-EC45-AE42-DB12165E5B6A}"/>
              </a:ext>
            </a:extLst>
          </p:cNvPr>
          <p:cNvSpPr/>
          <p:nvPr/>
        </p:nvSpPr>
        <p:spPr>
          <a:xfrm>
            <a:off x="7390360" y="460409"/>
            <a:ext cx="28666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youtu.be</a:t>
            </a:r>
            <a:r>
              <a:rPr lang="en-US" dirty="0"/>
              <a:t>/8fjUdJqa5Hg</a:t>
            </a:r>
          </a:p>
        </p:txBody>
      </p:sp>
    </p:spTree>
    <p:extLst>
      <p:ext uri="{BB962C8B-B14F-4D97-AF65-F5344CB8AC3E}">
        <p14:creationId xmlns:p14="http://schemas.microsoft.com/office/powerpoint/2010/main" val="2942048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Ymarfer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007390" y="2286001"/>
            <a:ext cx="10422610" cy="3593591"/>
          </a:xfrm>
        </p:spPr>
        <p:txBody>
          <a:bodyPr/>
          <a:lstStyle/>
          <a:p>
            <a:pPr marL="0" indent="0">
              <a:buNone/>
            </a:pPr>
            <a:r>
              <a:rPr lang="cy-GB" b="1" dirty="0"/>
              <a:t>Ysgrifennwch bum brawddeg yn cynnwys arddodiad cyffredin. </a:t>
            </a:r>
          </a:p>
          <a:p>
            <a:pPr marL="0" indent="0">
              <a:buNone/>
            </a:pPr>
            <a:r>
              <a:rPr lang="cy-GB" b="1" dirty="0"/>
              <a:t>Cofiwch dreiglo yn gywir!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err="1"/>
              <a:t>Ysgrifennwch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hoff</a:t>
            </a:r>
            <a:r>
              <a:rPr lang="en-GB" b="1" dirty="0"/>
              <a:t> </a:t>
            </a:r>
            <a:r>
              <a:rPr lang="en-GB" b="1" dirty="0" err="1"/>
              <a:t>frawddeg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sgwrs</a:t>
            </a:r>
            <a:r>
              <a:rPr lang="en-GB" b="1" dirty="0"/>
              <a:t>.</a:t>
            </a:r>
            <a:endParaRPr lang="cy-GB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383B46-327C-E34A-8E3E-68B5A10DB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389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8" y="188585"/>
            <a:ext cx="10178322" cy="75681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Ymarfer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007390" y="955770"/>
            <a:ext cx="10422610" cy="979318"/>
          </a:xfrm>
        </p:spPr>
        <p:txBody>
          <a:bodyPr/>
          <a:lstStyle/>
          <a:p>
            <a:pPr marL="0" indent="0">
              <a:buNone/>
            </a:pPr>
            <a:r>
              <a:rPr lang="cy-GB" b="1" dirty="0"/>
              <a:t>Ysgrifennwch frawddegau sy’n cynnwys y canlynol.</a:t>
            </a:r>
          </a:p>
          <a:p>
            <a:pPr marL="0" indent="0">
              <a:buNone/>
            </a:pPr>
            <a:r>
              <a:rPr lang="cy-GB" b="1" dirty="0"/>
              <a:t>Cofiwch dreiglo’n gywir!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383B46-327C-E34A-8E3E-68B5A10DB5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7286910-04AB-154F-8B37-B1DA163001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1466313" y="1415155"/>
            <a:ext cx="2057834" cy="2975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1F6600-681E-3E45-9A75-92CF1D8EBD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5320641" y="1410614"/>
            <a:ext cx="2040395" cy="29673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506401F-AA2B-2041-B51A-929195E477B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200000">
            <a:off x="9135244" y="1445911"/>
            <a:ext cx="2031924" cy="290519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4F265CE-5CA0-5B45-8B60-2B408A7F0B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6200000">
            <a:off x="3205077" y="3198911"/>
            <a:ext cx="2270142" cy="326772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2F60BA3-35AB-7D4D-838F-3E98E99910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6200000">
            <a:off x="7305354" y="3121992"/>
            <a:ext cx="2325714" cy="336599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C50A8F-440F-F740-8950-3264A576F4DB}"/>
              </a:ext>
            </a:extLst>
          </p:cNvPr>
          <p:cNvSpPr txBox="1"/>
          <p:nvPr/>
        </p:nvSpPr>
        <p:spPr>
          <a:xfrm rot="20884749">
            <a:off x="145144" y="4478004"/>
            <a:ext cx="2213065" cy="653966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drilio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Blwch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959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-o?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742901"/>
            <a:ext cx="10178322" cy="35935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sz="2800" dirty="0"/>
              <a:t>A minnau ar wyliau eleni, </a:t>
            </a:r>
          </a:p>
          <a:p>
            <a:pPr marL="0" indent="0">
              <a:buNone/>
            </a:pPr>
            <a:r>
              <a:rPr lang="cy-GB" sz="2800" dirty="0"/>
              <a:t>Ces air o gyngor gan </a:t>
            </a:r>
            <a:r>
              <a:rPr lang="cy-GB" sz="2800" dirty="0" err="1"/>
              <a:t>ieithgi</a:t>
            </a:r>
            <a:r>
              <a:rPr lang="cy-GB" sz="2800" dirty="0"/>
              <a:t>: </a:t>
            </a:r>
          </a:p>
          <a:p>
            <a:pPr marL="0" indent="0">
              <a:buNone/>
            </a:pPr>
            <a:r>
              <a:rPr lang="cy-GB" sz="2800" dirty="0"/>
              <a:t>    ‘Paid dodi arddodiad</a:t>
            </a:r>
          </a:p>
          <a:p>
            <a:pPr marL="0" indent="0">
              <a:buNone/>
            </a:pPr>
            <a:r>
              <a:rPr lang="cy-GB" sz="2800" dirty="0"/>
              <a:t>    Ar ddiwedd gosodiad.’ </a:t>
            </a:r>
          </a:p>
          <a:p>
            <a:pPr marL="0" indent="0">
              <a:buNone/>
            </a:pPr>
            <a:r>
              <a:rPr lang="cy-GB" sz="2800" dirty="0"/>
              <a:t>Atebais mewn eiliad, ‘</a:t>
            </a:r>
            <a:r>
              <a:rPr lang="cy-GB" sz="2800" dirty="0" err="1"/>
              <a:t>Sa’i</a:t>
            </a:r>
            <a:r>
              <a:rPr lang="cy-GB" sz="2800" dirty="0"/>
              <a:t> ’n mynd i!’ </a:t>
            </a:r>
          </a:p>
          <a:p>
            <a:pPr marL="0" indent="0">
              <a:buNone/>
            </a:pPr>
            <a:endParaRPr lang="cy-GB" sz="2800" dirty="0"/>
          </a:p>
          <a:p>
            <a:pPr marL="0" indent="0">
              <a:buNone/>
            </a:pPr>
            <a:r>
              <a:rPr lang="en-GB" sz="2800" b="1" dirty="0" err="1"/>
              <a:t>Emyr</a:t>
            </a:r>
            <a:r>
              <a:rPr lang="en-GB" sz="2800" b="1" dirty="0"/>
              <a:t> Davies</a:t>
            </a:r>
            <a:endParaRPr lang="cy-GB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3248" y="1438237"/>
            <a:ext cx="4417123" cy="35935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11E4015-4400-2A42-B02E-30F35BB293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840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 dirty="0" err="1"/>
              <a:t>Arddodiad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ddiwedd</a:t>
            </a:r>
            <a:r>
              <a:rPr lang="en-GB" dirty="0"/>
              <a:t> </a:t>
            </a:r>
            <a:r>
              <a:rPr lang="en-GB" dirty="0" err="1"/>
              <a:t>brawddeg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7" y="1334884"/>
            <a:ext cx="10048090" cy="4630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 err="1"/>
              <a:t>Dyw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dirty="0" err="1"/>
              <a:t>syml</a:t>
            </a:r>
            <a:r>
              <a:rPr lang="en-GB" sz="2800" dirty="0"/>
              <a:t> </a:t>
            </a:r>
            <a:r>
              <a:rPr lang="en-GB" sz="2800" dirty="0" err="1"/>
              <a:t>byth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ymddangos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ddiwedd</a:t>
            </a:r>
            <a:r>
              <a:rPr lang="en-GB" sz="2800" dirty="0"/>
              <a:t> </a:t>
            </a:r>
            <a:r>
              <a:rPr lang="en-GB" sz="2800" dirty="0" err="1"/>
              <a:t>brawddeg</a:t>
            </a:r>
            <a:r>
              <a:rPr lang="en-GB" sz="2800" dirty="0"/>
              <a:t>.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dirty="0"/>
              <a:t>Un </a:t>
            </a:r>
            <a:r>
              <a:rPr lang="en-GB" sz="2800" dirty="0" err="1"/>
              <a:t>ffordd</a:t>
            </a:r>
            <a:r>
              <a:rPr lang="en-GB" sz="2800" dirty="0"/>
              <a:t> o </a:t>
            </a:r>
            <a:r>
              <a:rPr lang="en-GB" sz="2800" dirty="0" err="1"/>
              <a:t>gywiro</a:t>
            </a:r>
            <a:r>
              <a:rPr lang="en-GB" sz="2800" dirty="0"/>
              <a:t> </a:t>
            </a:r>
            <a:r>
              <a:rPr lang="en-GB" sz="2800" dirty="0" err="1"/>
              <a:t>hwn</a:t>
            </a:r>
            <a:r>
              <a:rPr lang="en-GB" sz="2800" dirty="0"/>
              <a:t> </a:t>
            </a:r>
            <a:r>
              <a:rPr lang="en-GB" sz="2800" dirty="0" err="1"/>
              <a:t>yw</a:t>
            </a:r>
            <a:r>
              <a:rPr lang="en-GB" sz="2800" dirty="0"/>
              <a:t> </a:t>
            </a:r>
            <a:r>
              <a:rPr lang="en-GB" sz="2800" dirty="0" err="1"/>
              <a:t>symud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arddodiad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agosach</a:t>
            </a:r>
            <a:r>
              <a:rPr lang="en-GB" sz="2800" dirty="0"/>
              <a:t> at </a:t>
            </a:r>
            <a:r>
              <a:rPr lang="en-GB" sz="2800" dirty="0" err="1"/>
              <a:t>ddechrau’r</a:t>
            </a:r>
            <a:r>
              <a:rPr lang="en-GB" sz="2800" dirty="0"/>
              <a:t> </a:t>
            </a:r>
            <a:r>
              <a:rPr lang="en-GB" sz="2800" dirty="0" err="1"/>
              <a:t>frawddeg</a:t>
            </a:r>
            <a:r>
              <a:rPr lang="en-GB" sz="2800" dirty="0"/>
              <a:t>!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2800" dirty="0" err="1"/>
              <a:t>e.e</a:t>
            </a:r>
            <a:r>
              <a:rPr lang="en-GB" sz="2800" dirty="0"/>
              <a:t>. 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O </a:t>
            </a: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?</a:t>
            </a: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7585" y="3302291"/>
            <a:ext cx="3419303" cy="2781805"/>
          </a:xfrm>
          <a:prstGeom prst="rect">
            <a:avLst/>
          </a:prstGeom>
        </p:spPr>
      </p:pic>
      <p:sp>
        <p:nvSpPr>
          <p:cNvPr id="5" name="Hirgrwn 4"/>
          <p:cNvSpPr/>
          <p:nvPr/>
        </p:nvSpPr>
        <p:spPr>
          <a:xfrm>
            <a:off x="3372900" y="4217785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 dirty="0">
              <a:solidFill>
                <a:srgbClr val="FF0000"/>
              </a:solidFill>
            </a:endParaRPr>
          </a:p>
        </p:txBody>
      </p:sp>
      <p:cxnSp>
        <p:nvCxnSpPr>
          <p:cNvPr id="7" name="Cysylltydd Saeth Syth 6"/>
          <p:cNvCxnSpPr/>
          <p:nvPr/>
        </p:nvCxnSpPr>
        <p:spPr>
          <a:xfrm flipH="1">
            <a:off x="1724631" y="4790784"/>
            <a:ext cx="1673629" cy="44888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Hirgrwn 7"/>
          <p:cNvSpPr/>
          <p:nvPr/>
        </p:nvSpPr>
        <p:spPr>
          <a:xfrm>
            <a:off x="1064030" y="5163591"/>
            <a:ext cx="576349" cy="74537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b="1" dirty="0">
              <a:solidFill>
                <a:srgbClr val="FF000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13C11EB-060E-5741-A829-2FAB1E0E4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437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51677" y="382385"/>
            <a:ext cx="10657689" cy="1492132"/>
          </a:xfrm>
        </p:spPr>
        <p:txBody>
          <a:bodyPr/>
          <a:lstStyle/>
          <a:p>
            <a:r>
              <a:rPr lang="en-GB" dirty="0"/>
              <a:t>CYWIRWCH Y </a:t>
            </a:r>
            <a:r>
              <a:rPr lang="en-GB" dirty="0" err="1"/>
              <a:t>cwestiynau</a:t>
            </a:r>
            <a:r>
              <a:rPr lang="en-GB" dirty="0"/>
              <a:t> YMA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45888" y="1632065"/>
            <a:ext cx="9953879" cy="46301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/>
              <a:t>Ble</a:t>
            </a:r>
            <a:r>
              <a:rPr lang="en-GB" sz="2800" dirty="0"/>
              <a:t>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mynd </a:t>
            </a:r>
            <a:r>
              <a:rPr lang="en-GB" sz="2800" dirty="0" err="1"/>
              <a:t>i</a:t>
            </a:r>
            <a:r>
              <a:rPr lang="en-GB" sz="2800" dirty="0"/>
              <a:t>?</a:t>
            </a:r>
          </a:p>
          <a:p>
            <a:pPr marL="0" indent="0">
              <a:buNone/>
            </a:pPr>
            <a:r>
              <a:rPr lang="en-GB" sz="2800" dirty="0"/>
              <a:t>Faint </a:t>
            </a:r>
            <a:r>
              <a:rPr lang="en-GB" sz="2800" dirty="0" err="1"/>
              <a:t>wyt</a:t>
            </a:r>
            <a:r>
              <a:rPr lang="en-GB" sz="2800" dirty="0"/>
              <a:t> </a:t>
            </a:r>
            <a:r>
              <a:rPr lang="en-GB" sz="2800" dirty="0" err="1"/>
              <a:t>ti’n</a:t>
            </a:r>
            <a:r>
              <a:rPr lang="en-GB" sz="2800" dirty="0"/>
              <a:t> mynd am?</a:t>
            </a:r>
          </a:p>
          <a:p>
            <a:pPr marL="0" indent="0">
              <a:buNone/>
            </a:pPr>
            <a:r>
              <a:rPr lang="en-GB" sz="2800" dirty="0"/>
              <a:t>Pa </a:t>
            </a:r>
            <a:r>
              <a:rPr lang="en-GB" sz="2800" dirty="0" err="1"/>
              <a:t>wers</a:t>
            </a:r>
            <a:r>
              <a:rPr lang="en-GB" sz="2800" dirty="0"/>
              <a:t> chi </a:t>
            </a:r>
            <a:r>
              <a:rPr lang="en-GB" sz="2800" dirty="0" err="1"/>
              <a:t>wedi</a:t>
            </a:r>
            <a:r>
              <a:rPr lang="en-GB" sz="2800" dirty="0"/>
              <a:t> </a:t>
            </a:r>
            <a:r>
              <a:rPr lang="en-GB" sz="2800" dirty="0" err="1"/>
              <a:t>dod</a:t>
            </a:r>
            <a:r>
              <a:rPr lang="en-GB" sz="2800" dirty="0"/>
              <a:t> o?</a:t>
            </a:r>
          </a:p>
          <a:p>
            <a:pPr marL="0" indent="0">
              <a:buNone/>
            </a:pPr>
            <a:r>
              <a:rPr lang="en-GB" sz="2800" dirty="0" err="1"/>
              <a:t>Chi’n</a:t>
            </a:r>
            <a:r>
              <a:rPr lang="en-GB" sz="2800" dirty="0"/>
              <a:t> </a:t>
            </a:r>
            <a:r>
              <a:rPr lang="en-GB" sz="2800" dirty="0" err="1"/>
              <a:t>deall</a:t>
            </a:r>
            <a:r>
              <a:rPr lang="en-GB" sz="2800" dirty="0"/>
              <a:t> be </a:t>
            </a:r>
            <a:r>
              <a:rPr lang="en-GB" sz="2800" dirty="0" err="1"/>
              <a:t>dwi’n</a:t>
            </a:r>
            <a:r>
              <a:rPr lang="en-GB" sz="2800" dirty="0"/>
              <a:t> </a:t>
            </a:r>
            <a:r>
              <a:rPr lang="en-GB" sz="2800" dirty="0" err="1"/>
              <a:t>siarad</a:t>
            </a:r>
            <a:r>
              <a:rPr lang="en-GB" sz="2800" dirty="0"/>
              <a:t> am?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cy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40A2-D717-4539-B21A-8F09235B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3083" y="2556257"/>
            <a:ext cx="3419303" cy="27818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B1C28E-3FB8-2945-9DA6-D46475167C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952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156081" y="1176462"/>
            <a:ext cx="10269763" cy="504305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/>
              <a:t>Gallwn ddefnyddio arddodiaid ar ôl berfenwau: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e.e</a:t>
            </a:r>
            <a:r>
              <a:rPr lang="en-GB" dirty="0"/>
              <a:t>.  </a:t>
            </a:r>
            <a:endParaRPr lang="cy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am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nghi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goll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Rydw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ar</a:t>
            </a:r>
            <a:r>
              <a:rPr lang="en-GB" dirty="0"/>
              <a:t> y </a:t>
            </a:r>
            <a:r>
              <a:rPr lang="en-GB" dirty="0" err="1"/>
              <a:t>teledu</a:t>
            </a:r>
            <a:r>
              <a:rPr lang="en-GB" dirty="0"/>
              <a:t>.</a:t>
            </a:r>
            <a:endParaRPr lang="cy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01802" y="87286"/>
            <a:ext cx="10178322" cy="1492132"/>
          </a:xfrm>
        </p:spPr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sp>
        <p:nvSpPr>
          <p:cNvPr id="4" name="Petryal 3"/>
          <p:cNvSpPr/>
          <p:nvPr/>
        </p:nvSpPr>
        <p:spPr>
          <a:xfrm>
            <a:off x="987055" y="1653151"/>
            <a:ext cx="1060781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siarad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â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  gwrando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ar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  meddwl </a:t>
            </a:r>
            <a:r>
              <a:rPr lang="cy-GB" sz="4400" b="1" cap="none" spc="0" dirty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cy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</a:p>
          <a:p>
            <a:pPr algn="ctr"/>
            <a:r>
              <a:rPr lang="en-GB" sz="4400" b="1" dirty="0" err="1">
                <a:ln/>
                <a:solidFill>
                  <a:schemeClr val="accent3"/>
                </a:solidFill>
              </a:rPr>
              <a:t>dweud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 err="1">
                <a:ln/>
                <a:solidFill>
                  <a:srgbClr val="FF0000"/>
                </a:solidFill>
              </a:rPr>
              <a:t>wrth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  </a:t>
            </a:r>
            <a:r>
              <a:rPr lang="en-GB" sz="4400" b="1" dirty="0" err="1">
                <a:ln/>
                <a:solidFill>
                  <a:schemeClr val="accent3"/>
                </a:solidFill>
              </a:rPr>
              <a:t>ysgrifennu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>
                <a:ln/>
                <a:solidFill>
                  <a:srgbClr val="FF0000"/>
                </a:solidFill>
              </a:rPr>
              <a:t>at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  </a:t>
            </a:r>
            <a:r>
              <a:rPr lang="en-GB" sz="4400" b="1" dirty="0" err="1">
                <a:ln/>
                <a:solidFill>
                  <a:schemeClr val="accent3"/>
                </a:solidFill>
              </a:rPr>
              <a:t>aros</a:t>
            </a:r>
            <a:r>
              <a:rPr lang="en-GB" sz="4400" b="1" dirty="0">
                <a:ln/>
                <a:solidFill>
                  <a:schemeClr val="accent3"/>
                </a:solidFill>
              </a:rPr>
              <a:t> </a:t>
            </a:r>
            <a:r>
              <a:rPr lang="en-GB" sz="4400" b="1" dirty="0">
                <a:ln/>
                <a:solidFill>
                  <a:srgbClr val="FF0000"/>
                </a:solidFill>
              </a:rPr>
              <a:t>am</a:t>
            </a:r>
            <a:endParaRPr lang="cy-GB" sz="4400" b="1" cap="none" spc="0" dirty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11" name="Petryal 10"/>
          <p:cNvSpPr/>
          <p:nvPr/>
        </p:nvSpPr>
        <p:spPr>
          <a:xfrm>
            <a:off x="772310" y="3992825"/>
            <a:ext cx="1060781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GB" sz="4400" b="1" dirty="0" err="1">
                <a:ln/>
                <a:solidFill>
                  <a:schemeClr val="accent3"/>
                </a:solidFill>
              </a:rPr>
              <a:t>e</a:t>
            </a:r>
            <a:r>
              <a:rPr lang="en-GB" sz="4400" b="1" cap="none" spc="0" dirty="0" err="1">
                <a:ln/>
                <a:solidFill>
                  <a:schemeClr val="accent3"/>
                </a:solidFill>
                <a:effectLst/>
              </a:rPr>
              <a:t>drych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 dirty="0">
                <a:ln/>
                <a:solidFill>
                  <a:srgbClr val="FF0000"/>
                </a:solidFill>
                <a:effectLst/>
              </a:rPr>
              <a:t>am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    </a:t>
            </a:r>
            <a:r>
              <a:rPr lang="en-GB" sz="4400" b="1" cap="none" spc="0" dirty="0" err="1">
                <a:ln/>
                <a:solidFill>
                  <a:schemeClr val="accent3"/>
                </a:solidFill>
                <a:effectLst/>
              </a:rPr>
              <a:t>edrych</a:t>
            </a:r>
            <a:r>
              <a:rPr lang="en-GB" sz="4400" b="1" cap="none" spc="0" dirty="0">
                <a:ln/>
                <a:solidFill>
                  <a:schemeClr val="accent3"/>
                </a:solidFill>
                <a:effectLst/>
              </a:rPr>
              <a:t> </a:t>
            </a:r>
            <a:r>
              <a:rPr lang="en-GB" sz="4400" b="1" cap="none" spc="0" dirty="0" err="1">
                <a:ln/>
                <a:solidFill>
                  <a:srgbClr val="FF0000"/>
                </a:solidFill>
                <a:effectLst/>
              </a:rPr>
              <a:t>ar</a:t>
            </a:r>
            <a:endParaRPr lang="cy-GB" sz="4400" b="1" cap="none" spc="0" dirty="0">
              <a:ln/>
              <a:solidFill>
                <a:srgbClr val="FF0000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03923C3-78D2-D64D-8A1D-58F8935811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902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307096" y="2358044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cy-GB" dirty="0"/>
              <a:t>Pa arddodiad i ddefnyddio gyda berfenwau?</a:t>
            </a:r>
          </a:p>
          <a:p>
            <a:pPr marL="0" indent="0">
              <a:buNone/>
            </a:pP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defnyddiol</a:t>
            </a:r>
            <a:r>
              <a:rPr lang="en-GB" dirty="0"/>
              <a:t> (£5.99) </a:t>
            </a:r>
          </a:p>
        </p:txBody>
      </p:sp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9102" y="1357925"/>
            <a:ext cx="3047719" cy="44618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78AC9EF-F20C-7745-B62F-BB16B8F1FF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854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67177" y="173082"/>
            <a:ext cx="10178322" cy="1492132"/>
          </a:xfrm>
        </p:spPr>
        <p:txBody>
          <a:bodyPr/>
          <a:lstStyle/>
          <a:p>
            <a:pPr algn="ctr"/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berfenwau</a:t>
            </a:r>
            <a:endParaRPr lang="cy-GB" dirty="0"/>
          </a:p>
        </p:txBody>
      </p:sp>
      <p:graphicFrame>
        <p:nvGraphicFramePr>
          <p:cNvPr id="5" name="Dalfan Cynnwys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261069"/>
              </p:ext>
            </p:extLst>
          </p:nvPr>
        </p:nvGraphicFramePr>
        <p:xfrm>
          <a:off x="28513" y="1356465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54984079"/>
              </p:ext>
            </p:extLst>
          </p:nvPr>
        </p:nvGraphicFramePr>
        <p:xfrm>
          <a:off x="3639618" y="2311833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alfan Cynnwys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40550909"/>
              </p:ext>
            </p:extLst>
          </p:nvPr>
        </p:nvGraphicFramePr>
        <p:xfrm>
          <a:off x="7250723" y="1356465"/>
          <a:ext cx="4972367" cy="3317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254408C3-853C-424D-9549-A4683D30A6C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236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7E96D-A6C5-4393-AA8D-663136FDB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TASG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6287-F5A9-4E73-97A5-85235D9B5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26959"/>
            <a:ext cx="10014085" cy="43526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/>
              <a:t>Ysgrifennwch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arddodiad</a:t>
            </a:r>
            <a:r>
              <a:rPr lang="en-GB" b="1" dirty="0"/>
              <a:t> </a:t>
            </a:r>
            <a:r>
              <a:rPr lang="en-GB" b="1" dirty="0" err="1"/>
              <a:t>cywir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bylchau</a:t>
            </a:r>
            <a:r>
              <a:rPr lang="en-GB" b="1" dirty="0"/>
              <a:t>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1)	</a:t>
            </a:r>
            <a:r>
              <a:rPr lang="en-GB" dirty="0" err="1"/>
              <a:t>Ysgrifennodd</a:t>
            </a:r>
            <a:r>
              <a:rPr lang="en-GB" dirty="0"/>
              <a:t> </a:t>
            </a:r>
            <a:r>
              <a:rPr lang="en-GB" dirty="0" err="1"/>
              <a:t>Siôn</a:t>
            </a:r>
            <a:r>
              <a:rPr lang="en-GB" dirty="0"/>
              <a:t> _____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gwyno</a:t>
            </a:r>
            <a:r>
              <a:rPr lang="en-GB" dirty="0"/>
              <a:t> am y </a:t>
            </a:r>
            <a:r>
              <a:rPr lang="en-GB" dirty="0" err="1"/>
              <a:t>sefyllfa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2)	</a:t>
            </a:r>
            <a:r>
              <a:rPr lang="en-GB" dirty="0" err="1"/>
              <a:t>Roedd</a:t>
            </a:r>
            <a:r>
              <a:rPr lang="en-GB" dirty="0"/>
              <a:t> 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sylwi</a:t>
            </a:r>
            <a:r>
              <a:rPr lang="en-GB" dirty="0"/>
              <a:t> _____ y </a:t>
            </a:r>
            <a:r>
              <a:rPr lang="en-GB" dirty="0" err="1"/>
              <a:t>ddamwain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basio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char.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3)	</a:t>
            </a:r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gwrando</a:t>
            </a:r>
            <a:r>
              <a:rPr lang="en-GB" dirty="0"/>
              <a:t> _____ y radio pan </a:t>
            </a:r>
            <a:r>
              <a:rPr lang="en-GB" dirty="0" err="1"/>
              <a:t>glywais</a:t>
            </a:r>
            <a:r>
              <a:rPr lang="en-GB" dirty="0"/>
              <a:t> y </a:t>
            </a:r>
            <a:r>
              <a:rPr lang="en-GB" dirty="0" err="1"/>
              <a:t>gân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/>
              <a:t>4)	Mae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____ y </a:t>
            </a:r>
            <a:r>
              <a:rPr lang="en-GB" dirty="0" err="1"/>
              <a:t>deintydd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dannedd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5)	</a:t>
            </a:r>
            <a:r>
              <a:rPr lang="en-GB" dirty="0" err="1"/>
              <a:t>Gwaeddodd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_____ y </a:t>
            </a:r>
            <a:r>
              <a:rPr lang="en-GB" dirty="0" err="1"/>
              <a:t>disgyblion</a:t>
            </a:r>
            <a:r>
              <a:rPr lang="en-GB" dirty="0"/>
              <a:t> ____ </a:t>
            </a:r>
            <a:r>
              <a:rPr lang="en-GB" dirty="0" err="1"/>
              <a:t>beidio</a:t>
            </a:r>
            <a:r>
              <a:rPr lang="en-GB" dirty="0"/>
              <a:t> â </a:t>
            </a:r>
            <a:r>
              <a:rPr lang="en-GB" dirty="0" err="1"/>
              <a:t>gwrando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6)	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sôn</a:t>
            </a:r>
            <a:r>
              <a:rPr lang="en-GB" dirty="0"/>
              <a:t> _____ y </a:t>
            </a:r>
            <a:r>
              <a:rPr lang="en-GB" dirty="0" err="1"/>
              <a:t>parti</a:t>
            </a:r>
            <a:r>
              <a:rPr lang="en-GB" dirty="0"/>
              <a:t> _____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ffrindiau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E84327-C37A-0E4A-8F64-07C36EBD0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76880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arddodiaid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936867"/>
            <a:ext cx="10178322" cy="359359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Pan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rhagenw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,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rhagenw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Dyma’r</a:t>
            </a:r>
            <a:r>
              <a:rPr lang="en-GB" dirty="0"/>
              <a:t> </a:t>
            </a:r>
            <a:r>
              <a:rPr lang="en-GB" dirty="0" err="1"/>
              <a:t>rhagenwau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graphicFrame>
        <p:nvGraphicFramePr>
          <p:cNvPr id="4" name="Tabl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796764"/>
              </p:ext>
            </p:extLst>
          </p:nvPr>
        </p:nvGraphicFramePr>
        <p:xfrm>
          <a:off x="3256742" y="4055839"/>
          <a:ext cx="4756728" cy="1737360"/>
        </p:xfrm>
        <a:graphic>
          <a:graphicData uri="http://schemas.openxmlformats.org/drawingml/2006/table">
            <a:tbl>
              <a:tblPr firstRow="1" bandRow="1">
                <a:tableStyleId>{8C067564-50D8-4A03-B538-874F5190E3EC}</a:tableStyleId>
              </a:tblPr>
              <a:tblGrid>
                <a:gridCol w="2378364">
                  <a:extLst>
                    <a:ext uri="{9D8B030D-6E8A-4147-A177-3AD203B41FA5}">
                      <a16:colId xmlns:a16="http://schemas.microsoft.com/office/drawing/2014/main" val="3143748331"/>
                    </a:ext>
                  </a:extLst>
                </a:gridCol>
                <a:gridCol w="2378364">
                  <a:extLst>
                    <a:ext uri="{9D8B030D-6E8A-4147-A177-3AD203B41FA5}">
                      <a16:colId xmlns:a16="http://schemas.microsoft.com/office/drawing/2014/main" val="1986141647"/>
                    </a:ext>
                  </a:extLst>
                </a:gridCol>
              </a:tblGrid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fi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ni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1828100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ti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chi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1622024"/>
                  </a:ext>
                </a:extLst>
              </a:tr>
              <a:tr h="486090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fe</a:t>
                      </a:r>
                      <a:r>
                        <a:rPr lang="en-GB" sz="3200" b="1" dirty="0"/>
                        <a:t>/hi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nhw</a:t>
                      </a:r>
                      <a:endParaRPr lang="cy-GB" sz="32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45661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8B309BE-3EC8-B145-B060-49AEFCCF5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5535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arddodiaid</a:t>
            </a:r>
            <a:endParaRPr lang="cy-GB" dirty="0"/>
          </a:p>
        </p:txBody>
      </p:sp>
      <p:sp>
        <p:nvSpPr>
          <p:cNvPr id="3" name="Dalfan Testun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35935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‘</a:t>
            </a:r>
            <a:r>
              <a:rPr lang="en-GB" dirty="0" err="1"/>
              <a:t>rhedeg</a:t>
            </a:r>
            <a:r>
              <a:rPr lang="en-GB" dirty="0"/>
              <a:t>’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‘</a:t>
            </a:r>
            <a:r>
              <a:rPr lang="en-GB" dirty="0" err="1"/>
              <a:t>ymestyn</a:t>
            </a:r>
            <a:r>
              <a:rPr lang="en-GB" dirty="0"/>
              <a:t>’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arddodiad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200" dirty="0" err="1">
                <a:solidFill>
                  <a:srgbClr val="FF0000"/>
                </a:solidFill>
              </a:rPr>
              <a:t>ar</a:t>
            </a:r>
            <a:r>
              <a:rPr lang="en-GB" sz="3200" dirty="0"/>
              <a:t> + fi = </a:t>
            </a:r>
            <a:r>
              <a:rPr lang="en-GB" sz="3200" dirty="0" err="1">
                <a:solidFill>
                  <a:srgbClr val="FF0000"/>
                </a:solidFill>
              </a:rPr>
              <a:t>ar</a:t>
            </a:r>
            <a:r>
              <a:rPr lang="en-GB" sz="3200" dirty="0" err="1">
                <a:solidFill>
                  <a:srgbClr val="00B050"/>
                </a:solidFill>
              </a:rPr>
              <a:t>naf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endParaRPr lang="en-GB" sz="3200" dirty="0"/>
          </a:p>
          <a:p>
            <a:pPr marL="0" indent="0">
              <a:buNone/>
            </a:pPr>
            <a:r>
              <a:rPr lang="en-GB" sz="3200" dirty="0">
                <a:solidFill>
                  <a:srgbClr val="FF0000"/>
                </a:solidFill>
              </a:rPr>
              <a:t>i</a:t>
            </a:r>
            <a:r>
              <a:rPr lang="en-GB" sz="3200" dirty="0"/>
              <a:t> + hi =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i</a:t>
            </a:r>
            <a:r>
              <a:rPr lang="en-GB" sz="3200" dirty="0" err="1">
                <a:solidFill>
                  <a:srgbClr val="00B050"/>
                </a:solidFill>
              </a:rPr>
              <a:t>ddi</a:t>
            </a:r>
            <a:r>
              <a:rPr lang="en-GB" sz="3200" dirty="0"/>
              <a:t> hi</a:t>
            </a:r>
          </a:p>
          <a:p>
            <a:pPr marL="0" indent="0">
              <a:buNone/>
            </a:pPr>
            <a:r>
              <a:rPr lang="en-GB" sz="3200" dirty="0" err="1">
                <a:solidFill>
                  <a:srgbClr val="FF0000"/>
                </a:solidFill>
              </a:rPr>
              <a:t>gan</a:t>
            </a:r>
            <a:r>
              <a:rPr lang="en-GB" sz="3200" dirty="0"/>
              <a:t> + </a:t>
            </a:r>
            <a:r>
              <a:rPr lang="en-GB" sz="3200" dirty="0" err="1"/>
              <a:t>nhw</a:t>
            </a:r>
            <a:r>
              <a:rPr lang="en-GB" sz="3200" dirty="0"/>
              <a:t> = </a:t>
            </a:r>
            <a:r>
              <a:rPr lang="en-GB" sz="3200" dirty="0" err="1">
                <a:solidFill>
                  <a:srgbClr val="FF0000"/>
                </a:solidFill>
              </a:rPr>
              <a:t>gan</a:t>
            </a:r>
            <a:r>
              <a:rPr lang="en-GB" sz="3200" dirty="0" err="1">
                <a:solidFill>
                  <a:srgbClr val="00B050"/>
                </a:solidFill>
              </a:rPr>
              <a:t>ddyn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endParaRPr lang="en-GB" sz="32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5" name="Blwch Testun 4"/>
          <p:cNvSpPr txBox="1"/>
          <p:nvPr/>
        </p:nvSpPr>
        <p:spPr>
          <a:xfrm>
            <a:off x="6404956" y="2715967"/>
            <a:ext cx="3225338" cy="5232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 err="1">
                <a:solidFill>
                  <a:srgbClr val="00B050"/>
                </a:solidFill>
              </a:rPr>
              <a:t>Rhedeg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>
                <a:solidFill>
                  <a:srgbClr val="FF0000"/>
                </a:solidFill>
              </a:rPr>
              <a:t>arddodiad</a:t>
            </a:r>
            <a:endParaRPr lang="cy-GB" sz="2800" dirty="0">
              <a:solidFill>
                <a:srgbClr val="FF0000"/>
              </a:solidFill>
            </a:endParaRPr>
          </a:p>
        </p:txBody>
      </p:sp>
      <p:cxnSp>
        <p:nvCxnSpPr>
          <p:cNvPr id="6" name="Cysylltydd Saeth Syth 5"/>
          <p:cNvCxnSpPr/>
          <p:nvPr/>
        </p:nvCxnSpPr>
        <p:spPr>
          <a:xfrm flipH="1">
            <a:off x="3435929" y="3053542"/>
            <a:ext cx="2615736" cy="61777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B47BF097-4DFE-7D4F-AEA2-6DFC1D24F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442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 dirty="0" err="1">
                <a:latin typeface="Arial Black" panose="020B0A04020102020204" pitchFamily="34" charset="0"/>
              </a:rPr>
              <a:t>Rhedeg</a:t>
            </a:r>
            <a:r>
              <a:rPr lang="en-GB" altLang="cy-GB" sz="2800" dirty="0">
                <a:latin typeface="Arial Black" panose="020B0A04020102020204" pitchFamily="34" charset="0"/>
              </a:rPr>
              <a:t> y </a:t>
            </a:r>
            <a:r>
              <a:rPr lang="en-GB" altLang="cy-GB" sz="2800" dirty="0" err="1">
                <a:latin typeface="Arial Black" panose="020B0A04020102020204" pitchFamily="34" charset="0"/>
              </a:rPr>
              <a:t>prif</a:t>
            </a:r>
            <a:r>
              <a:rPr lang="en-GB" altLang="cy-GB" sz="2800" dirty="0">
                <a:latin typeface="Arial Black" panose="020B0A04020102020204" pitchFamily="34" charset="0"/>
              </a:rPr>
              <a:t> </a:t>
            </a:r>
            <a:r>
              <a:rPr lang="en-GB" altLang="cy-GB" sz="2800" dirty="0" err="1">
                <a:latin typeface="Arial Black" panose="020B0A04020102020204" pitchFamily="34" charset="0"/>
              </a:rPr>
              <a:t>arddodiaid</a:t>
            </a:r>
            <a:endParaRPr lang="en-GB" altLang="cy-GB" sz="2800" dirty="0">
              <a:latin typeface="Arial Black" panose="020B0A04020102020204" pitchFamily="34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9359" name="Group 143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637638812"/>
              </p:ext>
            </p:extLst>
          </p:nvPr>
        </p:nvGraphicFramePr>
        <p:xfrm>
          <a:off x="1774825" y="1484314"/>
          <a:ext cx="8281988" cy="3889375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467255469"/>
                    </a:ext>
                  </a:extLst>
                </a:gridCol>
                <a:gridCol w="2052637">
                  <a:extLst>
                    <a:ext uri="{9D8B030D-6E8A-4147-A177-3AD203B41FA5}">
                      <a16:colId xmlns:a16="http://schemas.microsoft.com/office/drawing/2014/main" val="3781605973"/>
                    </a:ext>
                  </a:extLst>
                </a:gridCol>
                <a:gridCol w="1835150">
                  <a:extLst>
                    <a:ext uri="{9D8B030D-6E8A-4147-A177-3AD203B41FA5}">
                      <a16:colId xmlns:a16="http://schemas.microsoft.com/office/drawing/2014/main" val="1854121831"/>
                    </a:ext>
                  </a:extLst>
                </a:gridCol>
                <a:gridCol w="2233613">
                  <a:extLst>
                    <a:ext uri="{9D8B030D-6E8A-4147-A177-3AD203B41FA5}">
                      <a16:colId xmlns:a16="http://schemas.microsoft.com/office/drawing/2014/main" val="1502109650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am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at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gan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1137567"/>
                  </a:ext>
                </a:extLst>
              </a:tr>
              <a:tr h="32893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amdanyn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arnyn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atyn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gennych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ganddyn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8053198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EB8EF69-612D-DD4B-A8A3-72FF915805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1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9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arddodiaid(2)</a:t>
            </a: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2313" name="Group 2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667767706"/>
              </p:ext>
            </p:extLst>
          </p:nvPr>
        </p:nvGraphicFramePr>
        <p:xfrm>
          <a:off x="1774825" y="1484313"/>
          <a:ext cx="8066088" cy="3816350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516114588"/>
                    </a:ext>
                  </a:extLst>
                </a:gridCol>
                <a:gridCol w="1944687">
                  <a:extLst>
                    <a:ext uri="{9D8B030D-6E8A-4147-A177-3AD203B41FA5}">
                      <a16:colId xmlns:a16="http://schemas.microsoft.com/office/drawing/2014/main" val="3904892879"/>
                    </a:ext>
                  </a:extLst>
                </a:gridCol>
                <a:gridCol w="1943100">
                  <a:extLst>
                    <a:ext uri="{9D8B030D-6E8A-4147-A177-3AD203B41FA5}">
                      <a16:colId xmlns:a16="http://schemas.microsoft.com/office/drawing/2014/main" val="2834584708"/>
                    </a:ext>
                  </a:extLst>
                </a:gridCol>
                <a:gridCol w="2017713">
                  <a:extLst>
                    <a:ext uri="{9D8B030D-6E8A-4147-A177-3AD203B41FA5}">
                      <a16:colId xmlns:a16="http://schemas.microsoft.com/office/drawing/2014/main" val="674225832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heb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dan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74305701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hebddyn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mi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iddyn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ohonyn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danyn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55158345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938124C-39FF-AA42-BD74-0E7B00B3CE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625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1524000" y="188913"/>
            <a:ext cx="6870700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1pPr>
            <a:lvl2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2pPr>
            <a:lvl3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3pPr>
            <a:lvl4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4pPr>
            <a:lvl5pPr algn="ctr"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omic Sans MS" panose="030F0702030302020204" pitchFamily="66" charset="0"/>
              </a:defRPr>
            </a:lvl9pPr>
          </a:lstStyle>
          <a:p>
            <a:pPr algn="l"/>
            <a:r>
              <a:rPr lang="en-GB" altLang="cy-GB" sz="2800">
                <a:latin typeface="Arial Black" panose="020B0A04020102020204" pitchFamily="34" charset="0"/>
              </a:rPr>
              <a:t>Rhedeg y prif arddodiaid (3)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187575" y="2733676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y-GB" altLang="cy-GB"/>
          </a:p>
        </p:txBody>
      </p:sp>
      <p:graphicFrame>
        <p:nvGraphicFramePr>
          <p:cNvPr id="11299" name="Group 35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06296286"/>
              </p:ext>
            </p:extLst>
          </p:nvPr>
        </p:nvGraphicFramePr>
        <p:xfrm>
          <a:off x="1703388" y="1484313"/>
          <a:ext cx="8208962" cy="3816350"/>
        </p:xfrm>
        <a:graphic>
          <a:graphicData uri="http://schemas.openxmlformats.org/drawingml/2006/table">
            <a:tbl>
              <a:tblPr/>
              <a:tblGrid>
                <a:gridCol w="1873250">
                  <a:extLst>
                    <a:ext uri="{9D8B030D-6E8A-4147-A177-3AD203B41FA5}">
                      <a16:colId xmlns:a16="http://schemas.microsoft.com/office/drawing/2014/main" val="488430049"/>
                    </a:ext>
                  </a:extLst>
                </a:gridCol>
                <a:gridCol w="2160587">
                  <a:extLst>
                    <a:ext uri="{9D8B030D-6E8A-4147-A177-3AD203B41FA5}">
                      <a16:colId xmlns:a16="http://schemas.microsoft.com/office/drawing/2014/main" val="2672928301"/>
                    </a:ext>
                  </a:extLst>
                </a:gridCol>
                <a:gridCol w="1871663">
                  <a:extLst>
                    <a:ext uri="{9D8B030D-6E8A-4147-A177-3AD203B41FA5}">
                      <a16:colId xmlns:a16="http://schemas.microsoft.com/office/drawing/2014/main" val="2267525748"/>
                    </a:ext>
                  </a:extLst>
                </a:gridCol>
                <a:gridCol w="2303462">
                  <a:extLst>
                    <a:ext uri="{9D8B030D-6E8A-4147-A177-3AD203B41FA5}">
                      <a16:colId xmlns:a16="http://schemas.microsoft.com/office/drawing/2014/main" val="3236028317"/>
                    </a:ext>
                  </a:extLst>
                </a:gridCol>
              </a:tblGrid>
              <a:tr h="600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Black" panose="020B0A04020102020204" pitchFamily="34" charset="0"/>
                        </a:rPr>
                        <a:t>dros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Black" panose="020B0A04020102020204" pitchFamily="34" charset="0"/>
                        </a:rPr>
                        <a:t>drwy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Black" panose="020B0A04020102020204" pitchFamily="34" charset="0"/>
                        </a:rPr>
                        <a:t>wrth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Black" panose="020B0A04020102020204" pitchFamily="34" charset="0"/>
                        </a:rPr>
                        <a:t>rhwng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991337"/>
                  </a:ext>
                </a:extLst>
              </a:tr>
              <a:tr h="32162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drostat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drostyn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drwyddon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wrtha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wrthon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folHlink"/>
                        </a:solidFill>
                        <a:effectLst/>
                        <a:latin typeface="Comic Sans MS" panose="030F0702030302020204" pitchFamily="66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Comic Sans MS" panose="030F0702030302020204" pitchFamily="66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rhyngot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ti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rhyngddo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fe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rhyngddi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ni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rhyngoch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chi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rhyngon</a:t>
                      </a:r>
                      <a:r>
                        <a:rPr kumimoji="0" lang="en-GB" altLang="cy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 </a:t>
                      </a:r>
                      <a:r>
                        <a:rPr kumimoji="0" lang="en-GB" altLang="cy-GB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 Unicode MS" pitchFamily="34" charset="-128"/>
                        </a:rPr>
                        <a:t>nhw</a:t>
                      </a:r>
                      <a:endParaRPr kumimoji="0" lang="en-GB" altLang="cy-GB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6600"/>
                        </a:solidFill>
                        <a:effectLst/>
                        <a:latin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9815260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3DFD4A5-52A6-C049-9F4D-F06C9AE26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48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0BA48-F30A-4D5B-96BB-94DF33FAA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7833" y="46495"/>
            <a:ext cx="3785272" cy="759417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/>
              <a:t>TASG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08293-562E-42E2-837F-5E434DC1F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7" y="886435"/>
            <a:ext cx="10404703" cy="5099576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20000"/>
              </a:lnSpc>
              <a:buNone/>
            </a:pPr>
            <a:r>
              <a:rPr lang="en-GB" b="1" dirty="0" err="1"/>
              <a:t>Rhowch</a:t>
            </a:r>
            <a:r>
              <a:rPr lang="en-GB" b="1" dirty="0"/>
              <a:t> </a:t>
            </a:r>
            <a:r>
              <a:rPr lang="en-GB" b="1" dirty="0" err="1"/>
              <a:t>ffurf</a:t>
            </a:r>
            <a:r>
              <a:rPr lang="en-GB" b="1" dirty="0"/>
              <a:t> </a:t>
            </a:r>
            <a:r>
              <a:rPr lang="en-GB" b="1" dirty="0" err="1"/>
              <a:t>gywir</a:t>
            </a:r>
            <a:r>
              <a:rPr lang="en-GB" b="1" dirty="0"/>
              <a:t> </a:t>
            </a:r>
            <a:r>
              <a:rPr lang="en-GB" b="1" dirty="0" err="1"/>
              <a:t>yr</a:t>
            </a:r>
            <a:r>
              <a:rPr lang="en-GB" b="1" dirty="0"/>
              <a:t> </a:t>
            </a:r>
            <a:r>
              <a:rPr lang="en-GB" b="1" dirty="0" err="1"/>
              <a:t>arddodiaid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y </a:t>
            </a:r>
            <a:r>
              <a:rPr lang="en-GB" b="1" dirty="0" err="1"/>
              <a:t>brawddegau</a:t>
            </a:r>
            <a:r>
              <a:rPr lang="en-GB" b="1" dirty="0"/>
              <a:t> </a:t>
            </a:r>
            <a:r>
              <a:rPr lang="en-GB" b="1" dirty="0" err="1"/>
              <a:t>canlynol</a:t>
            </a:r>
            <a:r>
              <a:rPr lang="en-GB" b="1" dirty="0"/>
              <a:t>:</a:t>
            </a:r>
          </a:p>
          <a:p>
            <a:pPr marL="0" indent="0">
              <a:lnSpc>
                <a:spcPct val="20000"/>
              </a:lnSpc>
              <a:buNone/>
            </a:pPr>
            <a:endParaRPr lang="en-GB" dirty="0"/>
          </a:p>
          <a:p>
            <a:pPr marL="0" indent="0">
              <a:lnSpc>
                <a:spcPct val="2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1.	Mae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goesau</a:t>
            </a:r>
            <a:r>
              <a:rPr lang="en-GB" dirty="0"/>
              <a:t> </a:t>
            </a:r>
            <a:r>
              <a:rPr lang="en-GB" dirty="0" err="1"/>
              <a:t>hir</a:t>
            </a:r>
            <a:r>
              <a:rPr lang="en-GB" dirty="0"/>
              <a:t> felly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.	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2.	</a:t>
            </a:r>
            <a:r>
              <a:rPr lang="en-GB" dirty="0" err="1"/>
              <a:t>Ysgrifennais</a:t>
            </a:r>
            <a:r>
              <a:rPr lang="en-GB" dirty="0"/>
              <a:t> </a:t>
            </a:r>
            <a:r>
              <a:rPr lang="en-GB" dirty="0" err="1"/>
              <a:t>bortread</a:t>
            </a:r>
            <a:r>
              <a:rPr lang="en-GB" dirty="0"/>
              <a:t> </a:t>
            </a:r>
            <a:r>
              <a:rPr lang="en-GB" b="1" dirty="0"/>
              <a:t>(o)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arholiad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3.	</a:t>
            </a:r>
            <a:r>
              <a:rPr lang="en-GB" dirty="0" err="1"/>
              <a:t>Rhedon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adref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4.	</a:t>
            </a:r>
            <a:r>
              <a:rPr lang="en-GB" dirty="0" err="1"/>
              <a:t>Dywedodd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5.	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anrheg</a:t>
            </a:r>
            <a:r>
              <a:rPr lang="en-GB" dirty="0"/>
              <a:t> </a:t>
            </a:r>
            <a:r>
              <a:rPr lang="en-GB" dirty="0" err="1"/>
              <a:t>Nadolig</a:t>
            </a:r>
            <a:r>
              <a:rPr lang="en-GB" dirty="0"/>
              <a:t> a </a:t>
            </a:r>
            <a:r>
              <a:rPr lang="en-GB" dirty="0" err="1"/>
              <a:t>ges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gan</a:t>
            </a:r>
            <a:r>
              <a:rPr lang="en-GB" b="1" dirty="0"/>
              <a:t>) </a:t>
            </a:r>
            <a:r>
              <a:rPr lang="en-GB" dirty="0" err="1"/>
              <a:t>ti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ardderchog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6.	</a:t>
            </a:r>
            <a:r>
              <a:rPr lang="en-GB" dirty="0" err="1"/>
              <a:t>Dywedais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</a:t>
            </a:r>
            <a:r>
              <a:rPr lang="en-GB" dirty="0"/>
              <a:t> chi am </a:t>
            </a:r>
            <a:r>
              <a:rPr lang="en-GB" dirty="0" err="1"/>
              <a:t>fynd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weld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7.	</a:t>
            </a:r>
            <a:r>
              <a:rPr lang="en-GB" dirty="0" err="1"/>
              <a:t>Galwodd</a:t>
            </a:r>
            <a:r>
              <a:rPr lang="en-GB" dirty="0"/>
              <a:t> y </a:t>
            </a:r>
            <a:r>
              <a:rPr lang="en-GB" dirty="0" err="1"/>
              <a:t>Prifathro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bachgen</a:t>
            </a:r>
            <a:r>
              <a:rPr lang="en-GB" dirty="0"/>
              <a:t> </a:t>
            </a:r>
            <a:r>
              <a:rPr lang="en-GB" dirty="0" err="1"/>
              <a:t>drwg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b="1" dirty="0"/>
              <a:t>(at)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8.	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i</a:t>
            </a:r>
            <a:r>
              <a:rPr lang="en-GB" b="1" dirty="0"/>
              <a:t>)</a:t>
            </a:r>
            <a:r>
              <a:rPr lang="en-GB" dirty="0"/>
              <a:t> fi </a:t>
            </a:r>
            <a:r>
              <a:rPr lang="en-GB" dirty="0" err="1"/>
              <a:t>fynd</a:t>
            </a:r>
            <a:r>
              <a:rPr lang="en-GB" dirty="0"/>
              <a:t> neu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hwyr</a:t>
            </a:r>
            <a:r>
              <a:rPr lang="en-GB" dirty="0"/>
              <a:t>.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 </a:t>
            </a:r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9.	</a:t>
            </a:r>
            <a:r>
              <a:rPr lang="en-GB" dirty="0" err="1"/>
              <a:t>Chlywi</a:t>
            </a:r>
            <a:r>
              <a:rPr lang="en-GB" dirty="0"/>
              <a:t> di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b="1" dirty="0"/>
              <a:t>(</a:t>
            </a:r>
            <a:r>
              <a:rPr lang="en-GB" b="1" dirty="0" err="1"/>
              <a:t>wrth</a:t>
            </a:r>
            <a:r>
              <a:rPr lang="en-GB" b="1" dirty="0"/>
              <a:t>)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dirty="0"/>
              <a:t>am </a:t>
            </a:r>
            <a:r>
              <a:rPr lang="en-GB" dirty="0" err="1"/>
              <a:t>bythefnos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ngwyliau</a:t>
            </a:r>
            <a:r>
              <a:rPr lang="en-GB" dirty="0"/>
              <a:t>.</a:t>
            </a:r>
            <a:br>
              <a:rPr lang="en-GB" dirty="0"/>
            </a:br>
            <a:endParaRPr lang="en-GB" dirty="0"/>
          </a:p>
          <a:p>
            <a:pPr marL="0" indent="0">
              <a:lnSpc>
                <a:spcPct val="60000"/>
              </a:lnSpc>
              <a:buNone/>
            </a:pPr>
            <a:r>
              <a:rPr lang="en-GB" dirty="0"/>
              <a:t>10.	Mae </a:t>
            </a:r>
            <a:r>
              <a:rPr lang="en-GB" b="1" dirty="0"/>
              <a:t>(</a:t>
            </a:r>
            <a:r>
              <a:rPr lang="en-GB" b="1" dirty="0" err="1"/>
              <a:t>ar</a:t>
            </a:r>
            <a:r>
              <a:rPr lang="en-GB" b="1" dirty="0"/>
              <a:t>)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anghofio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ngwaith</a:t>
            </a:r>
            <a:r>
              <a:rPr lang="en-GB" dirty="0"/>
              <a:t> </a:t>
            </a:r>
            <a:r>
              <a:rPr lang="en-GB" dirty="0" err="1"/>
              <a:t>cartref</a:t>
            </a:r>
            <a:r>
              <a:rPr lang="en-GB" dirty="0"/>
              <a:t>.</a:t>
            </a:r>
          </a:p>
          <a:p>
            <a:pPr marL="0" indent="0">
              <a:lnSpc>
                <a:spcPct val="20000"/>
              </a:lnSpc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DDF8D8-245D-524D-8DB5-340978F03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8039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E0C9CFA-ED65-AF41-80C2-B1EDDEDF2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6577" y="2727532"/>
            <a:ext cx="1757041" cy="2525410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23CEBE20-454A-B541-943A-1C328F95C3B8}"/>
              </a:ext>
            </a:extLst>
          </p:cNvPr>
          <p:cNvSpPr/>
          <p:nvPr/>
        </p:nvSpPr>
        <p:spPr>
          <a:xfrm>
            <a:off x="431441" y="203201"/>
            <a:ext cx="4157491" cy="1286086"/>
          </a:xfrm>
          <a:prstGeom prst="roundRect">
            <a:avLst/>
          </a:prstGeom>
          <a:solidFill>
            <a:schemeClr val="accent1"/>
          </a:solidFill>
          <a:ln w="76200">
            <a:solidFill>
              <a:schemeClr val="accent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b="1" dirty="0"/>
              <a:t>Adnoddau defnyddiol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98A4D1E-2286-BB43-8526-DD9816A37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4319" y="203202"/>
            <a:ext cx="1868187" cy="262021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E43711B-E941-7642-A8E7-04C330A26B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96510">
            <a:off x="5766420" y="3166342"/>
            <a:ext cx="1665628" cy="231220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0757098-209D-2748-8A78-70854D01B1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38701">
            <a:off x="9730708" y="336437"/>
            <a:ext cx="1738555" cy="2547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ECC204B-C73C-8644-9A7F-372C88C570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19473">
            <a:off x="7946019" y="2604647"/>
            <a:ext cx="2273300" cy="33528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B340707-1358-0748-8FE4-8A87ED7EAD5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F602AF9-6296-DD44-B364-FB2FC815CA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5935480">
            <a:off x="596505" y="1354905"/>
            <a:ext cx="1246183" cy="17938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0925386-778F-CA4A-8D4F-5EA9DD4CF2D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17361975">
            <a:off x="1311975" y="2360346"/>
            <a:ext cx="1289945" cy="18726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DC6512-036D-CD41-BF2C-457286B02DE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15387247">
            <a:off x="726540" y="3585920"/>
            <a:ext cx="1385957" cy="201557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F5A67EE-0A48-B145-8E87-60694AC60B96}"/>
              </a:ext>
            </a:extLst>
          </p:cNvPr>
          <p:cNvSpPr txBox="1"/>
          <p:nvPr/>
        </p:nvSpPr>
        <p:spPr>
          <a:xfrm>
            <a:off x="113063" y="5013163"/>
            <a:ext cx="2213065" cy="653966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 err="1"/>
              <a:t>Cardiau</a:t>
            </a:r>
            <a:r>
              <a:rPr lang="en-US" dirty="0"/>
              <a:t> </a:t>
            </a:r>
            <a:r>
              <a:rPr lang="en-US" dirty="0" err="1"/>
              <a:t>drilio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Blwch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B018005-3833-2844-B40E-FBCB7445F95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2060" y="196802"/>
            <a:ext cx="1766588" cy="25183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335869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Llun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7593" y="347585"/>
            <a:ext cx="5014260" cy="50142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20FEFBA-A800-244F-BA9A-F850A6B17C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169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E7D3D-5F62-3A40-8C91-15235DAD624D}"/>
              </a:ext>
            </a:extLst>
          </p:cNvPr>
          <p:cNvSpPr txBox="1">
            <a:spLocks/>
          </p:cNvSpPr>
          <p:nvPr/>
        </p:nvSpPr>
        <p:spPr>
          <a:xfrm>
            <a:off x="5989319" y="576263"/>
            <a:ext cx="5054196" cy="2967606"/>
          </a:xfrm>
          <a:prstGeom prst="rect">
            <a:avLst/>
          </a:prstGeom>
        </p:spPr>
        <p:txBody>
          <a:bodyPr anchor="b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>
                <a:cs typeface="Calibri Light"/>
              </a:rPr>
              <a:t>Trafodaeth am eich profiad yn yr y</a:t>
            </a:r>
            <a:r>
              <a:rPr lang="en-GB">
                <a:cs typeface="Calibri Light"/>
              </a:rPr>
              <a:t>sgol </a:t>
            </a:r>
            <a:endParaRPr lang="en-GB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725876B-55FE-064D-81DC-B2553C16F0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84" r="39907" b="-4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300B03-CB49-6048-90E7-342CEF7AD0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1965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DE96048B-77EE-354E-9979-05D2AE20690E}"/>
              </a:ext>
            </a:extLst>
          </p:cNvPr>
          <p:cNvSpPr txBox="1"/>
          <p:nvPr/>
        </p:nvSpPr>
        <p:spPr>
          <a:xfrm>
            <a:off x="1334529" y="1179461"/>
            <a:ext cx="7529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Ewch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sianel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Tîm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Bawb</a:t>
            </a:r>
            <a:r>
              <a:rPr lang="en-US" dirty="0"/>
              <a:t>. 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F4FA73E-6E4A-774C-BA82-EB3F84066196}"/>
              </a:ext>
            </a:extLst>
          </p:cNvPr>
          <p:cNvSpPr/>
          <p:nvPr/>
        </p:nvSpPr>
        <p:spPr>
          <a:xfrm>
            <a:off x="7451124" y="104929"/>
            <a:ext cx="3954163" cy="118017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RHEOL:  </a:t>
            </a:r>
            <a:r>
              <a:rPr lang="en-US" sz="2000" dirty="0" err="1"/>
              <a:t>Mae’n</a:t>
            </a:r>
            <a:r>
              <a:rPr lang="en-US" sz="2000" dirty="0"/>
              <a:t> </a:t>
            </a:r>
            <a:r>
              <a:rPr lang="en-US" sz="2000" dirty="0" err="1"/>
              <a:t>rhaid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chi </a:t>
            </a:r>
            <a:r>
              <a:rPr lang="en-US" sz="2000" dirty="0" err="1"/>
              <a:t>siarad</a:t>
            </a:r>
            <a:r>
              <a:rPr lang="en-US" sz="2000" dirty="0"/>
              <a:t> </a:t>
            </a:r>
            <a:r>
              <a:rPr lang="en-US" sz="2000" dirty="0" err="1"/>
              <a:t>Cymraeg</a:t>
            </a:r>
            <a:r>
              <a:rPr lang="en-US" sz="2000" dirty="0"/>
              <a:t> </a:t>
            </a:r>
            <a:r>
              <a:rPr lang="en-US" sz="2000" dirty="0" err="1"/>
              <a:t>â’ch</a:t>
            </a:r>
            <a:r>
              <a:rPr lang="en-US" sz="2000" dirty="0"/>
              <a:t> </a:t>
            </a:r>
            <a:r>
              <a:rPr lang="en-US" sz="2000" dirty="0" err="1"/>
              <a:t>gilydd</a:t>
            </a:r>
            <a:r>
              <a:rPr lang="en-US" sz="2000" dirty="0"/>
              <a:t>!!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B5ABD82-75C4-7D47-9929-1CC7DA9101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27FFE49-A45E-0048-9229-2218D6B008BD}"/>
              </a:ext>
            </a:extLst>
          </p:cNvPr>
          <p:cNvGraphicFramePr>
            <a:graphicFrameLocks noGrp="1"/>
          </p:cNvGraphicFramePr>
          <p:nvPr/>
        </p:nvGraphicFramePr>
        <p:xfrm>
          <a:off x="1334529" y="2184926"/>
          <a:ext cx="10070756" cy="2679852"/>
        </p:xfrm>
        <a:graphic>
          <a:graphicData uri="http://schemas.openxmlformats.org/drawingml/2006/table">
            <a:tbl>
              <a:tblPr firstRow="1" bandRow="1"/>
              <a:tblGrid>
                <a:gridCol w="2517689">
                  <a:extLst>
                    <a:ext uri="{9D8B030D-6E8A-4147-A177-3AD203B41FA5}">
                      <a16:colId xmlns:a16="http://schemas.microsoft.com/office/drawing/2014/main" val="2703666276"/>
                    </a:ext>
                  </a:extLst>
                </a:gridCol>
                <a:gridCol w="2517689">
                  <a:extLst>
                    <a:ext uri="{9D8B030D-6E8A-4147-A177-3AD203B41FA5}">
                      <a16:colId xmlns:a16="http://schemas.microsoft.com/office/drawing/2014/main" val="216218652"/>
                    </a:ext>
                  </a:extLst>
                </a:gridCol>
                <a:gridCol w="2517689">
                  <a:extLst>
                    <a:ext uri="{9D8B030D-6E8A-4147-A177-3AD203B41FA5}">
                      <a16:colId xmlns:a16="http://schemas.microsoft.com/office/drawing/2014/main" val="1735233901"/>
                    </a:ext>
                  </a:extLst>
                </a:gridCol>
                <a:gridCol w="2517689">
                  <a:extLst>
                    <a:ext uri="{9D8B030D-6E8A-4147-A177-3AD203B41FA5}">
                      <a16:colId xmlns:a16="http://schemas.microsoft.com/office/drawing/2014/main" val="216635869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chemeClr val="bg2"/>
                          </a:solidFill>
                        </a:rPr>
                        <a:t>Aled</a:t>
                      </a:r>
                      <a:r>
                        <a:rPr lang="en-US" b="1" dirty="0">
                          <a:solidFill>
                            <a:schemeClr val="bg2"/>
                          </a:solidFill>
                        </a:rPr>
                        <a:t> 1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chemeClr val="bg2"/>
                          </a:solidFill>
                        </a:rPr>
                        <a:t>Aled</a:t>
                      </a:r>
                      <a:r>
                        <a:rPr lang="en-US" b="1" dirty="0">
                          <a:solidFill>
                            <a:schemeClr val="bg2"/>
                          </a:solidFill>
                        </a:rPr>
                        <a:t> 2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>
                          <a:solidFill>
                            <a:schemeClr val="bg2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bg2"/>
                          </a:solidFill>
                        </a:rPr>
                        <a:t>Aled</a:t>
                      </a:r>
                      <a:r>
                        <a:rPr lang="en-US" b="1" dirty="0">
                          <a:solidFill>
                            <a:schemeClr val="bg2"/>
                          </a:solidFill>
                        </a:rPr>
                        <a:t> 3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>
                          <a:solidFill>
                            <a:schemeClr val="bg2"/>
                          </a:solidFill>
                        </a:rPr>
                        <a:t>Aled</a:t>
                      </a:r>
                      <a:r>
                        <a:rPr lang="en-US" b="1" dirty="0">
                          <a:solidFill>
                            <a:schemeClr val="bg2"/>
                          </a:solidFill>
                        </a:rPr>
                        <a:t> 4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473123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4817206"/>
                  </a:ext>
                </a:extLst>
              </a:tr>
              <a:tr h="129420"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Aled</a:t>
                      </a:r>
                      <a:r>
                        <a:rPr lang="en-US" b="1" dirty="0"/>
                        <a:t> 5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Aled</a:t>
                      </a:r>
                      <a:r>
                        <a:rPr lang="en-US" b="1" dirty="0"/>
                        <a:t> 6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Aled</a:t>
                      </a:r>
                      <a:r>
                        <a:rPr lang="en-US" b="1" dirty="0"/>
                        <a:t> 7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Aled</a:t>
                      </a:r>
                      <a:r>
                        <a:rPr lang="en-US" b="1" dirty="0"/>
                        <a:t> 8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0806263"/>
                  </a:ext>
                </a:extLst>
              </a:tr>
              <a:tr h="974166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302591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3DE3EF35-E029-3E4F-BCED-B51A22617B70}"/>
              </a:ext>
            </a:extLst>
          </p:cNvPr>
          <p:cNvSpPr/>
          <p:nvPr/>
        </p:nvSpPr>
        <p:spPr>
          <a:xfrm>
            <a:off x="931985" y="124714"/>
            <a:ext cx="63656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800" dirty="0" err="1">
                <a:solidFill>
                  <a:schemeClr val="accent2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t>Sianeli</a:t>
            </a:r>
            <a:r>
              <a:rPr lang="en-US" sz="4800" dirty="0">
                <a:solidFill>
                  <a:schemeClr val="accent2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t> Gwaith </a:t>
            </a:r>
            <a:r>
              <a:rPr lang="en-US" sz="4800" dirty="0" err="1">
                <a:solidFill>
                  <a:schemeClr val="accent2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t>Grwp</a:t>
            </a:r>
            <a:r>
              <a:rPr lang="en-US" sz="4800" dirty="0">
                <a:solidFill>
                  <a:schemeClr val="accent2"/>
                </a:solidFill>
                <a:latin typeface="Impact" panose="020B0806030902050204" pitchFamily="34" charset="0"/>
                <a:cs typeface="Calibri" panose="020F0502020204030204" pitchFamily="34" charset="0"/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8870847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59F20-5C17-40AF-B6BC-A0E1EB981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Trafodaeth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B34AB-BE64-4AD2-9D22-AF210C0C5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4736" y="1454157"/>
            <a:ext cx="10592205" cy="447734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 dirty="0"/>
              <a:t>Sut </a:t>
            </a:r>
            <a:r>
              <a:rPr lang="en-GB" sz="2200" dirty="0" err="1"/>
              <a:t>gwnaethoch</a:t>
            </a:r>
            <a:r>
              <a:rPr lang="en-GB" sz="2200" dirty="0"/>
              <a:t> chi </a:t>
            </a:r>
            <a:r>
              <a:rPr lang="en-GB" sz="2200" dirty="0" err="1"/>
              <a:t>sicrhau</a:t>
            </a:r>
            <a:r>
              <a:rPr lang="en-GB" sz="2200" dirty="0"/>
              <a:t> bod </a:t>
            </a:r>
            <a:r>
              <a:rPr lang="en-GB" sz="2200" dirty="0" err="1"/>
              <a:t>eich</a:t>
            </a:r>
            <a:r>
              <a:rPr lang="en-GB" sz="2200" dirty="0"/>
              <a:t> Cymraeg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gywir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y </a:t>
            </a:r>
            <a:r>
              <a:rPr lang="en-GB" sz="2200" dirty="0" err="1"/>
              <a:t>gwersi</a:t>
            </a:r>
            <a:r>
              <a:rPr lang="en-GB" sz="2200" dirty="0"/>
              <a:t>?</a:t>
            </a:r>
          </a:p>
          <a:p>
            <a:r>
              <a:rPr lang="en-GB" sz="2200" dirty="0" err="1"/>
              <a:t>Oes</a:t>
            </a:r>
            <a:r>
              <a:rPr lang="en-GB" sz="2200" dirty="0"/>
              <a:t> </a:t>
            </a:r>
            <a:r>
              <a:rPr lang="en-GB" sz="2200" dirty="0" err="1"/>
              <a:t>profiadau</a:t>
            </a:r>
            <a:r>
              <a:rPr lang="en-GB" sz="2200" dirty="0"/>
              <a:t> da/</a:t>
            </a:r>
            <a:r>
              <a:rPr lang="en-GB" sz="2200" dirty="0" err="1"/>
              <a:t>diflas</a:t>
            </a:r>
            <a:r>
              <a:rPr lang="en-GB" sz="2200" dirty="0"/>
              <a:t> </a:t>
            </a:r>
            <a:r>
              <a:rPr lang="en-GB" sz="2200" dirty="0" err="1"/>
              <a:t>gyda</a:t>
            </a:r>
            <a:r>
              <a:rPr lang="en-GB" sz="2200" dirty="0"/>
              <a:t> chi o </a:t>
            </a:r>
            <a:r>
              <a:rPr lang="en-GB" sz="2200" dirty="0" err="1"/>
              <a:t>ddefnyddio’r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?</a:t>
            </a:r>
          </a:p>
          <a:p>
            <a:r>
              <a:rPr lang="en-GB" sz="2200" dirty="0"/>
              <a:t>Pa </a:t>
            </a:r>
            <a:r>
              <a:rPr lang="en-GB" sz="2200" dirty="0" err="1"/>
              <a:t>enghreifftiau</a:t>
            </a:r>
            <a:r>
              <a:rPr lang="en-GB" sz="2200" dirty="0"/>
              <a:t> da o </a:t>
            </a:r>
            <a:r>
              <a:rPr lang="en-GB" sz="2200" dirty="0" err="1"/>
              <a:t>ddatblygu</a:t>
            </a:r>
            <a:r>
              <a:rPr lang="en-GB" sz="2200" dirty="0"/>
              <a:t> </a:t>
            </a:r>
            <a:r>
              <a:rPr lang="en-GB" sz="2200" dirty="0" err="1"/>
              <a:t>sgiliau</a:t>
            </a:r>
            <a:r>
              <a:rPr lang="en-GB" sz="2200" dirty="0"/>
              <a:t> </a:t>
            </a:r>
            <a:r>
              <a:rPr lang="en-GB" sz="2200" dirty="0" err="1"/>
              <a:t>llythrennedd</a:t>
            </a:r>
            <a:r>
              <a:rPr lang="en-GB" sz="2200" dirty="0"/>
              <a:t> y </a:t>
            </a:r>
            <a:r>
              <a:rPr lang="en-GB" sz="2200" dirty="0" err="1"/>
              <a:t>dysgwyr</a:t>
            </a:r>
            <a:r>
              <a:rPr lang="en-GB" sz="2200" dirty="0"/>
              <a:t> </a:t>
            </a:r>
            <a:r>
              <a:rPr lang="en-GB" sz="2200" dirty="0" err="1"/>
              <a:t>weloch</a:t>
            </a:r>
            <a:r>
              <a:rPr lang="en-GB" sz="2200" dirty="0"/>
              <a:t> chi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yr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? </a:t>
            </a:r>
          </a:p>
          <a:p>
            <a:r>
              <a:rPr lang="en-GB" sz="2200" dirty="0"/>
              <a:t> </a:t>
            </a:r>
            <a:r>
              <a:rPr lang="en-GB" sz="2200" dirty="0" err="1"/>
              <a:t>Meddyliwch</a:t>
            </a:r>
            <a:r>
              <a:rPr lang="en-GB" sz="2200" dirty="0"/>
              <a:t> am </a:t>
            </a:r>
            <a:r>
              <a:rPr lang="en-GB" sz="2200" dirty="0" err="1"/>
              <a:t>ffyrdd</a:t>
            </a:r>
            <a:r>
              <a:rPr lang="en-GB" sz="2200" dirty="0"/>
              <a:t> y </a:t>
            </a:r>
            <a:r>
              <a:rPr lang="en-GB" sz="2200" dirty="0" err="1"/>
              <a:t>gallai'r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wrth</a:t>
            </a:r>
            <a:r>
              <a:rPr lang="en-GB" sz="2200" dirty="0"/>
              <a:t> </a:t>
            </a:r>
            <a:r>
              <a:rPr lang="en-GB" sz="2200" dirty="0" err="1"/>
              <a:t>ddatblygu'r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draws y </a:t>
            </a:r>
            <a:r>
              <a:rPr lang="en-GB" sz="2200" dirty="0" err="1"/>
              <a:t>cwricwlwm</a:t>
            </a:r>
            <a:r>
              <a:rPr lang="en-GB" sz="2200" dirty="0"/>
              <a:t>.</a:t>
            </a:r>
          </a:p>
          <a:p>
            <a:r>
              <a:rPr lang="en-GB" sz="2200" dirty="0"/>
              <a:t> </a:t>
            </a:r>
            <a:r>
              <a:rPr lang="en-GB" sz="2200" dirty="0" err="1"/>
              <a:t>Disgrifiwch</a:t>
            </a:r>
            <a:r>
              <a:rPr lang="en-GB" sz="2200" dirty="0"/>
              <a:t> </a:t>
            </a:r>
            <a:r>
              <a:rPr lang="en-GB" sz="2200" dirty="0" err="1"/>
              <a:t>sut</a:t>
            </a:r>
            <a:r>
              <a:rPr lang="en-GB" sz="2200" dirty="0"/>
              <a:t> </a:t>
            </a:r>
            <a:r>
              <a:rPr lang="en-GB" sz="2200" dirty="0" err="1"/>
              <a:t>mae'r</a:t>
            </a:r>
            <a:r>
              <a:rPr lang="en-GB" sz="2200" dirty="0"/>
              <a:t> </a:t>
            </a:r>
            <a:r>
              <a:rPr lang="en-GB" sz="2200" dirty="0" err="1"/>
              <a:t>ysgol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hyrwyddo</a:t>
            </a:r>
            <a:r>
              <a:rPr lang="en-GB" sz="2200" dirty="0"/>
              <a:t> ethos </a:t>
            </a:r>
            <a:r>
              <a:rPr lang="en-GB" sz="2200" dirty="0" err="1"/>
              <a:t>Gymreig</a:t>
            </a:r>
            <a:r>
              <a:rPr lang="en-GB" sz="2200" dirty="0"/>
              <a:t> a </a:t>
            </a:r>
            <a:r>
              <a:rPr lang="en-GB" sz="2200" dirty="0" err="1"/>
              <a:t>Chymraeg</a:t>
            </a:r>
            <a:r>
              <a:rPr lang="en-GB" sz="2200" dirty="0"/>
              <a:t>.  </a:t>
            </a:r>
            <a:r>
              <a:rPr lang="en-GB" sz="2200" dirty="0" err="1"/>
              <a:t>Oes</a:t>
            </a:r>
            <a:r>
              <a:rPr lang="en-GB" sz="2200" dirty="0"/>
              <a:t> </a:t>
            </a:r>
            <a:r>
              <a:rPr lang="en-GB" sz="2200" dirty="0" err="1"/>
              <a:t>ffyrdd</a:t>
            </a:r>
            <a:r>
              <a:rPr lang="en-GB" sz="2200" dirty="0"/>
              <a:t> o </a:t>
            </a:r>
            <a:r>
              <a:rPr lang="en-GB" sz="2200" dirty="0" err="1"/>
              <a:t>wella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barn chi? </a:t>
            </a:r>
          </a:p>
          <a:p>
            <a:r>
              <a:rPr lang="en-GB" sz="2200" dirty="0"/>
              <a:t> Sut </a:t>
            </a:r>
            <a:r>
              <a:rPr lang="en-GB" sz="2200" dirty="0" err="1"/>
              <a:t>mae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profiad</a:t>
            </a:r>
            <a:r>
              <a:rPr lang="en-GB" sz="2200" dirty="0"/>
              <a:t> </a:t>
            </a:r>
            <a:r>
              <a:rPr lang="en-GB" sz="2200" dirty="0" err="1"/>
              <a:t>wedi</a:t>
            </a:r>
            <a:r>
              <a:rPr lang="en-GB" sz="2200" dirty="0"/>
              <a:t> </a:t>
            </a:r>
            <a:r>
              <a:rPr lang="en-GB" sz="2200" dirty="0" err="1"/>
              <a:t>magu</a:t>
            </a:r>
            <a:r>
              <a:rPr lang="en-GB" sz="2200" dirty="0"/>
              <a:t> </a:t>
            </a:r>
            <a:r>
              <a:rPr lang="en-GB" sz="2200" dirty="0" err="1"/>
              <a:t>eich</a:t>
            </a:r>
            <a:r>
              <a:rPr lang="en-GB" sz="2200" dirty="0"/>
              <a:t> </a:t>
            </a:r>
            <a:r>
              <a:rPr lang="en-GB" sz="2200" dirty="0" err="1"/>
              <a:t>hyder</a:t>
            </a:r>
            <a:r>
              <a:rPr lang="en-GB" sz="2200" dirty="0"/>
              <a:t> </a:t>
            </a:r>
            <a:r>
              <a:rPr lang="en-GB" sz="2200" dirty="0" err="1"/>
              <a:t>gyda'r</a:t>
            </a:r>
            <a:r>
              <a:rPr lang="en-GB" sz="2200" dirty="0"/>
              <a:t> </a:t>
            </a:r>
            <a:r>
              <a:rPr lang="en-GB" sz="2200" dirty="0" err="1"/>
              <a:t>Gymraeg</a:t>
            </a:r>
            <a:r>
              <a:rPr lang="en-GB" sz="2200" dirty="0"/>
              <a:t>? </a:t>
            </a:r>
          </a:p>
          <a:p>
            <a:r>
              <a:rPr lang="en-GB" sz="2200" dirty="0"/>
              <a:t>Beth </a:t>
            </a:r>
            <a:r>
              <a:rPr lang="en-GB" sz="2200" dirty="0" err="1"/>
              <a:t>allwch</a:t>
            </a:r>
            <a:r>
              <a:rPr lang="en-GB" sz="2200" dirty="0"/>
              <a:t> chi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wneud</a:t>
            </a:r>
            <a:r>
              <a:rPr lang="en-GB" sz="2200" dirty="0"/>
              <a:t> / </a:t>
            </a:r>
            <a:r>
              <a:rPr lang="en-GB" sz="2200" dirty="0" err="1"/>
              <a:t>fyddwch</a:t>
            </a:r>
            <a:r>
              <a:rPr lang="en-GB" sz="2200" dirty="0"/>
              <a:t> </a:t>
            </a:r>
            <a:r>
              <a:rPr lang="en-GB" sz="2200" dirty="0" err="1"/>
              <a:t>chi'n</a:t>
            </a:r>
            <a:r>
              <a:rPr lang="en-GB" sz="2200" dirty="0"/>
              <a:t> </a:t>
            </a:r>
            <a:r>
              <a:rPr lang="en-GB" sz="2200" dirty="0" err="1"/>
              <a:t>ei</a:t>
            </a:r>
            <a:r>
              <a:rPr lang="en-GB" sz="2200" dirty="0"/>
              <a:t> </a:t>
            </a:r>
            <a:r>
              <a:rPr lang="en-GB" sz="2200" dirty="0" err="1"/>
              <a:t>wneud</a:t>
            </a:r>
            <a:r>
              <a:rPr lang="en-GB" sz="2200" dirty="0"/>
              <a:t> </a:t>
            </a:r>
            <a:r>
              <a:rPr lang="en-GB" sz="2200" dirty="0" err="1"/>
              <a:t>i</a:t>
            </a:r>
            <a:r>
              <a:rPr lang="en-GB" sz="2200" dirty="0"/>
              <a:t> </a:t>
            </a:r>
            <a:r>
              <a:rPr lang="en-GB" sz="2200" dirty="0" err="1"/>
              <a:t>fagu</a:t>
            </a:r>
            <a:r>
              <a:rPr lang="en-GB" sz="2200" dirty="0"/>
              <a:t> </a:t>
            </a:r>
            <a:r>
              <a:rPr lang="en-GB" sz="2200" dirty="0" err="1"/>
              <a:t>mwy</a:t>
            </a:r>
            <a:r>
              <a:rPr lang="en-GB" sz="2200" dirty="0"/>
              <a:t> o </a:t>
            </a:r>
            <a:r>
              <a:rPr lang="en-GB" sz="2200" dirty="0" err="1"/>
              <a:t>hyder</a:t>
            </a:r>
            <a:r>
              <a:rPr lang="en-GB" sz="2200" dirty="0"/>
              <a:t>?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3FD6D6-2CC3-7C40-BEB9-6A7CB6ADF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5890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A88AF-DE3C-44B3-B6A3-8D5CE8826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 </a:t>
            </a:r>
            <a:r>
              <a:rPr lang="en-GB" dirty="0" err="1"/>
              <a:t>phrofiadau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70A9C-7675-4289-98FF-FCB70509B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087" y="1330445"/>
            <a:ext cx="10621627" cy="455623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800" dirty="0" err="1"/>
              <a:t>Dewiswch</a:t>
            </a:r>
            <a:r>
              <a:rPr lang="en-GB" sz="2800" dirty="0"/>
              <a:t> </a:t>
            </a:r>
            <a:r>
              <a:rPr lang="en-GB" sz="2800" dirty="0" err="1"/>
              <a:t>sleid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y Share Point </a:t>
            </a:r>
            <a:r>
              <a:rPr lang="en-GB" sz="2800" dirty="0" err="1"/>
              <a:t>i'ch</a:t>
            </a:r>
            <a:r>
              <a:rPr lang="en-GB" sz="2800" dirty="0"/>
              <a:t> </a:t>
            </a:r>
            <a:r>
              <a:rPr lang="en-GB" sz="2800" dirty="0" err="1"/>
              <a:t>grŵp</a:t>
            </a:r>
            <a:r>
              <a:rPr lang="en-GB" sz="2800" dirty="0"/>
              <a:t>.</a:t>
            </a:r>
          </a:p>
          <a:p>
            <a:r>
              <a:rPr lang="en-GB" sz="2800" dirty="0" err="1"/>
              <a:t>Enwebwch</a:t>
            </a:r>
            <a:r>
              <a:rPr lang="en-GB" sz="2800" dirty="0"/>
              <a:t> </a:t>
            </a:r>
            <a:r>
              <a:rPr lang="en-GB" sz="2800" dirty="0" err="1"/>
              <a:t>Gadeirydd</a:t>
            </a:r>
            <a:r>
              <a:rPr lang="en-GB" sz="2800" dirty="0"/>
              <a:t> </a:t>
            </a:r>
            <a:r>
              <a:rPr lang="en-GB" sz="2800" dirty="0" err="1"/>
              <a:t>i</a:t>
            </a:r>
            <a:r>
              <a:rPr lang="en-GB" sz="2800" dirty="0"/>
              <a:t> </a:t>
            </a:r>
            <a:r>
              <a:rPr lang="en-GB" sz="2800" dirty="0" err="1"/>
              <a:t>lywio'r</a:t>
            </a:r>
            <a:r>
              <a:rPr lang="en-GB" sz="2800" dirty="0"/>
              <a:t> </a:t>
            </a:r>
            <a:r>
              <a:rPr lang="en-GB" sz="2800" dirty="0" err="1"/>
              <a:t>drafodeth</a:t>
            </a:r>
            <a:r>
              <a:rPr lang="en-GB" sz="2800" dirty="0"/>
              <a:t>. </a:t>
            </a:r>
          </a:p>
          <a:p>
            <a:r>
              <a:rPr lang="en-GB" sz="2800" dirty="0"/>
              <a:t>Dylai un person nodi </a:t>
            </a:r>
            <a:r>
              <a:rPr lang="en-GB" sz="2800" dirty="0" err="1"/>
              <a:t>eich</a:t>
            </a:r>
            <a:r>
              <a:rPr lang="en-GB" sz="2800" dirty="0"/>
              <a:t> </a:t>
            </a:r>
            <a:r>
              <a:rPr lang="en-GB" sz="2800" dirty="0" err="1"/>
              <a:t>syniadau</a:t>
            </a:r>
            <a:r>
              <a:rPr lang="en-GB" sz="2800" dirty="0"/>
              <a:t> / </a:t>
            </a:r>
            <a:r>
              <a:rPr lang="en-GB" sz="2800" dirty="0" err="1"/>
              <a:t>pwyntiau</a:t>
            </a:r>
            <a:r>
              <a:rPr lang="en-GB" sz="2800" dirty="0"/>
              <a:t> a </a:t>
            </a:r>
            <a:r>
              <a:rPr lang="en-GB" sz="2800" dirty="0" err="1"/>
              <a:t>drafodwyd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y </a:t>
            </a:r>
            <a:r>
              <a:rPr lang="en-GB" sz="2800" dirty="0" err="1"/>
              <a:t>sleid</a:t>
            </a:r>
            <a:r>
              <a:rPr lang="en-GB" sz="2800" dirty="0"/>
              <a:t>.</a:t>
            </a:r>
          </a:p>
          <a:p>
            <a:r>
              <a:rPr lang="en-GB" sz="2800" dirty="0" err="1"/>
              <a:t>Bydd</a:t>
            </a:r>
            <a:r>
              <a:rPr lang="en-GB" sz="2800" dirty="0"/>
              <a:t> </a:t>
            </a:r>
            <a:r>
              <a:rPr lang="en-GB" sz="2800" dirty="0" err="1"/>
              <a:t>gweddill</a:t>
            </a:r>
            <a:r>
              <a:rPr lang="en-GB" sz="2800" dirty="0"/>
              <a:t> y </a:t>
            </a:r>
            <a:r>
              <a:rPr lang="en-GB" sz="2800" dirty="0" err="1"/>
              <a:t>grŵp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adrodd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ôl</a:t>
            </a:r>
            <a:r>
              <a:rPr lang="en-GB" sz="2800" dirty="0"/>
              <a:t> </a:t>
            </a:r>
            <a:r>
              <a:rPr lang="en-GB" sz="2800" dirty="0" err="1"/>
              <a:t>i</a:t>
            </a:r>
            <a:r>
              <a:rPr lang="en-GB" sz="2800" dirty="0"/>
              <a:t> </a:t>
            </a:r>
            <a:r>
              <a:rPr lang="en-GB" sz="2800" dirty="0" err="1"/>
              <a:t>bawb</a:t>
            </a:r>
            <a:r>
              <a:rPr lang="en-GB" sz="2800" dirty="0"/>
              <a:t> </a:t>
            </a:r>
            <a:r>
              <a:rPr lang="en-GB" sz="2800" dirty="0" err="1"/>
              <a:t>arall</a:t>
            </a:r>
            <a:r>
              <a:rPr lang="en-GB" sz="2800" dirty="0"/>
              <a:t>. </a:t>
            </a:r>
          </a:p>
          <a:p>
            <a:r>
              <a:rPr lang="en-GB" sz="2800" dirty="0" err="1"/>
              <a:t>Nodwch</a:t>
            </a:r>
            <a:r>
              <a:rPr lang="en-GB" sz="2800" dirty="0"/>
              <a:t> </a:t>
            </a:r>
            <a:r>
              <a:rPr lang="en-GB" sz="2800" dirty="0" err="1"/>
              <a:t>unrhyw</a:t>
            </a:r>
            <a:r>
              <a:rPr lang="en-GB" sz="2800" dirty="0"/>
              <a:t> </a:t>
            </a:r>
            <a:r>
              <a:rPr lang="en-GB" sz="2800" dirty="0" err="1"/>
              <a:t>gwestiynau</a:t>
            </a:r>
            <a:r>
              <a:rPr lang="en-GB" sz="2800" dirty="0"/>
              <a:t> </a:t>
            </a:r>
            <a:r>
              <a:rPr lang="en-GB" sz="2800" dirty="0" err="1"/>
              <a:t>sydd</a:t>
            </a:r>
            <a:r>
              <a:rPr lang="en-GB" sz="2800" dirty="0"/>
              <a:t> </a:t>
            </a:r>
            <a:r>
              <a:rPr lang="en-GB" sz="2800" dirty="0" err="1"/>
              <a:t>gennych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y </a:t>
            </a:r>
            <a:r>
              <a:rPr lang="en-GB" sz="2800" dirty="0" err="1"/>
              <a:t>sleid</a:t>
            </a:r>
            <a:r>
              <a:rPr lang="en-GB" sz="2800" dirty="0"/>
              <a:t> '</a:t>
            </a:r>
            <a:r>
              <a:rPr lang="en-GB" sz="2800" dirty="0" err="1"/>
              <a:t>Cwestiynau</a:t>
            </a:r>
            <a:r>
              <a:rPr lang="en-GB" sz="2800" dirty="0"/>
              <a:t>’.</a:t>
            </a:r>
          </a:p>
          <a:p>
            <a:endParaRPr lang="en-GB" sz="2800" dirty="0"/>
          </a:p>
          <a:p>
            <a:pPr marL="0" indent="0">
              <a:buNone/>
            </a:pPr>
            <a:r>
              <a:rPr lang="en-GB" sz="2800" dirty="0" err="1">
                <a:solidFill>
                  <a:srgbClr val="FF0000"/>
                </a:solidFill>
              </a:rPr>
              <a:t>Grŵp</a:t>
            </a:r>
            <a:r>
              <a:rPr lang="en-GB" sz="2800" dirty="0">
                <a:solidFill>
                  <a:srgbClr val="FF0000"/>
                </a:solidFill>
              </a:rPr>
              <a:t> Eleri: 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https://uowtsd-my.sharepoint.com/:p:/g/personal/lowri_lloyd_uwtsd_ac_uk/EUtwYtDfhG1NmQU8n1HED0oB5mDpqVETodyADAvbnwOWUg?e=bCbgeS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E7DBED-4C34-084E-AFBC-5DF4859018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DC5CE73E-0991-0747-8C0E-D435F717B3DD}"/>
              </a:ext>
            </a:extLst>
          </p:cNvPr>
          <p:cNvSpPr/>
          <p:nvPr/>
        </p:nvSpPr>
        <p:spPr>
          <a:xfrm>
            <a:off x="1797803" y="2107769"/>
            <a:ext cx="8415580" cy="377891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Mae </a:t>
            </a:r>
            <a:r>
              <a:rPr lang="en-US" sz="3200" dirty="0" err="1"/>
              <a:t>angen</a:t>
            </a:r>
            <a:r>
              <a:rPr lang="en-US" sz="3200" dirty="0"/>
              <a:t> </a:t>
            </a:r>
            <a:r>
              <a:rPr lang="en-US" sz="3200" dirty="0" err="1"/>
              <a:t>creu</a:t>
            </a:r>
            <a:r>
              <a:rPr lang="en-US" sz="3200" dirty="0"/>
              <a:t> </a:t>
            </a:r>
            <a:r>
              <a:rPr lang="en-US" sz="3200" dirty="0" err="1"/>
              <a:t>cyflwyniad</a:t>
            </a:r>
            <a:r>
              <a:rPr lang="en-US" sz="3200" dirty="0"/>
              <a:t> “</a:t>
            </a:r>
            <a:r>
              <a:rPr lang="en-US" sz="3200" dirty="0" err="1"/>
              <a:t>byw</a:t>
            </a:r>
            <a:r>
              <a:rPr lang="en-US" sz="3200" dirty="0"/>
              <a:t>” </a:t>
            </a:r>
            <a:r>
              <a:rPr lang="en-US" sz="3200" dirty="0" err="1"/>
              <a:t>gyda</a:t>
            </a:r>
            <a:r>
              <a:rPr lang="en-US" sz="3200" dirty="0"/>
              <a:t> </a:t>
            </a:r>
            <a:r>
              <a:rPr lang="en-US" sz="3200" dirty="0" err="1"/>
              <a:t>dolen</a:t>
            </a:r>
            <a:r>
              <a:rPr lang="en-US" sz="3200" dirty="0"/>
              <a:t> </a:t>
            </a:r>
            <a:r>
              <a:rPr lang="en-US" sz="3200" dirty="0" err="1"/>
              <a:t>i’ch</a:t>
            </a:r>
            <a:r>
              <a:rPr lang="en-US" sz="3200" dirty="0"/>
              <a:t> </a:t>
            </a:r>
            <a:r>
              <a:rPr lang="en-US" sz="3200" dirty="0" err="1"/>
              <a:t>grwp</a:t>
            </a:r>
            <a:r>
              <a:rPr lang="en-US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195990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126ADEF2-2BA7-419F-A580-9C6541A73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B146248-6675-4D3A-B34A-7363E28C9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A29828-0E9F-418B-A95D-A7D6ABF1C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274038" y="4242032"/>
            <a:ext cx="10274497" cy="1734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7200" spc="800" dirty="0" err="1"/>
              <a:t>aRDDODIAID</a:t>
            </a:r>
            <a:endParaRPr lang="en-US" sz="7200" spc="800" dirty="0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397636A1-434C-40B3-A908-6730DB23C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9CC9A326-0024-4BD3-8BB5-26705F0D80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4038" y="883644"/>
            <a:ext cx="10274497" cy="2795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33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B63AD-5B0D-414A-AF98-1F7A22AE3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Iau</a:t>
            </a:r>
            <a:r>
              <a:rPr lang="en-US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D8EE0-42A2-3742-B21A-8A2E91007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err="1">
                <a:solidFill>
                  <a:schemeClr val="tx1"/>
                </a:solidFill>
              </a:rPr>
              <a:t>Gwybodaeth</a:t>
            </a:r>
            <a:r>
              <a:rPr lang="en-US" sz="2800" dirty="0">
                <a:solidFill>
                  <a:schemeClr val="tx1"/>
                </a:solidFill>
              </a:rPr>
              <a:t> am y </a:t>
            </a:r>
            <a:r>
              <a:rPr lang="en-US" sz="2800" dirty="0" err="1">
                <a:solidFill>
                  <a:schemeClr val="tx1"/>
                </a:solidFill>
              </a:rPr>
              <a:t>Fframwaith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Cymwyseddau</a:t>
            </a:r>
            <a:r>
              <a:rPr lang="en-US" sz="2800" dirty="0">
                <a:solidFill>
                  <a:schemeClr val="tx1"/>
                </a:solidFill>
              </a:rPr>
              <a:t> Iaith </a:t>
            </a:r>
            <a:r>
              <a:rPr lang="en-US" sz="2800" dirty="0" err="1">
                <a:solidFill>
                  <a:schemeClr val="tx1"/>
                </a:solidFill>
              </a:rPr>
              <a:t>i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Athrawon</a:t>
            </a:r>
            <a:r>
              <a:rPr lang="en-US" sz="2800" dirty="0">
                <a:solidFill>
                  <a:schemeClr val="tx1"/>
                </a:solidFill>
              </a:rPr>
              <a:t>.</a:t>
            </a:r>
          </a:p>
          <a:p>
            <a:pPr lvl="1"/>
            <a:r>
              <a:rPr lang="en-US" sz="2600" b="1" dirty="0" err="1">
                <a:solidFill>
                  <a:schemeClr val="tx1"/>
                </a:solidFill>
              </a:rPr>
              <a:t>Dyddiad</a:t>
            </a:r>
            <a:r>
              <a:rPr lang="en-US" sz="2600" b="1" dirty="0">
                <a:solidFill>
                  <a:schemeClr val="tx1"/>
                </a:solidFill>
              </a:rPr>
              <a:t> </a:t>
            </a:r>
            <a:r>
              <a:rPr lang="en-US" sz="2600" b="1" dirty="0" err="1">
                <a:solidFill>
                  <a:schemeClr val="tx1"/>
                </a:solidFill>
              </a:rPr>
              <a:t>cyflwyno</a:t>
            </a:r>
            <a:r>
              <a:rPr lang="en-US" sz="2600" b="1" dirty="0">
                <a:solidFill>
                  <a:schemeClr val="tx1"/>
                </a:solidFill>
              </a:rPr>
              <a:t>: 29ain </a:t>
            </a:r>
            <a:r>
              <a:rPr lang="en-US" sz="2600" b="1" dirty="0" err="1">
                <a:solidFill>
                  <a:schemeClr val="tx1"/>
                </a:solidFill>
              </a:rPr>
              <a:t>Ebrill</a:t>
            </a:r>
            <a:r>
              <a:rPr lang="en-US" sz="2600" b="1" dirty="0">
                <a:solidFill>
                  <a:schemeClr val="tx1"/>
                </a:solidFill>
              </a:rPr>
              <a:t> 2022.</a:t>
            </a:r>
          </a:p>
          <a:p>
            <a:r>
              <a:rPr lang="en-US" sz="2800" dirty="0" err="1">
                <a:solidFill>
                  <a:schemeClr val="tx1"/>
                </a:solidFill>
              </a:rPr>
              <a:t>Strategaethau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addysgu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iaith</a:t>
            </a:r>
            <a:r>
              <a:rPr lang="en-US" sz="2800" dirty="0">
                <a:solidFill>
                  <a:schemeClr val="tx1"/>
                </a:solidFill>
              </a:rPr>
              <a:t>: </a:t>
            </a:r>
            <a:r>
              <a:rPr lang="en-US" sz="2800" dirty="0" err="1">
                <a:solidFill>
                  <a:schemeClr val="tx1"/>
                </a:solidFill>
              </a:rPr>
              <a:t>syniadau</a:t>
            </a:r>
            <a:r>
              <a:rPr lang="en-US" sz="2800" dirty="0">
                <a:solidFill>
                  <a:schemeClr val="tx1"/>
                </a:solidFill>
              </a:rPr>
              <a:t> am </a:t>
            </a:r>
            <a:r>
              <a:rPr lang="en-US" sz="2800" dirty="0" err="1">
                <a:solidFill>
                  <a:schemeClr val="tx1"/>
                </a:solidFill>
              </a:rPr>
              <a:t>weithgareddau</a:t>
            </a:r>
            <a:r>
              <a:rPr lang="en-US" sz="2800" dirty="0">
                <a:solidFill>
                  <a:schemeClr val="tx1"/>
                </a:solidFill>
              </a:rPr>
              <a:t> a </a:t>
            </a:r>
            <a:r>
              <a:rPr lang="en-US" sz="2800" dirty="0" err="1">
                <a:solidFill>
                  <a:schemeClr val="tx1"/>
                </a:solidFill>
              </a:rPr>
              <a:t>gemau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 err="1">
                <a:solidFill>
                  <a:schemeClr val="tx1"/>
                </a:solidFill>
              </a:rPr>
              <a:t>effeithiol</a:t>
            </a:r>
            <a:r>
              <a:rPr lang="en-US" sz="2800" dirty="0">
                <a:solidFill>
                  <a:schemeClr val="tx1"/>
                </a:solidFill>
              </a:rPr>
              <a:t> a </a:t>
            </a:r>
            <a:r>
              <a:rPr lang="en-US" sz="2800" dirty="0" err="1">
                <a:solidFill>
                  <a:schemeClr val="tx1"/>
                </a:solidFill>
              </a:rPr>
              <a:t>defnyddiol</a:t>
            </a:r>
            <a:r>
              <a:rPr lang="en-US" sz="2800" dirty="0">
                <a:solidFill>
                  <a:schemeClr val="tx1"/>
                </a:solidFill>
              </a:rPr>
              <a:t>!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67E91E-2A30-E544-A51B-C3C5D7288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29" y="6066534"/>
            <a:ext cx="12192000" cy="823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244583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1393</Words>
  <Application>Microsoft Office PowerPoint</Application>
  <PresentationFormat>Sgrin Lydan</PresentationFormat>
  <Paragraphs>354</Paragraphs>
  <Slides>30</Slides>
  <Notes>7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7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30</vt:i4>
      </vt:variant>
    </vt:vector>
  </HeadingPairs>
  <TitlesOfParts>
    <vt:vector size="38" baseType="lpstr">
      <vt:lpstr>Calibri</vt:lpstr>
      <vt:lpstr>Gill Sans MT</vt:lpstr>
      <vt:lpstr>Comic Sans MS</vt:lpstr>
      <vt:lpstr>Arial Unicode MS</vt:lpstr>
      <vt:lpstr>Arial Black</vt:lpstr>
      <vt:lpstr>Arial</vt:lpstr>
      <vt:lpstr>Impact</vt:lpstr>
      <vt:lpstr>Badge</vt:lpstr>
      <vt:lpstr>Cyflwyniad PowerPoint</vt:lpstr>
      <vt:lpstr>SESIYNAU CYMRAEG I BAWB</vt:lpstr>
      <vt:lpstr>Cyflwyniad PowerPoint</vt:lpstr>
      <vt:lpstr>BETH YW ARDDODIAD?</vt:lpstr>
      <vt:lpstr>ALLWCH CHI FEDDWL AM ARDDODIAID ERAILL?</vt:lpstr>
      <vt:lpstr>YR ARDDODIAID CYFFREDIN</vt:lpstr>
      <vt:lpstr>TREIGLAD MEDDAL</vt:lpstr>
      <vt:lpstr>Ymarfer</vt:lpstr>
      <vt:lpstr>Ymarfer</vt:lpstr>
      <vt:lpstr>Ble wyt ti’n dod-o?</vt:lpstr>
      <vt:lpstr>Arddodiad ar ddiwedd brawddeg?</vt:lpstr>
      <vt:lpstr>CYWIRWCH Y cwestiynau YMA</vt:lpstr>
      <vt:lpstr>Arddodiaid gyda berfenwau</vt:lpstr>
      <vt:lpstr>Arddodiaid gyda berfenwau</vt:lpstr>
      <vt:lpstr>Arddodiaid gyda berfenwau</vt:lpstr>
      <vt:lpstr>TASG</vt:lpstr>
      <vt:lpstr>Rhedeg arddodiaid</vt:lpstr>
      <vt:lpstr>Rhedeg arddodiaid</vt:lpstr>
      <vt:lpstr>Cyflwyniad PowerPoint</vt:lpstr>
      <vt:lpstr>Cyflwyniad PowerPoint</vt:lpstr>
      <vt:lpstr>Cyflwyniad PowerPoint</vt:lpstr>
      <vt:lpstr>TASG</vt:lpstr>
      <vt:lpstr>Cyflwyniad PowerPoint</vt:lpstr>
      <vt:lpstr>Cyflwyniad PowerPoint</vt:lpstr>
      <vt:lpstr>Cyflwyniad PowerPoint</vt:lpstr>
      <vt:lpstr>Cyflwyniad PowerPoint</vt:lpstr>
      <vt:lpstr>Trafodaeth mewn grwpiau</vt:lpstr>
      <vt:lpstr>Rhannu syniadau a phrofiadau</vt:lpstr>
      <vt:lpstr>aRDDODIAID</vt:lpstr>
      <vt:lpstr>Dydd Iau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5 YR ARDDODIAID GWALLAU CYFFREDIN</dc:title>
  <dc:creator>Aled Williams</dc:creator>
  <cp:lastModifiedBy>Aled P Williams</cp:lastModifiedBy>
  <cp:revision>36</cp:revision>
  <cp:lastPrinted>2019-10-14T20:25:12Z</cp:lastPrinted>
  <dcterms:created xsi:type="dcterms:W3CDTF">2019-10-13T21:59:24Z</dcterms:created>
  <dcterms:modified xsi:type="dcterms:W3CDTF">2022-02-07T15:24:46Z</dcterms:modified>
</cp:coreProperties>
</file>