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346" r:id="rId3"/>
    <p:sldId id="348" r:id="rId4"/>
    <p:sldId id="349" r:id="rId5"/>
    <p:sldId id="350" r:id="rId6"/>
    <p:sldId id="353" r:id="rId7"/>
    <p:sldId id="351" r:id="rId8"/>
    <p:sldId id="355" r:id="rId9"/>
    <p:sldId id="354" r:id="rId10"/>
    <p:sldId id="357" r:id="rId11"/>
    <p:sldId id="358" r:id="rId12"/>
    <p:sldId id="356" r:id="rId13"/>
    <p:sldId id="359" r:id="rId14"/>
    <p:sldId id="360" r:id="rId15"/>
    <p:sldId id="361" r:id="rId16"/>
    <p:sldId id="362" r:id="rId17"/>
    <p:sldId id="363" r:id="rId18"/>
    <p:sldId id="3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28" autoAdjust="0"/>
    <p:restoredTop sz="94660"/>
  </p:normalViewPr>
  <p:slideViewPr>
    <p:cSldViewPr snapToGrid="0">
      <p:cViewPr varScale="1">
        <p:scale>
          <a:sx n="76" d="100"/>
          <a:sy n="76" d="100"/>
        </p:scale>
        <p:origin x="72" y="3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ch Stanton" userId="1fb426a46561620c" providerId="LiveId" clId="{71537939-5D43-412F-A0BD-C47AD03786B6}"/>
    <pc:docChg chg="custSel modSld">
      <pc:chgData name="Rich Stanton" userId="1fb426a46561620c" providerId="LiveId" clId="{71537939-5D43-412F-A0BD-C47AD03786B6}" dt="2021-10-28T12:46:17.529" v="12" actId="6549"/>
      <pc:docMkLst>
        <pc:docMk/>
      </pc:docMkLst>
      <pc:sldChg chg="modSp mod">
        <pc:chgData name="Rich Stanton" userId="1fb426a46561620c" providerId="LiveId" clId="{71537939-5D43-412F-A0BD-C47AD03786B6}" dt="2021-10-28T12:46:17.529" v="12" actId="6549"/>
        <pc:sldMkLst>
          <pc:docMk/>
          <pc:sldMk cId="3721568832" sldId="364"/>
        </pc:sldMkLst>
        <pc:spChg chg="mod">
          <ac:chgData name="Rich Stanton" userId="1fb426a46561620c" providerId="LiveId" clId="{71537939-5D43-412F-A0BD-C47AD03786B6}" dt="2021-10-28T12:46:17.529" v="12" actId="6549"/>
          <ac:spMkLst>
            <pc:docMk/>
            <pc:sldMk cId="3721568832" sldId="364"/>
            <ac:spMk id="8" creationId="{F35B082D-DC79-49E8-B491-4253576A491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27/10/2021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27/10/2021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27/10/2021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27/10/2021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27/10/2021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27/10/2021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hyperlink" Target="https://commonslibrary.parliament.uk/research-briefings/sn05522/"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Justice and the State in Christian Ethical Reasoning</a:t>
            </a:r>
          </a:p>
        </p:txBody>
      </p:sp>
      <p:sp>
        <p:nvSpPr>
          <p:cNvPr id="5" name="Subtitle 4"/>
          <p:cNvSpPr>
            <a:spLocks noGrp="1"/>
          </p:cNvSpPr>
          <p:nvPr>
            <p:ph type="subTitle" idx="1"/>
          </p:nvPr>
        </p:nvSpPr>
        <p:spPr/>
        <p:txBody>
          <a:bodyPr/>
          <a:lstStyle/>
          <a:p>
            <a:r>
              <a:rPr lang="en-GB" dirty="0"/>
              <a:t>HPRS4092</a:t>
            </a:r>
          </a:p>
          <a:p>
            <a:endParaRPr lang="en-GB" dirty="0"/>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349103" y="505455"/>
            <a:ext cx="4914014" cy="835761"/>
          </a:xfrm>
        </p:spPr>
        <p:txBody>
          <a:bodyPr anchor="ctr">
            <a:normAutofit fontScale="90000"/>
          </a:bodyPr>
          <a:lstStyle/>
          <a:p>
            <a:br>
              <a:rPr lang="en-GB" dirty="0"/>
            </a:br>
            <a:r>
              <a:rPr lang="en-GB" sz="4900" dirty="0"/>
              <a:t>Sunday</a:t>
            </a:r>
            <a:br>
              <a:rPr lang="en-GB" dirty="0"/>
            </a:br>
            <a:endParaRPr lang="en-GB" dirty="0"/>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349103" y="1468807"/>
            <a:ext cx="7040525" cy="4124685"/>
          </a:xfrm>
        </p:spPr>
        <p:txBody>
          <a:bodyPr>
            <a:noAutofit/>
          </a:bodyPr>
          <a:lstStyle/>
          <a:p>
            <a:pPr marL="0" indent="0">
              <a:buNone/>
            </a:pPr>
            <a:r>
              <a:rPr lang="en-GB" sz="1800" dirty="0"/>
              <a:t>In this section we will be taking a brief look at the relationship between Church and State through the lens of Sunday. I find this subject interesting because it has been a hot topic throughout Christian history, appears repeatedly in  important in the post-Reformation history of England and still has a legacy today. I Hope you find it interesting too.</a:t>
            </a:r>
          </a:p>
          <a:p>
            <a:pPr marL="0" indent="0">
              <a:buNone/>
            </a:pPr>
            <a:r>
              <a:rPr lang="en-GB" sz="1800" dirty="0"/>
              <a:t>The limited space in this presentation means that I will be painting some very broad brushstrokes, but the reality of these matters is that they are not usually as neat and tidy as we would like them to be. However, the points raised here should be relatively non-contentious and should be a good spring-board to read further if you’re interested. Ultimately, I hope this presentation helps you to think about what role ‘Sunday’ should play in the modern week, if any at all!</a:t>
            </a:r>
          </a:p>
          <a:p>
            <a:pPr marL="0" indent="0">
              <a:buNone/>
            </a:pPr>
            <a:r>
              <a:rPr lang="en-GB" sz="1800" dirty="0"/>
              <a:t>Richard Stanton</a:t>
            </a:r>
          </a:p>
        </p:txBody>
      </p:sp>
      <p:pic>
        <p:nvPicPr>
          <p:cNvPr id="12" name="Content Placeholder 11" descr="A picture containing text, outdoor, sign&#10;&#10;Description automatically generated">
            <a:extLst>
              <a:ext uri="{FF2B5EF4-FFF2-40B4-BE49-F238E27FC236}">
                <a16:creationId xmlns:a16="http://schemas.microsoft.com/office/drawing/2014/main" id="{A8A0830E-F3BC-4CD0-85E8-BDABC7AD45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44810" y="1050926"/>
            <a:ext cx="4157574" cy="3318228"/>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512885" y="382710"/>
            <a:ext cx="10515600" cy="1325563"/>
          </a:xfrm>
        </p:spPr>
        <p:txBody>
          <a:bodyPr anchor="ctr">
            <a:normAutofit/>
          </a:bodyPr>
          <a:lstStyle/>
          <a:p>
            <a:r>
              <a:rPr lang="en-GB" dirty="0"/>
              <a:t>The First Law Against Christians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512885" y="1816833"/>
            <a:ext cx="5816600" cy="3767867"/>
          </a:xfrm>
        </p:spPr>
        <p:txBody>
          <a:bodyPr>
            <a:normAutofit lnSpcReduction="10000"/>
          </a:bodyPr>
          <a:lstStyle/>
          <a:p>
            <a:pPr marL="0" indent="0">
              <a:buNone/>
            </a:pPr>
            <a:r>
              <a:rPr lang="en-GB" sz="2000" dirty="0"/>
              <a:t>Prior to Constantine the Great, who reigned from  306-337 AD, The Roman Empire had legislated for sacrifices to be made to Roman gods or else suffer imprisonment and execution. This was obviously problematic for the early Christians but was not solely aimed at them. </a:t>
            </a:r>
          </a:p>
          <a:p>
            <a:pPr marL="0" indent="0">
              <a:buNone/>
            </a:pPr>
            <a:r>
              <a:rPr lang="en-GB" sz="2000" dirty="0"/>
              <a:t>However, in 303 AD Diocletian specifically legislated against Christians with the publication of his ‘Edict against the Christians’. This called for the burning of scriptures and the sacking of churches. This was the beginning of a legislated persecution against Christians known as the Great Persecution. Nevertheless, the Church continued to grow throughout the Roman Empire.</a:t>
            </a:r>
            <a:endParaRPr lang="en-GB" sz="2000" i="1" dirty="0"/>
          </a:p>
        </p:txBody>
      </p:sp>
      <p:pic>
        <p:nvPicPr>
          <p:cNvPr id="5" name="Picture 4">
            <a:extLst>
              <a:ext uri="{FF2B5EF4-FFF2-40B4-BE49-F238E27FC236}">
                <a16:creationId xmlns:a16="http://schemas.microsoft.com/office/drawing/2014/main" id="{946C1A9B-9DF7-47EA-85B2-9049ADF147EA}"/>
              </a:ext>
            </a:extLst>
          </p:cNvPr>
          <p:cNvPicPr>
            <a:picLocks noChangeAspect="1"/>
          </p:cNvPicPr>
          <p:nvPr/>
        </p:nvPicPr>
        <p:blipFill rotWithShape="1">
          <a:blip r:embed="rId2">
            <a:extLst>
              <a:ext uri="{28A0092B-C50C-407E-A947-70E740481C1C}">
                <a14:useLocalDpi xmlns:a14="http://schemas.microsoft.com/office/drawing/2010/main" val="0"/>
              </a:ext>
            </a:extLst>
          </a:blip>
          <a:srcRect l="12555" r="6995"/>
          <a:stretch/>
        </p:blipFill>
        <p:spPr>
          <a:xfrm>
            <a:off x="6751320" y="1545066"/>
            <a:ext cx="5181600" cy="3767867"/>
          </a:xfrm>
          <a:prstGeom prst="rect">
            <a:avLst/>
          </a:prstGeom>
          <a:noFill/>
        </p:spPr>
      </p:pic>
    </p:spTree>
    <p:extLst>
      <p:ext uri="{BB962C8B-B14F-4D97-AF65-F5344CB8AC3E}">
        <p14:creationId xmlns:p14="http://schemas.microsoft.com/office/powerpoint/2010/main" val="1453526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515572" y="273049"/>
            <a:ext cx="10515600" cy="1325563"/>
          </a:xfrm>
        </p:spPr>
        <p:txBody>
          <a:bodyPr anchor="ctr">
            <a:normAutofit/>
          </a:bodyPr>
          <a:lstStyle/>
          <a:p>
            <a:r>
              <a:rPr lang="en-GB" dirty="0"/>
              <a:t>The First Law For Christians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515572" y="1508805"/>
            <a:ext cx="6869966" cy="4158465"/>
          </a:xfrm>
        </p:spPr>
        <p:txBody>
          <a:bodyPr>
            <a:normAutofit/>
          </a:bodyPr>
          <a:lstStyle/>
          <a:p>
            <a:pPr marL="0" indent="0">
              <a:buNone/>
            </a:pPr>
            <a:r>
              <a:rPr lang="en-GB" sz="2000" dirty="0"/>
              <a:t>With the reign of Constantine came a slew of changes that benefitted Christianity. One was the abandonment of an eight-day week in favour of a seven-day week in 321 AD, which Christianity was well accustomed to owing to its Jewish heritage. Another was the legislation for Sunday as an official day of rest. The text of this edict can be read in the quote to the right. Historians such as Eusebius hailed the victory of Christianity over the Pagans. </a:t>
            </a:r>
          </a:p>
          <a:p>
            <a:pPr marL="0" indent="0">
              <a:buNone/>
            </a:pPr>
            <a:r>
              <a:rPr lang="en-GB" sz="2000" dirty="0"/>
              <a:t>Imperial legislation soon mandated that on Sunday courts would close, although slaves could be emancipated, non-agricultural work would cease and all soldiers should say a prayer.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1800" dirty="0"/>
          </a:p>
        </p:txBody>
      </p:sp>
      <p:sp>
        <p:nvSpPr>
          <p:cNvPr id="4" name="TextBox 3">
            <a:extLst>
              <a:ext uri="{FF2B5EF4-FFF2-40B4-BE49-F238E27FC236}">
                <a16:creationId xmlns:a16="http://schemas.microsoft.com/office/drawing/2014/main" id="{2E50F1E5-18D0-4E3F-B255-D99304AC17FF}"/>
              </a:ext>
            </a:extLst>
          </p:cNvPr>
          <p:cNvSpPr txBox="1"/>
          <p:nvPr/>
        </p:nvSpPr>
        <p:spPr>
          <a:xfrm>
            <a:off x="7526217" y="2979460"/>
            <a:ext cx="4193930" cy="2092881"/>
          </a:xfrm>
          <a:prstGeom prst="rect">
            <a:avLst/>
          </a:prstGeom>
          <a:noFill/>
        </p:spPr>
        <p:txBody>
          <a:bodyPr wrap="square" rtlCol="0">
            <a:spAutoFit/>
          </a:bodyPr>
          <a:lstStyle/>
          <a:p>
            <a:pPr algn="ctr"/>
            <a:r>
              <a:rPr lang="en-GB" sz="1400" dirty="0"/>
              <a:t>“On the venerable day of the Sun let the magistrates and people residing in the cities rest, and let all workshops be closed. In the country however persons engaged in agriculture may freely and lawfully continue their pursuits because it often happens that another day is not suitable for grain-sowing or vine planting; lest by neglecting the proper moment for such operations the bounty of heaven be lost”</a:t>
            </a:r>
          </a:p>
          <a:p>
            <a:pPr algn="ctr"/>
            <a:r>
              <a:rPr lang="en-GB" sz="1400" dirty="0"/>
              <a:t> (Codex </a:t>
            </a:r>
            <a:r>
              <a:rPr lang="en-GB" sz="1400" dirty="0" err="1"/>
              <a:t>Justinianus</a:t>
            </a:r>
            <a:r>
              <a:rPr lang="en-GB" sz="1400" dirty="0"/>
              <a:t> 3.12.3</a:t>
            </a:r>
            <a:r>
              <a:rPr lang="en-GB" dirty="0"/>
              <a:t>)</a:t>
            </a:r>
          </a:p>
        </p:txBody>
      </p:sp>
      <p:pic>
        <p:nvPicPr>
          <p:cNvPr id="7" name="Picture 6" descr="A statue of a person&#10;&#10;Description automatically generated with medium confidence">
            <a:extLst>
              <a:ext uri="{FF2B5EF4-FFF2-40B4-BE49-F238E27FC236}">
                <a16:creationId xmlns:a16="http://schemas.microsoft.com/office/drawing/2014/main" id="{A7063E29-8946-4FAF-8872-257418BECB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8129" y="365125"/>
            <a:ext cx="1847850" cy="2466975"/>
          </a:xfrm>
          <a:prstGeom prst="rect">
            <a:avLst/>
          </a:prstGeom>
        </p:spPr>
      </p:pic>
    </p:spTree>
    <p:extLst>
      <p:ext uri="{BB962C8B-B14F-4D97-AF65-F5344CB8AC3E}">
        <p14:creationId xmlns:p14="http://schemas.microsoft.com/office/powerpoint/2010/main" val="2257469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401934" y="365125"/>
            <a:ext cx="10515600" cy="1325563"/>
          </a:xfrm>
        </p:spPr>
        <p:txBody>
          <a:bodyPr anchor="ctr">
            <a:normAutofit/>
          </a:bodyPr>
          <a:lstStyle/>
          <a:p>
            <a:r>
              <a:rPr lang="en-GB" dirty="0"/>
              <a:t>Constantine the Christian?</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401934" y="1690688"/>
            <a:ext cx="6798966" cy="3767867"/>
          </a:xfrm>
        </p:spPr>
        <p:txBody>
          <a:bodyPr>
            <a:normAutofit/>
          </a:bodyPr>
          <a:lstStyle/>
          <a:p>
            <a:pPr marL="0" indent="0">
              <a:buNone/>
            </a:pPr>
            <a:r>
              <a:rPr lang="en-GB" sz="1800" dirty="0"/>
              <a:t>Since early in its history, Sunday had become the day of Christian worship because the resurrection of Jesus occurred on the day after the Jewish sabbath, what we would call Saturday. </a:t>
            </a:r>
          </a:p>
          <a:p>
            <a:pPr marL="0" indent="0">
              <a:buNone/>
            </a:pPr>
            <a:r>
              <a:rPr lang="en-GB" sz="1800" dirty="0"/>
              <a:t>However, Constantine’s edict lacks the expected Christian language of ‘the Lord’s Day’ or ‘the first day of the week’. There is evidence that Constantine followed a monotheistic strand of Roman paganism which worshiped the Unconquered Sun and wanted to show the supremacy of the Sun over Saturn, the supremacy of Sun Day (Sunday) over Saturn Day (Saturday). Nevertheless, he denounced the Unconquered Sun and was baptised on his deathbed.</a:t>
            </a:r>
          </a:p>
          <a:p>
            <a:pPr marL="0" indent="0">
              <a:buNone/>
            </a:pPr>
            <a:r>
              <a:rPr lang="en-GB" sz="1800" dirty="0"/>
              <a:t>The impact of the edict on Christianity was enormous. Previously Christian gathering were inconvenient because of people’s daily duties but now church gatherings were easy to attend on the day of rest. </a:t>
            </a:r>
          </a:p>
        </p:txBody>
      </p:sp>
      <p:pic>
        <p:nvPicPr>
          <p:cNvPr id="8" name="Picture 7" descr="A picture containing diagram&#10;&#10;Description automatically generated">
            <a:extLst>
              <a:ext uri="{FF2B5EF4-FFF2-40B4-BE49-F238E27FC236}">
                <a16:creationId xmlns:a16="http://schemas.microsoft.com/office/drawing/2014/main" id="{7E0CDEF4-43C9-42B1-AC06-33080674DA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56086" y="448408"/>
            <a:ext cx="3844188" cy="4859634"/>
          </a:xfrm>
          <a:prstGeom prst="rect">
            <a:avLst/>
          </a:prstGeom>
        </p:spPr>
      </p:pic>
    </p:spTree>
    <p:extLst>
      <p:ext uri="{BB962C8B-B14F-4D97-AF65-F5344CB8AC3E}">
        <p14:creationId xmlns:p14="http://schemas.microsoft.com/office/powerpoint/2010/main" val="1503825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542260" y="651136"/>
            <a:ext cx="7371537" cy="906241"/>
          </a:xfrm>
        </p:spPr>
        <p:txBody>
          <a:bodyPr anchor="b">
            <a:normAutofit fontScale="90000"/>
          </a:bodyPr>
          <a:lstStyle/>
          <a:p>
            <a:r>
              <a:rPr lang="en-GB" sz="4400" dirty="0"/>
              <a:t>The Rise of Ecclesiastical Legislation</a:t>
            </a:r>
          </a:p>
        </p:txBody>
      </p:sp>
      <p:pic>
        <p:nvPicPr>
          <p:cNvPr id="6" name="Picture 5" descr="Map&#10;&#10;Description automatically generated">
            <a:extLst>
              <a:ext uri="{FF2B5EF4-FFF2-40B4-BE49-F238E27FC236}">
                <a16:creationId xmlns:a16="http://schemas.microsoft.com/office/drawing/2014/main" id="{9DDD1C0F-0E2E-418A-A9DE-4DFF047D7D0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05378" y="1688306"/>
            <a:ext cx="5603174" cy="3151785"/>
          </a:xfrm>
          <a:prstGeom prst="rect">
            <a:avLst/>
          </a:prstGeom>
          <a:noFill/>
        </p:spPr>
      </p:pic>
      <p:sp>
        <p:nvSpPr>
          <p:cNvPr id="3" name="Content Placeholder 2">
            <a:extLst>
              <a:ext uri="{FF2B5EF4-FFF2-40B4-BE49-F238E27FC236}">
                <a16:creationId xmlns:a16="http://schemas.microsoft.com/office/drawing/2014/main" id="{2C5936AC-D323-4791-8549-4786797C04E5}"/>
              </a:ext>
            </a:extLst>
          </p:cNvPr>
          <p:cNvSpPr>
            <a:spLocks noGrp="1"/>
          </p:cNvSpPr>
          <p:nvPr>
            <p:ph type="body" sz="half" idx="2"/>
          </p:nvPr>
        </p:nvSpPr>
        <p:spPr>
          <a:xfrm>
            <a:off x="542259" y="1688306"/>
            <a:ext cx="5071731" cy="4180682"/>
          </a:xfrm>
        </p:spPr>
        <p:txBody>
          <a:bodyPr>
            <a:normAutofit/>
          </a:bodyPr>
          <a:lstStyle/>
          <a:p>
            <a:pPr marL="0" indent="0">
              <a:buNone/>
            </a:pPr>
            <a:endParaRPr lang="en-GB" sz="1800" dirty="0"/>
          </a:p>
          <a:p>
            <a:pPr marL="0" indent="0">
              <a:buNone/>
            </a:pPr>
            <a:r>
              <a:rPr lang="en-GB" sz="1800" dirty="0"/>
              <a:t>It was not until the sixth century, with the fall of the Western Empire and the waning of imperial rule, that the church was pushed to introduced its own legislation on what was permissible on Sunday .</a:t>
            </a:r>
          </a:p>
          <a:p>
            <a:pPr marL="0" indent="0">
              <a:buNone/>
            </a:pPr>
            <a:endParaRPr lang="en-GB" sz="1800" dirty="0"/>
          </a:p>
          <a:p>
            <a:pPr marL="0" indent="0">
              <a:buNone/>
            </a:pPr>
            <a:r>
              <a:rPr lang="en-GB" sz="1800" dirty="0"/>
              <a:t>However, there is little evidence for the punishments enacted for breaking the legislation in this transitional period of civilization. </a:t>
            </a:r>
          </a:p>
        </p:txBody>
      </p:sp>
    </p:spTree>
    <p:extLst>
      <p:ext uri="{BB962C8B-B14F-4D97-AF65-F5344CB8AC3E}">
        <p14:creationId xmlns:p14="http://schemas.microsoft.com/office/powerpoint/2010/main" val="1907081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Sunday as the New Sabbath?</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a:bodyPr>
          <a:lstStyle/>
          <a:p>
            <a:pPr marL="0" indent="0">
              <a:buNone/>
            </a:pPr>
            <a:endParaRPr lang="en-GB" sz="2000" dirty="0"/>
          </a:p>
          <a:p>
            <a:pPr marL="0" indent="0">
              <a:buNone/>
            </a:pPr>
            <a:r>
              <a:rPr lang="en-GB" sz="2000" dirty="0"/>
              <a:t>With the growing legislation regarding rest on Sundays, Christianity began to reflect on the relationship between this rest and the sabbath of the Old Testament in a way that had, surprisingly, not occurred before.  </a:t>
            </a:r>
          </a:p>
        </p:txBody>
      </p:sp>
      <p:pic>
        <p:nvPicPr>
          <p:cNvPr id="7" name="Picture 6" descr="A clock with a red needle&#10;&#10;Description automatically generated with low confidence">
            <a:extLst>
              <a:ext uri="{FF2B5EF4-FFF2-40B4-BE49-F238E27FC236}">
                <a16:creationId xmlns:a16="http://schemas.microsoft.com/office/drawing/2014/main" id="{B7D5595A-ED94-469B-895A-811DDD60A835}"/>
              </a:ext>
            </a:extLst>
          </p:cNvPr>
          <p:cNvPicPr>
            <a:picLocks noChangeAspect="1"/>
          </p:cNvPicPr>
          <p:nvPr/>
        </p:nvPicPr>
        <p:blipFill rotWithShape="1">
          <a:blip r:embed="rId2">
            <a:extLst>
              <a:ext uri="{28A0092B-C50C-407E-A947-70E740481C1C}">
                <a14:useLocalDpi xmlns:a14="http://schemas.microsoft.com/office/drawing/2010/main" val="0"/>
              </a:ext>
            </a:extLst>
          </a:blip>
          <a:srcRect b="3045"/>
          <a:stretch/>
        </p:blipFill>
        <p:spPr>
          <a:xfrm>
            <a:off x="7240245" y="1544719"/>
            <a:ext cx="4470605" cy="3250858"/>
          </a:xfrm>
          <a:prstGeom prst="rect">
            <a:avLst/>
          </a:prstGeom>
          <a:noFill/>
        </p:spPr>
      </p:pic>
    </p:spTree>
    <p:extLst>
      <p:ext uri="{BB962C8B-B14F-4D97-AF65-F5344CB8AC3E}">
        <p14:creationId xmlns:p14="http://schemas.microsoft.com/office/powerpoint/2010/main" val="550853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Sabbath Law in the Old Testament</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977270" cy="3767867"/>
          </a:xfrm>
        </p:spPr>
        <p:txBody>
          <a:bodyPr>
            <a:normAutofit fontScale="92500" lnSpcReduction="20000"/>
          </a:bodyPr>
          <a:lstStyle/>
          <a:p>
            <a:pPr marL="0" indent="0">
              <a:buNone/>
            </a:pPr>
            <a:r>
              <a:rPr lang="en-GB" sz="2000" dirty="0"/>
              <a:t>The sabbath was instituted in the Old Testament by divine command that linked it to God’s resting on the seventh day of creation. It became a shorthand for the wider </a:t>
            </a:r>
            <a:r>
              <a:rPr lang="en-GB" sz="2000" dirty="0" err="1"/>
              <a:t>Sinatic</a:t>
            </a:r>
            <a:r>
              <a:rPr lang="en-GB" sz="2000" dirty="0"/>
              <a:t>  covenant between Israel and YHWH and was appealed to repeatedly by Israel’s prophets in the process of social reform. </a:t>
            </a:r>
          </a:p>
          <a:p>
            <a:pPr marL="0" indent="0">
              <a:buNone/>
            </a:pPr>
            <a:r>
              <a:rPr lang="en-GB" sz="2000" dirty="0"/>
              <a:t>In the intertestamental period there grew a large body of literature on what activities were allowed or banned on the sabbath. This literature was particularly important to the Ancient Jewish people who were not within traveling distance to the Temple.</a:t>
            </a:r>
          </a:p>
          <a:p>
            <a:pPr marL="0" indent="0">
              <a:buNone/>
            </a:pPr>
            <a:r>
              <a:rPr lang="en-GB" sz="2000" dirty="0"/>
              <a:t>Each of the four Gospels records a controversy regarding Jesus and the sabbath but despite this the first Christians continued to observe the sabbath. By the second century, Sunday had become the main focus of the Christian week. </a:t>
            </a:r>
          </a:p>
        </p:txBody>
      </p:sp>
      <p:pic>
        <p:nvPicPr>
          <p:cNvPr id="5" name="Picture 4" descr="Text&#10;&#10;Description automatically generated">
            <a:extLst>
              <a:ext uri="{FF2B5EF4-FFF2-40B4-BE49-F238E27FC236}">
                <a16:creationId xmlns:a16="http://schemas.microsoft.com/office/drawing/2014/main" id="{0EF40928-529F-4D26-AEE1-290BC3C1AC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2554" y="1673055"/>
            <a:ext cx="4371364" cy="3511890"/>
          </a:xfrm>
          <a:prstGeom prst="rect">
            <a:avLst/>
          </a:prstGeom>
        </p:spPr>
      </p:pic>
    </p:spTree>
    <p:extLst>
      <p:ext uri="{BB962C8B-B14F-4D97-AF65-F5344CB8AC3E}">
        <p14:creationId xmlns:p14="http://schemas.microsoft.com/office/powerpoint/2010/main" val="3517785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Church and State</a:t>
            </a:r>
            <a:br>
              <a:rPr lang="en-GB" dirty="0"/>
            </a:br>
            <a:r>
              <a:rPr lang="en-GB" dirty="0"/>
              <a:t>in the Middle Ages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912321"/>
            <a:ext cx="5902842" cy="3767867"/>
          </a:xfrm>
        </p:spPr>
        <p:txBody>
          <a:bodyPr>
            <a:normAutofit/>
          </a:bodyPr>
          <a:lstStyle/>
          <a:p>
            <a:pPr marL="0" indent="0">
              <a:buNone/>
            </a:pPr>
            <a:r>
              <a:rPr lang="en-GB" sz="2000" dirty="0"/>
              <a:t>The Middle Ages was an important time in the relationship between the Church and the State. With the rise of the of university and the developing fields of law and theology, the power struggle began between secular and ecclesiological authority. </a:t>
            </a:r>
          </a:p>
          <a:p>
            <a:pPr marL="0" indent="0">
              <a:buNone/>
            </a:pPr>
            <a:r>
              <a:rPr lang="en-GB" sz="2000" dirty="0"/>
              <a:t>Cases could be tried in either a secular or ecclesiastical court but the punishments in the latter were physically less severe: it was often better to receive a church trial than a secular one. </a:t>
            </a:r>
          </a:p>
          <a:p>
            <a:pPr marL="0" indent="0">
              <a:buNone/>
            </a:pPr>
            <a:r>
              <a:rPr lang="en-GB" sz="2000" dirty="0"/>
              <a:t>Towards the end of this period the authority of the State was in ascendancy, owing largely to Aquinas’ emphasis on the dignity of civil power. </a:t>
            </a:r>
          </a:p>
        </p:txBody>
      </p:sp>
      <p:pic>
        <p:nvPicPr>
          <p:cNvPr id="5" name="Picture 4" descr="A painting on a wall&#10;&#10;Description automatically generated with medium confidence">
            <a:extLst>
              <a:ext uri="{FF2B5EF4-FFF2-40B4-BE49-F238E27FC236}">
                <a16:creationId xmlns:a16="http://schemas.microsoft.com/office/drawing/2014/main" id="{F9667FFF-E91C-4417-8169-5C33CB5B05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61988" y="542261"/>
            <a:ext cx="3291812" cy="4753520"/>
          </a:xfrm>
          <a:prstGeom prst="rect">
            <a:avLst/>
          </a:prstGeom>
          <a:noFill/>
        </p:spPr>
      </p:pic>
    </p:spTree>
    <p:extLst>
      <p:ext uri="{BB962C8B-B14F-4D97-AF65-F5344CB8AC3E}">
        <p14:creationId xmlns:p14="http://schemas.microsoft.com/office/powerpoint/2010/main" val="1592037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Aquinas: Moral Vs Ceremonial Law</a:t>
            </a:r>
            <a:br>
              <a:rPr lang="en-GB" dirty="0"/>
            </a:br>
            <a:endParaRPr lang="en-GB" dirty="0"/>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lnSpcReduction="10000"/>
          </a:bodyPr>
          <a:lstStyle/>
          <a:p>
            <a:pPr marL="0" indent="0">
              <a:buNone/>
            </a:pPr>
            <a:r>
              <a:rPr lang="en-GB" sz="2000" dirty="0"/>
              <a:t>In the Middle Ages Thomas Aquinas (1225-1274 AD) made use of the distinction between the moral law and the ceremonial law of the Old Testament to reinterpret the sabbath command. He argued that it was both a moral and a ceremonial command. </a:t>
            </a:r>
          </a:p>
          <a:p>
            <a:pPr marL="0" indent="0">
              <a:buNone/>
            </a:pPr>
            <a:r>
              <a:rPr lang="en-GB" sz="2000" dirty="0"/>
              <a:t>The sabbath as ceremonial law that pointed towards Jesus’ death and, therefore, was no longer applicable to Christians. However, it was moral in the sense that God wanted his people to rest and focus on him. </a:t>
            </a:r>
          </a:p>
          <a:p>
            <a:pPr marL="0" indent="0">
              <a:buNone/>
            </a:pPr>
            <a:r>
              <a:rPr lang="en-GB" sz="2000" dirty="0"/>
              <a:t>This theological language would provide the basis for discussion of sabbath and Sunday hereafter in the West. </a:t>
            </a:r>
          </a:p>
        </p:txBody>
      </p:sp>
      <p:pic>
        <p:nvPicPr>
          <p:cNvPr id="6" name="Picture 5" descr="A picture containing text, old&#10;&#10;Description automatically generated">
            <a:extLst>
              <a:ext uri="{FF2B5EF4-FFF2-40B4-BE49-F238E27FC236}">
                <a16:creationId xmlns:a16="http://schemas.microsoft.com/office/drawing/2014/main" id="{5EE00306-4B6F-47A7-8389-71F6948E0FE9}"/>
              </a:ext>
            </a:extLst>
          </p:cNvPr>
          <p:cNvPicPr>
            <a:picLocks noChangeAspect="1"/>
          </p:cNvPicPr>
          <p:nvPr/>
        </p:nvPicPr>
        <p:blipFill rotWithShape="1">
          <a:blip r:embed="rId2">
            <a:extLst>
              <a:ext uri="{28A0092B-C50C-407E-A947-70E740481C1C}">
                <a14:useLocalDpi xmlns:a14="http://schemas.microsoft.com/office/drawing/2010/main" val="0"/>
              </a:ext>
            </a:extLst>
          </a:blip>
          <a:srcRect t="14447" r="2" b="33198"/>
          <a:stretch/>
        </p:blipFill>
        <p:spPr>
          <a:xfrm>
            <a:off x="7283301" y="1988400"/>
            <a:ext cx="4517065" cy="3284642"/>
          </a:xfrm>
          <a:prstGeom prst="rect">
            <a:avLst/>
          </a:prstGeom>
          <a:noFill/>
        </p:spPr>
      </p:pic>
    </p:spTree>
    <p:extLst>
      <p:ext uri="{BB962C8B-B14F-4D97-AF65-F5344CB8AC3E}">
        <p14:creationId xmlns:p14="http://schemas.microsoft.com/office/powerpoint/2010/main" val="564891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6"/>
            <a:ext cx="10515600" cy="1187228"/>
          </a:xfrm>
        </p:spPr>
        <p:txBody>
          <a:bodyPr anchor="ctr">
            <a:normAutofit/>
          </a:bodyPr>
          <a:lstStyle/>
          <a:p>
            <a:r>
              <a:rPr lang="en-GB" dirty="0"/>
              <a:t>Church and State during the Reformation </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690688"/>
            <a:ext cx="5181600" cy="3767867"/>
          </a:xfrm>
        </p:spPr>
        <p:txBody>
          <a:bodyPr>
            <a:normAutofit fontScale="92500" lnSpcReduction="20000"/>
          </a:bodyPr>
          <a:lstStyle/>
          <a:p>
            <a:pPr marL="0" indent="0">
              <a:buNone/>
            </a:pPr>
            <a:r>
              <a:rPr lang="en-GB" sz="2000" dirty="0"/>
              <a:t>During the Reformation, the authority of the Church, surprisingly, dwindled further. </a:t>
            </a:r>
          </a:p>
          <a:p>
            <a:pPr marL="0" indent="0">
              <a:buNone/>
            </a:pPr>
            <a:r>
              <a:rPr lang="en-GB" sz="2000" dirty="0"/>
              <a:t>The Church in this period was in a fractured condition. It was simply unable to enforce a coherent oversight of ecclesiastical legislation.</a:t>
            </a:r>
          </a:p>
          <a:p>
            <a:pPr marL="0" indent="0">
              <a:buNone/>
            </a:pPr>
            <a:r>
              <a:rPr lang="en-GB" sz="2000" dirty="0"/>
              <a:t>The reformers understood that if change was to last then it needed to be enforced at a civic level. They had a significant impact on civil authorities and these authorities responded positively by codifying into law the changes brought about by the Reformation. </a:t>
            </a:r>
          </a:p>
          <a:p>
            <a:pPr marL="0" indent="0">
              <a:buNone/>
            </a:pPr>
            <a:r>
              <a:rPr lang="en-GB" sz="2000" dirty="0"/>
              <a:t>This allowed the reformers to avoid any hint of legalism, which they feared was a route back to salvation through work instead of justification through faith, by not focusing on ecclesiastical legislation regarding Sunday.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pic>
        <p:nvPicPr>
          <p:cNvPr id="8" name="Picture 7" descr="Application&#10;&#10;Description automatically generated with medium confidence">
            <a:extLst>
              <a:ext uri="{FF2B5EF4-FFF2-40B4-BE49-F238E27FC236}">
                <a16:creationId xmlns:a16="http://schemas.microsoft.com/office/drawing/2014/main" id="{1A51DB9F-1C5F-45F3-AC2A-A5AD0C0DA0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2796" y="1881349"/>
            <a:ext cx="4419890" cy="2719932"/>
          </a:xfrm>
          <a:prstGeom prst="rect">
            <a:avLst/>
          </a:prstGeom>
        </p:spPr>
      </p:pic>
    </p:spTree>
    <p:extLst>
      <p:ext uri="{BB962C8B-B14F-4D97-AF65-F5344CB8AC3E}">
        <p14:creationId xmlns:p14="http://schemas.microsoft.com/office/powerpoint/2010/main" val="621737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Sunday During the Reformation</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a:bodyPr>
          <a:lstStyle/>
          <a:p>
            <a:pPr marL="0" indent="0">
              <a:buNone/>
            </a:pPr>
            <a:r>
              <a:rPr lang="en-GB" sz="2000" dirty="0"/>
              <a:t>A few interesting development occurred during this period.  </a:t>
            </a:r>
          </a:p>
          <a:p>
            <a:pPr marL="0" indent="0">
              <a:buNone/>
            </a:pPr>
            <a:r>
              <a:rPr lang="en-GB" sz="2000" dirty="0"/>
              <a:t>A group called the Anabaptists, possibly the most extreme reformers, shifted the focus of their Christian worship from Sunday to Saturday. This would pave the way for denominations such as the Seventh Day Adventist.</a:t>
            </a:r>
          </a:p>
          <a:p>
            <a:pPr marL="0" indent="0">
              <a:buNone/>
            </a:pPr>
            <a:r>
              <a:rPr lang="en-GB" sz="2000" dirty="0"/>
              <a:t>The discussion on the sort of rest that God required of people had started to gain a justice implication. People were not to be exploited and should, therefore, be allowed a break from working.</a:t>
            </a:r>
          </a:p>
          <a:p>
            <a:pPr marL="0" indent="0">
              <a:buNone/>
            </a:pPr>
            <a:endParaRPr lang="en-GB" sz="2000" dirty="0"/>
          </a:p>
          <a:p>
            <a:pPr marL="0" indent="0">
              <a:buNone/>
            </a:pPr>
            <a:endParaRPr lang="en-GB" sz="2000" dirty="0"/>
          </a:p>
        </p:txBody>
      </p:sp>
      <p:pic>
        <p:nvPicPr>
          <p:cNvPr id="10" name="Picture 9" descr="A group of people on a boat&#10;&#10;Description automatically generated with low confidence">
            <a:extLst>
              <a:ext uri="{FF2B5EF4-FFF2-40B4-BE49-F238E27FC236}">
                <a16:creationId xmlns:a16="http://schemas.microsoft.com/office/drawing/2014/main" id="{53189035-B362-45CF-85D0-A847671E48B1}"/>
              </a:ext>
            </a:extLst>
          </p:cNvPr>
          <p:cNvPicPr>
            <a:picLocks noChangeAspect="1"/>
          </p:cNvPicPr>
          <p:nvPr/>
        </p:nvPicPr>
        <p:blipFill rotWithShape="1">
          <a:blip r:embed="rId2">
            <a:extLst>
              <a:ext uri="{28A0092B-C50C-407E-A947-70E740481C1C}">
                <a14:useLocalDpi xmlns:a14="http://schemas.microsoft.com/office/drawing/2010/main" val="0"/>
              </a:ext>
            </a:extLst>
          </a:blip>
          <a:srcRect l="25780" r="2020" b="-1"/>
          <a:stretch/>
        </p:blipFill>
        <p:spPr>
          <a:xfrm>
            <a:off x="6374218" y="1690688"/>
            <a:ext cx="5181600" cy="3767867"/>
          </a:xfrm>
          <a:prstGeom prst="rect">
            <a:avLst/>
          </a:prstGeom>
          <a:noFill/>
        </p:spPr>
      </p:pic>
    </p:spTree>
    <p:extLst>
      <p:ext uri="{BB962C8B-B14F-4D97-AF65-F5344CB8AC3E}">
        <p14:creationId xmlns:p14="http://schemas.microsoft.com/office/powerpoint/2010/main" val="360146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6"/>
            <a:ext cx="10515600" cy="1187228"/>
          </a:xfrm>
        </p:spPr>
        <p:txBody>
          <a:bodyPr anchor="ctr">
            <a:normAutofit/>
          </a:bodyPr>
          <a:lstStyle/>
          <a:p>
            <a:r>
              <a:rPr lang="en-GB" dirty="0"/>
              <a:t>The English Reformation </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199" y="1690688"/>
            <a:ext cx="5743354" cy="3767867"/>
          </a:xfrm>
        </p:spPr>
        <p:txBody>
          <a:bodyPr>
            <a:normAutofit fontScale="92500" lnSpcReduction="10000"/>
          </a:bodyPr>
          <a:lstStyle/>
          <a:p>
            <a:pPr marL="0" indent="0">
              <a:buNone/>
            </a:pPr>
            <a:r>
              <a:rPr lang="en-GB" sz="2000" dirty="0"/>
              <a:t>The result of the English reformation was creation of the Church of England, which split from the Catholic Church. The reigning monarch, then Henry VIII, became the head of the church cementing the church/state relationship. In 1558 the Act of Supremacy mandated that anyone holding an office in the </a:t>
            </a:r>
            <a:r>
              <a:rPr lang="en-GB" sz="2000" dirty="0" err="1"/>
              <a:t>CofE</a:t>
            </a:r>
            <a:r>
              <a:rPr lang="en-GB" sz="2000" dirty="0"/>
              <a:t> must pledge elegance to the monarchy. This stood until the 19</a:t>
            </a:r>
            <a:r>
              <a:rPr lang="en-GB" sz="2000" baseline="30000" dirty="0"/>
              <a:t>th</a:t>
            </a:r>
            <a:r>
              <a:rPr lang="en-GB" sz="2000" dirty="0"/>
              <a:t> century. </a:t>
            </a:r>
          </a:p>
          <a:p>
            <a:pPr marL="0" indent="0">
              <a:buNone/>
            </a:pPr>
            <a:r>
              <a:rPr lang="en-GB" sz="2000" dirty="0"/>
              <a:t>One of the unresolved issues of the Reformation was how Christians should interpret the sabbath. This created a vacuum for a group of reformers, who were largely followers of the Swiss theological John Calvin, to push for religious and social reform using, amongst others, the issue of sabbath and Sunday.  They were called Puritans because they wanted to purify the English Church from Catholic practices.</a:t>
            </a:r>
          </a:p>
          <a:p>
            <a:pPr marL="0" indent="0">
              <a:buNone/>
            </a:pPr>
            <a:endParaRPr lang="en-GB" sz="2000" dirty="0"/>
          </a:p>
        </p:txBody>
      </p:sp>
      <p:pic>
        <p:nvPicPr>
          <p:cNvPr id="7" name="Picture 6" descr="A person wearing a hat&#10;&#10;Description automatically generated with low confidence">
            <a:extLst>
              <a:ext uri="{FF2B5EF4-FFF2-40B4-BE49-F238E27FC236}">
                <a16:creationId xmlns:a16="http://schemas.microsoft.com/office/drawing/2014/main" id="{A1F09A60-A635-4829-8F39-7BBF55D2D5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7368" y="1552354"/>
            <a:ext cx="5082363" cy="3811772"/>
          </a:xfrm>
          <a:prstGeom prst="rect">
            <a:avLst/>
          </a:prstGeom>
        </p:spPr>
      </p:pic>
    </p:spTree>
    <p:extLst>
      <p:ext uri="{BB962C8B-B14F-4D97-AF65-F5344CB8AC3E}">
        <p14:creationId xmlns:p14="http://schemas.microsoft.com/office/powerpoint/2010/main" val="422568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6"/>
            <a:ext cx="10515600" cy="1187228"/>
          </a:xfrm>
        </p:spPr>
        <p:txBody>
          <a:bodyPr anchor="ctr">
            <a:normAutofit/>
          </a:bodyPr>
          <a:lstStyle/>
          <a:p>
            <a:r>
              <a:rPr lang="en-GB" dirty="0"/>
              <a:t>The Puritan Sabbath</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199" y="1690688"/>
            <a:ext cx="5743354" cy="3767867"/>
          </a:xfrm>
        </p:spPr>
        <p:txBody>
          <a:bodyPr>
            <a:normAutofit/>
          </a:bodyPr>
          <a:lstStyle/>
          <a:p>
            <a:pPr marL="0" indent="0">
              <a:buNone/>
            </a:pPr>
            <a:r>
              <a:rPr lang="en-GB" sz="1800" dirty="0"/>
              <a:t>As a result of the English Civil War (1642-1646), the Puritans came to power in England. This represents the high-point (or low-point, depending on your perspective!) of the relationship between Church and State.</a:t>
            </a:r>
          </a:p>
          <a:p>
            <a:pPr marL="0" indent="0">
              <a:buNone/>
            </a:pPr>
            <a:r>
              <a:rPr lang="en-GB" sz="1800" dirty="0"/>
              <a:t>England was essentially a theocracy under their rule. This was most obvious in their attitude to Sunday. In most European countries, the word for Saturday resembled the word sabbath (e.g. </a:t>
            </a:r>
            <a:r>
              <a:rPr lang="en-GB" sz="1800" dirty="0" err="1"/>
              <a:t>sábado</a:t>
            </a:r>
            <a:r>
              <a:rPr lang="en-GB" sz="1800" dirty="0"/>
              <a:t> in Spanish) but not in English. This allowed the Puritans to insist on naming Sunday as the sabbath in England that was not possible on the continent.</a:t>
            </a:r>
          </a:p>
          <a:p>
            <a:pPr marL="0" indent="0">
              <a:buNone/>
            </a:pPr>
            <a:r>
              <a:rPr lang="en-GB" sz="1800" dirty="0"/>
              <a:t>Civil obedience was linked with Sunday sabbath observance and harsh penalties were instituted. Frivolity and sport were not allowed on the English Sunday. </a:t>
            </a:r>
            <a:endParaRPr lang="en-GB" sz="2000" dirty="0"/>
          </a:p>
        </p:txBody>
      </p:sp>
      <p:pic>
        <p:nvPicPr>
          <p:cNvPr id="5" name="Picture 4" descr="A picture containing text, dirt&#10;&#10;Description automatically generated">
            <a:extLst>
              <a:ext uri="{FF2B5EF4-FFF2-40B4-BE49-F238E27FC236}">
                <a16:creationId xmlns:a16="http://schemas.microsoft.com/office/drawing/2014/main" id="{F78F837D-8DD4-4381-8997-FE50873E12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4953" y="1062197"/>
            <a:ext cx="4789660" cy="3767866"/>
          </a:xfrm>
          <a:prstGeom prst="rect">
            <a:avLst/>
          </a:prstGeom>
        </p:spPr>
      </p:pic>
    </p:spTree>
    <p:extLst>
      <p:ext uri="{BB962C8B-B14F-4D97-AF65-F5344CB8AC3E}">
        <p14:creationId xmlns:p14="http://schemas.microsoft.com/office/powerpoint/2010/main" val="2965383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6"/>
            <a:ext cx="10515600" cy="1187228"/>
          </a:xfrm>
        </p:spPr>
        <p:txBody>
          <a:bodyPr anchor="ctr">
            <a:normAutofit/>
          </a:bodyPr>
          <a:lstStyle/>
          <a:p>
            <a:r>
              <a:rPr lang="en-GB" dirty="0"/>
              <a:t>Legislative Example</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199" y="1690688"/>
            <a:ext cx="5743354" cy="3767867"/>
          </a:xfrm>
        </p:spPr>
        <p:txBody>
          <a:bodyPr>
            <a:normAutofit/>
          </a:bodyPr>
          <a:lstStyle/>
          <a:p>
            <a:pPr marL="0" indent="0">
              <a:buNone/>
            </a:pPr>
            <a:r>
              <a:rPr lang="en-GB" sz="1800" dirty="0"/>
              <a:t>“that no person or persons whatsoever, shall publickly cry, shew forth, pr expose for sale, and Wares, Merchandises, Fruit, Herbs, Goods or Chattels, whatsoever, shall without reasonable cause for the same, travel, carry burthens, or do any worldly labours, or work whatsoever, upon the Lord’s day, use, exercise, keep, maintain, or be present at any </a:t>
            </a:r>
            <a:r>
              <a:rPr lang="en-GB" sz="1800" dirty="0" err="1"/>
              <a:t>Wrestlings</a:t>
            </a:r>
            <a:r>
              <a:rPr lang="en-GB" sz="1800" dirty="0"/>
              <a:t>, Shootings, Bowling, Ringing of Bells for Pleasure or Pastime, Masque, Wake, otherwise called Feasts, Church-Ale, Dancing, Games, Sports or pastime whatsoever.” </a:t>
            </a:r>
          </a:p>
          <a:p>
            <a:pPr marL="0" indent="0">
              <a:buNone/>
            </a:pPr>
            <a:r>
              <a:rPr lang="en-GB" sz="1800" dirty="0"/>
              <a:t>1644 Parliament legislation recorded in H. Lewis, </a:t>
            </a:r>
            <a:r>
              <a:rPr lang="en-GB" sz="1800" i="1" dirty="0"/>
              <a:t>A Critical History</a:t>
            </a:r>
            <a:r>
              <a:rPr lang="en-GB" sz="1800" dirty="0"/>
              <a:t> </a:t>
            </a:r>
            <a:r>
              <a:rPr lang="en-GB" sz="1800" i="1" dirty="0"/>
              <a:t>of Sunday Legislation from 321 to 1888 </a:t>
            </a:r>
            <a:r>
              <a:rPr lang="en-GB" sz="1800" dirty="0"/>
              <a:t>(New York: Appleton, 1888), 115.</a:t>
            </a:r>
          </a:p>
        </p:txBody>
      </p:sp>
      <p:pic>
        <p:nvPicPr>
          <p:cNvPr id="6" name="Picture 5" descr="A picture containing text&#10;&#10;Description automatically generated">
            <a:extLst>
              <a:ext uri="{FF2B5EF4-FFF2-40B4-BE49-F238E27FC236}">
                <a16:creationId xmlns:a16="http://schemas.microsoft.com/office/drawing/2014/main" id="{663EECEF-7BC9-4647-9348-0EF1F87999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7731" y="1038756"/>
            <a:ext cx="4312100" cy="3794648"/>
          </a:xfrm>
          <a:prstGeom prst="rect">
            <a:avLst/>
          </a:prstGeom>
        </p:spPr>
      </p:pic>
    </p:spTree>
    <p:extLst>
      <p:ext uri="{BB962C8B-B14F-4D97-AF65-F5344CB8AC3E}">
        <p14:creationId xmlns:p14="http://schemas.microsoft.com/office/powerpoint/2010/main" val="1562733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6"/>
            <a:ext cx="10515600" cy="1187228"/>
          </a:xfrm>
        </p:spPr>
        <p:txBody>
          <a:bodyPr anchor="ctr">
            <a:normAutofit/>
          </a:bodyPr>
          <a:lstStyle/>
          <a:p>
            <a:r>
              <a:rPr lang="en-GB" dirty="0"/>
              <a:t>Secularization of Sunday</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199" y="1690688"/>
            <a:ext cx="5743354" cy="3767867"/>
          </a:xfrm>
        </p:spPr>
        <p:txBody>
          <a:bodyPr>
            <a:normAutofit fontScale="92500" lnSpcReduction="10000"/>
          </a:bodyPr>
          <a:lstStyle/>
          <a:p>
            <a:pPr marL="0" indent="0">
              <a:buNone/>
            </a:pPr>
            <a:r>
              <a:rPr lang="en-GB" sz="1800" dirty="0"/>
              <a:t>“due at first to British colonial expansion, then to British and American missionary work, and finally to the development of a global economy, the practice of setting aside Sunday as a day of rest was expanded geographically. Hence the anomaly that, even in countries where Christians are a small minority, Sunday </a:t>
            </a:r>
            <a:r>
              <a:rPr lang="en-GB" sz="1800" dirty="0" err="1"/>
              <a:t>ciontinues</a:t>
            </a:r>
            <a:r>
              <a:rPr lang="en-GB" sz="1800" dirty="0"/>
              <a:t> to be a day of rest: China, India, Indonesia, Mongolia, most of Africa, Pakistan, Turkey, Thailand, and many others… </a:t>
            </a:r>
          </a:p>
          <a:p>
            <a:pPr marL="0" indent="0">
              <a:buNone/>
            </a:pPr>
            <a:r>
              <a:rPr lang="en-GB" sz="1800" dirty="0"/>
              <a:t>…Such expansion of Sunday as a day of rest, however, was paralleled by a process of secularization of the meaning of that day. IN many of the countries named above, Sunday was a day of rest not so much because of any religious significance as because it was the day when banks, markets, and governments were closed in the former lands of Christendom.” </a:t>
            </a:r>
          </a:p>
          <a:p>
            <a:pPr marL="0" indent="0">
              <a:buNone/>
            </a:pPr>
            <a:r>
              <a:rPr lang="en-GB" sz="1800" dirty="0"/>
              <a:t>J. Gonzalez, </a:t>
            </a:r>
            <a:r>
              <a:rPr lang="en-GB" sz="1800" i="1" dirty="0"/>
              <a:t>A Brief History of Sunday: from the new testament to the new creation, </a:t>
            </a:r>
            <a:r>
              <a:rPr lang="en-GB" sz="1800" dirty="0"/>
              <a:t>(Grand Rapids, MI: Eerdmans, 2017), 139.</a:t>
            </a:r>
          </a:p>
        </p:txBody>
      </p:sp>
      <p:pic>
        <p:nvPicPr>
          <p:cNvPr id="5" name="Picture 4" descr="A picture containing text, sign, sky, outdoor&#10;&#10;Description automatically generated">
            <a:extLst>
              <a:ext uri="{FF2B5EF4-FFF2-40B4-BE49-F238E27FC236}">
                <a16:creationId xmlns:a16="http://schemas.microsoft.com/office/drawing/2014/main" id="{ACC261A7-981E-4B32-BA4C-B9EB39F6F8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6200" y="1552354"/>
            <a:ext cx="4114800" cy="3086100"/>
          </a:xfrm>
          <a:prstGeom prst="rect">
            <a:avLst/>
          </a:prstGeom>
        </p:spPr>
      </p:pic>
    </p:spTree>
    <p:extLst>
      <p:ext uri="{BB962C8B-B14F-4D97-AF65-F5344CB8AC3E}">
        <p14:creationId xmlns:p14="http://schemas.microsoft.com/office/powerpoint/2010/main" val="4123399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649375" y="359985"/>
            <a:ext cx="10515600" cy="1187228"/>
          </a:xfrm>
        </p:spPr>
        <p:txBody>
          <a:bodyPr anchor="ctr">
            <a:normAutofit/>
          </a:bodyPr>
          <a:lstStyle/>
          <a:p>
            <a:r>
              <a:rPr lang="en-GB" dirty="0"/>
              <a:t>Sunday Trading Acts 1994 and Beyond</a:t>
            </a:r>
          </a:p>
        </p:txBody>
      </p:sp>
      <p:sp>
        <p:nvSpPr>
          <p:cNvPr id="7" name="TextBox 6">
            <a:extLst>
              <a:ext uri="{FF2B5EF4-FFF2-40B4-BE49-F238E27FC236}">
                <a16:creationId xmlns:a16="http://schemas.microsoft.com/office/drawing/2014/main" id="{6A5B99D9-43FE-42AB-9167-F7AE6A036F02}"/>
              </a:ext>
            </a:extLst>
          </p:cNvPr>
          <p:cNvSpPr txBox="1"/>
          <p:nvPr/>
        </p:nvSpPr>
        <p:spPr>
          <a:xfrm>
            <a:off x="627185" y="1552354"/>
            <a:ext cx="6487048" cy="4247317"/>
          </a:xfrm>
          <a:prstGeom prst="rect">
            <a:avLst/>
          </a:prstGeom>
          <a:noFill/>
        </p:spPr>
        <p:txBody>
          <a:bodyPr wrap="square" rtlCol="0">
            <a:spAutoFit/>
          </a:bodyPr>
          <a:lstStyle/>
          <a:p>
            <a:r>
              <a:rPr lang="en-GB" dirty="0"/>
              <a:t>In 1994 the Sunday trading laws were relaxed in the England and Wales, allowing shops to open on Sunday. Under this act, large stores and shops (280 </a:t>
            </a:r>
            <a:r>
              <a:rPr lang="en-GB" dirty="0" err="1"/>
              <a:t>sq</a:t>
            </a:r>
            <a:r>
              <a:rPr lang="en-GB" dirty="0"/>
              <a:t> m/3,000 </a:t>
            </a:r>
            <a:r>
              <a:rPr lang="en-GB" dirty="0" err="1"/>
              <a:t>sq</a:t>
            </a:r>
            <a:r>
              <a:rPr lang="en-GB" dirty="0"/>
              <a:t> ft) can open for six continuous hours between 10am and 6pm. They must also close on Easter Sunday. There are no restrictions for smaller shops.</a:t>
            </a:r>
          </a:p>
          <a:p>
            <a:endParaRPr lang="en-GB" dirty="0"/>
          </a:p>
          <a:p>
            <a:r>
              <a:rPr lang="en-GB" dirty="0"/>
              <a:t>In 2012, emergency legislation was introduced to allow shops to open on Sunday over the course of the Olympic which were held in London. </a:t>
            </a:r>
          </a:p>
          <a:p>
            <a:endParaRPr lang="en-GB" dirty="0"/>
          </a:p>
          <a:p>
            <a:r>
              <a:rPr lang="en-GB" dirty="0"/>
              <a:t>The current Sunday trading laws might be addressed by Parliament in the wake of the economics affects of the COVID-19 pandemic. For more information see </a:t>
            </a:r>
            <a:r>
              <a:rPr lang="en-GB" dirty="0">
                <a:hlinkClick r:id="rId2"/>
              </a:rPr>
              <a:t>https://commonslibrary.parliament.uk/research-briefings/sn05522/</a:t>
            </a:r>
            <a:endParaRPr lang="en-GB" dirty="0"/>
          </a:p>
          <a:p>
            <a:endParaRPr lang="en-GB" dirty="0"/>
          </a:p>
        </p:txBody>
      </p:sp>
      <p:pic>
        <p:nvPicPr>
          <p:cNvPr id="11" name="Content Placeholder 10" descr="Text&#10;&#10;Description automatically generated">
            <a:extLst>
              <a:ext uri="{FF2B5EF4-FFF2-40B4-BE49-F238E27FC236}">
                <a16:creationId xmlns:a16="http://schemas.microsoft.com/office/drawing/2014/main" id="{2715C258-8D48-4B42-99F0-3A183062F25C}"/>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720145" y="1972394"/>
            <a:ext cx="4034226" cy="2782225"/>
          </a:xfrm>
        </p:spPr>
      </p:pic>
    </p:spTree>
    <p:extLst>
      <p:ext uri="{BB962C8B-B14F-4D97-AF65-F5344CB8AC3E}">
        <p14:creationId xmlns:p14="http://schemas.microsoft.com/office/powerpoint/2010/main" val="874950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516653" y="375311"/>
            <a:ext cx="10515600" cy="1187228"/>
          </a:xfrm>
        </p:spPr>
        <p:txBody>
          <a:bodyPr anchor="ctr">
            <a:normAutofit/>
          </a:bodyPr>
          <a:lstStyle/>
          <a:p>
            <a:r>
              <a:rPr lang="en-GB" dirty="0"/>
              <a:t>Sabbath as Resistance </a:t>
            </a:r>
          </a:p>
        </p:txBody>
      </p:sp>
      <p:pic>
        <p:nvPicPr>
          <p:cNvPr id="7" name="Content Placeholder 6" descr="A picture containing text, person, person, indoor&#10;&#10;Description automatically generated">
            <a:extLst>
              <a:ext uri="{FF2B5EF4-FFF2-40B4-BE49-F238E27FC236}">
                <a16:creationId xmlns:a16="http://schemas.microsoft.com/office/drawing/2014/main" id="{D62160A0-36FE-4869-A6CC-41C44797B89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728637" y="1740152"/>
            <a:ext cx="5181600" cy="3555309"/>
          </a:xfrm>
        </p:spPr>
      </p:pic>
      <p:sp>
        <p:nvSpPr>
          <p:cNvPr id="8" name="TextBox 7">
            <a:extLst>
              <a:ext uri="{FF2B5EF4-FFF2-40B4-BE49-F238E27FC236}">
                <a16:creationId xmlns:a16="http://schemas.microsoft.com/office/drawing/2014/main" id="{F35B082D-DC79-49E8-B491-4253576A4918}"/>
              </a:ext>
            </a:extLst>
          </p:cNvPr>
          <p:cNvSpPr txBox="1"/>
          <p:nvPr/>
        </p:nvSpPr>
        <p:spPr>
          <a:xfrm>
            <a:off x="516653" y="1562539"/>
            <a:ext cx="5763567" cy="5047536"/>
          </a:xfrm>
          <a:prstGeom prst="rect">
            <a:avLst/>
          </a:prstGeom>
          <a:noFill/>
        </p:spPr>
        <p:txBody>
          <a:bodyPr wrap="square" rtlCol="0">
            <a:spAutoFit/>
          </a:bodyPr>
          <a:lstStyle/>
          <a:p>
            <a:r>
              <a:rPr lang="en-GB" sz="2000" dirty="0"/>
              <a:t>Although writing in from an American context, Walter Brueggemann has offered an ethical vision of the Christian understanding of sabbath that is very interesting. Essentially, he understands it as an act of resistance again the negative effects of capitalism. He outlines the nature of sabbath as resistance to Anxiety, Coercion, Exclusivism and to Multitasking.</a:t>
            </a:r>
          </a:p>
          <a:p>
            <a:endParaRPr lang="en-GB" sz="2000" dirty="0"/>
          </a:p>
          <a:p>
            <a:r>
              <a:rPr lang="en-GB" sz="2000" dirty="0"/>
              <a:t>It’s a short book of 80 pages or so, and I wholeheartedly recommend reading it. The question that rolls around in my </a:t>
            </a:r>
            <a:r>
              <a:rPr lang="en-GB" sz="2000"/>
              <a:t>head though is, </a:t>
            </a:r>
            <a:r>
              <a:rPr lang="en-GB" sz="2000" dirty="0"/>
              <a:t>in light of the Puritan sabbath</a:t>
            </a:r>
            <a:r>
              <a:rPr lang="en-GB" sz="2000"/>
              <a:t>, whether this sort </a:t>
            </a:r>
            <a:r>
              <a:rPr lang="en-GB" sz="2000" dirty="0"/>
              <a:t>of things that can be legislated for or not? What do you think?</a:t>
            </a:r>
          </a:p>
          <a:p>
            <a:endParaRPr lang="en-GB" sz="2000" dirty="0"/>
          </a:p>
          <a:p>
            <a:endParaRPr lang="en-GB" sz="2400" dirty="0"/>
          </a:p>
          <a:p>
            <a:endParaRPr lang="en-GB" dirty="0"/>
          </a:p>
        </p:txBody>
      </p:sp>
    </p:spTree>
    <p:extLst>
      <p:ext uri="{BB962C8B-B14F-4D97-AF65-F5344CB8AC3E}">
        <p14:creationId xmlns:p14="http://schemas.microsoft.com/office/powerpoint/2010/main" val="3721568832"/>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2684</TotalTime>
  <Words>2203</Words>
  <Application>Microsoft Office PowerPoint</Application>
  <PresentationFormat>Widescreen</PresentationFormat>
  <Paragraphs>78</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Lampeter</vt:lpstr>
      <vt:lpstr>Introduction to Christian Ethics – Justice and the State in Christian Ethical Reasoning</vt:lpstr>
      <vt:lpstr> Sunday </vt:lpstr>
      <vt:lpstr>The First Law Against Christians</vt:lpstr>
      <vt:lpstr>The First Law For Christians</vt:lpstr>
      <vt:lpstr>Constantine the Christian?</vt:lpstr>
      <vt:lpstr>The Rise of Ecclesiastical Legislation</vt:lpstr>
      <vt:lpstr>Sunday as the New Sabbath?</vt:lpstr>
      <vt:lpstr>Sabbath Law in the Old Testament</vt:lpstr>
      <vt:lpstr>Church and State in the Middle Ages</vt:lpstr>
      <vt:lpstr>Aquinas: Moral Vs Ceremonial Law </vt:lpstr>
      <vt:lpstr>Church and State during the Reformation </vt:lpstr>
      <vt:lpstr>Sunday During the Reformation</vt:lpstr>
      <vt:lpstr>The English Reformation </vt:lpstr>
      <vt:lpstr>The Puritan Sabbath</vt:lpstr>
      <vt:lpstr>Legislative Example</vt:lpstr>
      <vt:lpstr>Secularization of Sunday</vt:lpstr>
      <vt:lpstr>Sunday Trading Acts 1994 and Beyond</vt:lpstr>
      <vt:lpstr>Sabbath as Resistance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Rich Stanton</cp:lastModifiedBy>
  <cp:revision>64</cp:revision>
  <dcterms:created xsi:type="dcterms:W3CDTF">2018-09-20T09:13:54Z</dcterms:created>
  <dcterms:modified xsi:type="dcterms:W3CDTF">2021-10-28T12:46:18Z</dcterms:modified>
</cp:coreProperties>
</file>