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</p:sldMasterIdLst>
  <p:sldIdLst>
    <p:sldId id="262" r:id="rId2"/>
    <p:sldId id="256" r:id="rId3"/>
    <p:sldId id="257" r:id="rId4"/>
    <p:sldId id="263" r:id="rId5"/>
    <p:sldId id="259" r:id="rId6"/>
    <p:sldId id="258" r:id="rId7"/>
    <p:sldId id="260" r:id="rId8"/>
    <p:sldId id="261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FBC821-F0D1-4970-A9C4-805B312364A2}" v="36" dt="2021-05-20T14:49:47.4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64" autoAdjust="0"/>
    <p:restoredTop sz="94660"/>
  </p:normalViewPr>
  <p:slideViewPr>
    <p:cSldViewPr snapToGrid="0">
      <p:cViewPr varScale="1">
        <p:scale>
          <a:sx n="86" d="100"/>
          <a:sy n="86" d="100"/>
        </p:scale>
        <p:origin x="379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dira Ahmed" userId="da8ecee79a15dfeb" providerId="LiveId" clId="{ADFBC821-F0D1-4970-A9C4-805B312364A2}"/>
    <pc:docChg chg="undo custSel addSld modSld sldOrd">
      <pc:chgData name="Nadira Ahmed" userId="da8ecee79a15dfeb" providerId="LiveId" clId="{ADFBC821-F0D1-4970-A9C4-805B312364A2}" dt="2021-05-20T14:52:00.360" v="5132" actId="1076"/>
      <pc:docMkLst>
        <pc:docMk/>
      </pc:docMkLst>
      <pc:sldChg chg="addSp modSp mod">
        <pc:chgData name="Nadira Ahmed" userId="da8ecee79a15dfeb" providerId="LiveId" clId="{ADFBC821-F0D1-4970-A9C4-805B312364A2}" dt="2021-05-20T12:25:19.493" v="5082" actId="313"/>
        <pc:sldMkLst>
          <pc:docMk/>
          <pc:sldMk cId="2440259690" sldId="256"/>
        </pc:sldMkLst>
        <pc:spChg chg="mod">
          <ac:chgData name="Nadira Ahmed" userId="da8ecee79a15dfeb" providerId="LiveId" clId="{ADFBC821-F0D1-4970-A9C4-805B312364A2}" dt="2021-05-20T12:25:19.493" v="5082" actId="313"/>
          <ac:spMkLst>
            <pc:docMk/>
            <pc:sldMk cId="2440259690" sldId="256"/>
            <ac:spMk id="3" creationId="{1C8D752B-1315-47B9-BE7D-588845DF2B51}"/>
          </ac:spMkLst>
        </pc:spChg>
        <pc:spChg chg="add mod">
          <ac:chgData name="Nadira Ahmed" userId="da8ecee79a15dfeb" providerId="LiveId" clId="{ADFBC821-F0D1-4970-A9C4-805B312364A2}" dt="2021-04-23T14:57:54.417" v="91" actId="20577"/>
          <ac:spMkLst>
            <pc:docMk/>
            <pc:sldMk cId="2440259690" sldId="256"/>
            <ac:spMk id="4" creationId="{A3C7C350-C41E-4A73-9225-AC2490EBA5C8}"/>
          </ac:spMkLst>
        </pc:spChg>
      </pc:sldChg>
      <pc:sldChg chg="modSp mod">
        <pc:chgData name="Nadira Ahmed" userId="da8ecee79a15dfeb" providerId="LiveId" clId="{ADFBC821-F0D1-4970-A9C4-805B312364A2}" dt="2021-05-20T12:42:15.760" v="5087" actId="20577"/>
        <pc:sldMkLst>
          <pc:docMk/>
          <pc:sldMk cId="2021694716" sldId="257"/>
        </pc:sldMkLst>
        <pc:spChg chg="mod">
          <ac:chgData name="Nadira Ahmed" userId="da8ecee79a15dfeb" providerId="LiveId" clId="{ADFBC821-F0D1-4970-A9C4-805B312364A2}" dt="2021-05-20T12:42:15.760" v="5087" actId="20577"/>
          <ac:spMkLst>
            <pc:docMk/>
            <pc:sldMk cId="2021694716" sldId="257"/>
            <ac:spMk id="3" creationId="{7165E6C0-5333-4442-9052-0A598DA4C0C4}"/>
          </ac:spMkLst>
        </pc:spChg>
        <pc:spChg chg="mod">
          <ac:chgData name="Nadira Ahmed" userId="da8ecee79a15dfeb" providerId="LiveId" clId="{ADFBC821-F0D1-4970-A9C4-805B312364A2}" dt="2021-05-01T12:35:59.553" v="521" actId="20577"/>
          <ac:spMkLst>
            <pc:docMk/>
            <pc:sldMk cId="2021694716" sldId="257"/>
            <ac:spMk id="4" creationId="{2E2A1B95-F8EE-4E59-9F33-29BFB93F6E98}"/>
          </ac:spMkLst>
        </pc:spChg>
      </pc:sldChg>
      <pc:sldChg chg="addSp modSp new mod ord">
        <pc:chgData name="Nadira Ahmed" userId="da8ecee79a15dfeb" providerId="LiveId" clId="{ADFBC821-F0D1-4970-A9C4-805B312364A2}" dt="2021-05-12T14:57:13.822" v="1959" actId="1076"/>
        <pc:sldMkLst>
          <pc:docMk/>
          <pc:sldMk cId="2244544563" sldId="258"/>
        </pc:sldMkLst>
        <pc:spChg chg="mod">
          <ac:chgData name="Nadira Ahmed" userId="da8ecee79a15dfeb" providerId="LiveId" clId="{ADFBC821-F0D1-4970-A9C4-805B312364A2}" dt="2021-05-12T13:31:51.961" v="577" actId="20577"/>
          <ac:spMkLst>
            <pc:docMk/>
            <pc:sldMk cId="2244544563" sldId="258"/>
            <ac:spMk id="2" creationId="{93F880BE-D164-410B-89CD-BEC9100AFAFC}"/>
          </ac:spMkLst>
        </pc:spChg>
        <pc:spChg chg="mod">
          <ac:chgData name="Nadira Ahmed" userId="da8ecee79a15dfeb" providerId="LiveId" clId="{ADFBC821-F0D1-4970-A9C4-805B312364A2}" dt="2021-05-12T14:31:05.290" v="1394" actId="1076"/>
          <ac:spMkLst>
            <pc:docMk/>
            <pc:sldMk cId="2244544563" sldId="258"/>
            <ac:spMk id="3" creationId="{5CD063F1-6301-479D-B4C6-9857DC61D559}"/>
          </ac:spMkLst>
        </pc:spChg>
        <pc:spChg chg="add mod">
          <ac:chgData name="Nadira Ahmed" userId="da8ecee79a15dfeb" providerId="LiveId" clId="{ADFBC821-F0D1-4970-A9C4-805B312364A2}" dt="2021-05-12T14:57:13.822" v="1959" actId="1076"/>
          <ac:spMkLst>
            <pc:docMk/>
            <pc:sldMk cId="2244544563" sldId="258"/>
            <ac:spMk id="4" creationId="{C0D7D903-E231-4BB7-B2FA-82C5D928E4AE}"/>
          </ac:spMkLst>
        </pc:spChg>
      </pc:sldChg>
      <pc:sldChg chg="addSp modSp new mod">
        <pc:chgData name="Nadira Ahmed" userId="da8ecee79a15dfeb" providerId="LiveId" clId="{ADFBC821-F0D1-4970-A9C4-805B312364A2}" dt="2021-05-12T14:56:49.238" v="1958" actId="403"/>
        <pc:sldMkLst>
          <pc:docMk/>
          <pc:sldMk cId="2456464229" sldId="259"/>
        </pc:sldMkLst>
        <pc:spChg chg="mod">
          <ac:chgData name="Nadira Ahmed" userId="da8ecee79a15dfeb" providerId="LiveId" clId="{ADFBC821-F0D1-4970-A9C4-805B312364A2}" dt="2021-05-12T13:44:38.535" v="973"/>
          <ac:spMkLst>
            <pc:docMk/>
            <pc:sldMk cId="2456464229" sldId="259"/>
            <ac:spMk id="2" creationId="{457A101D-174A-458A-B38C-EE121E58D68A}"/>
          </ac:spMkLst>
        </pc:spChg>
        <pc:spChg chg="mod">
          <ac:chgData name="Nadira Ahmed" userId="da8ecee79a15dfeb" providerId="LiveId" clId="{ADFBC821-F0D1-4970-A9C4-805B312364A2}" dt="2021-05-12T14:55:55.708" v="1948" actId="14100"/>
          <ac:spMkLst>
            <pc:docMk/>
            <pc:sldMk cId="2456464229" sldId="259"/>
            <ac:spMk id="3" creationId="{1AA97D22-837B-44FD-B229-067A7965E6D3}"/>
          </ac:spMkLst>
        </pc:spChg>
        <pc:spChg chg="add mod">
          <ac:chgData name="Nadira Ahmed" userId="da8ecee79a15dfeb" providerId="LiveId" clId="{ADFBC821-F0D1-4970-A9C4-805B312364A2}" dt="2021-05-12T14:55:39.029" v="1945" actId="12"/>
          <ac:spMkLst>
            <pc:docMk/>
            <pc:sldMk cId="2456464229" sldId="259"/>
            <ac:spMk id="4" creationId="{CFA11DC8-3D81-463C-9B53-FAD955BB05B5}"/>
          </ac:spMkLst>
        </pc:spChg>
        <pc:spChg chg="add mod">
          <ac:chgData name="Nadira Ahmed" userId="da8ecee79a15dfeb" providerId="LiveId" clId="{ADFBC821-F0D1-4970-A9C4-805B312364A2}" dt="2021-05-12T14:56:29.173" v="1956" actId="1076"/>
          <ac:spMkLst>
            <pc:docMk/>
            <pc:sldMk cId="2456464229" sldId="259"/>
            <ac:spMk id="5" creationId="{CBE30BD4-3AB8-474B-8F81-D4CC04889B0D}"/>
          </ac:spMkLst>
        </pc:spChg>
        <pc:spChg chg="add mod">
          <ac:chgData name="Nadira Ahmed" userId="da8ecee79a15dfeb" providerId="LiveId" clId="{ADFBC821-F0D1-4970-A9C4-805B312364A2}" dt="2021-05-12T14:56:49.238" v="1958" actId="403"/>
          <ac:spMkLst>
            <pc:docMk/>
            <pc:sldMk cId="2456464229" sldId="259"/>
            <ac:spMk id="6" creationId="{30C40492-5923-402E-9B08-27812DBCB812}"/>
          </ac:spMkLst>
        </pc:spChg>
      </pc:sldChg>
      <pc:sldChg chg="addSp delSp modSp new mod">
        <pc:chgData name="Nadira Ahmed" userId="da8ecee79a15dfeb" providerId="LiveId" clId="{ADFBC821-F0D1-4970-A9C4-805B312364A2}" dt="2021-05-14T13:41:27.618" v="3027" actId="14100"/>
        <pc:sldMkLst>
          <pc:docMk/>
          <pc:sldMk cId="3647615397" sldId="260"/>
        </pc:sldMkLst>
        <pc:spChg chg="mod">
          <ac:chgData name="Nadira Ahmed" userId="da8ecee79a15dfeb" providerId="LiveId" clId="{ADFBC821-F0D1-4970-A9C4-805B312364A2}" dt="2021-05-12T14:57:52.341" v="1981" actId="20577"/>
          <ac:spMkLst>
            <pc:docMk/>
            <pc:sldMk cId="3647615397" sldId="260"/>
            <ac:spMk id="2" creationId="{A2AFF31D-B8B9-4DA7-9250-AC9EF118C9EF}"/>
          </ac:spMkLst>
        </pc:spChg>
        <pc:spChg chg="mod">
          <ac:chgData name="Nadira Ahmed" userId="da8ecee79a15dfeb" providerId="LiveId" clId="{ADFBC821-F0D1-4970-A9C4-805B312364A2}" dt="2021-05-12T15:21:15.313" v="2292" actId="1076"/>
          <ac:spMkLst>
            <pc:docMk/>
            <pc:sldMk cId="3647615397" sldId="260"/>
            <ac:spMk id="3" creationId="{B0C8F529-9793-4108-8E9B-2883C6678D79}"/>
          </ac:spMkLst>
        </pc:spChg>
        <pc:spChg chg="add del mod">
          <ac:chgData name="Nadira Ahmed" userId="da8ecee79a15dfeb" providerId="LiveId" clId="{ADFBC821-F0D1-4970-A9C4-805B312364A2}" dt="2021-05-12T15:21:00.573" v="2289" actId="767"/>
          <ac:spMkLst>
            <pc:docMk/>
            <pc:sldMk cId="3647615397" sldId="260"/>
            <ac:spMk id="4" creationId="{659EF6CD-6400-48DD-B918-4C11C037A3C7}"/>
          </ac:spMkLst>
        </pc:spChg>
        <pc:spChg chg="add del mod">
          <ac:chgData name="Nadira Ahmed" userId="da8ecee79a15dfeb" providerId="LiveId" clId="{ADFBC821-F0D1-4970-A9C4-805B312364A2}" dt="2021-05-12T15:20:53.177" v="2274"/>
          <ac:spMkLst>
            <pc:docMk/>
            <pc:sldMk cId="3647615397" sldId="260"/>
            <ac:spMk id="5" creationId="{7CCF2EB3-7B36-4442-9708-AA7F1BD4F6A6}"/>
          </ac:spMkLst>
        </pc:spChg>
        <pc:spChg chg="add mod">
          <ac:chgData name="Nadira Ahmed" userId="da8ecee79a15dfeb" providerId="LiveId" clId="{ADFBC821-F0D1-4970-A9C4-805B312364A2}" dt="2021-05-14T13:41:27.618" v="3027" actId="14100"/>
          <ac:spMkLst>
            <pc:docMk/>
            <pc:sldMk cId="3647615397" sldId="260"/>
            <ac:spMk id="6" creationId="{FC103687-FA9B-4D2C-99C3-BD057EB9D870}"/>
          </ac:spMkLst>
        </pc:spChg>
      </pc:sldChg>
      <pc:sldChg chg="addSp modSp new mod">
        <pc:chgData name="Nadira Ahmed" userId="da8ecee79a15dfeb" providerId="LiveId" clId="{ADFBC821-F0D1-4970-A9C4-805B312364A2}" dt="2021-05-20T11:33:46.767" v="4948" actId="20577"/>
        <pc:sldMkLst>
          <pc:docMk/>
          <pc:sldMk cId="2124746090" sldId="261"/>
        </pc:sldMkLst>
        <pc:spChg chg="mod">
          <ac:chgData name="Nadira Ahmed" userId="da8ecee79a15dfeb" providerId="LiveId" clId="{ADFBC821-F0D1-4970-A9C4-805B312364A2}" dt="2021-05-14T13:44:14.456" v="3051" actId="20577"/>
          <ac:spMkLst>
            <pc:docMk/>
            <pc:sldMk cId="2124746090" sldId="261"/>
            <ac:spMk id="2" creationId="{03E62784-4A08-4BAE-85D2-00EF4F73BA36}"/>
          </ac:spMkLst>
        </pc:spChg>
        <pc:spChg chg="mod">
          <ac:chgData name="Nadira Ahmed" userId="da8ecee79a15dfeb" providerId="LiveId" clId="{ADFBC821-F0D1-4970-A9C4-805B312364A2}" dt="2021-05-20T11:33:46.767" v="4948" actId="20577"/>
          <ac:spMkLst>
            <pc:docMk/>
            <pc:sldMk cId="2124746090" sldId="261"/>
            <ac:spMk id="3" creationId="{0CC7D1F5-046F-49C3-ABA1-107B137F9CBB}"/>
          </ac:spMkLst>
        </pc:spChg>
        <pc:spChg chg="add mod">
          <ac:chgData name="Nadira Ahmed" userId="da8ecee79a15dfeb" providerId="LiveId" clId="{ADFBC821-F0D1-4970-A9C4-805B312364A2}" dt="2021-05-14T13:52:17.366" v="3611" actId="1076"/>
          <ac:spMkLst>
            <pc:docMk/>
            <pc:sldMk cId="2124746090" sldId="261"/>
            <ac:spMk id="4" creationId="{F9B933A5-6A99-4E0A-8277-F727218ECE0A}"/>
          </ac:spMkLst>
        </pc:spChg>
      </pc:sldChg>
      <pc:sldChg chg="addSp modSp new mod ord">
        <pc:chgData name="Nadira Ahmed" userId="da8ecee79a15dfeb" providerId="LiveId" clId="{ADFBC821-F0D1-4970-A9C4-805B312364A2}" dt="2021-05-20T14:52:00.360" v="5132" actId="1076"/>
        <pc:sldMkLst>
          <pc:docMk/>
          <pc:sldMk cId="256553289" sldId="262"/>
        </pc:sldMkLst>
        <pc:spChg chg="mod">
          <ac:chgData name="Nadira Ahmed" userId="da8ecee79a15dfeb" providerId="LiveId" clId="{ADFBC821-F0D1-4970-A9C4-805B312364A2}" dt="2021-05-14T14:22:28.356" v="3625" actId="20577"/>
          <ac:spMkLst>
            <pc:docMk/>
            <pc:sldMk cId="256553289" sldId="262"/>
            <ac:spMk id="2" creationId="{3D21B62E-9053-472F-A8EC-0785206CD405}"/>
          </ac:spMkLst>
        </pc:spChg>
        <pc:spChg chg="mod">
          <ac:chgData name="Nadira Ahmed" userId="da8ecee79a15dfeb" providerId="LiveId" clId="{ADFBC821-F0D1-4970-A9C4-805B312364A2}" dt="2021-05-20T14:25:53.709" v="5096" actId="27636"/>
          <ac:spMkLst>
            <pc:docMk/>
            <pc:sldMk cId="256553289" sldId="262"/>
            <ac:spMk id="3" creationId="{A2730D25-ABC2-4F3A-9604-6DD0FA918B06}"/>
          </ac:spMkLst>
        </pc:spChg>
        <pc:spChg chg="add mod">
          <ac:chgData name="Nadira Ahmed" userId="da8ecee79a15dfeb" providerId="LiveId" clId="{ADFBC821-F0D1-4970-A9C4-805B312364A2}" dt="2021-05-20T14:52:00.360" v="5132" actId="1076"/>
          <ac:spMkLst>
            <pc:docMk/>
            <pc:sldMk cId="256553289" sldId="262"/>
            <ac:spMk id="4" creationId="{1A13EACE-6153-49DF-A458-542F8A87F700}"/>
          </ac:spMkLst>
        </pc:spChg>
      </pc:sldChg>
      <pc:sldChg chg="addSp delSp modSp new mod">
        <pc:chgData name="Nadira Ahmed" userId="da8ecee79a15dfeb" providerId="LiveId" clId="{ADFBC821-F0D1-4970-A9C4-805B312364A2}" dt="2021-05-20T11:15:07.955" v="4912"/>
        <pc:sldMkLst>
          <pc:docMk/>
          <pc:sldMk cId="1287563518" sldId="263"/>
        </pc:sldMkLst>
        <pc:spChg chg="mod">
          <ac:chgData name="Nadira Ahmed" userId="da8ecee79a15dfeb" providerId="LiveId" clId="{ADFBC821-F0D1-4970-A9C4-805B312364A2}" dt="2021-05-14T15:03:27.749" v="4044" actId="20577"/>
          <ac:spMkLst>
            <pc:docMk/>
            <pc:sldMk cId="1287563518" sldId="263"/>
            <ac:spMk id="2" creationId="{897DB51B-A0A0-4CA5-B2A7-4FAF5128AEDB}"/>
          </ac:spMkLst>
        </pc:spChg>
        <pc:spChg chg="add mod">
          <ac:chgData name="Nadira Ahmed" userId="da8ecee79a15dfeb" providerId="LiveId" clId="{ADFBC821-F0D1-4970-A9C4-805B312364A2}" dt="2021-05-20T10:41:18.595" v="4804" actId="20577"/>
          <ac:spMkLst>
            <pc:docMk/>
            <pc:sldMk cId="1287563518" sldId="263"/>
            <ac:spMk id="3" creationId="{75CC5189-26AD-400F-99CE-B713B9910AB8}"/>
          </ac:spMkLst>
        </pc:spChg>
        <pc:spChg chg="del mod">
          <ac:chgData name="Nadira Ahmed" userId="da8ecee79a15dfeb" providerId="LiveId" clId="{ADFBC821-F0D1-4970-A9C4-805B312364A2}" dt="2021-05-14T15:05:08.772" v="4049" actId="21"/>
          <ac:spMkLst>
            <pc:docMk/>
            <pc:sldMk cId="1287563518" sldId="263"/>
            <ac:spMk id="3" creationId="{A62B3D6E-9A2F-468D-8576-E2FAEBABE4A4}"/>
          </ac:spMkLst>
        </pc:spChg>
        <pc:spChg chg="add del mod">
          <ac:chgData name="Nadira Ahmed" userId="da8ecee79a15dfeb" providerId="LiveId" clId="{ADFBC821-F0D1-4970-A9C4-805B312364A2}" dt="2021-05-14T15:05:20.899" v="4050" actId="3680"/>
          <ac:spMkLst>
            <pc:docMk/>
            <pc:sldMk cId="1287563518" sldId="263"/>
            <ac:spMk id="5" creationId="{5A456DD3-715A-4548-8F9A-BEAC01EC26C5}"/>
          </ac:spMkLst>
        </pc:spChg>
        <pc:spChg chg="add del mod">
          <ac:chgData name="Nadira Ahmed" userId="da8ecee79a15dfeb" providerId="LiveId" clId="{ADFBC821-F0D1-4970-A9C4-805B312364A2}" dt="2021-05-20T11:15:07.955" v="4912"/>
          <ac:spMkLst>
            <pc:docMk/>
            <pc:sldMk cId="1287563518" sldId="263"/>
            <ac:spMk id="7" creationId="{C129F67D-3570-4509-A4BD-A87CC9CEAA4B}"/>
          </ac:spMkLst>
        </pc:spChg>
        <pc:graphicFrameChg chg="add mod ord modGraphic">
          <ac:chgData name="Nadira Ahmed" userId="da8ecee79a15dfeb" providerId="LiveId" clId="{ADFBC821-F0D1-4970-A9C4-805B312364A2}" dt="2021-05-20T10:46:21.741" v="4854" actId="20577"/>
          <ac:graphicFrameMkLst>
            <pc:docMk/>
            <pc:sldMk cId="1287563518" sldId="263"/>
            <ac:graphicFrameMk id="6" creationId="{93993409-2FB0-46F9-921D-E36BC0C4F2D9}"/>
          </ac:graphicFrameMkLst>
        </pc:graphicFrameChg>
      </pc:sldChg>
      <pc:sldChg chg="addSp delSp modSp new mod">
        <pc:chgData name="Nadira Ahmed" userId="da8ecee79a15dfeb" providerId="LiveId" clId="{ADFBC821-F0D1-4970-A9C4-805B312364A2}" dt="2021-05-20T11:47:22.674" v="5021" actId="404"/>
        <pc:sldMkLst>
          <pc:docMk/>
          <pc:sldMk cId="4199747970" sldId="264"/>
        </pc:sldMkLst>
        <pc:spChg chg="mod">
          <ac:chgData name="Nadira Ahmed" userId="da8ecee79a15dfeb" providerId="LiveId" clId="{ADFBC821-F0D1-4970-A9C4-805B312364A2}" dt="2021-05-20T11:46:51.755" v="5013" actId="403"/>
          <ac:spMkLst>
            <pc:docMk/>
            <pc:sldMk cId="4199747970" sldId="264"/>
            <ac:spMk id="2" creationId="{1BA9D05F-C440-4027-B3F7-B6F3EDB7B2D8}"/>
          </ac:spMkLst>
        </pc:spChg>
        <pc:spChg chg="del">
          <ac:chgData name="Nadira Ahmed" userId="da8ecee79a15dfeb" providerId="LiveId" clId="{ADFBC821-F0D1-4970-A9C4-805B312364A2}" dt="2021-05-20T11:08:20.175" v="4856"/>
          <ac:spMkLst>
            <pc:docMk/>
            <pc:sldMk cId="4199747970" sldId="264"/>
            <ac:spMk id="3" creationId="{4A0792C0-DB9A-49D7-85A1-EC6496964ED3}"/>
          </ac:spMkLst>
        </pc:spChg>
        <pc:graphicFrameChg chg="add mod modGraphic">
          <ac:chgData name="Nadira Ahmed" userId="da8ecee79a15dfeb" providerId="LiveId" clId="{ADFBC821-F0D1-4970-A9C4-805B312364A2}" dt="2021-05-20T11:47:22.674" v="5021" actId="404"/>
          <ac:graphicFrameMkLst>
            <pc:docMk/>
            <pc:sldMk cId="4199747970" sldId="264"/>
            <ac:graphicFrameMk id="4" creationId="{2DA55370-1A15-429A-91A4-D196FF4BCC96}"/>
          </ac:graphicFrameMkLst>
        </pc:graphicFrameChg>
        <pc:graphicFrameChg chg="add del mod">
          <ac:chgData name="Nadira Ahmed" userId="da8ecee79a15dfeb" providerId="LiveId" clId="{ADFBC821-F0D1-4970-A9C4-805B312364A2}" dt="2021-05-20T11:08:26.999" v="4857" actId="478"/>
          <ac:graphicFrameMkLst>
            <pc:docMk/>
            <pc:sldMk cId="4199747970" sldId="264"/>
            <ac:graphicFrameMk id="5" creationId="{90B6AD66-B812-49C8-BC06-B1737D1BE6F9}"/>
          </ac:graphicFrameMkLst>
        </pc:graphicFrameChg>
      </pc:sldChg>
      <pc:sldChg chg="modSp new mod ord">
        <pc:chgData name="Nadira Ahmed" userId="da8ecee79a15dfeb" providerId="LiveId" clId="{ADFBC821-F0D1-4970-A9C4-805B312364A2}" dt="2021-05-20T11:46:19.958" v="5008" actId="14100"/>
        <pc:sldMkLst>
          <pc:docMk/>
          <pc:sldMk cId="2724810408" sldId="265"/>
        </pc:sldMkLst>
        <pc:spChg chg="mod">
          <ac:chgData name="Nadira Ahmed" userId="da8ecee79a15dfeb" providerId="LiveId" clId="{ADFBC821-F0D1-4970-A9C4-805B312364A2}" dt="2021-05-20T11:46:11.405" v="5006" actId="14100"/>
          <ac:spMkLst>
            <pc:docMk/>
            <pc:sldMk cId="2724810408" sldId="265"/>
            <ac:spMk id="2" creationId="{85F3EAC9-D1A6-4775-A4EC-E065E2A93916}"/>
          </ac:spMkLst>
        </pc:spChg>
        <pc:spChg chg="mod">
          <ac:chgData name="Nadira Ahmed" userId="da8ecee79a15dfeb" providerId="LiveId" clId="{ADFBC821-F0D1-4970-A9C4-805B312364A2}" dt="2021-05-20T11:46:19.958" v="5008" actId="14100"/>
          <ac:spMkLst>
            <pc:docMk/>
            <pc:sldMk cId="2724810408" sldId="265"/>
            <ac:spMk id="3" creationId="{729B7377-C4D9-474E-8CC7-5F1268F2DEB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729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209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250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18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293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649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417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583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2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530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6416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125942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8699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6183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139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0467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45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41A741F-7C2A-4944-93AB-BF90331C5534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ECF8A4-BB47-44CF-9CBC-0F4DCABA0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0115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newsmoor.com/tuckmans-model-five-stages-of-group-and-team-development-theory/" TargetMode="External"/><Relationship Id="rId13" Type="http://schemas.openxmlformats.org/officeDocument/2006/relationships/hyperlink" Target="https://www.sandler.com/blog/professional-development-blog/ways-to-deal-with-team-conflict-effectively/" TargetMode="External"/><Relationship Id="rId3" Type="http://schemas.openxmlformats.org/officeDocument/2006/relationships/hyperlink" Target="https://keydifferences.com/difference-between-group-and-team.html" TargetMode="External"/><Relationship Id="rId7" Type="http://schemas.openxmlformats.org/officeDocument/2006/relationships/hyperlink" Target="https://www.teamchallenge-company.co.uk/news/tuckman-s-stage-of-team-development-a-short-guide/" TargetMode="External"/><Relationship Id="rId12" Type="http://schemas.openxmlformats.org/officeDocument/2006/relationships/hyperlink" Target="https://study.com/academy/lesson/why-teams-are-more-effective-than-groups.html" TargetMode="External"/><Relationship Id="rId2" Type="http://schemas.openxmlformats.org/officeDocument/2006/relationships/hyperlink" Target="https://activecollab.com/blog/collaboration/group-vs-tea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ndtools.com/pages/article/newLDR_86.htm" TargetMode="External"/><Relationship Id="rId11" Type="http://schemas.openxmlformats.org/officeDocument/2006/relationships/hyperlink" Target="https://www.inc.com/jayson-demers/7-strategies-to-delegate-better-and-get-more-done.html#:~:text=7%20Strategies%20for%20Delegating%20Better%20and%20Getting%20More" TargetMode="External"/><Relationship Id="rId5" Type="http://schemas.openxmlformats.org/officeDocument/2006/relationships/hyperlink" Target="https://en.wikipedia.org/wiki/Tuckman%27s_stages_of_group_development" TargetMode="External"/><Relationship Id="rId10" Type="http://schemas.openxmlformats.org/officeDocument/2006/relationships/hyperlink" Target="https://en.wikipedia.org/wiki/Meredith_Belbin#:~:text=Raymond%20Meredith%20Belbin%20%28born%204%20June%201926%29%20is" TargetMode="External"/><Relationship Id="rId4" Type="http://schemas.openxmlformats.org/officeDocument/2006/relationships/hyperlink" Target="https://woman.thenest.com/definition-interdependence-workplace-14910.html" TargetMode="External"/><Relationship Id="rId9" Type="http://schemas.openxmlformats.org/officeDocument/2006/relationships/hyperlink" Target="https://www.belbin.com/about/belbin-team-ro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1B62E-9053-472F-A8EC-0785206CD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30D25-ABC2-4F3A-9604-6DD0FA918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853248"/>
            <a:ext cx="8946541" cy="455203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600" dirty="0"/>
              <a:t>In this presentation I will be talking about what makes an effective team and different theories of team development. My presentation will last a maximum of 10 minutes. 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Below are the titles of the slides which I will go though and roughly how long I will spend on each slide:</a:t>
            </a:r>
          </a:p>
          <a:p>
            <a:r>
              <a:rPr lang="en-GB" sz="2600" dirty="0"/>
              <a:t>Team work- </a:t>
            </a:r>
            <a:r>
              <a:rPr lang="en-GB" sz="2600" b="1" dirty="0"/>
              <a:t>(2 mins), slide 1</a:t>
            </a:r>
          </a:p>
          <a:p>
            <a:r>
              <a:rPr lang="en-GB" sz="2600" dirty="0"/>
              <a:t>What makes an effective team?- </a:t>
            </a:r>
            <a:r>
              <a:rPr lang="en-GB" sz="2600" b="1" dirty="0"/>
              <a:t>(2 mins), slide 2 </a:t>
            </a:r>
          </a:p>
          <a:p>
            <a:r>
              <a:rPr lang="en-GB" sz="2600" dirty="0"/>
              <a:t>Team vs group- </a:t>
            </a:r>
            <a:r>
              <a:rPr lang="en-GB" sz="2600" b="1" dirty="0"/>
              <a:t>(1 min), slide 3</a:t>
            </a:r>
          </a:p>
          <a:p>
            <a:r>
              <a:rPr lang="en-GB" sz="2600" dirty="0"/>
              <a:t>Tuckman’s team development (1965)- </a:t>
            </a:r>
            <a:r>
              <a:rPr lang="en-GB" sz="2600" b="1" dirty="0"/>
              <a:t>(2 mins), slide 4-5</a:t>
            </a:r>
          </a:p>
          <a:p>
            <a:r>
              <a:rPr lang="en-GB" sz="2600" dirty="0"/>
              <a:t>Belbin’s team roles- </a:t>
            </a:r>
            <a:r>
              <a:rPr lang="en-GB" sz="2600" b="1" dirty="0"/>
              <a:t>(1min), slide 6</a:t>
            </a:r>
          </a:p>
          <a:p>
            <a:r>
              <a:rPr lang="en-GB" sz="2600" dirty="0"/>
              <a:t>Effective delegation- </a:t>
            </a:r>
            <a:r>
              <a:rPr lang="en-GB" sz="2600" b="1" dirty="0"/>
              <a:t>(1 min), slide 7</a:t>
            </a:r>
          </a:p>
          <a:p>
            <a:r>
              <a:rPr lang="en-GB" sz="2600" dirty="0"/>
              <a:t>Evaluation sheet- </a:t>
            </a:r>
            <a:r>
              <a:rPr lang="en-GB" sz="2600" b="1" dirty="0"/>
              <a:t>slide 8</a:t>
            </a:r>
          </a:p>
          <a:p>
            <a:r>
              <a:rPr lang="en-GB" sz="2600" dirty="0"/>
              <a:t>References- </a:t>
            </a:r>
            <a:r>
              <a:rPr lang="en-GB" sz="2600" b="1" dirty="0"/>
              <a:t>slide 9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13EACE-6153-49DF-A458-542F8A87F700}"/>
              </a:ext>
            </a:extLst>
          </p:cNvPr>
          <p:cNvSpPr txBox="1"/>
          <p:nvPr/>
        </p:nvSpPr>
        <p:spPr>
          <a:xfrm>
            <a:off x="7386221" y="431702"/>
            <a:ext cx="25478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By Nadira Ahmed</a:t>
            </a:r>
          </a:p>
          <a:p>
            <a:r>
              <a:rPr lang="en-GB" b="1" dirty="0"/>
              <a:t>2014351</a:t>
            </a:r>
          </a:p>
          <a:p>
            <a:r>
              <a:rPr lang="en-GB" b="1" dirty="0"/>
              <a:t>BMSK4002</a:t>
            </a:r>
          </a:p>
        </p:txBody>
      </p:sp>
    </p:spTree>
    <p:extLst>
      <p:ext uri="{BB962C8B-B14F-4D97-AF65-F5344CB8AC3E}">
        <p14:creationId xmlns:p14="http://schemas.microsoft.com/office/powerpoint/2010/main" val="2565532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3E489-400B-4D7E-935E-AC9399C646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0835" y="204186"/>
            <a:ext cx="9144000" cy="903225"/>
          </a:xfrm>
        </p:spPr>
        <p:txBody>
          <a:bodyPr>
            <a:normAutofit/>
          </a:bodyPr>
          <a:lstStyle/>
          <a:p>
            <a:r>
              <a:rPr lang="en-GB" sz="3600" b="1" dirty="0"/>
              <a:t>Teamwork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8D752B-1315-47B9-BE7D-588845DF2B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0835" y="1237286"/>
            <a:ext cx="4705165" cy="3416320"/>
          </a:xfrm>
        </p:spPr>
        <p:txBody>
          <a:bodyPr>
            <a:normAutofit/>
          </a:bodyPr>
          <a:lstStyle/>
          <a:p>
            <a:pPr algn="l"/>
            <a:r>
              <a:rPr lang="en-GB" sz="1400" dirty="0"/>
              <a:t>What is a team?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400" dirty="0"/>
              <a:t>A team is a collection of people with a common goal or target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400" dirty="0"/>
              <a:t>Work together to achieve their goal together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400" dirty="0"/>
              <a:t>Showing trust and understanding everyone in the group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400" dirty="0"/>
              <a:t>Taking on board each person’s ideas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400" dirty="0"/>
              <a:t>Combining your knowledge and skills to find solutions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400" dirty="0"/>
              <a:t>Supporting each other when one feels like they are slowing down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C7C350-C41E-4A73-9225-AC2490EBA5C8}"/>
              </a:ext>
            </a:extLst>
          </p:cNvPr>
          <p:cNvSpPr txBox="1"/>
          <p:nvPr/>
        </p:nvSpPr>
        <p:spPr>
          <a:xfrm>
            <a:off x="7395100" y="1367162"/>
            <a:ext cx="390617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u="sng" dirty="0"/>
              <a:t>Interdependent relationships- </a:t>
            </a:r>
            <a:r>
              <a:rPr lang="en-GB" dirty="0"/>
              <a:t>depending on each other to meet targets and succeed together</a:t>
            </a:r>
          </a:p>
          <a:p>
            <a:pPr algn="l"/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u="sng" dirty="0"/>
              <a:t>Common goals- </a:t>
            </a:r>
            <a:r>
              <a:rPr lang="en-GB" dirty="0"/>
              <a:t>there is no team without a common goal, everyone will be working individually if there is no common goal.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u="sng" dirty="0"/>
              <a:t>Mutual accountability- </a:t>
            </a:r>
            <a:r>
              <a:rPr lang="en-GB" dirty="0"/>
              <a:t>as a collective everyone is responsible and takes part in making decisions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AFDC80-A752-432E-B3B3-1548F12FAF57}"/>
              </a:ext>
            </a:extLst>
          </p:cNvPr>
          <p:cNvSpPr txBox="1"/>
          <p:nvPr/>
        </p:nvSpPr>
        <p:spPr>
          <a:xfrm>
            <a:off x="1479612" y="4783482"/>
            <a:ext cx="61906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Why do people like working as a team?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 sense of belonging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Have lots of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Individuals feel important and involved in tasks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Feel encouraged by team members to reach goal</a:t>
            </a:r>
          </a:p>
        </p:txBody>
      </p:sp>
    </p:spTree>
    <p:extLst>
      <p:ext uri="{BB962C8B-B14F-4D97-AF65-F5344CB8AC3E}">
        <p14:creationId xmlns:p14="http://schemas.microsoft.com/office/powerpoint/2010/main" val="2440259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1FD96-73A8-4ECB-A840-766188229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16789"/>
          </a:xfrm>
        </p:spPr>
        <p:txBody>
          <a:bodyPr/>
          <a:lstStyle/>
          <a:p>
            <a:r>
              <a:rPr lang="en-GB" sz="3600" dirty="0"/>
              <a:t>What makes an effective team?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5E6C0-5333-4442-9052-0A598DA4C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3" y="1935332"/>
            <a:ext cx="4992687" cy="41954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Trust </a:t>
            </a:r>
          </a:p>
          <a:p>
            <a:pPr marL="0" indent="0">
              <a:buNone/>
            </a:pPr>
            <a:r>
              <a:rPr lang="en-GB" sz="1600" dirty="0"/>
              <a:t>Trust is essential in a team because it creates a bond between team members. Trust involves: </a:t>
            </a:r>
          </a:p>
          <a:p>
            <a:r>
              <a:rPr lang="en-GB" sz="1600" dirty="0"/>
              <a:t>Being honest</a:t>
            </a:r>
          </a:p>
          <a:p>
            <a:r>
              <a:rPr lang="en-GB" sz="1600" dirty="0"/>
              <a:t>Listening </a:t>
            </a:r>
          </a:p>
          <a:p>
            <a:r>
              <a:rPr lang="en-GB" sz="1600" dirty="0"/>
              <a:t>Not breaking rules</a:t>
            </a:r>
          </a:p>
          <a:p>
            <a:r>
              <a:rPr lang="en-GB" sz="1600" dirty="0"/>
              <a:t>Showing your team what is right and what is wrong </a:t>
            </a:r>
          </a:p>
          <a:p>
            <a:r>
              <a:rPr lang="en-GB" sz="1600" dirty="0"/>
              <a:t>Respecting everyone </a:t>
            </a:r>
          </a:p>
          <a:p>
            <a:pPr marL="0" indent="0">
              <a:buNone/>
            </a:pPr>
            <a:r>
              <a:rPr lang="en-GB" sz="1600" dirty="0"/>
              <a:t>Without these points a team will not be successful and no bond will be created. A team would start to become independent if no one trusts each other and it I would be difficult to negotiate and make solutions. </a:t>
            </a:r>
            <a:endParaRPr lang="en-GB" dirty="0"/>
          </a:p>
          <a:p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2A1B95-F8EE-4E59-9F33-29BFB93F6E98}"/>
              </a:ext>
            </a:extLst>
          </p:cNvPr>
          <p:cNvSpPr txBox="1"/>
          <p:nvPr/>
        </p:nvSpPr>
        <p:spPr>
          <a:xfrm>
            <a:off x="6960093" y="1988598"/>
            <a:ext cx="4687410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Communication</a:t>
            </a:r>
          </a:p>
          <a:p>
            <a:r>
              <a:rPr lang="en-GB" sz="1600" dirty="0"/>
              <a:t>Communication is needed in a team as it is a method of sharing your ideas with others, it helps others know whether your ideas could be a solution to a problem. Communication helps a team stick together and work well. Communication involves: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Sharing what’s on your mind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Listening to everyone’s opinions and what they have to say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Asking questions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Answering questions</a:t>
            </a:r>
          </a:p>
        </p:txBody>
      </p:sp>
    </p:spTree>
    <p:extLst>
      <p:ext uri="{BB962C8B-B14F-4D97-AF65-F5344CB8AC3E}">
        <p14:creationId xmlns:p14="http://schemas.microsoft.com/office/powerpoint/2010/main" val="20216947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DB51B-A0A0-4CA5-B2A7-4FAF5128A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vs group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93993409-2FB0-46F9-921D-E36BC0C4F2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445291"/>
              </p:ext>
            </p:extLst>
          </p:nvPr>
        </p:nvGraphicFramePr>
        <p:xfrm>
          <a:off x="1103312" y="2052638"/>
          <a:ext cx="8963966" cy="223489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481983">
                  <a:extLst>
                    <a:ext uri="{9D8B030D-6E8A-4147-A177-3AD203B41FA5}">
                      <a16:colId xmlns:a16="http://schemas.microsoft.com/office/drawing/2014/main" val="3764971534"/>
                    </a:ext>
                  </a:extLst>
                </a:gridCol>
                <a:gridCol w="4481983">
                  <a:extLst>
                    <a:ext uri="{9D8B030D-6E8A-4147-A177-3AD203B41FA5}">
                      <a16:colId xmlns:a16="http://schemas.microsoft.com/office/drawing/2014/main" val="1094714718"/>
                    </a:ext>
                  </a:extLst>
                </a:gridCol>
              </a:tblGrid>
              <a:tr h="372483">
                <a:tc>
                  <a:txBody>
                    <a:bodyPr/>
                    <a:lstStyle/>
                    <a:p>
                      <a:r>
                        <a:rPr lang="en-GB" dirty="0"/>
                        <a:t>Team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Group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978658"/>
                  </a:ext>
                </a:extLst>
              </a:tr>
              <a:tr h="372483">
                <a:tc>
                  <a:txBody>
                    <a:bodyPr/>
                    <a:lstStyle/>
                    <a:p>
                      <a:r>
                        <a:rPr lang="en-GB" dirty="0"/>
                        <a:t>Interdependent – </a:t>
                      </a:r>
                      <a:r>
                        <a:rPr lang="en-GB" b="1" dirty="0"/>
                        <a:t>rely on others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Independent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3051413"/>
                  </a:ext>
                </a:extLst>
              </a:tr>
              <a:tr h="372483">
                <a:tc>
                  <a:txBody>
                    <a:bodyPr/>
                    <a:lstStyle/>
                    <a:p>
                      <a:r>
                        <a:rPr lang="en-GB" dirty="0"/>
                        <a:t>Joint ideas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Individual ideas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7493627"/>
                  </a:ext>
                </a:extLst>
              </a:tr>
              <a:tr h="372483">
                <a:tc>
                  <a:txBody>
                    <a:bodyPr/>
                    <a:lstStyle/>
                    <a:p>
                      <a:r>
                        <a:rPr lang="en-GB" dirty="0"/>
                        <a:t>Shared responsibilities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Individual responsibilities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2693412"/>
                  </a:ext>
                </a:extLst>
              </a:tr>
              <a:tr h="372483">
                <a:tc>
                  <a:txBody>
                    <a:bodyPr/>
                    <a:lstStyle/>
                    <a:p>
                      <a:r>
                        <a:rPr lang="en-GB" dirty="0"/>
                        <a:t>Common 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Everyone has own goals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4053292"/>
                  </a:ext>
                </a:extLst>
              </a:tr>
              <a:tr h="372483">
                <a:tc>
                  <a:txBody>
                    <a:bodyPr/>
                    <a:lstStyle/>
                    <a:p>
                      <a:r>
                        <a:rPr lang="en-GB" dirty="0"/>
                        <a:t>Mutual accountability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mutual accountability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960154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5CC5189-26AD-400F-99CE-B713B9910AB8}"/>
              </a:ext>
            </a:extLst>
          </p:cNvPr>
          <p:cNvSpPr txBox="1"/>
          <p:nvPr/>
        </p:nvSpPr>
        <p:spPr>
          <a:xfrm>
            <a:off x="1225118" y="4572000"/>
            <a:ext cx="53709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Working in a team could be better than working in group as a team has a common goal and work together rather than individually.  </a:t>
            </a:r>
          </a:p>
        </p:txBody>
      </p:sp>
    </p:spTree>
    <p:extLst>
      <p:ext uri="{BB962C8B-B14F-4D97-AF65-F5344CB8AC3E}">
        <p14:creationId xmlns:p14="http://schemas.microsoft.com/office/powerpoint/2010/main" val="1287563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A101D-174A-458A-B38C-EE121E58D6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Tuckmans</a:t>
            </a:r>
            <a:r>
              <a:rPr lang="en-GB" dirty="0"/>
              <a:t> team development </a:t>
            </a:r>
            <a:br>
              <a:rPr lang="en-GB" dirty="0"/>
            </a:br>
            <a:r>
              <a:rPr lang="en-GB" dirty="0"/>
              <a:t>(1965)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97D22-837B-44FD-B229-067A7965E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9"/>
            <a:ext cx="4418599" cy="152848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Tuckman was a professor in philosophical psychological studies.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A11DC8-3D81-463C-9B53-FAD955BB05B5}"/>
              </a:ext>
            </a:extLst>
          </p:cNvPr>
          <p:cNvSpPr txBox="1"/>
          <p:nvPr/>
        </p:nvSpPr>
        <p:spPr>
          <a:xfrm>
            <a:off x="6291390" y="1853248"/>
            <a:ext cx="357770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Tuckman’s theory is an ingenious way of explaining how a team develops step by step. The stages are very relatable which is why we can rely on his theory.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E30BD4-3AB8-474B-8F81-D4CC04889B0D}"/>
              </a:ext>
            </a:extLst>
          </p:cNvPr>
          <p:cNvSpPr txBox="1"/>
          <p:nvPr/>
        </p:nvSpPr>
        <p:spPr>
          <a:xfrm>
            <a:off x="6291390" y="4857570"/>
            <a:ext cx="35265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The stages could be used for training in education or at work for group/team work.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C40492-5923-402E-9B08-27812DBCB812}"/>
              </a:ext>
            </a:extLst>
          </p:cNvPr>
          <p:cNvSpPr txBox="1"/>
          <p:nvPr/>
        </p:nvSpPr>
        <p:spPr>
          <a:xfrm>
            <a:off x="1103312" y="3581401"/>
            <a:ext cx="3526572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He came up with a team development theory which involves four stages, years later he added a fifth stage called dorming/adjourning.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64642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880BE-D164-410B-89CD-BEC9100AF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Tuckmans</a:t>
            </a:r>
            <a:r>
              <a:rPr lang="en-GB" dirty="0"/>
              <a:t> team development </a:t>
            </a:r>
            <a:br>
              <a:rPr lang="en-GB" dirty="0"/>
            </a:br>
            <a:r>
              <a:rPr lang="en-GB" dirty="0"/>
              <a:t>(1965)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063F1-6301-479D-B4C6-9857DC61D5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960" y="2209801"/>
            <a:ext cx="6353931" cy="4195481"/>
          </a:xfrm>
        </p:spPr>
        <p:txBody>
          <a:bodyPr/>
          <a:lstStyle/>
          <a:p>
            <a:r>
              <a:rPr lang="en-GB" dirty="0"/>
              <a:t>Group development stages:</a:t>
            </a:r>
          </a:p>
          <a:p>
            <a:pPr marL="0" indent="0">
              <a:buNone/>
            </a:pPr>
            <a:r>
              <a:rPr lang="en-GB" dirty="0"/>
              <a:t>1. Forming – the group is formed/made here  </a:t>
            </a:r>
          </a:p>
          <a:p>
            <a:pPr marL="0" indent="0">
              <a:buNone/>
            </a:pPr>
            <a:r>
              <a:rPr lang="en-GB" dirty="0"/>
              <a:t>2. Storming – where conflict appears</a:t>
            </a:r>
          </a:p>
          <a:p>
            <a:pPr marL="0" indent="0">
              <a:buNone/>
            </a:pPr>
            <a:r>
              <a:rPr lang="en-GB" dirty="0"/>
              <a:t>3. Norming – things go back to normal (understanding you have to work with the team)</a:t>
            </a:r>
          </a:p>
          <a:p>
            <a:pPr marL="0" indent="0">
              <a:buNone/>
            </a:pPr>
            <a:r>
              <a:rPr lang="en-GB" dirty="0"/>
              <a:t>4. Performing – seeing results </a:t>
            </a:r>
          </a:p>
          <a:p>
            <a:pPr marL="0" indent="0">
              <a:buNone/>
            </a:pPr>
            <a:r>
              <a:rPr lang="en-GB" dirty="0"/>
              <a:t>5. Dorming – where personal relationships could be made (becoming closer to people in a special way)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D7D903-E231-4BB7-B2FA-82C5D928E4AE}"/>
              </a:ext>
            </a:extLst>
          </p:cNvPr>
          <p:cNvSpPr txBox="1"/>
          <p:nvPr/>
        </p:nvSpPr>
        <p:spPr>
          <a:xfrm>
            <a:off x="7863479" y="2045383"/>
            <a:ext cx="364872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Advantages: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Shows people in advance of behaviours which could occur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theory reduces tension or stress as it shows common goals could be reached by getting through obstacles as a team.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Disadvantages: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 doesn’t explain consequences if problems keep occurring and if the team cannot get past storming. </a:t>
            </a:r>
          </a:p>
        </p:txBody>
      </p:sp>
    </p:spTree>
    <p:extLst>
      <p:ext uri="{BB962C8B-B14F-4D97-AF65-F5344CB8AC3E}">
        <p14:creationId xmlns:p14="http://schemas.microsoft.com/office/powerpoint/2010/main" val="2244544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FF31D-B8B9-4DA7-9250-AC9EF118C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Belbin’s team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8F529-9793-4108-8E9B-2883C6678D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853248"/>
            <a:ext cx="3722688" cy="419548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Meredith Belbin is a researcher/ professor that came up with team roles.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Belbins</a:t>
            </a:r>
            <a:r>
              <a:rPr lang="en-GB" dirty="0"/>
              <a:t> team roles demonstrates how a team could be managed by presenting roles depending on a persons personality type.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103687-FA9B-4D2C-99C3-BD057EB9D870}"/>
              </a:ext>
            </a:extLst>
          </p:cNvPr>
          <p:cNvSpPr txBox="1"/>
          <p:nvPr/>
        </p:nvSpPr>
        <p:spPr>
          <a:xfrm>
            <a:off x="5166804" y="1152983"/>
            <a:ext cx="6889072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Coordinator</a:t>
            </a:r>
            <a:r>
              <a:rPr lang="en-GB" dirty="0"/>
              <a:t>- allocates roles depending on individuals personality, look after teams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Implementor-</a:t>
            </a:r>
            <a:r>
              <a:rPr lang="en-GB" dirty="0"/>
              <a:t> decider, organiser of the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Plant-</a:t>
            </a:r>
            <a:r>
              <a:rPr lang="en-GB" dirty="0"/>
              <a:t> has a lot of ideas for the team, can get offended if the idea is not taken into 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Monitor</a:t>
            </a:r>
            <a:r>
              <a:rPr lang="en-GB" dirty="0"/>
              <a:t> </a:t>
            </a:r>
            <a:r>
              <a:rPr lang="en-GB" b="1" dirty="0"/>
              <a:t>evaluator-</a:t>
            </a:r>
            <a:r>
              <a:rPr lang="en-GB" dirty="0"/>
              <a:t> problem maker of team, criticiser, looks for faults in ideas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Resource</a:t>
            </a:r>
            <a:r>
              <a:rPr lang="en-GB" dirty="0"/>
              <a:t> </a:t>
            </a:r>
            <a:r>
              <a:rPr lang="en-GB" b="1" dirty="0"/>
              <a:t>investigator-</a:t>
            </a:r>
            <a:r>
              <a:rPr lang="en-GB" dirty="0"/>
              <a:t> friendly, gathers ideas from other teams in friendly manor then uses it, good under pressure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Team</a:t>
            </a:r>
            <a:r>
              <a:rPr lang="en-GB" dirty="0"/>
              <a:t> </a:t>
            </a:r>
            <a:r>
              <a:rPr lang="en-GB" b="1" dirty="0"/>
              <a:t>worker-</a:t>
            </a:r>
            <a:r>
              <a:rPr lang="en-GB" dirty="0"/>
              <a:t> calm, caring, keeps team together, reassures everyone as a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Shaper-</a:t>
            </a:r>
            <a:r>
              <a:rPr lang="en-GB" dirty="0"/>
              <a:t> shapes tasks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Completer/finisher-</a:t>
            </a:r>
            <a:r>
              <a:rPr lang="en-GB" dirty="0"/>
              <a:t> thoroughly checks all details are perfect, double checks everything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6153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62784-4A08-4BAE-85D2-00EF4F73B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delegation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7D1F5-046F-49C3-ABA1-107B137F9C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6238521" cy="419548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How do you promote effective delegation?</a:t>
            </a:r>
          </a:p>
          <a:p>
            <a:r>
              <a:rPr lang="en-GB" dirty="0"/>
              <a:t>Build </a:t>
            </a:r>
            <a:r>
              <a:rPr lang="en-GB" b="1" dirty="0"/>
              <a:t>TRUST</a:t>
            </a:r>
          </a:p>
          <a:p>
            <a:r>
              <a:rPr lang="en-GB" dirty="0"/>
              <a:t>Motivate others</a:t>
            </a:r>
          </a:p>
          <a:p>
            <a:r>
              <a:rPr lang="en-GB" dirty="0"/>
              <a:t>Use clear communication</a:t>
            </a:r>
          </a:p>
          <a:p>
            <a:r>
              <a:rPr lang="en-GB" dirty="0"/>
              <a:t>Allow freedom but set boundaries</a:t>
            </a:r>
          </a:p>
          <a:p>
            <a:r>
              <a:rPr lang="en-GB" dirty="0"/>
              <a:t>Make clear of all rule/boundaries</a:t>
            </a:r>
          </a:p>
          <a:p>
            <a:r>
              <a:rPr lang="en-GB" dirty="0"/>
              <a:t>Ensure everyone has a chance to ask and receive questions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B933A5-6A99-4E0A-8277-F727218ECE0A}"/>
              </a:ext>
            </a:extLst>
          </p:cNvPr>
          <p:cNvSpPr txBox="1"/>
          <p:nvPr/>
        </p:nvSpPr>
        <p:spPr>
          <a:xfrm>
            <a:off x="8797771" y="2052918"/>
            <a:ext cx="308055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Conflict may occur due to views, beliefs ideas…</a:t>
            </a:r>
          </a:p>
          <a:p>
            <a:endParaRPr lang="en-GB" dirty="0"/>
          </a:p>
          <a:p>
            <a:r>
              <a:rPr lang="en-GB" dirty="0"/>
              <a:t>To overcome this: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Negotiate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Listen to each other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 calm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Try understand each other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Know you are a </a:t>
            </a:r>
            <a:r>
              <a:rPr lang="en-GB" b="1" dirty="0"/>
              <a:t>team</a:t>
            </a:r>
            <a:r>
              <a:rPr lang="en-GB" dirty="0"/>
              <a:t> and have a </a:t>
            </a:r>
            <a:r>
              <a:rPr lang="en-GB" b="1" dirty="0"/>
              <a:t>common goal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746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9D05F-C440-4027-B3F7-B6F3EDB7B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805" y="417207"/>
            <a:ext cx="9404723" cy="550459"/>
          </a:xfrm>
        </p:spPr>
        <p:txBody>
          <a:bodyPr/>
          <a:lstStyle/>
          <a:p>
            <a:r>
              <a:rPr lang="en-GB" sz="3600" dirty="0"/>
              <a:t>Evaluation sheet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DA55370-1A15-429A-91A4-D196FF4BCC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737593"/>
              </p:ext>
            </p:extLst>
          </p:nvPr>
        </p:nvGraphicFramePr>
        <p:xfrm>
          <a:off x="1522231" y="1352616"/>
          <a:ext cx="8962297" cy="51750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41466">
                  <a:extLst>
                    <a:ext uri="{9D8B030D-6E8A-4147-A177-3AD203B41FA5}">
                      <a16:colId xmlns:a16="http://schemas.microsoft.com/office/drawing/2014/main" val="3395689977"/>
                    </a:ext>
                  </a:extLst>
                </a:gridCol>
                <a:gridCol w="1776934">
                  <a:extLst>
                    <a:ext uri="{9D8B030D-6E8A-4147-A177-3AD203B41FA5}">
                      <a16:colId xmlns:a16="http://schemas.microsoft.com/office/drawing/2014/main" val="661597322"/>
                    </a:ext>
                  </a:extLst>
                </a:gridCol>
                <a:gridCol w="1776934">
                  <a:extLst>
                    <a:ext uri="{9D8B030D-6E8A-4147-A177-3AD203B41FA5}">
                      <a16:colId xmlns:a16="http://schemas.microsoft.com/office/drawing/2014/main" val="2795058498"/>
                    </a:ext>
                  </a:extLst>
                </a:gridCol>
                <a:gridCol w="1781611">
                  <a:extLst>
                    <a:ext uri="{9D8B030D-6E8A-4147-A177-3AD203B41FA5}">
                      <a16:colId xmlns:a16="http://schemas.microsoft.com/office/drawing/2014/main" val="646319154"/>
                    </a:ext>
                  </a:extLst>
                </a:gridCol>
                <a:gridCol w="1785352">
                  <a:extLst>
                    <a:ext uri="{9D8B030D-6E8A-4147-A177-3AD203B41FA5}">
                      <a16:colId xmlns:a16="http://schemas.microsoft.com/office/drawing/2014/main" val="1441693850"/>
                    </a:ext>
                  </a:extLst>
                </a:gridCol>
              </a:tblGrid>
              <a:tr h="457182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Yes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No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Almost there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Any comments?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2528207"/>
                  </a:ext>
                </a:extLst>
              </a:tr>
              <a:tr h="842681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Was communication clear and understood well?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88328824"/>
                  </a:ext>
                </a:extLst>
              </a:tr>
              <a:tr h="842681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Was there good eye contact/body language?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3439506"/>
                  </a:ext>
                </a:extLst>
              </a:tr>
              <a:tr h="556873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Did audience feel engaged/involved?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21829140"/>
                  </a:ext>
                </a:extLst>
              </a:tr>
              <a:tr h="556873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Were slides organised well?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33877594"/>
                  </a:ext>
                </a:extLst>
              </a:tr>
              <a:tr h="842681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Were there any distractions during presentation?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64116604"/>
                  </a:ext>
                </a:extLst>
              </a:tr>
              <a:tr h="842681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Did the presentation stay within a good time limit?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516684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97479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3EAC9-D1A6-4775-A4EC-E065E2A93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639235"/>
          </a:xfrm>
        </p:spPr>
        <p:txBody>
          <a:bodyPr/>
          <a:lstStyle/>
          <a:p>
            <a:r>
              <a:rPr lang="en-GB" sz="3600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B7377-C4D9-474E-8CC7-5F1268F2DE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482" y="1091953"/>
            <a:ext cx="11372660" cy="5859263"/>
          </a:xfrm>
        </p:spPr>
        <p:txBody>
          <a:bodyPr>
            <a:normAutofit fontScale="25000" lnSpcReduction="20000"/>
          </a:bodyPr>
          <a:lstStyle/>
          <a:p>
            <a:r>
              <a:rPr lang="en-GB" sz="5600" dirty="0" err="1">
                <a:effectLst/>
                <a:latin typeface="Times New Roman" panose="02020603050405020304" pitchFamily="18" charset="0"/>
              </a:rPr>
              <a:t>Moga</a:t>
            </a:r>
            <a:r>
              <a:rPr lang="en-GB" sz="5600" dirty="0">
                <a:effectLst/>
                <a:latin typeface="Times New Roman" panose="02020603050405020304" pitchFamily="18" charset="0"/>
              </a:rPr>
              <a:t>, B. (2017). </a:t>
            </a:r>
            <a:r>
              <a:rPr lang="en-GB" sz="5600" i="1" dirty="0">
                <a:effectLst/>
                <a:latin typeface="Times New Roman" panose="02020603050405020304" pitchFamily="18" charset="0"/>
              </a:rPr>
              <a:t>Group vs Team [Differences, Comparison, Transformation] · </a:t>
            </a:r>
            <a:r>
              <a:rPr lang="en-GB" sz="5600" i="1" dirty="0" err="1">
                <a:effectLst/>
                <a:latin typeface="Times New Roman" panose="02020603050405020304" pitchFamily="18" charset="0"/>
              </a:rPr>
              <a:t>Activecollab</a:t>
            </a:r>
            <a:r>
              <a:rPr lang="en-GB" sz="5600" i="1" dirty="0">
                <a:effectLst/>
                <a:latin typeface="Times New Roman" panose="02020603050405020304" pitchFamily="18" charset="0"/>
              </a:rPr>
              <a:t> Blog</a:t>
            </a:r>
            <a:r>
              <a:rPr lang="en-GB" sz="56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5600" dirty="0" err="1">
                <a:effectLst/>
                <a:latin typeface="Times New Roman" panose="02020603050405020304" pitchFamily="18" charset="0"/>
              </a:rPr>
              <a:t>ActiveCollab</a:t>
            </a:r>
            <a:r>
              <a:rPr lang="en-GB" sz="5600" dirty="0">
                <a:effectLst/>
                <a:latin typeface="Times New Roman" panose="02020603050405020304" pitchFamily="18" charset="0"/>
              </a:rPr>
              <a:t>. Available at: </a:t>
            </a:r>
            <a:r>
              <a:rPr lang="en-GB" sz="5600" dirty="0">
                <a:effectLst/>
                <a:latin typeface="Times New Roman" panose="02020603050405020304" pitchFamily="18" charset="0"/>
                <a:hlinkClick r:id="rId2"/>
              </a:rPr>
              <a:t>https://activecollab.com/blog/collaboration/group-vs-team</a:t>
            </a:r>
            <a:r>
              <a:rPr lang="en-GB" sz="5600" dirty="0">
                <a:effectLst/>
                <a:latin typeface="Times New Roman" panose="02020603050405020304" pitchFamily="18" charset="0"/>
              </a:rPr>
              <a:t>. </a:t>
            </a:r>
          </a:p>
          <a:p>
            <a:r>
              <a:rPr lang="en-US" sz="5600" dirty="0">
                <a:effectLst/>
                <a:latin typeface="Times New Roman" panose="02020603050405020304" pitchFamily="18" charset="0"/>
              </a:rPr>
              <a:t>Surbhi S (2018). </a:t>
            </a:r>
            <a:r>
              <a:rPr lang="en-US" sz="5600" i="1" dirty="0">
                <a:effectLst/>
                <a:latin typeface="Times New Roman" panose="02020603050405020304" pitchFamily="18" charset="0"/>
              </a:rPr>
              <a:t>Difference Between Group and Team (with Examples, Similarities and Comparison Chart) - Key Differences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. [online] Key Differences. Available at: </a:t>
            </a:r>
            <a:r>
              <a:rPr lang="en-US" sz="5600" dirty="0">
                <a:effectLst/>
                <a:latin typeface="Times New Roman" panose="02020603050405020304" pitchFamily="18" charset="0"/>
                <a:hlinkClick r:id="rId3"/>
              </a:rPr>
              <a:t>https://keydifferences.com/difference-between-group-and-team.html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. </a:t>
            </a:r>
          </a:p>
          <a:p>
            <a:r>
              <a:rPr lang="en-US" sz="5600" dirty="0">
                <a:effectLst/>
                <a:latin typeface="Times New Roman" panose="02020603050405020304" pitchFamily="18" charset="0"/>
              </a:rPr>
              <a:t>Thenest.com. (2013). </a:t>
            </a:r>
            <a:r>
              <a:rPr lang="en-US" sz="5600" i="1" dirty="0">
                <a:effectLst/>
                <a:latin typeface="Times New Roman" panose="02020603050405020304" pitchFamily="18" charset="0"/>
              </a:rPr>
              <a:t>The Definition of Interdependence in a Workplace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. [online] Available at: </a:t>
            </a:r>
            <a:r>
              <a:rPr lang="en-US" sz="5600" dirty="0">
                <a:effectLst/>
                <a:latin typeface="Times New Roman" panose="02020603050405020304" pitchFamily="18" charset="0"/>
                <a:hlinkClick r:id="rId4"/>
              </a:rPr>
              <a:t>https://woman.thenest.com/definition-interdependence-workplace-14910.html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. </a:t>
            </a:r>
          </a:p>
          <a:p>
            <a:r>
              <a:rPr lang="en-US" sz="5600" dirty="0">
                <a:effectLst/>
                <a:latin typeface="Times New Roman" panose="02020603050405020304" pitchFamily="18" charset="0"/>
              </a:rPr>
              <a:t>Wikipedia Contributors (2018). </a:t>
            </a:r>
            <a:r>
              <a:rPr lang="en-US" sz="5600" i="1" dirty="0">
                <a:effectLst/>
                <a:latin typeface="Times New Roman" panose="02020603050405020304" pitchFamily="18" charset="0"/>
              </a:rPr>
              <a:t>Tuckman’s stages of group development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. [online] Wikipedia. Available at: </a:t>
            </a:r>
            <a:r>
              <a:rPr lang="en-US" sz="5600" dirty="0">
                <a:effectLst/>
                <a:latin typeface="Times New Roman" panose="02020603050405020304" pitchFamily="18" charset="0"/>
                <a:hlinkClick r:id="rId5"/>
              </a:rPr>
              <a:t>https://en.wikipedia.org/wiki/Tuckman%27s_stages_of_group_development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. </a:t>
            </a:r>
          </a:p>
          <a:p>
            <a:r>
              <a:rPr lang="en-GB" sz="5600" dirty="0">
                <a:effectLst/>
                <a:latin typeface="Times New Roman" panose="02020603050405020304" pitchFamily="18" charset="0"/>
              </a:rPr>
              <a:t>MindTools (2009). </a:t>
            </a:r>
            <a:r>
              <a:rPr lang="en-GB" sz="5600" i="1" dirty="0">
                <a:effectLst/>
                <a:latin typeface="Times New Roman" panose="02020603050405020304" pitchFamily="18" charset="0"/>
              </a:rPr>
              <a:t>Forming, Storming, Norming, and Performing</a:t>
            </a:r>
            <a:r>
              <a:rPr lang="en-GB" sz="5600" dirty="0">
                <a:effectLst/>
                <a:latin typeface="Times New Roman" panose="02020603050405020304" pitchFamily="18" charset="0"/>
              </a:rPr>
              <a:t>. [online] Mindtools.com. Available at: </a:t>
            </a:r>
            <a:r>
              <a:rPr lang="en-GB" sz="5600" dirty="0">
                <a:latin typeface="Times New Roman" panose="02020603050405020304" pitchFamily="18" charset="0"/>
                <a:hlinkClick r:id="rId6"/>
              </a:rPr>
              <a:t>https://www.mindtools.com/pages/article/newLDR_86.htm</a:t>
            </a:r>
            <a:r>
              <a:rPr lang="en-GB" sz="5600" dirty="0">
                <a:latin typeface="Times New Roman" panose="02020603050405020304" pitchFamily="18" charset="0"/>
              </a:rPr>
              <a:t> </a:t>
            </a:r>
            <a:endParaRPr lang="en-GB" sz="5600" dirty="0">
              <a:effectLst/>
              <a:latin typeface="Times New Roman" panose="02020603050405020304" pitchFamily="18" charset="0"/>
            </a:endParaRPr>
          </a:p>
          <a:p>
            <a:r>
              <a:rPr lang="en-US" sz="5600" dirty="0">
                <a:effectLst/>
                <a:latin typeface="Times New Roman" panose="02020603050405020304" pitchFamily="18" charset="0"/>
              </a:rPr>
              <a:t>Team Challenge Company. (n.d.). </a:t>
            </a:r>
            <a:r>
              <a:rPr lang="en-US" sz="5600" i="1" dirty="0">
                <a:effectLst/>
                <a:latin typeface="Times New Roman" panose="02020603050405020304" pitchFamily="18" charset="0"/>
              </a:rPr>
              <a:t>Tuckman’s Stage of Team Development: A Short Guide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. [online] Available at: </a:t>
            </a:r>
            <a:r>
              <a:rPr lang="en-US" sz="5600" dirty="0">
                <a:effectLst/>
                <a:latin typeface="Times New Roman" panose="02020603050405020304" pitchFamily="18" charset="0"/>
                <a:hlinkClick r:id="rId7"/>
              </a:rPr>
              <a:t>https://www.teamchallenge-company.co.uk/news/tuckman-s-stage-of-team-development-a-short-guide/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. </a:t>
            </a:r>
          </a:p>
          <a:p>
            <a:r>
              <a:rPr lang="en-US" sz="5600" dirty="0" err="1">
                <a:effectLst/>
                <a:latin typeface="Times New Roman" panose="02020603050405020304" pitchFamily="18" charset="0"/>
              </a:rPr>
              <a:t>Kobiruzzaman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, M. (2019). </a:t>
            </a:r>
            <a:r>
              <a:rPr lang="en-US" sz="5600" i="1" dirty="0">
                <a:effectLst/>
                <a:latin typeface="Times New Roman" panose="02020603050405020304" pitchFamily="18" charset="0"/>
              </a:rPr>
              <a:t>Tuckman’s Model: Five Stages of Group and Team Development Theory -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. [online] Communication Means Sharing Information. Available at: </a:t>
            </a:r>
            <a:r>
              <a:rPr lang="en-US" sz="5600" dirty="0">
                <a:effectLst/>
                <a:latin typeface="Times New Roman" panose="02020603050405020304" pitchFamily="18" charset="0"/>
                <a:hlinkClick r:id="rId8"/>
              </a:rPr>
              <a:t>https://newsmoor.com/tuckmans-model-five-stages-of-group-and-team-development-theory/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. </a:t>
            </a:r>
            <a:endParaRPr lang="en-GB" sz="4800" dirty="0">
              <a:effectLst/>
              <a:latin typeface="Times New Roman" panose="02020603050405020304" pitchFamily="18" charset="0"/>
            </a:endParaRPr>
          </a:p>
          <a:p>
            <a:r>
              <a:rPr lang="en-GB" sz="5600" dirty="0">
                <a:effectLst/>
                <a:latin typeface="Times New Roman" panose="02020603050405020304" pitchFamily="18" charset="0"/>
              </a:rPr>
              <a:t>Belbin (2019). </a:t>
            </a:r>
            <a:r>
              <a:rPr lang="en-GB" sz="5600" i="1" dirty="0">
                <a:effectLst/>
                <a:latin typeface="Times New Roman" panose="02020603050405020304" pitchFamily="18" charset="0"/>
              </a:rPr>
              <a:t>Belbin Team Roles</a:t>
            </a:r>
            <a:r>
              <a:rPr lang="en-GB" sz="5600" dirty="0">
                <a:effectLst/>
                <a:latin typeface="Times New Roman" panose="02020603050405020304" pitchFamily="18" charset="0"/>
              </a:rPr>
              <a:t>. [online] Belbin.com. Available at: </a:t>
            </a:r>
            <a:r>
              <a:rPr lang="en-GB" sz="5600" dirty="0">
                <a:effectLst/>
                <a:latin typeface="Times New Roman" panose="02020603050405020304" pitchFamily="18" charset="0"/>
                <a:hlinkClick r:id="rId9"/>
              </a:rPr>
              <a:t>https://www.belbin.com/about/belbin-team-roles</a:t>
            </a:r>
            <a:r>
              <a:rPr lang="en-GB" sz="5600" dirty="0">
                <a:effectLst/>
                <a:latin typeface="Times New Roman" panose="02020603050405020304" pitchFamily="18" charset="0"/>
              </a:rPr>
              <a:t>. </a:t>
            </a:r>
          </a:p>
          <a:p>
            <a:r>
              <a:rPr lang="en-US" sz="5600" dirty="0">
                <a:effectLst/>
                <a:latin typeface="Times New Roman" panose="02020603050405020304" pitchFamily="18" charset="0"/>
              </a:rPr>
              <a:t>Wikipedia. (2020). </a:t>
            </a:r>
            <a:r>
              <a:rPr lang="en-US" sz="5600" i="1" dirty="0">
                <a:effectLst/>
                <a:latin typeface="Times New Roman" panose="02020603050405020304" pitchFamily="18" charset="0"/>
              </a:rPr>
              <a:t>Meredith Belbin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. [online] Available at: </a:t>
            </a:r>
            <a:r>
              <a:rPr lang="en-US" sz="5600" dirty="0">
                <a:effectLst/>
                <a:latin typeface="Times New Roman" panose="02020603050405020304" pitchFamily="18" charset="0"/>
                <a:hlinkClick r:id="rId10"/>
              </a:rPr>
              <a:t>https://en.wikipedia.org/wiki/Meredith_Belbin#:~:text=Raymond%20Meredith%20Belbin%20%28born%204%20June%201926%29%20is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  [Accessed 20 May 2021]. </a:t>
            </a:r>
          </a:p>
          <a:p>
            <a:r>
              <a:rPr lang="en-US" sz="5600" dirty="0" err="1">
                <a:effectLst/>
                <a:latin typeface="Times New Roman" panose="02020603050405020304" pitchFamily="18" charset="0"/>
              </a:rPr>
              <a:t>DeMers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, J. (2015). </a:t>
            </a:r>
            <a:r>
              <a:rPr lang="en-US" sz="5600" i="1" dirty="0">
                <a:effectLst/>
                <a:latin typeface="Times New Roman" panose="02020603050405020304" pitchFamily="18" charset="0"/>
              </a:rPr>
              <a:t>7 Strategies for Delegating Better and Getting More Done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. [online] Inc.com. Available at: </a:t>
            </a:r>
            <a:r>
              <a:rPr lang="en-US" sz="5600" dirty="0">
                <a:effectLst/>
                <a:latin typeface="Times New Roman" panose="02020603050405020304" pitchFamily="18" charset="0"/>
                <a:hlinkClick r:id="rId11"/>
              </a:rPr>
              <a:t>https://www.inc.com/jayson-demers/7-strategies-to-delegate-better-and-get-more-done.html#:~:text=7%20Strategies%20for%20Delegating%20Better%20and%20Getting%20More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  [Accessed 20 May 2021]. </a:t>
            </a:r>
          </a:p>
          <a:p>
            <a:r>
              <a:rPr lang="en-US" sz="5600" dirty="0">
                <a:effectLst/>
                <a:latin typeface="Times New Roman" panose="02020603050405020304" pitchFamily="18" charset="0"/>
              </a:rPr>
              <a:t>Why Teams Are More Effective Than Groups Video (2021). </a:t>
            </a:r>
            <a:r>
              <a:rPr lang="en-US" sz="5600" i="1" dirty="0">
                <a:effectLst/>
                <a:latin typeface="Times New Roman" panose="02020603050405020304" pitchFamily="18" charset="0"/>
              </a:rPr>
              <a:t>Why Teams Are More Effective Than Groups - Video &amp; Lesson Transcript | Study.com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. [online] Study.com. Available at: </a:t>
            </a:r>
            <a:r>
              <a:rPr lang="en-US" sz="5600" dirty="0">
                <a:effectLst/>
                <a:latin typeface="Times New Roman" panose="02020603050405020304" pitchFamily="18" charset="0"/>
                <a:hlinkClick r:id="rId12"/>
              </a:rPr>
              <a:t>https://study.com/academy/lesson/why-teams-are-more-effective-than-groups.html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  [Accessed 20 May 2021].</a:t>
            </a:r>
          </a:p>
          <a:p>
            <a:r>
              <a:rPr lang="en-US" sz="5600" dirty="0">
                <a:effectLst/>
                <a:latin typeface="Times New Roman" panose="02020603050405020304" pitchFamily="18" charset="0"/>
              </a:rPr>
              <a:t>Sandler Training (2018). </a:t>
            </a:r>
            <a:r>
              <a:rPr lang="en-US" sz="5600" i="1" dirty="0">
                <a:effectLst/>
                <a:latin typeface="Times New Roman" panose="02020603050405020304" pitchFamily="18" charset="0"/>
              </a:rPr>
              <a:t>Ways To Deal With Team Conflict Effectively | Sandler Training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. [online] Sandler Training. Available at: </a:t>
            </a:r>
            <a:r>
              <a:rPr lang="en-US" sz="5600" dirty="0">
                <a:effectLst/>
                <a:latin typeface="Times New Roman" panose="02020603050405020304" pitchFamily="18" charset="0"/>
                <a:hlinkClick r:id="rId13"/>
              </a:rPr>
              <a:t>https://www.sandler.com/blog/professional-development-blog/ways-to-deal-with-team-conflict-effectively/</a:t>
            </a:r>
            <a:r>
              <a:rPr lang="en-US" sz="5600" dirty="0">
                <a:effectLst/>
                <a:latin typeface="Times New Roman" panose="02020603050405020304" pitchFamily="18" charset="0"/>
              </a:rPr>
              <a:t>. </a:t>
            </a:r>
          </a:p>
          <a:p>
            <a:r>
              <a:rPr lang="en-US" sz="2400" dirty="0">
                <a:effectLst/>
                <a:latin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48104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602</TotalTime>
  <Words>1488</Words>
  <Application>Microsoft Office PowerPoint</Application>
  <PresentationFormat>Widescreen</PresentationFormat>
  <Paragraphs>164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Century Gothic</vt:lpstr>
      <vt:lpstr>Times New Roman</vt:lpstr>
      <vt:lpstr>Wingdings</vt:lpstr>
      <vt:lpstr>Wingdings 3</vt:lpstr>
      <vt:lpstr>Ion</vt:lpstr>
      <vt:lpstr>Lesson plan</vt:lpstr>
      <vt:lpstr>Teamwork</vt:lpstr>
      <vt:lpstr>What makes an effective team?</vt:lpstr>
      <vt:lpstr>Team vs group</vt:lpstr>
      <vt:lpstr>Tuckmans team development  (1965)</vt:lpstr>
      <vt:lpstr>Tuckmans team development  (1965)</vt:lpstr>
      <vt:lpstr>Belbin’s team roles</vt:lpstr>
      <vt:lpstr>Effective delegation</vt:lpstr>
      <vt:lpstr>Evaluation sheet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Work</dc:title>
  <dc:creator>Nadira Ahmed</dc:creator>
  <cp:lastModifiedBy>Nadira Ahmed</cp:lastModifiedBy>
  <cp:revision>3</cp:revision>
  <dcterms:created xsi:type="dcterms:W3CDTF">2021-04-23T14:24:15Z</dcterms:created>
  <dcterms:modified xsi:type="dcterms:W3CDTF">2021-05-20T14:52:02Z</dcterms:modified>
</cp:coreProperties>
</file>